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3" r:id="rId1"/>
  </p:sldMasterIdLst>
  <p:handoutMasterIdLst>
    <p:handoutMasterId r:id="rId4"/>
  </p:handoutMasterIdLst>
  <p:sldIdLst>
    <p:sldId id="257" r:id="rId2"/>
    <p:sldId id="258" r:id="rId3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CC"/>
    <a:srgbClr val="FFFF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8693"/>
          </a:xfrm>
          <a:prstGeom prst="rect">
            <a:avLst/>
          </a:prstGeom>
        </p:spPr>
        <p:txBody>
          <a:bodyPr vert="horz" lIns="92217" tIns="46109" rIns="92217" bIns="4610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2217" tIns="46109" rIns="92217" bIns="46109" rtlCol="0"/>
          <a:lstStyle>
            <a:lvl1pPr algn="r">
              <a:defRPr sz="1200"/>
            </a:lvl1pPr>
          </a:lstStyle>
          <a:p>
            <a:fld id="{4DB7C53A-7D1D-49D2-9EF9-69146D96FF21}" type="datetimeFigureOut">
              <a:rPr lang="zh-TW" altLang="en-US" smtClean="0"/>
              <a:t>2020/8/18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40647"/>
            <a:ext cx="2949787" cy="498692"/>
          </a:xfrm>
          <a:prstGeom prst="rect">
            <a:avLst/>
          </a:prstGeom>
        </p:spPr>
        <p:txBody>
          <a:bodyPr vert="horz" lIns="92217" tIns="46109" rIns="92217" bIns="4610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2217" tIns="46109" rIns="92217" bIns="46109" rtlCol="0" anchor="b"/>
          <a:lstStyle>
            <a:lvl1pPr algn="r">
              <a:defRPr sz="1200"/>
            </a:lvl1pPr>
          </a:lstStyle>
          <a:p>
            <a:fld id="{48E5BADD-B461-4921-9F66-B330EA5E7B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5898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573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109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79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67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495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112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345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09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17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929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506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39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18958" y="1005719"/>
            <a:ext cx="5714070" cy="1320800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rgbClr val="006600"/>
                </a:solidFill>
              </a:rPr>
              <a:t>國產</a:t>
            </a:r>
            <a:r>
              <a:rPr lang="zh-TW" altLang="en-US" sz="4400" b="1" dirty="0">
                <a:solidFill>
                  <a:srgbClr val="006600"/>
                </a:solidFill>
              </a:rPr>
              <a:t>豆</a:t>
            </a:r>
            <a:r>
              <a:rPr lang="zh-TW" altLang="en-US" sz="4400" b="1" dirty="0" smtClean="0">
                <a:solidFill>
                  <a:srgbClr val="006600"/>
                </a:solidFill>
              </a:rPr>
              <a:t>奶進校園</a:t>
            </a:r>
            <a:endParaRPr lang="zh-TW" altLang="en-US" sz="4400" b="1" dirty="0">
              <a:solidFill>
                <a:srgbClr val="0066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633" y="1019506"/>
            <a:ext cx="11346080" cy="384827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zh-TW" altLang="en-US" sz="3600" dirty="0"/>
          </a:p>
          <a:p>
            <a:r>
              <a:rPr lang="zh-TW" altLang="en-US" sz="2400" b="1" dirty="0"/>
              <a:t>農糧署</a:t>
            </a:r>
            <a:r>
              <a:rPr lang="en-US" altLang="zh-TW" sz="2400" b="1" dirty="0" smtClean="0"/>
              <a:t>109</a:t>
            </a:r>
            <a:r>
              <a:rPr lang="zh-TW" altLang="en-US" sz="2400" b="1" dirty="0" smtClean="0"/>
              <a:t>年度</a:t>
            </a:r>
            <a:r>
              <a:rPr lang="zh-TW" altLang="en-US" sz="2400" b="1" dirty="0"/>
              <a:t>推動學校使用國產大豆產製</a:t>
            </a:r>
            <a:r>
              <a:rPr lang="zh-TW" altLang="en-US" sz="2400" b="1" smtClean="0"/>
              <a:t>豆漿，</a:t>
            </a:r>
            <a:r>
              <a:rPr lang="zh-TW" altLang="en-US" sz="2400" b="1"/>
              <a:t>並</a:t>
            </a:r>
            <a:r>
              <a:rPr lang="zh-TW" altLang="en-US" sz="2400" b="1" smtClean="0"/>
              <a:t>輔導</a:t>
            </a:r>
            <a:r>
              <a:rPr lang="zh-TW" altLang="en-US" sz="2400" b="1" dirty="0" smtClean="0"/>
              <a:t>廠商產製</a:t>
            </a:r>
            <a:r>
              <a:rPr lang="zh-TW" altLang="en-US" sz="2400" b="1" u="sng" dirty="0" smtClean="0">
                <a:solidFill>
                  <a:srgbClr val="FF0000"/>
                </a:solidFill>
              </a:rPr>
              <a:t>產銷履歷豆奶</a:t>
            </a:r>
            <a:r>
              <a:rPr lang="zh-TW" altLang="en-US" sz="2400" b="1" dirty="0" smtClean="0"/>
              <a:t>，符合「</a:t>
            </a:r>
            <a:r>
              <a:rPr lang="zh-TW" altLang="en-US" sz="2400" b="1" dirty="0"/>
              <a:t>校園飲品及點心販售範圍」</a:t>
            </a:r>
            <a:r>
              <a:rPr lang="zh-TW" altLang="en-US" sz="2400" b="1" dirty="0" smtClean="0"/>
              <a:t>規定。</a:t>
            </a:r>
            <a:endParaRPr lang="en-US" altLang="zh-TW" sz="2400" b="1" dirty="0" smtClean="0"/>
          </a:p>
          <a:p>
            <a:r>
              <a:rPr lang="zh-TW" altLang="en-US" sz="2400" b="1" u="sng" dirty="0" smtClean="0">
                <a:solidFill>
                  <a:srgbClr val="FF0000"/>
                </a:solidFill>
              </a:rPr>
              <a:t>產銷履歷</a:t>
            </a:r>
            <a:r>
              <a:rPr lang="zh-TW" altLang="en-US" sz="2400" b="1" u="sng" dirty="0">
                <a:solidFill>
                  <a:srgbClr val="FF0000"/>
                </a:solidFill>
              </a:rPr>
              <a:t>豆</a:t>
            </a:r>
            <a:r>
              <a:rPr lang="zh-TW" altLang="en-US" sz="2400" b="1" u="sng" dirty="0" smtClean="0">
                <a:solidFill>
                  <a:srgbClr val="FF0000"/>
                </a:solidFill>
              </a:rPr>
              <a:t>奶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使用</a:t>
            </a:r>
            <a:r>
              <a:rPr lang="en-US" altLang="zh-TW" sz="2400" b="1" dirty="0">
                <a:solidFill>
                  <a:srgbClr val="0000FF"/>
                </a:solidFill>
              </a:rPr>
              <a:t>100%</a:t>
            </a:r>
            <a:r>
              <a:rPr lang="zh-TW" altLang="en-US" sz="2400" b="1" dirty="0">
                <a:solidFill>
                  <a:srgbClr val="0000FF"/>
                </a:solidFill>
              </a:rPr>
              <a:t>國產非基改</a:t>
            </a:r>
            <a:r>
              <a:rPr lang="zh-TW" altLang="en-US" sz="2400" b="1" dirty="0">
                <a:solidFill>
                  <a:schemeClr val="tx1"/>
                </a:solidFill>
              </a:rPr>
              <a:t>優質鮮豆</a:t>
            </a:r>
            <a:r>
              <a:rPr lang="en-US" altLang="zh-TW" sz="2400" b="1" dirty="0">
                <a:solidFill>
                  <a:schemeClr val="tx1"/>
                </a:solidFill>
              </a:rPr>
              <a:t>(</a:t>
            </a:r>
            <a:r>
              <a:rPr lang="zh-TW" altLang="en-US" sz="2400" b="1" dirty="0">
                <a:solidFill>
                  <a:schemeClr val="tx1"/>
                </a:solidFill>
              </a:rPr>
              <a:t>黑豆及黃豆</a:t>
            </a:r>
            <a:r>
              <a:rPr lang="en-US" altLang="zh-TW" sz="2400" b="1" dirty="0">
                <a:solidFill>
                  <a:schemeClr val="tx1"/>
                </a:solidFill>
              </a:rPr>
              <a:t>)</a:t>
            </a:r>
            <a:r>
              <a:rPr lang="zh-TW" altLang="en-US" sz="2400" b="1" dirty="0">
                <a:solidFill>
                  <a:schemeClr val="tx1"/>
                </a:solidFill>
              </a:rPr>
              <a:t> ，並經</a:t>
            </a:r>
            <a:r>
              <a:rPr lang="zh-TW" altLang="en-US" sz="2400" b="1" dirty="0">
                <a:solidFill>
                  <a:srgbClr val="0000FF"/>
                </a:solidFill>
              </a:rPr>
              <a:t>第三方公正單位驗證</a:t>
            </a:r>
            <a:r>
              <a:rPr lang="zh-TW" altLang="en-US" sz="2400" b="1" dirty="0">
                <a:solidFill>
                  <a:schemeClr val="tx1"/>
                </a:solidFill>
              </a:rPr>
              <a:t>，有</a:t>
            </a:r>
            <a:r>
              <a:rPr lang="zh-TW" altLang="en-US" sz="2400" b="1" dirty="0">
                <a:solidFill>
                  <a:srgbClr val="0000FF"/>
                </a:solidFill>
              </a:rPr>
              <a:t>完整生產追溯資訊</a:t>
            </a:r>
            <a:r>
              <a:rPr lang="zh-TW" altLang="en-US" sz="2400" b="1" dirty="0">
                <a:solidFill>
                  <a:schemeClr val="tx1"/>
                </a:solidFill>
              </a:rPr>
              <a:t>，具有</a:t>
            </a:r>
            <a:r>
              <a:rPr lang="zh-TW" altLang="en-US" sz="2400" b="1" dirty="0">
                <a:solidFill>
                  <a:srgbClr val="0000FF"/>
                </a:solidFill>
              </a:rPr>
              <a:t>新鮮、安全又安心、及低碳足跡</a:t>
            </a:r>
            <a:r>
              <a:rPr lang="zh-TW" altLang="en-US" sz="2400" b="1" dirty="0">
                <a:solidFill>
                  <a:schemeClr val="tx1"/>
                </a:solidFill>
              </a:rPr>
              <a:t>等優勢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。</a:t>
            </a:r>
            <a:endParaRPr lang="en-US" altLang="zh-TW" sz="2400" b="1" dirty="0">
              <a:solidFill>
                <a:schemeClr val="tx1"/>
              </a:solidFill>
            </a:endParaRPr>
          </a:p>
          <a:p>
            <a:r>
              <a:rPr lang="zh-TW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營養</a:t>
            </a:r>
            <a:r>
              <a:rPr lang="zh-TW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豐富</a:t>
            </a:r>
            <a:r>
              <a:rPr lang="zh-TW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－豆奶富</a:t>
            </a:r>
            <a:r>
              <a:rPr lang="zh-TW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含蛋白質和鈣、磷、鐵、鋅等幾十種礦物質以及維他命</a:t>
            </a: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TW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、維他命</a:t>
            </a: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TW" altLang="en-US" sz="2400" b="1" dirty="0"/>
              <a:t>等多種維生素。 </a:t>
            </a:r>
            <a:endParaRPr lang="zh-TW" altLang="en-US" sz="2400" dirty="0"/>
          </a:p>
          <a:p>
            <a:r>
              <a:rPr lang="zh-TW" altLang="en-US" sz="2400" b="1" dirty="0">
                <a:solidFill>
                  <a:srgbClr val="0000FF"/>
                </a:solidFill>
              </a:rPr>
              <a:t>具特殊</a:t>
            </a:r>
            <a:r>
              <a:rPr lang="zh-TW" altLang="en-US" sz="2400" b="1" dirty="0" smtClean="0">
                <a:solidFill>
                  <a:srgbClr val="0000FF"/>
                </a:solidFill>
              </a:rPr>
              <a:t>保健成</a:t>
            </a:r>
            <a:r>
              <a:rPr lang="zh-TW" altLang="en-US" sz="2400" b="1" dirty="0">
                <a:solidFill>
                  <a:srgbClr val="0000FF"/>
                </a:solidFill>
              </a:rPr>
              <a:t>分</a:t>
            </a:r>
            <a:r>
              <a:rPr lang="zh-TW" altLang="en-US" sz="2400" b="1" dirty="0" smtClean="0"/>
              <a:t>－</a:t>
            </a:r>
            <a:r>
              <a:rPr lang="zh-TW" altLang="en-US" sz="2400" b="1" u="sng" dirty="0">
                <a:solidFill>
                  <a:srgbClr val="FF0000"/>
                </a:solidFill>
              </a:rPr>
              <a:t>蛋白質</a:t>
            </a:r>
            <a:r>
              <a:rPr lang="zh-TW" altLang="en-US" sz="2400" b="1" u="sng" dirty="0" smtClean="0">
                <a:solidFill>
                  <a:srgbClr val="FF0000"/>
                </a:solidFill>
              </a:rPr>
              <a:t>含量高且沒有牛奶乳糖不耐受</a:t>
            </a:r>
            <a:r>
              <a:rPr lang="zh-TW" altLang="en-US" sz="2400" b="1" u="sng" dirty="0">
                <a:solidFill>
                  <a:srgbClr val="FF0000"/>
                </a:solidFill>
              </a:rPr>
              <a:t>等</a:t>
            </a:r>
            <a:r>
              <a:rPr lang="zh-TW" altLang="en-US" sz="2400" b="1" u="sng" dirty="0" smtClean="0">
                <a:solidFill>
                  <a:srgbClr val="FF0000"/>
                </a:solidFill>
              </a:rPr>
              <a:t>問題</a:t>
            </a:r>
            <a:r>
              <a:rPr lang="zh-TW" altLang="en-US" sz="2400" b="1" dirty="0" smtClean="0"/>
              <a:t>，</a:t>
            </a:r>
            <a:r>
              <a:rPr lang="zh-TW" altLang="en-US" sz="2400" b="1" dirty="0"/>
              <a:t>另外豆奶中還含有</a:t>
            </a:r>
            <a:r>
              <a:rPr lang="zh-TW" altLang="en-US" sz="2400" b="1" dirty="0">
                <a:solidFill>
                  <a:srgbClr val="0000FF"/>
                </a:solidFill>
              </a:rPr>
              <a:t>大豆皂甙、異黃酮、卵磷脂</a:t>
            </a:r>
            <a:r>
              <a:rPr lang="zh-TW" altLang="en-US" sz="2400" b="1" dirty="0"/>
              <a:t>等</a:t>
            </a:r>
            <a:r>
              <a:rPr lang="zh-TW" altLang="en-US" sz="2400" b="1" dirty="0">
                <a:solidFill>
                  <a:schemeClr val="tx1"/>
                </a:solidFill>
              </a:rPr>
              <a:t>特殊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保健成</a:t>
            </a:r>
            <a:r>
              <a:rPr lang="zh-TW" altLang="en-US" sz="2400" b="1" dirty="0">
                <a:solidFill>
                  <a:schemeClr val="tx1"/>
                </a:solidFill>
              </a:rPr>
              <a:t>分</a:t>
            </a:r>
            <a:r>
              <a:rPr lang="zh-TW" altLang="en-US" sz="2400" b="1" dirty="0" smtClean="0"/>
              <a:t>。 </a:t>
            </a:r>
            <a:endParaRPr lang="en-US" altLang="zh-TW" sz="2400" b="1" dirty="0" smtClean="0"/>
          </a:p>
        </p:txBody>
      </p:sp>
      <p:pic>
        <p:nvPicPr>
          <p:cNvPr id="4" name="圖片 3" descr="F:\108中型農產品行銷推廣計畫\0518開幕\Photos\新聞 稿照片\有機及產銷履歷驗證標章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971" y="166018"/>
            <a:ext cx="1603758" cy="846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3" y="164608"/>
            <a:ext cx="3689419" cy="84111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729" y="172911"/>
            <a:ext cx="4013271" cy="150593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8832" y="5390606"/>
            <a:ext cx="2613168" cy="146739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5708" y="5390606"/>
            <a:ext cx="2203124" cy="146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62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068" y="349583"/>
            <a:ext cx="2544925" cy="728634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rgbClr val="006600"/>
                </a:solidFill>
              </a:rPr>
              <a:t>採</a:t>
            </a:r>
            <a:r>
              <a:rPr lang="zh-TW" altLang="en-US" sz="4400" b="1" dirty="0" smtClean="0">
                <a:solidFill>
                  <a:srgbClr val="006600"/>
                </a:solidFill>
              </a:rPr>
              <a:t>購資訊</a:t>
            </a:r>
            <a:endParaRPr lang="zh-TW" altLang="en-US" sz="4400" b="1" dirty="0">
              <a:solidFill>
                <a:srgbClr val="0066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817908" y="674079"/>
            <a:ext cx="4404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 smtClean="0"/>
              <a:t>如有任何疑問</a:t>
            </a:r>
            <a:r>
              <a:rPr lang="zh-TW" altLang="en-US" sz="1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sz="1600" dirty="0" smtClean="0"/>
              <a:t>歡迎電洽農糧署北區分署 </a:t>
            </a:r>
            <a:endParaRPr lang="en-US" altLang="zh-TW" sz="1600" dirty="0" smtClean="0"/>
          </a:p>
          <a:p>
            <a:pPr algn="ctr"/>
            <a:r>
              <a:rPr lang="zh-TW" altLang="en-US" sz="1600" dirty="0" smtClean="0"/>
              <a:t>運銷加工課 課員 張卉</a:t>
            </a:r>
            <a:r>
              <a:rPr lang="zh-TW" altLang="en-US" sz="1600" dirty="0"/>
              <a:t>蓉</a:t>
            </a:r>
            <a:r>
              <a:rPr lang="zh-TW" altLang="en-US" sz="1600" dirty="0" smtClean="0"/>
              <a:t>  </a:t>
            </a:r>
            <a:r>
              <a:rPr lang="en-US" altLang="zh-TW" sz="1600" dirty="0" smtClean="0"/>
              <a:t>(03)3322150</a:t>
            </a:r>
            <a:r>
              <a:rPr lang="zh-TW" altLang="en-US" sz="1600" dirty="0" smtClean="0"/>
              <a:t>分機</a:t>
            </a:r>
            <a:r>
              <a:rPr lang="en-US" altLang="zh-TW" sz="1600" dirty="0" smtClean="0"/>
              <a:t>121</a:t>
            </a:r>
            <a:r>
              <a:rPr lang="zh-TW" altLang="en-US" sz="1600" dirty="0" smtClean="0"/>
              <a:t> </a:t>
            </a:r>
            <a:endParaRPr lang="zh-TW" altLang="en-US" sz="16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-61218" y="5827170"/>
            <a:ext cx="2734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u="sng" dirty="0" smtClean="0">
                <a:solidFill>
                  <a:srgbClr val="0000FF"/>
                </a:solidFill>
              </a:rPr>
              <a:t>100%</a:t>
            </a:r>
            <a:r>
              <a:rPr lang="zh-TW" altLang="en-US" sz="1600" b="1" u="sng" dirty="0" smtClean="0">
                <a:solidFill>
                  <a:srgbClr val="0000FF"/>
                </a:solidFill>
              </a:rPr>
              <a:t>台灣產黃豆奶及黑豆奶</a:t>
            </a:r>
            <a:endParaRPr lang="zh-TW" altLang="en-US" sz="1600" b="1" u="sng" dirty="0">
              <a:solidFill>
                <a:srgbClr val="0000FF"/>
              </a:solidFill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87" y="4357995"/>
            <a:ext cx="2268511" cy="1491579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256" y="16311"/>
            <a:ext cx="1346917" cy="11846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3" y="164608"/>
            <a:ext cx="3689419" cy="84111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893" y="4303672"/>
            <a:ext cx="3278777" cy="1535630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083601"/>
              </p:ext>
            </p:extLst>
          </p:nvPr>
        </p:nvGraphicFramePr>
        <p:xfrm>
          <a:off x="900092" y="1312881"/>
          <a:ext cx="10493830" cy="273150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107475">
                  <a:extLst>
                    <a:ext uri="{9D8B030D-6E8A-4147-A177-3AD203B41FA5}">
                      <a16:colId xmlns:a16="http://schemas.microsoft.com/office/drawing/2014/main" val="2238603885"/>
                    </a:ext>
                  </a:extLst>
                </a:gridCol>
                <a:gridCol w="4005951">
                  <a:extLst>
                    <a:ext uri="{9D8B030D-6E8A-4147-A177-3AD203B41FA5}">
                      <a16:colId xmlns:a16="http://schemas.microsoft.com/office/drawing/2014/main" val="1500128474"/>
                    </a:ext>
                  </a:extLst>
                </a:gridCol>
                <a:gridCol w="1052574">
                  <a:extLst>
                    <a:ext uri="{9D8B030D-6E8A-4147-A177-3AD203B41FA5}">
                      <a16:colId xmlns:a16="http://schemas.microsoft.com/office/drawing/2014/main" val="3306234488"/>
                    </a:ext>
                  </a:extLst>
                </a:gridCol>
                <a:gridCol w="3327830">
                  <a:extLst>
                    <a:ext uri="{9D8B030D-6E8A-4147-A177-3AD203B41FA5}">
                      <a16:colId xmlns:a16="http://schemas.microsoft.com/office/drawing/2014/main" val="4082407310"/>
                    </a:ext>
                  </a:extLst>
                </a:gridCol>
              </a:tblGrid>
              <a:tr h="17442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effectLst/>
                        </a:rPr>
                        <a:t>供應加工廠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effectLst/>
                        </a:rPr>
                        <a:t>品名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effectLst/>
                        </a:rPr>
                        <a:t>容量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effectLst/>
                        </a:rPr>
                        <a:t>採</a:t>
                      </a:r>
                      <a:r>
                        <a:rPr lang="zh-TW" altLang="en-US" sz="1800" b="1" u="none" strike="noStrike" dirty="0" smtClean="0">
                          <a:effectLst/>
                        </a:rPr>
                        <a:t>購</a:t>
                      </a:r>
                      <a:r>
                        <a:rPr lang="zh-TW" altLang="en-US" sz="1800" b="1" u="none" strike="noStrike" dirty="0">
                          <a:effectLst/>
                        </a:rPr>
                        <a:t>資訊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8019987"/>
                  </a:ext>
                </a:extLst>
              </a:tr>
              <a:tr h="75353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新北市農會 </a:t>
                      </a:r>
                      <a:endParaRPr lang="en-US" altLang="zh-TW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altLang="zh-TW" sz="1400" b="1" u="none" strike="noStrike" dirty="0" smtClean="0">
                          <a:effectLst/>
                        </a:rPr>
                        <a:t>(</a:t>
                      </a:r>
                      <a:r>
                        <a:rPr lang="zh-TW" altLang="en-US" sz="1400" b="1" u="none" strike="noStrike" dirty="0">
                          <a:effectLst/>
                        </a:rPr>
                        <a:t>義美食品股份有限公司</a:t>
                      </a:r>
                      <a:r>
                        <a:rPr lang="en-US" altLang="zh-TW" sz="1400" b="1" u="none" strike="noStrike" dirty="0">
                          <a:effectLst/>
                        </a:rPr>
                        <a:t>)</a:t>
                      </a: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>
                          <a:effectLst/>
                        </a:rPr>
                        <a:t>100%</a:t>
                      </a:r>
                      <a:r>
                        <a:rPr lang="zh-TW" altLang="en-US" sz="1400" b="1" u="none" strike="noStrike" dirty="0">
                          <a:effectLst/>
                        </a:rPr>
                        <a:t>台灣產黃豆奶、黑豆奶 </a:t>
                      </a:r>
                      <a:r>
                        <a:rPr lang="en-US" altLang="zh-TW" sz="1400" b="1" u="none" strike="noStrike" dirty="0" smtClean="0">
                          <a:effectLst/>
                        </a:rPr>
                        <a:t>(</a:t>
                      </a:r>
                      <a:r>
                        <a:rPr lang="zh-TW" altLang="en-US" sz="1400" b="1" u="none" strike="noStrike" dirty="0">
                          <a:effectLst/>
                        </a:rPr>
                        <a:t>另有無加糖口味</a:t>
                      </a:r>
                      <a:r>
                        <a:rPr lang="en-US" altLang="zh-TW" sz="1400" b="1" u="none" strike="noStrike" dirty="0">
                          <a:effectLst/>
                        </a:rPr>
                        <a:t>)</a:t>
                      </a: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250 mL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新北市農會真情食品</a:t>
                      </a:r>
                      <a:r>
                        <a:rPr lang="zh-TW" altLang="en-US" sz="1400" b="1" u="none" strike="noStrike" dirty="0" smtClean="0">
                          <a:effectLst/>
                        </a:rPr>
                        <a:t>館</a:t>
                      </a:r>
                      <a:endParaRPr lang="en-US" altLang="zh-TW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zh-TW" altLang="en-US" sz="1400" b="1" u="none" strike="noStrike" dirty="0" smtClean="0">
                          <a:effectLst/>
                        </a:rPr>
                        <a:t> </a:t>
                      </a:r>
                      <a:r>
                        <a:rPr lang="en-US" altLang="zh-TW" sz="1400" b="1" u="none" strike="noStrike" dirty="0" smtClean="0">
                          <a:effectLst/>
                        </a:rPr>
                        <a:t>0800-666-980</a:t>
                      </a:r>
                      <a:r>
                        <a:rPr lang="zh-TW" altLang="en-US" sz="1400" b="1" u="none" strike="noStrike" dirty="0" smtClean="0">
                          <a:effectLst/>
                        </a:rPr>
                        <a:t>、</a:t>
                      </a:r>
                      <a:r>
                        <a:rPr lang="en-US" altLang="zh-TW" sz="1400" b="1" u="none" strike="noStrike" dirty="0" smtClean="0">
                          <a:effectLst/>
                        </a:rPr>
                        <a:t>02-29685191</a:t>
                      </a: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40825044"/>
                  </a:ext>
                </a:extLst>
              </a:tr>
              <a:tr h="37676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石磊合作農場                 </a:t>
                      </a:r>
                      <a:r>
                        <a:rPr lang="en-US" altLang="zh-TW" sz="1400" b="1" u="none" strike="noStrike" dirty="0">
                          <a:effectLst/>
                        </a:rPr>
                        <a:t>(</a:t>
                      </a:r>
                      <a:r>
                        <a:rPr lang="zh-TW" altLang="en-US" sz="1400" b="1" u="none" strike="noStrike" dirty="0">
                          <a:effectLst/>
                        </a:rPr>
                        <a:t>正康食品有限公司</a:t>
                      </a:r>
                      <a:r>
                        <a:rPr lang="en-US" altLang="zh-TW" sz="1400" b="1" u="none" strike="noStrike" dirty="0">
                          <a:effectLst/>
                        </a:rPr>
                        <a:t>)</a:t>
                      </a: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正</a:t>
                      </a:r>
                      <a:r>
                        <a:rPr lang="zh-TW" altLang="en-US" sz="1400" b="1" u="none" strike="noStrike" dirty="0" smtClean="0">
                          <a:effectLst/>
                        </a:rPr>
                        <a:t>康黑豆奶、正康純豆奶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</a:rPr>
                        <a:t>170 </a:t>
                      </a:r>
                      <a:r>
                        <a:rPr lang="en-US" sz="1400" b="1" u="none" strike="noStrike" dirty="0">
                          <a:effectLst/>
                        </a:rPr>
                        <a:t>mL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 smtClean="0">
                          <a:effectLst/>
                        </a:rPr>
                        <a:t>蘇怡萱</a:t>
                      </a:r>
                      <a:r>
                        <a:rPr lang="en-US" altLang="zh-TW" sz="1400" b="1" u="none" strike="noStrike" dirty="0" smtClean="0">
                          <a:effectLst/>
                        </a:rPr>
                        <a:t>03-4870898</a:t>
                      </a:r>
                      <a:r>
                        <a:rPr lang="zh-TW" altLang="en-US" sz="1400" b="1" u="none" strike="noStrike" dirty="0" smtClean="0">
                          <a:effectLst/>
                        </a:rPr>
                        <a:t>、黃</a:t>
                      </a:r>
                      <a:r>
                        <a:rPr lang="zh-TW" altLang="en-US" sz="1400" b="1" u="none" strike="noStrike" dirty="0">
                          <a:effectLst/>
                        </a:rPr>
                        <a:t>世</a:t>
                      </a:r>
                      <a:r>
                        <a:rPr lang="zh-TW" altLang="en-US" sz="1400" b="1" u="none" strike="noStrike" dirty="0" smtClean="0">
                          <a:effectLst/>
                        </a:rPr>
                        <a:t>宸 </a:t>
                      </a:r>
                      <a:r>
                        <a:rPr lang="en-US" altLang="zh-TW" sz="1400" b="1" u="none" strike="noStrike" dirty="0" smtClean="0">
                          <a:effectLst/>
                        </a:rPr>
                        <a:t>0937-957512</a:t>
                      </a: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49839758"/>
                  </a:ext>
                </a:extLst>
              </a:tr>
              <a:tr h="55817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保證責任臺中市</a:t>
                      </a:r>
                      <a:r>
                        <a:rPr lang="zh-TW" altLang="en-US" sz="1400" b="1" u="none" strike="noStrike" dirty="0" smtClean="0">
                          <a:effectLst/>
                        </a:rPr>
                        <a:t>大人物</a:t>
                      </a:r>
                      <a:endParaRPr lang="en-US" altLang="zh-TW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zh-TW" altLang="en-US" sz="1400" b="1" u="none" strike="noStrike" dirty="0" smtClean="0">
                          <a:effectLst/>
                        </a:rPr>
                        <a:t>農產</a:t>
                      </a:r>
                      <a:r>
                        <a:rPr lang="zh-TW" altLang="en-US" sz="1400" b="1" u="none" strike="noStrike" dirty="0">
                          <a:effectLst/>
                        </a:rPr>
                        <a:t>運銷合作社                </a:t>
                      </a:r>
                      <a:r>
                        <a:rPr lang="zh-TW" altLang="en-US" sz="1400" b="1" u="none" strike="noStrike" dirty="0" smtClean="0">
                          <a:effectLst/>
                        </a:rPr>
                        <a:t>     </a:t>
                      </a:r>
                      <a:r>
                        <a:rPr lang="en-US" altLang="zh-TW" sz="1400" b="1" u="none" strike="noStrike" dirty="0">
                          <a:effectLst/>
                        </a:rPr>
                        <a:t>(</a:t>
                      </a:r>
                      <a:r>
                        <a:rPr lang="zh-TW" altLang="en-US" sz="1400" b="1" u="none" strike="noStrike" dirty="0">
                          <a:effectLst/>
                        </a:rPr>
                        <a:t>光泉股份有限公司</a:t>
                      </a:r>
                      <a:r>
                        <a:rPr lang="en-US" altLang="zh-TW" sz="1400" b="1" u="none" strike="noStrike" dirty="0">
                          <a:effectLst/>
                        </a:rPr>
                        <a:t>)</a:t>
                      </a: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陽光樂豆乳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200mL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　</a:t>
                      </a:r>
                      <a:r>
                        <a:rPr lang="zh-TW" altLang="en-US" sz="1400" b="1" u="none" strike="noStrike" dirty="0" smtClean="0">
                          <a:effectLst/>
                        </a:rPr>
                        <a:t>陳建瑋 </a:t>
                      </a:r>
                      <a:r>
                        <a:rPr lang="en-US" altLang="zh-TW" sz="1400" b="1" u="none" strike="noStrike" dirty="0" smtClean="0">
                          <a:effectLst/>
                        </a:rPr>
                        <a:t>0910-221684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06050800"/>
                  </a:ext>
                </a:extLst>
              </a:tr>
              <a:tr h="61399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三和滋生豆奶                 </a:t>
                      </a:r>
                      <a:r>
                        <a:rPr lang="en-US" altLang="zh-TW" sz="1400" b="1" u="none" strike="noStrike">
                          <a:effectLst/>
                        </a:rPr>
                        <a:t>(</a:t>
                      </a:r>
                      <a:r>
                        <a:rPr lang="zh-TW" altLang="en-US" sz="1400" b="1" u="none" strike="noStrike">
                          <a:effectLst/>
                        </a:rPr>
                        <a:t>聖恩企業股份有限公司</a:t>
                      </a:r>
                      <a:r>
                        <a:rPr lang="en-US" altLang="zh-TW" sz="1400" b="1" u="none" strike="noStrike">
                          <a:effectLst/>
                        </a:rPr>
                        <a:t>)</a:t>
                      </a:r>
                      <a:endParaRPr lang="en-US" altLang="zh-TW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三和滋生豆奶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200 mL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 dirty="0">
                          <a:effectLst/>
                        </a:rPr>
                        <a:t>　</a:t>
                      </a:r>
                      <a:r>
                        <a:rPr lang="zh-TW" altLang="en-US" sz="1400" b="1" u="none" strike="noStrike" dirty="0" smtClean="0">
                          <a:effectLst/>
                        </a:rPr>
                        <a:t>聖恩企業股份有限公司 </a:t>
                      </a:r>
                      <a:r>
                        <a:rPr lang="en-US" altLang="zh-TW" sz="1400" b="1" u="none" strike="noStrike" dirty="0" smtClean="0">
                          <a:effectLst/>
                        </a:rPr>
                        <a:t>08-7792585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70703029"/>
                  </a:ext>
                </a:extLst>
              </a:tr>
            </a:tbl>
          </a:graphicData>
        </a:graphic>
      </p:graphicFrame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09143" y="4359851"/>
            <a:ext cx="1467319" cy="146731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694" y="4359851"/>
            <a:ext cx="1983828" cy="1487871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2645707" y="5814500"/>
            <a:ext cx="1815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u="sng" dirty="0" smtClean="0">
                <a:solidFill>
                  <a:srgbClr val="0000FF"/>
                </a:solidFill>
              </a:rPr>
              <a:t>正康黑豆奶</a:t>
            </a:r>
            <a:endParaRPr lang="zh-TW" altLang="en-US" sz="1600" b="1" u="sng" dirty="0">
              <a:solidFill>
                <a:srgbClr val="0000FF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8050470" y="5827170"/>
            <a:ext cx="1815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u="sng" dirty="0" smtClean="0">
                <a:solidFill>
                  <a:srgbClr val="0000FF"/>
                </a:solidFill>
              </a:rPr>
              <a:t>陽光樂豆乳</a:t>
            </a:r>
            <a:endParaRPr lang="zh-TW" altLang="en-US" sz="1600" b="1" u="sng" dirty="0">
              <a:solidFill>
                <a:srgbClr val="0000FF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0344985" y="5814500"/>
            <a:ext cx="1815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u="sng" dirty="0" smtClean="0">
                <a:solidFill>
                  <a:srgbClr val="0000FF"/>
                </a:solidFill>
              </a:rPr>
              <a:t>三和</a:t>
            </a:r>
            <a:r>
              <a:rPr lang="zh-TW" altLang="en-US" sz="1600" b="1" u="sng" dirty="0">
                <a:solidFill>
                  <a:srgbClr val="0000FF"/>
                </a:solidFill>
              </a:rPr>
              <a:t>滋</a:t>
            </a:r>
            <a:r>
              <a:rPr lang="zh-TW" altLang="en-US" sz="1600" b="1" u="sng" dirty="0" smtClean="0">
                <a:solidFill>
                  <a:srgbClr val="0000FF"/>
                </a:solidFill>
              </a:rPr>
              <a:t>生豆奶</a:t>
            </a:r>
            <a:endParaRPr lang="zh-TW" altLang="en-US" sz="1600" b="1" u="sng" dirty="0">
              <a:solidFill>
                <a:srgbClr val="0000FF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58" y="4355700"/>
            <a:ext cx="2397162" cy="1496171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4956743" y="5815042"/>
            <a:ext cx="1815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u="sng" dirty="0" smtClean="0">
                <a:solidFill>
                  <a:srgbClr val="0000FF"/>
                </a:solidFill>
              </a:rPr>
              <a:t>正康</a:t>
            </a:r>
            <a:r>
              <a:rPr lang="zh-TW" altLang="en-US" sz="1600" b="1" u="sng" dirty="0">
                <a:solidFill>
                  <a:srgbClr val="0000FF"/>
                </a:solidFill>
              </a:rPr>
              <a:t>純</a:t>
            </a:r>
            <a:r>
              <a:rPr lang="zh-TW" altLang="en-US" sz="1600" b="1" u="sng" dirty="0" smtClean="0">
                <a:solidFill>
                  <a:srgbClr val="0000FF"/>
                </a:solidFill>
              </a:rPr>
              <a:t>豆奶</a:t>
            </a:r>
            <a:endParaRPr lang="zh-TW" altLang="en-US" sz="1600" b="1" u="sng" dirty="0">
              <a:solidFill>
                <a:srgbClr val="0000FF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458998" y="4029278"/>
            <a:ext cx="766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/>
              <a:t>備註：「正康純豆奶」已於</a:t>
            </a:r>
            <a:r>
              <a:rPr lang="en-US" altLang="zh-TW" sz="1400" dirty="0" smtClean="0"/>
              <a:t>109</a:t>
            </a:r>
            <a:r>
              <a:rPr lang="zh-TW" altLang="en-US" sz="1400" dirty="0" smtClean="0"/>
              <a:t>年</a:t>
            </a:r>
            <a:r>
              <a:rPr lang="en-US" altLang="zh-TW" sz="1400" dirty="0" smtClean="0"/>
              <a:t>7</a:t>
            </a:r>
            <a:r>
              <a:rPr lang="zh-TW" altLang="en-US" sz="1400" dirty="0" smtClean="0"/>
              <a:t>月</a:t>
            </a:r>
            <a:r>
              <a:rPr lang="en-US" altLang="zh-TW" sz="1400" dirty="0" smtClean="0"/>
              <a:t>1</a:t>
            </a:r>
            <a:r>
              <a:rPr lang="zh-TW" altLang="en-US" sz="1400" dirty="0" smtClean="0"/>
              <a:t>日通過董氏基金會臺北市校園食品可販售名單</a:t>
            </a:r>
            <a:r>
              <a:rPr lang="en-US" altLang="zh-TW" sz="1400" dirty="0" smtClean="0"/>
              <a:t>(10904</a:t>
            </a:r>
            <a:r>
              <a:rPr lang="zh-TW" altLang="en-US" sz="1400" dirty="0" smtClean="0"/>
              <a:t>期</a:t>
            </a:r>
            <a:r>
              <a:rPr lang="en-US" altLang="zh-TW" sz="1400" dirty="0" smtClean="0"/>
              <a:t>)</a:t>
            </a:r>
            <a:r>
              <a:rPr lang="zh-TW" altLang="en-US" sz="1400" dirty="0" smtClean="0"/>
              <a:t>。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0417988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圖庫</Template>
  <TotalTime>933</TotalTime>
  <Words>344</Words>
  <Application>Microsoft Office PowerPoint</Application>
  <PresentationFormat>寬螢幕</PresentationFormat>
  <Paragraphs>38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9" baseType="lpstr">
      <vt:lpstr>新細明體</vt:lpstr>
      <vt:lpstr>新細明體</vt:lpstr>
      <vt:lpstr>Arial</vt:lpstr>
      <vt:lpstr>Calibri</vt:lpstr>
      <vt:lpstr>Gill Sans MT</vt:lpstr>
      <vt:lpstr>Times New Roman</vt:lpstr>
      <vt:lpstr>Gallery</vt:lpstr>
      <vt:lpstr>國產豆奶進校園</vt:lpstr>
      <vt:lpstr>採購資訊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張</dc:creator>
  <cp:lastModifiedBy>Windows 使用者</cp:lastModifiedBy>
  <cp:revision>69</cp:revision>
  <cp:lastPrinted>2020-01-10T03:03:00Z</cp:lastPrinted>
  <dcterms:created xsi:type="dcterms:W3CDTF">2019-07-16T01:28:33Z</dcterms:created>
  <dcterms:modified xsi:type="dcterms:W3CDTF">2020-08-18T01:18:00Z</dcterms:modified>
</cp:coreProperties>
</file>