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 id="2147483680" r:id="rId5"/>
    <p:sldMasterId id="2147483692" r:id="rId6"/>
  </p:sldMasterIdLst>
  <p:notesMasterIdLst>
    <p:notesMasterId r:id="rId62"/>
  </p:notesMasterIdLst>
  <p:handoutMasterIdLst>
    <p:handoutMasterId r:id="rId63"/>
  </p:handoutMasterIdLst>
  <p:sldIdLst>
    <p:sldId id="365" r:id="rId7"/>
    <p:sldId id="366" r:id="rId8"/>
    <p:sldId id="282" r:id="rId9"/>
    <p:sldId id="409" r:id="rId10"/>
    <p:sldId id="283" r:id="rId11"/>
    <p:sldId id="284" r:id="rId12"/>
    <p:sldId id="287" r:id="rId13"/>
    <p:sldId id="288" r:id="rId14"/>
    <p:sldId id="389" r:id="rId15"/>
    <p:sldId id="398" r:id="rId16"/>
    <p:sldId id="292" r:id="rId17"/>
    <p:sldId id="363" r:id="rId18"/>
    <p:sldId id="352" r:id="rId19"/>
    <p:sldId id="390" r:id="rId20"/>
    <p:sldId id="391" r:id="rId21"/>
    <p:sldId id="346" r:id="rId22"/>
    <p:sldId id="395" r:id="rId23"/>
    <p:sldId id="396" r:id="rId24"/>
    <p:sldId id="397" r:id="rId25"/>
    <p:sldId id="297" r:id="rId26"/>
    <p:sldId id="393" r:id="rId27"/>
    <p:sldId id="348" r:id="rId28"/>
    <p:sldId id="299" r:id="rId29"/>
    <p:sldId id="355" r:id="rId30"/>
    <p:sldId id="300" r:id="rId31"/>
    <p:sldId id="301" r:id="rId32"/>
    <p:sldId id="302" r:id="rId33"/>
    <p:sldId id="303" r:id="rId34"/>
    <p:sldId id="304" r:id="rId35"/>
    <p:sldId id="356" r:id="rId36"/>
    <p:sldId id="354" r:id="rId37"/>
    <p:sldId id="306" r:id="rId38"/>
    <p:sldId id="394" r:id="rId39"/>
    <p:sldId id="370" r:id="rId40"/>
    <p:sldId id="369" r:id="rId41"/>
    <p:sldId id="371" r:id="rId42"/>
    <p:sldId id="372" r:id="rId43"/>
    <p:sldId id="386" r:id="rId44"/>
    <p:sldId id="373" r:id="rId45"/>
    <p:sldId id="404" r:id="rId46"/>
    <p:sldId id="401" r:id="rId47"/>
    <p:sldId id="405" r:id="rId48"/>
    <p:sldId id="407" r:id="rId49"/>
    <p:sldId id="408" r:id="rId50"/>
    <p:sldId id="403" r:id="rId51"/>
    <p:sldId id="333" r:id="rId52"/>
    <p:sldId id="334" r:id="rId53"/>
    <p:sldId id="335" r:id="rId54"/>
    <p:sldId id="400" r:id="rId55"/>
    <p:sldId id="336" r:id="rId56"/>
    <p:sldId id="337" r:id="rId57"/>
    <p:sldId id="338" r:id="rId58"/>
    <p:sldId id="388" r:id="rId59"/>
    <p:sldId id="361" r:id="rId60"/>
    <p:sldId id="341" r:id="rId61"/>
  </p:sldIdLst>
  <p:sldSz cx="12188825" cy="6858000"/>
  <p:notesSz cx="6797675" cy="9926638"/>
  <p:defaultTextStyle>
    <a:defPPr rtl="0">
      <a:defRPr lang="zh-tw"/>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howGuides="1">
      <p:cViewPr varScale="1">
        <p:scale>
          <a:sx n="107" d="100"/>
          <a:sy n="107" d="100"/>
        </p:scale>
        <p:origin x="138" y="456"/>
      </p:cViewPr>
      <p:guideLst>
        <p:guide pos="3839"/>
        <p:guide orient="horz" pos="2160"/>
      </p:guideLst>
    </p:cSldViewPr>
  </p:slideViewPr>
  <p:notesTextViewPr>
    <p:cViewPr>
      <p:scale>
        <a:sx n="1" d="1"/>
        <a:sy n="1" d="1"/>
      </p:scale>
      <p:origin x="0" y="0"/>
    </p:cViewPr>
  </p:notesTextViewPr>
  <p:notesViewPr>
    <p:cSldViewPr>
      <p:cViewPr varScale="1">
        <p:scale>
          <a:sx n="48" d="100"/>
          <a:sy n="48" d="100"/>
        </p:scale>
        <p:origin x="2764" y="5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handoutMaster" Target="handoutMasters/handout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DDEAAE-DE55-45A3-A4F7-3874E0140D37}" type="doc">
      <dgm:prSet loTypeId="urn:microsoft.com/office/officeart/2009/3/layout/StepUpProcess" loCatId="process" qsTypeId="urn:microsoft.com/office/officeart/2005/8/quickstyle/simple1" qsCatId="simple" csTypeId="urn:microsoft.com/office/officeart/2005/8/colors/colorful5" csCatId="colorful" phldr="1"/>
      <dgm:spPr/>
      <dgm:t>
        <a:bodyPr rtlCol="0"/>
        <a:lstStyle/>
        <a:p>
          <a:pPr rtl="0"/>
          <a:endParaRPr lang="en-US"/>
        </a:p>
      </dgm:t>
    </dgm:pt>
    <dgm:pt modelId="{EF034794-D109-40B6-8FA2-8971C3123AB6}">
      <dgm:prSet phldrT="[Text]" custT="1"/>
      <dgm:spPr/>
      <dgm:t>
        <a:bodyPr rtlCol="0"/>
        <a:lstStyle/>
        <a:p>
          <a:pPr algn="ctr" rtl="0"/>
          <a:r>
            <a:rPr lang="zh-TW" altLang="en-US" sz="1600" b="1" dirty="0" smtClean="0"/>
            <a:t>申請初選報名管道一、二</a:t>
          </a:r>
          <a:endParaRPr lang="zh-TW" altLang="en-US" sz="1600" noProof="0" dirty="0">
            <a:latin typeface="微軟正黑體" panose="020B0604030504040204" pitchFamily="34" charset="-120"/>
            <a:ea typeface="微軟正黑體" panose="020B0604030504040204" pitchFamily="34" charset="-120"/>
          </a:endParaRPr>
        </a:p>
      </dgm:t>
    </dgm:pt>
    <dgm:pt modelId="{64D09C75-3D44-4CEF-9459-5C91DB44A9EA}" type="parTrans" cxnId="{80FF73C0-9BCD-436E-A85B-D6D7D322462C}">
      <dgm:prSet/>
      <dgm:spPr/>
      <dgm:t>
        <a:bodyPr rtlCol="0"/>
        <a:lstStyle/>
        <a:p>
          <a:pPr algn="ctr" rtl="0"/>
          <a:endParaRPr lang="en-US"/>
        </a:p>
      </dgm:t>
    </dgm:pt>
    <dgm:pt modelId="{CDDFC891-FC62-4131-A642-2D94388BCCE2}" type="sibTrans" cxnId="{80FF73C0-9BCD-436E-A85B-D6D7D322462C}">
      <dgm:prSet/>
      <dgm:spPr/>
      <dgm:t>
        <a:bodyPr rtlCol="0"/>
        <a:lstStyle/>
        <a:p>
          <a:pPr algn="ctr" rtl="0"/>
          <a:endParaRPr lang="en-US"/>
        </a:p>
      </dgm:t>
    </dgm:pt>
    <dgm:pt modelId="{15E11DBD-E9B5-4BCF-A56C-7AAE26CE30DC}">
      <dgm:prSet phldrT="[Text]"/>
      <dgm:spPr/>
      <dgm:t>
        <a:bodyPr rtlCol="0"/>
        <a:lstStyle/>
        <a:p>
          <a:pPr algn="ctr" rtl="0"/>
          <a:r>
            <a:rPr lang="zh-TW" b="1" dirty="0" smtClean="0"/>
            <a:t>管道</a:t>
          </a:r>
          <a:r>
            <a:rPr lang="zh-TW" altLang="en-US" b="1" dirty="0" smtClean="0"/>
            <a:t>一書面</a:t>
          </a:r>
          <a:r>
            <a:rPr lang="zh-TW" b="1" dirty="0" smtClean="0"/>
            <a:t>審查結果公告</a:t>
          </a:r>
          <a:endParaRPr lang="zh-TW" altLang="en-US" noProof="0" dirty="0">
            <a:latin typeface="微軟正黑體" panose="020B0604030504040204" pitchFamily="34" charset="-120"/>
            <a:ea typeface="微軟正黑體" panose="020B0604030504040204" pitchFamily="34" charset="-120"/>
          </a:endParaRPr>
        </a:p>
      </dgm:t>
    </dgm:pt>
    <dgm:pt modelId="{B7B43D5B-12E9-44B1-B818-4B50F6AD3C0A}" type="parTrans" cxnId="{5E0737F0-6DE4-4885-BC59-82E10D617E50}">
      <dgm:prSet/>
      <dgm:spPr/>
      <dgm:t>
        <a:bodyPr rtlCol="0"/>
        <a:lstStyle/>
        <a:p>
          <a:pPr algn="ctr" rtl="0"/>
          <a:endParaRPr lang="en-US"/>
        </a:p>
      </dgm:t>
    </dgm:pt>
    <dgm:pt modelId="{329BDEDB-415B-4AB3-B964-E819D0C56DBB}" type="sibTrans" cxnId="{5E0737F0-6DE4-4885-BC59-82E10D617E50}">
      <dgm:prSet/>
      <dgm:spPr/>
      <dgm:t>
        <a:bodyPr rtlCol="0"/>
        <a:lstStyle/>
        <a:p>
          <a:pPr algn="ctr" rtl="0"/>
          <a:endParaRPr lang="en-US"/>
        </a:p>
      </dgm:t>
    </dgm:pt>
    <dgm:pt modelId="{778AA374-0E17-4AEA-8EB6-0C342D57D8D8}">
      <dgm:prSet phldrT="[Text]"/>
      <dgm:spPr/>
      <dgm:t>
        <a:bodyPr rtlCol="0"/>
        <a:lstStyle/>
        <a:p>
          <a:pPr algn="ctr" rtl="0">
            <a:lnSpc>
              <a:spcPct val="100000"/>
            </a:lnSpc>
            <a:spcAft>
              <a:spcPts val="0"/>
            </a:spcAft>
          </a:pPr>
          <a:r>
            <a:rPr lang="zh-TW" altLang="en-US" b="1" dirty="0" smtClean="0"/>
            <a:t>公告初選</a:t>
          </a:r>
          <a:endParaRPr lang="en-US" altLang="zh-TW" b="1" dirty="0" smtClean="0"/>
        </a:p>
        <a:p>
          <a:pPr algn="ctr" rtl="0">
            <a:lnSpc>
              <a:spcPct val="100000"/>
            </a:lnSpc>
            <a:spcAft>
              <a:spcPts val="0"/>
            </a:spcAft>
          </a:pPr>
          <a:r>
            <a:rPr lang="zh-TW" altLang="en-US" b="1" dirty="0" smtClean="0"/>
            <a:t>考場位置</a:t>
          </a:r>
          <a:endParaRPr lang="zh-TW" altLang="en-US" noProof="0" dirty="0">
            <a:latin typeface="微軟正黑體" panose="020B0604030504040204" pitchFamily="34" charset="-120"/>
            <a:ea typeface="微軟正黑體" panose="020B0604030504040204" pitchFamily="34" charset="-120"/>
          </a:endParaRPr>
        </a:p>
      </dgm:t>
    </dgm:pt>
    <dgm:pt modelId="{5E28F01D-9664-415C-A0CD-EBFDAB29426C}" type="parTrans" cxnId="{6F55886F-2AC8-4F4F-B328-821CB3A2117B}">
      <dgm:prSet/>
      <dgm:spPr/>
      <dgm:t>
        <a:bodyPr rtlCol="0"/>
        <a:lstStyle/>
        <a:p>
          <a:pPr algn="ctr" rtl="0"/>
          <a:endParaRPr lang="en-US"/>
        </a:p>
      </dgm:t>
    </dgm:pt>
    <dgm:pt modelId="{1A604594-E883-4DA9-8A2A-16DFACE8640A}" type="sibTrans" cxnId="{6F55886F-2AC8-4F4F-B328-821CB3A2117B}">
      <dgm:prSet/>
      <dgm:spPr/>
      <dgm:t>
        <a:bodyPr rtlCol="0"/>
        <a:lstStyle/>
        <a:p>
          <a:pPr algn="ctr" rtl="0"/>
          <a:endParaRPr lang="en-US"/>
        </a:p>
      </dgm:t>
    </dgm:pt>
    <dgm:pt modelId="{05F1A7D0-6E45-49DA-80B3-7FF4B8783E58}">
      <dgm:prSet phldrT="[Text]"/>
      <dgm:spPr/>
      <dgm:t>
        <a:bodyPr rtlCol="0"/>
        <a:lstStyle/>
        <a:p>
          <a:pPr algn="ctr" rtl="0"/>
          <a:r>
            <a:rPr lang="zh-TW" b="1" dirty="0" smtClean="0"/>
            <a:t>初選：創造能力評量</a:t>
          </a:r>
          <a:r>
            <a:rPr lang="en-US" altLang="zh-TW" b="1" dirty="0" smtClean="0"/>
            <a:t>1</a:t>
          </a:r>
          <a:endParaRPr lang="zh-TW" altLang="en-US" noProof="0" dirty="0">
            <a:latin typeface="微軟正黑體" panose="020B0604030504040204" pitchFamily="34" charset="-120"/>
            <a:ea typeface="微軟正黑體" panose="020B0604030504040204" pitchFamily="34" charset="-120"/>
          </a:endParaRPr>
        </a:p>
      </dgm:t>
    </dgm:pt>
    <dgm:pt modelId="{3ECE110E-B07E-4F19-B2DF-3E42E99B2E8D}" type="parTrans" cxnId="{33A927E1-3C94-4A92-8DB3-42886008240C}">
      <dgm:prSet/>
      <dgm:spPr/>
      <dgm:t>
        <a:bodyPr rtlCol="0"/>
        <a:lstStyle/>
        <a:p>
          <a:pPr algn="ctr" rtl="0"/>
          <a:endParaRPr lang="en-US"/>
        </a:p>
      </dgm:t>
    </dgm:pt>
    <dgm:pt modelId="{47B1D0F3-117D-4CE7-9037-3F5A4995054A}" type="sibTrans" cxnId="{33A927E1-3C94-4A92-8DB3-42886008240C}">
      <dgm:prSet/>
      <dgm:spPr/>
      <dgm:t>
        <a:bodyPr rtlCol="0"/>
        <a:lstStyle/>
        <a:p>
          <a:pPr algn="ctr" rtl="0"/>
          <a:endParaRPr lang="en-US"/>
        </a:p>
      </dgm:t>
    </dgm:pt>
    <dgm:pt modelId="{48D65496-4E82-4F23-96FE-EBB2B58DA619}">
      <dgm:prSet phldrT="[Text]"/>
      <dgm:spPr/>
      <dgm:t>
        <a:bodyPr rtlCol="0"/>
        <a:lstStyle/>
        <a:p>
          <a:pPr algn="ctr" rtl="0">
            <a:lnSpc>
              <a:spcPct val="100000"/>
            </a:lnSpc>
            <a:spcAft>
              <a:spcPts val="0"/>
            </a:spcAft>
          </a:pPr>
          <a:r>
            <a:rPr lang="zh-TW" altLang="en-US" b="1" dirty="0" smtClean="0"/>
            <a:t>公告初選</a:t>
          </a:r>
          <a:endParaRPr lang="en-US" altLang="zh-TW" b="1" dirty="0" smtClean="0"/>
        </a:p>
        <a:p>
          <a:pPr algn="ctr" rtl="0">
            <a:lnSpc>
              <a:spcPct val="100000"/>
            </a:lnSpc>
            <a:spcAft>
              <a:spcPts val="0"/>
            </a:spcAft>
          </a:pPr>
          <a:r>
            <a:rPr lang="zh-TW" altLang="en-US" b="1" dirty="0" smtClean="0"/>
            <a:t>通過名單</a:t>
          </a:r>
          <a:endParaRPr lang="zh-TW" altLang="en-US" b="1" noProof="0" dirty="0">
            <a:latin typeface="微軟正黑體" panose="020B0604030504040204" pitchFamily="34" charset="-120"/>
            <a:ea typeface="微軟正黑體" panose="020B0604030504040204" pitchFamily="34" charset="-120"/>
          </a:endParaRPr>
        </a:p>
      </dgm:t>
    </dgm:pt>
    <dgm:pt modelId="{14CE685C-CDE6-473C-9603-1D3218AE0538}" type="parTrans" cxnId="{D1AFD688-47E9-43BC-9FC8-1577851D77C3}">
      <dgm:prSet/>
      <dgm:spPr/>
      <dgm:t>
        <a:bodyPr/>
        <a:lstStyle/>
        <a:p>
          <a:pPr algn="ctr"/>
          <a:endParaRPr lang="zh-TW" altLang="en-US"/>
        </a:p>
      </dgm:t>
    </dgm:pt>
    <dgm:pt modelId="{2DF0F792-5F8A-4514-9085-AE5890CF9F40}" type="sibTrans" cxnId="{D1AFD688-47E9-43BC-9FC8-1577851D77C3}">
      <dgm:prSet/>
      <dgm:spPr/>
      <dgm:t>
        <a:bodyPr/>
        <a:lstStyle/>
        <a:p>
          <a:pPr algn="ctr"/>
          <a:endParaRPr lang="zh-TW" altLang="en-US"/>
        </a:p>
      </dgm:t>
    </dgm:pt>
    <dgm:pt modelId="{EB3CB291-E23A-4667-A32E-A640A76557A1}" type="pres">
      <dgm:prSet presAssocID="{41DDEAAE-DE55-45A3-A4F7-3874E0140D37}" presName="rootnode" presStyleCnt="0">
        <dgm:presLayoutVars>
          <dgm:chMax/>
          <dgm:chPref/>
          <dgm:dir/>
          <dgm:animLvl val="lvl"/>
        </dgm:presLayoutVars>
      </dgm:prSet>
      <dgm:spPr/>
      <dgm:t>
        <a:bodyPr/>
        <a:lstStyle/>
        <a:p>
          <a:endParaRPr lang="zh-TW" altLang="en-US"/>
        </a:p>
      </dgm:t>
    </dgm:pt>
    <dgm:pt modelId="{B07824BD-C1CB-4098-8E38-D3E1F721DF31}" type="pres">
      <dgm:prSet presAssocID="{EF034794-D109-40B6-8FA2-8971C3123AB6}" presName="composite" presStyleCnt="0"/>
      <dgm:spPr/>
      <dgm:t>
        <a:bodyPr/>
        <a:lstStyle/>
        <a:p>
          <a:endParaRPr lang="zh-TW" altLang="en-US"/>
        </a:p>
      </dgm:t>
    </dgm:pt>
    <dgm:pt modelId="{85769F8C-5820-4CB5-B01D-69A648973D8F}" type="pres">
      <dgm:prSet presAssocID="{EF034794-D109-40B6-8FA2-8971C3123AB6}" presName="LShape" presStyleLbl="alignNode1" presStyleIdx="0" presStyleCnt="9"/>
      <dgm:spPr/>
      <dgm:t>
        <a:bodyPr/>
        <a:lstStyle/>
        <a:p>
          <a:endParaRPr lang="zh-TW" altLang="en-US"/>
        </a:p>
      </dgm:t>
    </dgm:pt>
    <dgm:pt modelId="{18F7A15A-3ED1-4A32-B700-36B8D6BBE441}" type="pres">
      <dgm:prSet presAssocID="{EF034794-D109-40B6-8FA2-8971C3123AB6}" presName="ParentText" presStyleLbl="revTx" presStyleIdx="0" presStyleCnt="5">
        <dgm:presLayoutVars>
          <dgm:chMax val="0"/>
          <dgm:chPref val="0"/>
          <dgm:bulletEnabled val="1"/>
        </dgm:presLayoutVars>
      </dgm:prSet>
      <dgm:spPr/>
      <dgm:t>
        <a:bodyPr/>
        <a:lstStyle/>
        <a:p>
          <a:endParaRPr lang="zh-TW" altLang="en-US"/>
        </a:p>
      </dgm:t>
    </dgm:pt>
    <dgm:pt modelId="{F6F2BEFC-1674-4E8D-98FF-DE4432BB887C}" type="pres">
      <dgm:prSet presAssocID="{EF034794-D109-40B6-8FA2-8971C3123AB6}" presName="Triangle" presStyleLbl="alignNode1" presStyleIdx="1" presStyleCnt="9"/>
      <dgm:spPr/>
      <dgm:t>
        <a:bodyPr/>
        <a:lstStyle/>
        <a:p>
          <a:endParaRPr lang="zh-TW" altLang="en-US"/>
        </a:p>
      </dgm:t>
    </dgm:pt>
    <dgm:pt modelId="{E26373E0-D095-405B-9F4A-CC7FBB5BEBD2}" type="pres">
      <dgm:prSet presAssocID="{CDDFC891-FC62-4131-A642-2D94388BCCE2}" presName="sibTrans" presStyleCnt="0"/>
      <dgm:spPr/>
      <dgm:t>
        <a:bodyPr/>
        <a:lstStyle/>
        <a:p>
          <a:endParaRPr lang="zh-TW" altLang="en-US"/>
        </a:p>
      </dgm:t>
    </dgm:pt>
    <dgm:pt modelId="{8B10941C-73F0-477C-9F3D-EB0A4525ACBE}" type="pres">
      <dgm:prSet presAssocID="{CDDFC891-FC62-4131-A642-2D94388BCCE2}" presName="space" presStyleCnt="0"/>
      <dgm:spPr/>
      <dgm:t>
        <a:bodyPr/>
        <a:lstStyle/>
        <a:p>
          <a:endParaRPr lang="zh-TW" altLang="en-US"/>
        </a:p>
      </dgm:t>
    </dgm:pt>
    <dgm:pt modelId="{DF2F85E9-6BAE-40EA-8F18-DAFCA3EFFB69}" type="pres">
      <dgm:prSet presAssocID="{15E11DBD-E9B5-4BCF-A56C-7AAE26CE30DC}" presName="composite" presStyleCnt="0"/>
      <dgm:spPr/>
      <dgm:t>
        <a:bodyPr/>
        <a:lstStyle/>
        <a:p>
          <a:endParaRPr lang="zh-TW" altLang="en-US"/>
        </a:p>
      </dgm:t>
    </dgm:pt>
    <dgm:pt modelId="{A5E67CF4-39ED-4CC8-A27F-E45EA5D3AC44}" type="pres">
      <dgm:prSet presAssocID="{15E11DBD-E9B5-4BCF-A56C-7AAE26CE30DC}" presName="LShape" presStyleLbl="alignNode1" presStyleIdx="2" presStyleCnt="9"/>
      <dgm:spPr/>
      <dgm:t>
        <a:bodyPr/>
        <a:lstStyle/>
        <a:p>
          <a:endParaRPr lang="zh-TW" altLang="en-US"/>
        </a:p>
      </dgm:t>
    </dgm:pt>
    <dgm:pt modelId="{F0124EB5-2136-46F3-B2F4-41A5196C24A0}" type="pres">
      <dgm:prSet presAssocID="{15E11DBD-E9B5-4BCF-A56C-7AAE26CE30DC}" presName="ParentText" presStyleLbl="revTx" presStyleIdx="1" presStyleCnt="5" custScaleX="96146">
        <dgm:presLayoutVars>
          <dgm:chMax val="0"/>
          <dgm:chPref val="0"/>
          <dgm:bulletEnabled val="1"/>
        </dgm:presLayoutVars>
      </dgm:prSet>
      <dgm:spPr/>
      <dgm:t>
        <a:bodyPr/>
        <a:lstStyle/>
        <a:p>
          <a:endParaRPr lang="zh-TW" altLang="en-US"/>
        </a:p>
      </dgm:t>
    </dgm:pt>
    <dgm:pt modelId="{D5E82CFA-3F05-41CB-A66C-3A904CCE06CE}" type="pres">
      <dgm:prSet presAssocID="{15E11DBD-E9B5-4BCF-A56C-7AAE26CE30DC}" presName="Triangle" presStyleLbl="alignNode1" presStyleIdx="3" presStyleCnt="9"/>
      <dgm:spPr/>
      <dgm:t>
        <a:bodyPr/>
        <a:lstStyle/>
        <a:p>
          <a:endParaRPr lang="zh-TW" altLang="en-US"/>
        </a:p>
      </dgm:t>
    </dgm:pt>
    <dgm:pt modelId="{F5574CB1-AC1C-4773-A4A7-C4CE14EF6374}" type="pres">
      <dgm:prSet presAssocID="{329BDEDB-415B-4AB3-B964-E819D0C56DBB}" presName="sibTrans" presStyleCnt="0"/>
      <dgm:spPr/>
      <dgm:t>
        <a:bodyPr/>
        <a:lstStyle/>
        <a:p>
          <a:endParaRPr lang="zh-TW" altLang="en-US"/>
        </a:p>
      </dgm:t>
    </dgm:pt>
    <dgm:pt modelId="{14FCF07D-F999-4928-B62C-1135C3080FD1}" type="pres">
      <dgm:prSet presAssocID="{329BDEDB-415B-4AB3-B964-E819D0C56DBB}" presName="space" presStyleCnt="0"/>
      <dgm:spPr/>
      <dgm:t>
        <a:bodyPr/>
        <a:lstStyle/>
        <a:p>
          <a:endParaRPr lang="zh-TW" altLang="en-US"/>
        </a:p>
      </dgm:t>
    </dgm:pt>
    <dgm:pt modelId="{2489F161-D1CF-4A3D-8E95-6382395DC25B}" type="pres">
      <dgm:prSet presAssocID="{778AA374-0E17-4AEA-8EB6-0C342D57D8D8}" presName="composite" presStyleCnt="0"/>
      <dgm:spPr/>
      <dgm:t>
        <a:bodyPr/>
        <a:lstStyle/>
        <a:p>
          <a:endParaRPr lang="zh-TW" altLang="en-US"/>
        </a:p>
      </dgm:t>
    </dgm:pt>
    <dgm:pt modelId="{06EAFCDC-2041-4C37-BE64-7627BAA16382}" type="pres">
      <dgm:prSet presAssocID="{778AA374-0E17-4AEA-8EB6-0C342D57D8D8}" presName="LShape" presStyleLbl="alignNode1" presStyleIdx="4" presStyleCnt="9"/>
      <dgm:spPr/>
      <dgm:t>
        <a:bodyPr/>
        <a:lstStyle/>
        <a:p>
          <a:endParaRPr lang="zh-TW" altLang="en-US"/>
        </a:p>
      </dgm:t>
    </dgm:pt>
    <dgm:pt modelId="{AFC6068B-131B-444D-AF53-A5A2A6DC9AE7}" type="pres">
      <dgm:prSet presAssocID="{778AA374-0E17-4AEA-8EB6-0C342D57D8D8}" presName="ParentText" presStyleLbl="revTx" presStyleIdx="2" presStyleCnt="5">
        <dgm:presLayoutVars>
          <dgm:chMax val="0"/>
          <dgm:chPref val="0"/>
          <dgm:bulletEnabled val="1"/>
        </dgm:presLayoutVars>
      </dgm:prSet>
      <dgm:spPr/>
      <dgm:t>
        <a:bodyPr/>
        <a:lstStyle/>
        <a:p>
          <a:endParaRPr lang="zh-TW" altLang="en-US"/>
        </a:p>
      </dgm:t>
    </dgm:pt>
    <dgm:pt modelId="{F62C0D9F-BF11-4D63-A28B-80FA21343A28}" type="pres">
      <dgm:prSet presAssocID="{778AA374-0E17-4AEA-8EB6-0C342D57D8D8}" presName="Triangle" presStyleLbl="alignNode1" presStyleIdx="5" presStyleCnt="9"/>
      <dgm:spPr/>
      <dgm:t>
        <a:bodyPr/>
        <a:lstStyle/>
        <a:p>
          <a:endParaRPr lang="zh-TW" altLang="en-US"/>
        </a:p>
      </dgm:t>
    </dgm:pt>
    <dgm:pt modelId="{F5EC4F6A-2B4F-420C-9BEA-A14EFB832731}" type="pres">
      <dgm:prSet presAssocID="{1A604594-E883-4DA9-8A2A-16DFACE8640A}" presName="sibTrans" presStyleCnt="0"/>
      <dgm:spPr/>
      <dgm:t>
        <a:bodyPr/>
        <a:lstStyle/>
        <a:p>
          <a:endParaRPr lang="zh-TW" altLang="en-US"/>
        </a:p>
      </dgm:t>
    </dgm:pt>
    <dgm:pt modelId="{41DC2B0B-BD37-48C1-BB85-7F75AC60BB5F}" type="pres">
      <dgm:prSet presAssocID="{1A604594-E883-4DA9-8A2A-16DFACE8640A}" presName="space" presStyleCnt="0"/>
      <dgm:spPr/>
      <dgm:t>
        <a:bodyPr/>
        <a:lstStyle/>
        <a:p>
          <a:endParaRPr lang="zh-TW" altLang="en-US"/>
        </a:p>
      </dgm:t>
    </dgm:pt>
    <dgm:pt modelId="{D2C6C114-9E17-4E64-9FCF-9C4365FE25B7}" type="pres">
      <dgm:prSet presAssocID="{05F1A7D0-6E45-49DA-80B3-7FF4B8783E58}" presName="composite" presStyleCnt="0"/>
      <dgm:spPr/>
      <dgm:t>
        <a:bodyPr/>
        <a:lstStyle/>
        <a:p>
          <a:endParaRPr lang="zh-TW" altLang="en-US"/>
        </a:p>
      </dgm:t>
    </dgm:pt>
    <dgm:pt modelId="{BA06DEFD-3E20-41CA-8CC7-585BE7A02A00}" type="pres">
      <dgm:prSet presAssocID="{05F1A7D0-6E45-49DA-80B3-7FF4B8783E58}" presName="LShape" presStyleLbl="alignNode1" presStyleIdx="6" presStyleCnt="9"/>
      <dgm:spPr/>
      <dgm:t>
        <a:bodyPr/>
        <a:lstStyle/>
        <a:p>
          <a:endParaRPr lang="zh-TW" altLang="en-US"/>
        </a:p>
      </dgm:t>
    </dgm:pt>
    <dgm:pt modelId="{D81336A4-814F-45EF-B582-2466B0D2E2A7}" type="pres">
      <dgm:prSet presAssocID="{05F1A7D0-6E45-49DA-80B3-7FF4B8783E58}" presName="ParentText" presStyleLbl="revTx" presStyleIdx="3" presStyleCnt="5">
        <dgm:presLayoutVars>
          <dgm:chMax val="0"/>
          <dgm:chPref val="0"/>
          <dgm:bulletEnabled val="1"/>
        </dgm:presLayoutVars>
      </dgm:prSet>
      <dgm:spPr/>
      <dgm:t>
        <a:bodyPr/>
        <a:lstStyle/>
        <a:p>
          <a:endParaRPr lang="zh-TW" altLang="en-US"/>
        </a:p>
      </dgm:t>
    </dgm:pt>
    <dgm:pt modelId="{50E912A9-5F7C-4241-9C15-271B6A6184B7}" type="pres">
      <dgm:prSet presAssocID="{05F1A7D0-6E45-49DA-80B3-7FF4B8783E58}" presName="Triangle" presStyleLbl="alignNode1" presStyleIdx="7" presStyleCnt="9"/>
      <dgm:spPr/>
      <dgm:t>
        <a:bodyPr/>
        <a:lstStyle/>
        <a:p>
          <a:endParaRPr lang="zh-TW" altLang="en-US"/>
        </a:p>
      </dgm:t>
    </dgm:pt>
    <dgm:pt modelId="{FA2B6E1E-B3BE-429F-8344-9F927115B802}" type="pres">
      <dgm:prSet presAssocID="{47B1D0F3-117D-4CE7-9037-3F5A4995054A}" presName="sibTrans" presStyleCnt="0"/>
      <dgm:spPr/>
      <dgm:t>
        <a:bodyPr/>
        <a:lstStyle/>
        <a:p>
          <a:endParaRPr lang="zh-TW" altLang="en-US"/>
        </a:p>
      </dgm:t>
    </dgm:pt>
    <dgm:pt modelId="{8D5C5F9E-181E-42BE-B1D6-6562A0724066}" type="pres">
      <dgm:prSet presAssocID="{47B1D0F3-117D-4CE7-9037-3F5A4995054A}" presName="space" presStyleCnt="0"/>
      <dgm:spPr/>
      <dgm:t>
        <a:bodyPr/>
        <a:lstStyle/>
        <a:p>
          <a:endParaRPr lang="zh-TW" altLang="en-US"/>
        </a:p>
      </dgm:t>
    </dgm:pt>
    <dgm:pt modelId="{22C508DE-E647-4FD6-8513-B083BE0EDBEC}" type="pres">
      <dgm:prSet presAssocID="{48D65496-4E82-4F23-96FE-EBB2B58DA619}" presName="composite" presStyleCnt="0"/>
      <dgm:spPr/>
      <dgm:t>
        <a:bodyPr/>
        <a:lstStyle/>
        <a:p>
          <a:endParaRPr lang="zh-TW" altLang="en-US"/>
        </a:p>
      </dgm:t>
    </dgm:pt>
    <dgm:pt modelId="{6C3558AC-DD14-448E-949F-FEDA9C694C99}" type="pres">
      <dgm:prSet presAssocID="{48D65496-4E82-4F23-96FE-EBB2B58DA619}" presName="LShape" presStyleLbl="alignNode1" presStyleIdx="8" presStyleCnt="9"/>
      <dgm:spPr/>
      <dgm:t>
        <a:bodyPr/>
        <a:lstStyle/>
        <a:p>
          <a:endParaRPr lang="zh-TW" altLang="en-US"/>
        </a:p>
      </dgm:t>
    </dgm:pt>
    <dgm:pt modelId="{39A98E16-519B-4631-B67E-0B49A1E4519C}" type="pres">
      <dgm:prSet presAssocID="{48D65496-4E82-4F23-96FE-EBB2B58DA619}" presName="ParentText" presStyleLbl="revTx" presStyleIdx="4" presStyleCnt="5">
        <dgm:presLayoutVars>
          <dgm:chMax val="0"/>
          <dgm:chPref val="0"/>
          <dgm:bulletEnabled val="1"/>
        </dgm:presLayoutVars>
      </dgm:prSet>
      <dgm:spPr/>
      <dgm:t>
        <a:bodyPr/>
        <a:lstStyle/>
        <a:p>
          <a:endParaRPr lang="zh-TW" altLang="en-US"/>
        </a:p>
      </dgm:t>
    </dgm:pt>
  </dgm:ptLst>
  <dgm:cxnLst>
    <dgm:cxn modelId="{80FF73C0-9BCD-436E-A85B-D6D7D322462C}" srcId="{41DDEAAE-DE55-45A3-A4F7-3874E0140D37}" destId="{EF034794-D109-40B6-8FA2-8971C3123AB6}" srcOrd="0" destOrd="0" parTransId="{64D09C75-3D44-4CEF-9459-5C91DB44A9EA}" sibTransId="{CDDFC891-FC62-4131-A642-2D94388BCCE2}"/>
    <dgm:cxn modelId="{B9864692-EA32-44EB-A4FB-7047FD0F6F14}" type="presOf" srcId="{EF034794-D109-40B6-8FA2-8971C3123AB6}" destId="{18F7A15A-3ED1-4A32-B700-36B8D6BBE441}" srcOrd="0" destOrd="0" presId="urn:microsoft.com/office/officeart/2009/3/layout/StepUpProcess"/>
    <dgm:cxn modelId="{5E0737F0-6DE4-4885-BC59-82E10D617E50}" srcId="{41DDEAAE-DE55-45A3-A4F7-3874E0140D37}" destId="{15E11DBD-E9B5-4BCF-A56C-7AAE26CE30DC}" srcOrd="1" destOrd="0" parTransId="{B7B43D5B-12E9-44B1-B818-4B50F6AD3C0A}" sibTransId="{329BDEDB-415B-4AB3-B964-E819D0C56DBB}"/>
    <dgm:cxn modelId="{8AF3E7DF-2E46-4172-9F5E-7737A8764D0A}" type="presOf" srcId="{15E11DBD-E9B5-4BCF-A56C-7AAE26CE30DC}" destId="{F0124EB5-2136-46F3-B2F4-41A5196C24A0}" srcOrd="0" destOrd="0" presId="urn:microsoft.com/office/officeart/2009/3/layout/StepUpProcess"/>
    <dgm:cxn modelId="{49451E00-5173-4E15-A8FD-F77934C28533}" type="presOf" srcId="{05F1A7D0-6E45-49DA-80B3-7FF4B8783E58}" destId="{D81336A4-814F-45EF-B582-2466B0D2E2A7}" srcOrd="0" destOrd="0" presId="urn:microsoft.com/office/officeart/2009/3/layout/StepUpProcess"/>
    <dgm:cxn modelId="{6F55886F-2AC8-4F4F-B328-821CB3A2117B}" srcId="{41DDEAAE-DE55-45A3-A4F7-3874E0140D37}" destId="{778AA374-0E17-4AEA-8EB6-0C342D57D8D8}" srcOrd="2" destOrd="0" parTransId="{5E28F01D-9664-415C-A0CD-EBFDAB29426C}" sibTransId="{1A604594-E883-4DA9-8A2A-16DFACE8640A}"/>
    <dgm:cxn modelId="{9F2DBEFB-7755-4BDC-8C01-CD632901D14A}" type="presOf" srcId="{778AA374-0E17-4AEA-8EB6-0C342D57D8D8}" destId="{AFC6068B-131B-444D-AF53-A5A2A6DC9AE7}" srcOrd="0" destOrd="0" presId="urn:microsoft.com/office/officeart/2009/3/layout/StepUpProcess"/>
    <dgm:cxn modelId="{D1AFD688-47E9-43BC-9FC8-1577851D77C3}" srcId="{41DDEAAE-DE55-45A3-A4F7-3874E0140D37}" destId="{48D65496-4E82-4F23-96FE-EBB2B58DA619}" srcOrd="4" destOrd="0" parTransId="{14CE685C-CDE6-473C-9603-1D3218AE0538}" sibTransId="{2DF0F792-5F8A-4514-9085-AE5890CF9F40}"/>
    <dgm:cxn modelId="{33A927E1-3C94-4A92-8DB3-42886008240C}" srcId="{41DDEAAE-DE55-45A3-A4F7-3874E0140D37}" destId="{05F1A7D0-6E45-49DA-80B3-7FF4B8783E58}" srcOrd="3" destOrd="0" parTransId="{3ECE110E-B07E-4F19-B2DF-3E42E99B2E8D}" sibTransId="{47B1D0F3-117D-4CE7-9037-3F5A4995054A}"/>
    <dgm:cxn modelId="{ABA9D4A3-7301-42E7-BD5D-E9FE92E5E159}" type="presOf" srcId="{48D65496-4E82-4F23-96FE-EBB2B58DA619}" destId="{39A98E16-519B-4631-B67E-0B49A1E4519C}" srcOrd="0" destOrd="0" presId="urn:microsoft.com/office/officeart/2009/3/layout/StepUpProcess"/>
    <dgm:cxn modelId="{0E7A8CC9-252C-4C8B-AD9E-ACE4093DFCEF}" type="presOf" srcId="{41DDEAAE-DE55-45A3-A4F7-3874E0140D37}" destId="{EB3CB291-E23A-4667-A32E-A640A76557A1}" srcOrd="0" destOrd="0" presId="urn:microsoft.com/office/officeart/2009/3/layout/StepUpProcess"/>
    <dgm:cxn modelId="{0A38A4D5-B13E-476D-9967-073214B0751A}" type="presParOf" srcId="{EB3CB291-E23A-4667-A32E-A640A76557A1}" destId="{B07824BD-C1CB-4098-8E38-D3E1F721DF31}" srcOrd="0" destOrd="0" presId="urn:microsoft.com/office/officeart/2009/3/layout/StepUpProcess"/>
    <dgm:cxn modelId="{3E7E3ECB-A656-4CEA-A9B8-15AC57A02574}" type="presParOf" srcId="{B07824BD-C1CB-4098-8E38-D3E1F721DF31}" destId="{85769F8C-5820-4CB5-B01D-69A648973D8F}" srcOrd="0" destOrd="0" presId="urn:microsoft.com/office/officeart/2009/3/layout/StepUpProcess"/>
    <dgm:cxn modelId="{7925AB9A-AB69-4F2F-811F-051D2E6B106C}" type="presParOf" srcId="{B07824BD-C1CB-4098-8E38-D3E1F721DF31}" destId="{18F7A15A-3ED1-4A32-B700-36B8D6BBE441}" srcOrd="1" destOrd="0" presId="urn:microsoft.com/office/officeart/2009/3/layout/StepUpProcess"/>
    <dgm:cxn modelId="{77CA1BAA-5339-4B3B-A643-B949CBB3EBD7}" type="presParOf" srcId="{B07824BD-C1CB-4098-8E38-D3E1F721DF31}" destId="{F6F2BEFC-1674-4E8D-98FF-DE4432BB887C}" srcOrd="2" destOrd="0" presId="urn:microsoft.com/office/officeart/2009/3/layout/StepUpProcess"/>
    <dgm:cxn modelId="{E1D40C91-BFAB-4BDD-A85B-B1C17D9E70C0}" type="presParOf" srcId="{EB3CB291-E23A-4667-A32E-A640A76557A1}" destId="{E26373E0-D095-405B-9F4A-CC7FBB5BEBD2}" srcOrd="1" destOrd="0" presId="urn:microsoft.com/office/officeart/2009/3/layout/StepUpProcess"/>
    <dgm:cxn modelId="{B3ED1688-3264-4BA8-9A4B-6EB979579ED4}" type="presParOf" srcId="{E26373E0-D095-405B-9F4A-CC7FBB5BEBD2}" destId="{8B10941C-73F0-477C-9F3D-EB0A4525ACBE}" srcOrd="0" destOrd="0" presId="urn:microsoft.com/office/officeart/2009/3/layout/StepUpProcess"/>
    <dgm:cxn modelId="{1C7E1FD8-CC76-4A1E-A410-345F6193FB62}" type="presParOf" srcId="{EB3CB291-E23A-4667-A32E-A640A76557A1}" destId="{DF2F85E9-6BAE-40EA-8F18-DAFCA3EFFB69}" srcOrd="2" destOrd="0" presId="urn:microsoft.com/office/officeart/2009/3/layout/StepUpProcess"/>
    <dgm:cxn modelId="{FFC1057C-F556-41EF-8742-85D22A68EF6F}" type="presParOf" srcId="{DF2F85E9-6BAE-40EA-8F18-DAFCA3EFFB69}" destId="{A5E67CF4-39ED-4CC8-A27F-E45EA5D3AC44}" srcOrd="0" destOrd="0" presId="urn:microsoft.com/office/officeart/2009/3/layout/StepUpProcess"/>
    <dgm:cxn modelId="{396CB325-350C-4F04-BC2F-525048AF2FEC}" type="presParOf" srcId="{DF2F85E9-6BAE-40EA-8F18-DAFCA3EFFB69}" destId="{F0124EB5-2136-46F3-B2F4-41A5196C24A0}" srcOrd="1" destOrd="0" presId="urn:microsoft.com/office/officeart/2009/3/layout/StepUpProcess"/>
    <dgm:cxn modelId="{CD9B99B7-2A4C-48A3-B51B-F6D155E38A26}" type="presParOf" srcId="{DF2F85E9-6BAE-40EA-8F18-DAFCA3EFFB69}" destId="{D5E82CFA-3F05-41CB-A66C-3A904CCE06CE}" srcOrd="2" destOrd="0" presId="urn:microsoft.com/office/officeart/2009/3/layout/StepUpProcess"/>
    <dgm:cxn modelId="{B8D28B6B-0871-4883-B74F-5CCA48F8CFE1}" type="presParOf" srcId="{EB3CB291-E23A-4667-A32E-A640A76557A1}" destId="{F5574CB1-AC1C-4773-A4A7-C4CE14EF6374}" srcOrd="3" destOrd="0" presId="urn:microsoft.com/office/officeart/2009/3/layout/StepUpProcess"/>
    <dgm:cxn modelId="{620826D3-3449-4FCC-9015-6C0F84458F66}" type="presParOf" srcId="{F5574CB1-AC1C-4773-A4A7-C4CE14EF6374}" destId="{14FCF07D-F999-4928-B62C-1135C3080FD1}" srcOrd="0" destOrd="0" presId="urn:microsoft.com/office/officeart/2009/3/layout/StepUpProcess"/>
    <dgm:cxn modelId="{545327D1-3067-4E14-A1BD-280BED50F392}" type="presParOf" srcId="{EB3CB291-E23A-4667-A32E-A640A76557A1}" destId="{2489F161-D1CF-4A3D-8E95-6382395DC25B}" srcOrd="4" destOrd="0" presId="urn:microsoft.com/office/officeart/2009/3/layout/StepUpProcess"/>
    <dgm:cxn modelId="{9B0B1F3A-E997-4D62-8380-163EBFF068E2}" type="presParOf" srcId="{2489F161-D1CF-4A3D-8E95-6382395DC25B}" destId="{06EAFCDC-2041-4C37-BE64-7627BAA16382}" srcOrd="0" destOrd="0" presId="urn:microsoft.com/office/officeart/2009/3/layout/StepUpProcess"/>
    <dgm:cxn modelId="{FA0D6567-9810-463C-98FD-A5386EBF2654}" type="presParOf" srcId="{2489F161-D1CF-4A3D-8E95-6382395DC25B}" destId="{AFC6068B-131B-444D-AF53-A5A2A6DC9AE7}" srcOrd="1" destOrd="0" presId="urn:microsoft.com/office/officeart/2009/3/layout/StepUpProcess"/>
    <dgm:cxn modelId="{B6E0204C-0A83-4940-B336-5C4B52C2A129}" type="presParOf" srcId="{2489F161-D1CF-4A3D-8E95-6382395DC25B}" destId="{F62C0D9F-BF11-4D63-A28B-80FA21343A28}" srcOrd="2" destOrd="0" presId="urn:microsoft.com/office/officeart/2009/3/layout/StepUpProcess"/>
    <dgm:cxn modelId="{5381CDC3-FAD0-4A03-9C91-90467696DCF3}" type="presParOf" srcId="{EB3CB291-E23A-4667-A32E-A640A76557A1}" destId="{F5EC4F6A-2B4F-420C-9BEA-A14EFB832731}" srcOrd="5" destOrd="0" presId="urn:microsoft.com/office/officeart/2009/3/layout/StepUpProcess"/>
    <dgm:cxn modelId="{469FE48E-CBFE-47E6-82D1-89BC73D5D847}" type="presParOf" srcId="{F5EC4F6A-2B4F-420C-9BEA-A14EFB832731}" destId="{41DC2B0B-BD37-48C1-BB85-7F75AC60BB5F}" srcOrd="0" destOrd="0" presId="urn:microsoft.com/office/officeart/2009/3/layout/StepUpProcess"/>
    <dgm:cxn modelId="{04F75BB5-192A-4557-9F11-2A58A060EED2}" type="presParOf" srcId="{EB3CB291-E23A-4667-A32E-A640A76557A1}" destId="{D2C6C114-9E17-4E64-9FCF-9C4365FE25B7}" srcOrd="6" destOrd="0" presId="urn:microsoft.com/office/officeart/2009/3/layout/StepUpProcess"/>
    <dgm:cxn modelId="{DEAD83D2-C9FF-4A24-BB55-BEB03D52A98A}" type="presParOf" srcId="{D2C6C114-9E17-4E64-9FCF-9C4365FE25B7}" destId="{BA06DEFD-3E20-41CA-8CC7-585BE7A02A00}" srcOrd="0" destOrd="0" presId="urn:microsoft.com/office/officeart/2009/3/layout/StepUpProcess"/>
    <dgm:cxn modelId="{00E2E616-5DC4-49EE-9292-BF2CAD0CEB4E}" type="presParOf" srcId="{D2C6C114-9E17-4E64-9FCF-9C4365FE25B7}" destId="{D81336A4-814F-45EF-B582-2466B0D2E2A7}" srcOrd="1" destOrd="0" presId="urn:microsoft.com/office/officeart/2009/3/layout/StepUpProcess"/>
    <dgm:cxn modelId="{7300D284-50EF-4F76-A255-E849A30CC364}" type="presParOf" srcId="{D2C6C114-9E17-4E64-9FCF-9C4365FE25B7}" destId="{50E912A9-5F7C-4241-9C15-271B6A6184B7}" srcOrd="2" destOrd="0" presId="urn:microsoft.com/office/officeart/2009/3/layout/StepUpProcess"/>
    <dgm:cxn modelId="{F7E13D44-63A1-4566-8365-8A799B3A9B83}" type="presParOf" srcId="{EB3CB291-E23A-4667-A32E-A640A76557A1}" destId="{FA2B6E1E-B3BE-429F-8344-9F927115B802}" srcOrd="7" destOrd="0" presId="urn:microsoft.com/office/officeart/2009/3/layout/StepUpProcess"/>
    <dgm:cxn modelId="{ADC8AAB0-15B5-47B8-B5A2-DC6E7770E6A3}" type="presParOf" srcId="{FA2B6E1E-B3BE-429F-8344-9F927115B802}" destId="{8D5C5F9E-181E-42BE-B1D6-6562A0724066}" srcOrd="0" destOrd="0" presId="urn:microsoft.com/office/officeart/2009/3/layout/StepUpProcess"/>
    <dgm:cxn modelId="{ECC1C9C4-C19F-4EF3-967A-1EB450E2F209}" type="presParOf" srcId="{EB3CB291-E23A-4667-A32E-A640A76557A1}" destId="{22C508DE-E647-4FD6-8513-B083BE0EDBEC}" srcOrd="8" destOrd="0" presId="urn:microsoft.com/office/officeart/2009/3/layout/StepUpProcess"/>
    <dgm:cxn modelId="{822F324D-F3B5-417A-B042-E4A044211DAC}" type="presParOf" srcId="{22C508DE-E647-4FD6-8513-B083BE0EDBEC}" destId="{6C3558AC-DD14-448E-949F-FEDA9C694C99}" srcOrd="0" destOrd="0" presId="urn:microsoft.com/office/officeart/2009/3/layout/StepUpProcess"/>
    <dgm:cxn modelId="{A0A5E42C-C0E4-4CDA-AFEF-65BEC219FA98}" type="presParOf" srcId="{22C508DE-E647-4FD6-8513-B083BE0EDBEC}" destId="{39A98E16-519B-4631-B67E-0B49A1E4519C}"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DDEAAE-DE55-45A3-A4F7-3874E0140D37}" type="doc">
      <dgm:prSet loTypeId="urn:microsoft.com/office/officeart/2009/3/layout/StepUpProcess" loCatId="process" qsTypeId="urn:microsoft.com/office/officeart/2005/8/quickstyle/simple1" qsCatId="simple" csTypeId="urn:microsoft.com/office/officeart/2005/8/colors/colorful1" csCatId="colorful" phldr="1"/>
      <dgm:spPr/>
      <dgm:t>
        <a:bodyPr rtlCol="0"/>
        <a:lstStyle/>
        <a:p>
          <a:pPr rtl="0"/>
          <a:endParaRPr lang="en-US"/>
        </a:p>
      </dgm:t>
    </dgm:pt>
    <dgm:pt modelId="{E4D23657-D1E8-4B22-974B-8DC90813F51B}">
      <dgm:prSet phldrT="[Text]"/>
      <dgm:spPr/>
      <dgm:t>
        <a:bodyPr rtlCol="0"/>
        <a:lstStyle/>
        <a:p>
          <a:pPr algn="ctr" rtl="0"/>
          <a:r>
            <a:rPr lang="zh-TW" altLang="en-US" b="1" dirty="0" smtClean="0"/>
            <a:t>複選報名</a:t>
          </a:r>
          <a:endParaRPr lang="zh-TW" altLang="en-US" noProof="0" dirty="0">
            <a:latin typeface="微軟正黑體" panose="020B0604030504040204" pitchFamily="34" charset="-120"/>
            <a:ea typeface="微軟正黑體" panose="020B0604030504040204" pitchFamily="34" charset="-120"/>
          </a:endParaRPr>
        </a:p>
      </dgm:t>
    </dgm:pt>
    <dgm:pt modelId="{89EF0911-2234-42D0-AEF3-7FADAFD12999}" type="parTrans" cxnId="{99F95D8E-A851-4953-A3C5-9BF7753ED9FA}">
      <dgm:prSet/>
      <dgm:spPr/>
      <dgm:t>
        <a:bodyPr rtlCol="0"/>
        <a:lstStyle/>
        <a:p>
          <a:pPr rtl="0"/>
          <a:endParaRPr lang="en-US"/>
        </a:p>
      </dgm:t>
    </dgm:pt>
    <dgm:pt modelId="{529487B0-19AA-4AAC-8F83-CF2C113EB84D}" type="sibTrans" cxnId="{99F95D8E-A851-4953-A3C5-9BF7753ED9FA}">
      <dgm:prSet/>
      <dgm:spPr/>
      <dgm:t>
        <a:bodyPr rtlCol="0"/>
        <a:lstStyle/>
        <a:p>
          <a:pPr rtl="0"/>
          <a:endParaRPr lang="en-US"/>
        </a:p>
      </dgm:t>
    </dgm:pt>
    <dgm:pt modelId="{EF034794-D109-40B6-8FA2-8971C3123AB6}">
      <dgm:prSet phldrT="[Text]"/>
      <dgm:spPr/>
      <dgm:t>
        <a:bodyPr rtlCol="0"/>
        <a:lstStyle/>
        <a:p>
          <a:pPr algn="ctr" rtl="0">
            <a:lnSpc>
              <a:spcPct val="100000"/>
            </a:lnSpc>
            <a:spcAft>
              <a:spcPts val="0"/>
            </a:spcAft>
          </a:pPr>
          <a:r>
            <a:rPr lang="zh-TW" altLang="en-US" b="1" dirty="0" smtClean="0"/>
            <a:t>公告複選</a:t>
          </a:r>
          <a:endParaRPr lang="en-US" altLang="zh-TW" b="1" dirty="0" smtClean="0"/>
        </a:p>
        <a:p>
          <a:pPr algn="ctr" rtl="0">
            <a:lnSpc>
              <a:spcPct val="100000"/>
            </a:lnSpc>
            <a:spcAft>
              <a:spcPts val="0"/>
            </a:spcAft>
          </a:pPr>
          <a:r>
            <a:rPr lang="zh-TW" altLang="en-US" b="1" noProof="0" dirty="0" smtClean="0">
              <a:latin typeface="微軟正黑體" panose="020B0604030504040204" pitchFamily="34" charset="-120"/>
              <a:ea typeface="微軟正黑體" panose="020B0604030504040204" pitchFamily="34" charset="-120"/>
            </a:rPr>
            <a:t>考場位置</a:t>
          </a:r>
          <a:endParaRPr lang="zh-TW" altLang="en-US" noProof="0" dirty="0">
            <a:latin typeface="微軟正黑體" panose="020B0604030504040204" pitchFamily="34" charset="-120"/>
            <a:ea typeface="微軟正黑體" panose="020B0604030504040204" pitchFamily="34" charset="-120"/>
          </a:endParaRPr>
        </a:p>
      </dgm:t>
    </dgm:pt>
    <dgm:pt modelId="{64D09C75-3D44-4CEF-9459-5C91DB44A9EA}" type="parTrans" cxnId="{80FF73C0-9BCD-436E-A85B-D6D7D322462C}">
      <dgm:prSet/>
      <dgm:spPr/>
      <dgm:t>
        <a:bodyPr rtlCol="0"/>
        <a:lstStyle/>
        <a:p>
          <a:pPr rtl="0"/>
          <a:endParaRPr lang="en-US"/>
        </a:p>
      </dgm:t>
    </dgm:pt>
    <dgm:pt modelId="{CDDFC891-FC62-4131-A642-2D94388BCCE2}" type="sibTrans" cxnId="{80FF73C0-9BCD-436E-A85B-D6D7D322462C}">
      <dgm:prSet/>
      <dgm:spPr/>
      <dgm:t>
        <a:bodyPr rtlCol="0"/>
        <a:lstStyle/>
        <a:p>
          <a:pPr rtl="0"/>
          <a:endParaRPr lang="en-US"/>
        </a:p>
      </dgm:t>
    </dgm:pt>
    <dgm:pt modelId="{15E11DBD-E9B5-4BCF-A56C-7AAE26CE30DC}">
      <dgm:prSet phldrT="[Text]"/>
      <dgm:spPr/>
      <dgm:t>
        <a:bodyPr rtlCol="0"/>
        <a:lstStyle/>
        <a:p>
          <a:pPr algn="ctr" rtl="0"/>
          <a:r>
            <a:rPr lang="zh-TW" b="1" dirty="0" smtClean="0"/>
            <a:t>複選：創造能力評量</a:t>
          </a:r>
          <a:r>
            <a:rPr lang="en-US" altLang="zh-TW" b="1" dirty="0" smtClean="0"/>
            <a:t>2</a:t>
          </a:r>
          <a:endParaRPr lang="zh-TW" altLang="en-US" noProof="0" dirty="0">
            <a:latin typeface="微軟正黑體" panose="020B0604030504040204" pitchFamily="34" charset="-120"/>
            <a:ea typeface="微軟正黑體" panose="020B0604030504040204" pitchFamily="34" charset="-120"/>
          </a:endParaRPr>
        </a:p>
      </dgm:t>
    </dgm:pt>
    <dgm:pt modelId="{B7B43D5B-12E9-44B1-B818-4B50F6AD3C0A}" type="parTrans" cxnId="{5E0737F0-6DE4-4885-BC59-82E10D617E50}">
      <dgm:prSet/>
      <dgm:spPr/>
      <dgm:t>
        <a:bodyPr rtlCol="0"/>
        <a:lstStyle/>
        <a:p>
          <a:pPr rtl="0"/>
          <a:endParaRPr lang="en-US"/>
        </a:p>
      </dgm:t>
    </dgm:pt>
    <dgm:pt modelId="{329BDEDB-415B-4AB3-B964-E819D0C56DBB}" type="sibTrans" cxnId="{5E0737F0-6DE4-4885-BC59-82E10D617E50}">
      <dgm:prSet/>
      <dgm:spPr/>
      <dgm:t>
        <a:bodyPr rtlCol="0"/>
        <a:lstStyle/>
        <a:p>
          <a:pPr rtl="0"/>
          <a:endParaRPr lang="en-US"/>
        </a:p>
      </dgm:t>
    </dgm:pt>
    <dgm:pt modelId="{778AA374-0E17-4AEA-8EB6-0C342D57D8D8}">
      <dgm:prSet phldrT="[Text]"/>
      <dgm:spPr/>
      <dgm:t>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b="1" dirty="0" smtClean="0"/>
            <a:t>公告</a:t>
          </a:r>
          <a:endParaRPr lang="zh-TW" altLang="en-US" noProof="0" dirty="0" smtClean="0">
            <a:latin typeface="微軟正黑體" panose="020B0604030504040204" pitchFamily="34" charset="-120"/>
            <a:ea typeface="+mn-ea"/>
          </a:endParaRPr>
        </a:p>
        <a:p>
          <a:pPr lvl="0" algn="ctr" defTabSz="844550" rtl="0">
            <a:lnSpc>
              <a:spcPct val="90000"/>
            </a:lnSpc>
            <a:spcBef>
              <a:spcPct val="0"/>
            </a:spcBef>
            <a:spcAft>
              <a:spcPct val="35000"/>
            </a:spcAft>
          </a:pPr>
          <a:r>
            <a:rPr lang="zh-TW" b="1" dirty="0" smtClean="0"/>
            <a:t>鑑定結果</a:t>
          </a:r>
          <a:endParaRPr lang="zh-TW" altLang="en-US" noProof="0" dirty="0">
            <a:latin typeface="微軟正黑體" panose="020B0604030504040204" pitchFamily="34" charset="-120"/>
            <a:ea typeface="微軟正黑體" panose="020B0604030504040204" pitchFamily="34" charset="-120"/>
          </a:endParaRPr>
        </a:p>
      </dgm:t>
    </dgm:pt>
    <dgm:pt modelId="{5E28F01D-9664-415C-A0CD-EBFDAB29426C}" type="parTrans" cxnId="{6F55886F-2AC8-4F4F-B328-821CB3A2117B}">
      <dgm:prSet/>
      <dgm:spPr/>
      <dgm:t>
        <a:bodyPr rtlCol="0"/>
        <a:lstStyle/>
        <a:p>
          <a:pPr rtl="0"/>
          <a:endParaRPr lang="en-US"/>
        </a:p>
      </dgm:t>
    </dgm:pt>
    <dgm:pt modelId="{1A604594-E883-4DA9-8A2A-16DFACE8640A}" type="sibTrans" cxnId="{6F55886F-2AC8-4F4F-B328-821CB3A2117B}">
      <dgm:prSet/>
      <dgm:spPr/>
      <dgm:t>
        <a:bodyPr rtlCol="0"/>
        <a:lstStyle/>
        <a:p>
          <a:pPr rtl="0"/>
          <a:endParaRPr lang="en-US"/>
        </a:p>
      </dgm:t>
    </dgm:pt>
    <dgm:pt modelId="{05F1A7D0-6E45-49DA-80B3-7FF4B8783E58}">
      <dgm:prSet phldrT="[Text]"/>
      <dgm:spPr/>
      <dgm:t>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b="1" dirty="0" smtClean="0"/>
            <a:t>複查</a:t>
          </a:r>
          <a:endParaRPr lang="zh-TW" altLang="en-US" noProof="0" dirty="0" smtClean="0">
            <a:latin typeface="微軟正黑體" panose="020B0604030504040204" pitchFamily="34" charset="-120"/>
            <a:ea typeface="+mn-ea"/>
          </a:endParaRPr>
        </a:p>
        <a:p>
          <a:pPr lvl="0" algn="ctr" defTabSz="844550" rtl="0">
            <a:lnSpc>
              <a:spcPct val="90000"/>
            </a:lnSpc>
            <a:spcBef>
              <a:spcPct val="0"/>
            </a:spcBef>
            <a:spcAft>
              <a:spcPct val="35000"/>
            </a:spcAft>
          </a:pPr>
          <a:r>
            <a:rPr lang="zh-TW" b="1" dirty="0" smtClean="0"/>
            <a:t>複選結果</a:t>
          </a:r>
          <a:endParaRPr lang="zh-TW" altLang="en-US" noProof="0" dirty="0">
            <a:latin typeface="微軟正黑體" panose="020B0604030504040204" pitchFamily="34" charset="-120"/>
            <a:ea typeface="微軟正黑體" panose="020B0604030504040204" pitchFamily="34" charset="-120"/>
          </a:endParaRPr>
        </a:p>
      </dgm:t>
    </dgm:pt>
    <dgm:pt modelId="{3ECE110E-B07E-4F19-B2DF-3E42E99B2E8D}" type="parTrans" cxnId="{33A927E1-3C94-4A92-8DB3-42886008240C}">
      <dgm:prSet/>
      <dgm:spPr/>
      <dgm:t>
        <a:bodyPr rtlCol="0"/>
        <a:lstStyle/>
        <a:p>
          <a:pPr rtl="0"/>
          <a:endParaRPr lang="en-US"/>
        </a:p>
      </dgm:t>
    </dgm:pt>
    <dgm:pt modelId="{47B1D0F3-117D-4CE7-9037-3F5A4995054A}" type="sibTrans" cxnId="{33A927E1-3C94-4A92-8DB3-42886008240C}">
      <dgm:prSet/>
      <dgm:spPr/>
      <dgm:t>
        <a:bodyPr rtlCol="0"/>
        <a:lstStyle/>
        <a:p>
          <a:pPr rtl="0"/>
          <a:endParaRPr lang="en-US"/>
        </a:p>
      </dgm:t>
    </dgm:pt>
    <dgm:pt modelId="{48D65496-4E82-4F23-96FE-EBB2B58DA619}">
      <dgm:prSet phldrT="[Text]"/>
      <dgm:spPr/>
      <dgm:t>
        <a:bodyPr rtlCol="0"/>
        <a:lstStyle/>
        <a:p>
          <a:pPr algn="ctr" rtl="0"/>
          <a:r>
            <a:rPr lang="zh-TW" b="1" dirty="0" smtClean="0"/>
            <a:t>安置服務</a:t>
          </a:r>
          <a:r>
            <a:rPr lang="en-US" altLang="zh-TW" b="1" dirty="0" smtClean="0"/>
            <a:t>(</a:t>
          </a:r>
          <a:r>
            <a:rPr lang="zh-TW" b="1" dirty="0" smtClean="0"/>
            <a:t>各國中</a:t>
          </a:r>
          <a:r>
            <a:rPr lang="en-US" altLang="zh-TW" b="1" dirty="0" smtClean="0"/>
            <a:t>)</a:t>
          </a:r>
          <a:endParaRPr lang="zh-TW" altLang="en-US" noProof="0" dirty="0">
            <a:latin typeface="微軟正黑體" panose="020B0604030504040204" pitchFamily="34" charset="-120"/>
            <a:ea typeface="微軟正黑體" panose="020B0604030504040204" pitchFamily="34" charset="-120"/>
          </a:endParaRPr>
        </a:p>
      </dgm:t>
    </dgm:pt>
    <dgm:pt modelId="{14CE685C-CDE6-473C-9603-1D3218AE0538}" type="parTrans" cxnId="{D1AFD688-47E9-43BC-9FC8-1577851D77C3}">
      <dgm:prSet/>
      <dgm:spPr/>
      <dgm:t>
        <a:bodyPr/>
        <a:lstStyle/>
        <a:p>
          <a:endParaRPr lang="zh-TW" altLang="en-US"/>
        </a:p>
      </dgm:t>
    </dgm:pt>
    <dgm:pt modelId="{2DF0F792-5F8A-4514-9085-AE5890CF9F40}" type="sibTrans" cxnId="{D1AFD688-47E9-43BC-9FC8-1577851D77C3}">
      <dgm:prSet/>
      <dgm:spPr/>
      <dgm:t>
        <a:bodyPr/>
        <a:lstStyle/>
        <a:p>
          <a:endParaRPr lang="zh-TW" altLang="en-US"/>
        </a:p>
      </dgm:t>
    </dgm:pt>
    <dgm:pt modelId="{EB3CB291-E23A-4667-A32E-A640A76557A1}" type="pres">
      <dgm:prSet presAssocID="{41DDEAAE-DE55-45A3-A4F7-3874E0140D37}" presName="rootnode" presStyleCnt="0">
        <dgm:presLayoutVars>
          <dgm:chMax/>
          <dgm:chPref/>
          <dgm:dir/>
          <dgm:animLvl val="lvl"/>
        </dgm:presLayoutVars>
      </dgm:prSet>
      <dgm:spPr/>
      <dgm:t>
        <a:bodyPr/>
        <a:lstStyle/>
        <a:p>
          <a:endParaRPr lang="zh-TW" altLang="en-US"/>
        </a:p>
      </dgm:t>
    </dgm:pt>
    <dgm:pt modelId="{01035298-0CF7-4145-8EE2-24DBFEAF33BB}" type="pres">
      <dgm:prSet presAssocID="{E4D23657-D1E8-4B22-974B-8DC90813F51B}" presName="composite" presStyleCnt="0"/>
      <dgm:spPr/>
    </dgm:pt>
    <dgm:pt modelId="{21E1F518-1190-4883-914B-1FB66E6D3A63}" type="pres">
      <dgm:prSet presAssocID="{E4D23657-D1E8-4B22-974B-8DC90813F51B}" presName="LShape" presStyleLbl="alignNode1" presStyleIdx="0" presStyleCnt="11"/>
      <dgm:spPr/>
    </dgm:pt>
    <dgm:pt modelId="{80B372F1-8EF3-4532-ACC6-E65E1D63ACA2}" type="pres">
      <dgm:prSet presAssocID="{E4D23657-D1E8-4B22-974B-8DC90813F51B}" presName="ParentText" presStyleLbl="revTx" presStyleIdx="0" presStyleCnt="6">
        <dgm:presLayoutVars>
          <dgm:chMax val="0"/>
          <dgm:chPref val="0"/>
          <dgm:bulletEnabled val="1"/>
        </dgm:presLayoutVars>
      </dgm:prSet>
      <dgm:spPr/>
      <dgm:t>
        <a:bodyPr/>
        <a:lstStyle/>
        <a:p>
          <a:endParaRPr lang="zh-TW" altLang="en-US"/>
        </a:p>
      </dgm:t>
    </dgm:pt>
    <dgm:pt modelId="{B746139E-4627-4CCC-9299-5653D77ED24D}" type="pres">
      <dgm:prSet presAssocID="{E4D23657-D1E8-4B22-974B-8DC90813F51B}" presName="Triangle" presStyleLbl="alignNode1" presStyleIdx="1" presStyleCnt="11"/>
      <dgm:spPr/>
    </dgm:pt>
    <dgm:pt modelId="{780BC64D-2F67-498A-99F6-7EB28080D705}" type="pres">
      <dgm:prSet presAssocID="{529487B0-19AA-4AAC-8F83-CF2C113EB84D}" presName="sibTrans" presStyleCnt="0"/>
      <dgm:spPr/>
    </dgm:pt>
    <dgm:pt modelId="{68E230FA-2656-4C78-B827-58AFD214F445}" type="pres">
      <dgm:prSet presAssocID="{529487B0-19AA-4AAC-8F83-CF2C113EB84D}" presName="space" presStyleCnt="0"/>
      <dgm:spPr/>
    </dgm:pt>
    <dgm:pt modelId="{B07824BD-C1CB-4098-8E38-D3E1F721DF31}" type="pres">
      <dgm:prSet presAssocID="{EF034794-D109-40B6-8FA2-8971C3123AB6}" presName="composite" presStyleCnt="0"/>
      <dgm:spPr/>
    </dgm:pt>
    <dgm:pt modelId="{85769F8C-5820-4CB5-B01D-69A648973D8F}" type="pres">
      <dgm:prSet presAssocID="{EF034794-D109-40B6-8FA2-8971C3123AB6}" presName="LShape" presStyleLbl="alignNode1" presStyleIdx="2" presStyleCnt="11"/>
      <dgm:spPr/>
    </dgm:pt>
    <dgm:pt modelId="{18F7A15A-3ED1-4A32-B700-36B8D6BBE441}" type="pres">
      <dgm:prSet presAssocID="{EF034794-D109-40B6-8FA2-8971C3123AB6}" presName="ParentText" presStyleLbl="revTx" presStyleIdx="1" presStyleCnt="6">
        <dgm:presLayoutVars>
          <dgm:chMax val="0"/>
          <dgm:chPref val="0"/>
          <dgm:bulletEnabled val="1"/>
        </dgm:presLayoutVars>
      </dgm:prSet>
      <dgm:spPr/>
      <dgm:t>
        <a:bodyPr/>
        <a:lstStyle/>
        <a:p>
          <a:endParaRPr lang="zh-TW" altLang="en-US"/>
        </a:p>
      </dgm:t>
    </dgm:pt>
    <dgm:pt modelId="{F6F2BEFC-1674-4E8D-98FF-DE4432BB887C}" type="pres">
      <dgm:prSet presAssocID="{EF034794-D109-40B6-8FA2-8971C3123AB6}" presName="Triangle" presStyleLbl="alignNode1" presStyleIdx="3" presStyleCnt="11"/>
      <dgm:spPr/>
    </dgm:pt>
    <dgm:pt modelId="{E26373E0-D095-405B-9F4A-CC7FBB5BEBD2}" type="pres">
      <dgm:prSet presAssocID="{CDDFC891-FC62-4131-A642-2D94388BCCE2}" presName="sibTrans" presStyleCnt="0"/>
      <dgm:spPr/>
    </dgm:pt>
    <dgm:pt modelId="{8B10941C-73F0-477C-9F3D-EB0A4525ACBE}" type="pres">
      <dgm:prSet presAssocID="{CDDFC891-FC62-4131-A642-2D94388BCCE2}" presName="space" presStyleCnt="0"/>
      <dgm:spPr/>
    </dgm:pt>
    <dgm:pt modelId="{DF2F85E9-6BAE-40EA-8F18-DAFCA3EFFB69}" type="pres">
      <dgm:prSet presAssocID="{15E11DBD-E9B5-4BCF-A56C-7AAE26CE30DC}" presName="composite" presStyleCnt="0"/>
      <dgm:spPr/>
    </dgm:pt>
    <dgm:pt modelId="{A5E67CF4-39ED-4CC8-A27F-E45EA5D3AC44}" type="pres">
      <dgm:prSet presAssocID="{15E11DBD-E9B5-4BCF-A56C-7AAE26CE30DC}" presName="LShape" presStyleLbl="alignNode1" presStyleIdx="4" presStyleCnt="11"/>
      <dgm:spPr/>
    </dgm:pt>
    <dgm:pt modelId="{F0124EB5-2136-46F3-B2F4-41A5196C24A0}" type="pres">
      <dgm:prSet presAssocID="{15E11DBD-E9B5-4BCF-A56C-7AAE26CE30DC}" presName="ParentText" presStyleLbl="revTx" presStyleIdx="2" presStyleCnt="6">
        <dgm:presLayoutVars>
          <dgm:chMax val="0"/>
          <dgm:chPref val="0"/>
          <dgm:bulletEnabled val="1"/>
        </dgm:presLayoutVars>
      </dgm:prSet>
      <dgm:spPr/>
      <dgm:t>
        <a:bodyPr/>
        <a:lstStyle/>
        <a:p>
          <a:endParaRPr lang="zh-TW" altLang="en-US"/>
        </a:p>
      </dgm:t>
    </dgm:pt>
    <dgm:pt modelId="{D5E82CFA-3F05-41CB-A66C-3A904CCE06CE}" type="pres">
      <dgm:prSet presAssocID="{15E11DBD-E9B5-4BCF-A56C-7AAE26CE30DC}" presName="Triangle" presStyleLbl="alignNode1" presStyleIdx="5" presStyleCnt="11"/>
      <dgm:spPr/>
    </dgm:pt>
    <dgm:pt modelId="{F5574CB1-AC1C-4773-A4A7-C4CE14EF6374}" type="pres">
      <dgm:prSet presAssocID="{329BDEDB-415B-4AB3-B964-E819D0C56DBB}" presName="sibTrans" presStyleCnt="0"/>
      <dgm:spPr/>
    </dgm:pt>
    <dgm:pt modelId="{14FCF07D-F999-4928-B62C-1135C3080FD1}" type="pres">
      <dgm:prSet presAssocID="{329BDEDB-415B-4AB3-B964-E819D0C56DBB}" presName="space" presStyleCnt="0"/>
      <dgm:spPr/>
    </dgm:pt>
    <dgm:pt modelId="{2489F161-D1CF-4A3D-8E95-6382395DC25B}" type="pres">
      <dgm:prSet presAssocID="{778AA374-0E17-4AEA-8EB6-0C342D57D8D8}" presName="composite" presStyleCnt="0"/>
      <dgm:spPr/>
    </dgm:pt>
    <dgm:pt modelId="{06EAFCDC-2041-4C37-BE64-7627BAA16382}" type="pres">
      <dgm:prSet presAssocID="{778AA374-0E17-4AEA-8EB6-0C342D57D8D8}" presName="LShape" presStyleLbl="alignNode1" presStyleIdx="6" presStyleCnt="11"/>
      <dgm:spPr/>
    </dgm:pt>
    <dgm:pt modelId="{AFC6068B-131B-444D-AF53-A5A2A6DC9AE7}" type="pres">
      <dgm:prSet presAssocID="{778AA374-0E17-4AEA-8EB6-0C342D57D8D8}" presName="ParentText" presStyleLbl="revTx" presStyleIdx="3" presStyleCnt="6">
        <dgm:presLayoutVars>
          <dgm:chMax val="0"/>
          <dgm:chPref val="0"/>
          <dgm:bulletEnabled val="1"/>
        </dgm:presLayoutVars>
      </dgm:prSet>
      <dgm:spPr/>
      <dgm:t>
        <a:bodyPr/>
        <a:lstStyle/>
        <a:p>
          <a:endParaRPr lang="zh-TW" altLang="en-US"/>
        </a:p>
      </dgm:t>
    </dgm:pt>
    <dgm:pt modelId="{F62C0D9F-BF11-4D63-A28B-80FA21343A28}" type="pres">
      <dgm:prSet presAssocID="{778AA374-0E17-4AEA-8EB6-0C342D57D8D8}" presName="Triangle" presStyleLbl="alignNode1" presStyleIdx="7" presStyleCnt="11"/>
      <dgm:spPr/>
    </dgm:pt>
    <dgm:pt modelId="{F5EC4F6A-2B4F-420C-9BEA-A14EFB832731}" type="pres">
      <dgm:prSet presAssocID="{1A604594-E883-4DA9-8A2A-16DFACE8640A}" presName="sibTrans" presStyleCnt="0"/>
      <dgm:spPr/>
    </dgm:pt>
    <dgm:pt modelId="{41DC2B0B-BD37-48C1-BB85-7F75AC60BB5F}" type="pres">
      <dgm:prSet presAssocID="{1A604594-E883-4DA9-8A2A-16DFACE8640A}" presName="space" presStyleCnt="0"/>
      <dgm:spPr/>
    </dgm:pt>
    <dgm:pt modelId="{D2C6C114-9E17-4E64-9FCF-9C4365FE25B7}" type="pres">
      <dgm:prSet presAssocID="{05F1A7D0-6E45-49DA-80B3-7FF4B8783E58}" presName="composite" presStyleCnt="0"/>
      <dgm:spPr/>
    </dgm:pt>
    <dgm:pt modelId="{BA06DEFD-3E20-41CA-8CC7-585BE7A02A00}" type="pres">
      <dgm:prSet presAssocID="{05F1A7D0-6E45-49DA-80B3-7FF4B8783E58}" presName="LShape" presStyleLbl="alignNode1" presStyleIdx="8" presStyleCnt="11"/>
      <dgm:spPr/>
    </dgm:pt>
    <dgm:pt modelId="{D81336A4-814F-45EF-B582-2466B0D2E2A7}" type="pres">
      <dgm:prSet presAssocID="{05F1A7D0-6E45-49DA-80B3-7FF4B8783E58}" presName="ParentText" presStyleLbl="revTx" presStyleIdx="4" presStyleCnt="6">
        <dgm:presLayoutVars>
          <dgm:chMax val="0"/>
          <dgm:chPref val="0"/>
          <dgm:bulletEnabled val="1"/>
        </dgm:presLayoutVars>
      </dgm:prSet>
      <dgm:spPr/>
      <dgm:t>
        <a:bodyPr/>
        <a:lstStyle/>
        <a:p>
          <a:endParaRPr lang="zh-TW" altLang="en-US"/>
        </a:p>
      </dgm:t>
    </dgm:pt>
    <dgm:pt modelId="{50E912A9-5F7C-4241-9C15-271B6A6184B7}" type="pres">
      <dgm:prSet presAssocID="{05F1A7D0-6E45-49DA-80B3-7FF4B8783E58}" presName="Triangle" presStyleLbl="alignNode1" presStyleIdx="9" presStyleCnt="11"/>
      <dgm:spPr/>
      <dgm:t>
        <a:bodyPr/>
        <a:lstStyle/>
        <a:p>
          <a:endParaRPr lang="zh-TW" altLang="en-US"/>
        </a:p>
      </dgm:t>
    </dgm:pt>
    <dgm:pt modelId="{FA2B6E1E-B3BE-429F-8344-9F927115B802}" type="pres">
      <dgm:prSet presAssocID="{47B1D0F3-117D-4CE7-9037-3F5A4995054A}" presName="sibTrans" presStyleCnt="0"/>
      <dgm:spPr/>
    </dgm:pt>
    <dgm:pt modelId="{8D5C5F9E-181E-42BE-B1D6-6562A0724066}" type="pres">
      <dgm:prSet presAssocID="{47B1D0F3-117D-4CE7-9037-3F5A4995054A}" presName="space" presStyleCnt="0"/>
      <dgm:spPr/>
    </dgm:pt>
    <dgm:pt modelId="{22C508DE-E647-4FD6-8513-B083BE0EDBEC}" type="pres">
      <dgm:prSet presAssocID="{48D65496-4E82-4F23-96FE-EBB2B58DA619}" presName="composite" presStyleCnt="0"/>
      <dgm:spPr/>
    </dgm:pt>
    <dgm:pt modelId="{6C3558AC-DD14-448E-949F-FEDA9C694C99}" type="pres">
      <dgm:prSet presAssocID="{48D65496-4E82-4F23-96FE-EBB2B58DA619}" presName="LShape" presStyleLbl="alignNode1" presStyleIdx="10" presStyleCnt="11"/>
      <dgm:spPr/>
    </dgm:pt>
    <dgm:pt modelId="{39A98E16-519B-4631-B67E-0B49A1E4519C}" type="pres">
      <dgm:prSet presAssocID="{48D65496-4E82-4F23-96FE-EBB2B58DA619}" presName="ParentText" presStyleLbl="revTx" presStyleIdx="5" presStyleCnt="6">
        <dgm:presLayoutVars>
          <dgm:chMax val="0"/>
          <dgm:chPref val="0"/>
          <dgm:bulletEnabled val="1"/>
        </dgm:presLayoutVars>
      </dgm:prSet>
      <dgm:spPr/>
      <dgm:t>
        <a:bodyPr/>
        <a:lstStyle/>
        <a:p>
          <a:endParaRPr lang="zh-TW" altLang="en-US"/>
        </a:p>
      </dgm:t>
    </dgm:pt>
  </dgm:ptLst>
  <dgm:cxnLst>
    <dgm:cxn modelId="{23FB8444-6B14-43FC-AB47-7AACDB054AC9}" type="presOf" srcId="{48D65496-4E82-4F23-96FE-EBB2B58DA619}" destId="{39A98E16-519B-4631-B67E-0B49A1E4519C}" srcOrd="0" destOrd="0" presId="urn:microsoft.com/office/officeart/2009/3/layout/StepUpProcess"/>
    <dgm:cxn modelId="{6F55886F-2AC8-4F4F-B328-821CB3A2117B}" srcId="{41DDEAAE-DE55-45A3-A4F7-3874E0140D37}" destId="{778AA374-0E17-4AEA-8EB6-0C342D57D8D8}" srcOrd="3" destOrd="0" parTransId="{5E28F01D-9664-415C-A0CD-EBFDAB29426C}" sibTransId="{1A604594-E883-4DA9-8A2A-16DFACE8640A}"/>
    <dgm:cxn modelId="{39D376A1-AE67-4B9B-9632-573906AB67A6}" type="presOf" srcId="{05F1A7D0-6E45-49DA-80B3-7FF4B8783E58}" destId="{D81336A4-814F-45EF-B582-2466B0D2E2A7}" srcOrd="0" destOrd="0" presId="urn:microsoft.com/office/officeart/2009/3/layout/StepUpProcess"/>
    <dgm:cxn modelId="{C37F7BA1-62C4-4970-AD2F-796DCFDCF65F}" type="presOf" srcId="{778AA374-0E17-4AEA-8EB6-0C342D57D8D8}" destId="{AFC6068B-131B-444D-AF53-A5A2A6DC9AE7}" srcOrd="0" destOrd="0" presId="urn:microsoft.com/office/officeart/2009/3/layout/StepUpProcess"/>
    <dgm:cxn modelId="{33A927E1-3C94-4A92-8DB3-42886008240C}" srcId="{41DDEAAE-DE55-45A3-A4F7-3874E0140D37}" destId="{05F1A7D0-6E45-49DA-80B3-7FF4B8783E58}" srcOrd="4" destOrd="0" parTransId="{3ECE110E-B07E-4F19-B2DF-3E42E99B2E8D}" sibTransId="{47B1D0F3-117D-4CE7-9037-3F5A4995054A}"/>
    <dgm:cxn modelId="{4BBF9A01-F62B-4067-A36C-022259EB7CCF}" type="presOf" srcId="{EF034794-D109-40B6-8FA2-8971C3123AB6}" destId="{18F7A15A-3ED1-4A32-B700-36B8D6BBE441}" srcOrd="0" destOrd="0" presId="urn:microsoft.com/office/officeart/2009/3/layout/StepUpProcess"/>
    <dgm:cxn modelId="{D1AFD688-47E9-43BC-9FC8-1577851D77C3}" srcId="{41DDEAAE-DE55-45A3-A4F7-3874E0140D37}" destId="{48D65496-4E82-4F23-96FE-EBB2B58DA619}" srcOrd="5" destOrd="0" parTransId="{14CE685C-CDE6-473C-9603-1D3218AE0538}" sibTransId="{2DF0F792-5F8A-4514-9085-AE5890CF9F40}"/>
    <dgm:cxn modelId="{80FF73C0-9BCD-436E-A85B-D6D7D322462C}" srcId="{41DDEAAE-DE55-45A3-A4F7-3874E0140D37}" destId="{EF034794-D109-40B6-8FA2-8971C3123AB6}" srcOrd="1" destOrd="0" parTransId="{64D09C75-3D44-4CEF-9459-5C91DB44A9EA}" sibTransId="{CDDFC891-FC62-4131-A642-2D94388BCCE2}"/>
    <dgm:cxn modelId="{5E0737F0-6DE4-4885-BC59-82E10D617E50}" srcId="{41DDEAAE-DE55-45A3-A4F7-3874E0140D37}" destId="{15E11DBD-E9B5-4BCF-A56C-7AAE26CE30DC}" srcOrd="2" destOrd="0" parTransId="{B7B43D5B-12E9-44B1-B818-4B50F6AD3C0A}" sibTransId="{329BDEDB-415B-4AB3-B964-E819D0C56DBB}"/>
    <dgm:cxn modelId="{00EB93CB-C518-4BCC-BB3C-48B77B1F4889}" type="presOf" srcId="{E4D23657-D1E8-4B22-974B-8DC90813F51B}" destId="{80B372F1-8EF3-4532-ACC6-E65E1D63ACA2}" srcOrd="0" destOrd="0" presId="urn:microsoft.com/office/officeart/2009/3/layout/StepUpProcess"/>
    <dgm:cxn modelId="{99F95D8E-A851-4953-A3C5-9BF7753ED9FA}" srcId="{41DDEAAE-DE55-45A3-A4F7-3874E0140D37}" destId="{E4D23657-D1E8-4B22-974B-8DC90813F51B}" srcOrd="0" destOrd="0" parTransId="{89EF0911-2234-42D0-AEF3-7FADAFD12999}" sibTransId="{529487B0-19AA-4AAC-8F83-CF2C113EB84D}"/>
    <dgm:cxn modelId="{4A7267E3-18C5-4F25-BEF3-0FF566FA6D74}" type="presOf" srcId="{41DDEAAE-DE55-45A3-A4F7-3874E0140D37}" destId="{EB3CB291-E23A-4667-A32E-A640A76557A1}" srcOrd="0" destOrd="0" presId="urn:microsoft.com/office/officeart/2009/3/layout/StepUpProcess"/>
    <dgm:cxn modelId="{CB5687BB-701C-45CD-A591-BD89DC68D3C2}" type="presOf" srcId="{15E11DBD-E9B5-4BCF-A56C-7AAE26CE30DC}" destId="{F0124EB5-2136-46F3-B2F4-41A5196C24A0}" srcOrd="0" destOrd="0" presId="urn:microsoft.com/office/officeart/2009/3/layout/StepUpProcess"/>
    <dgm:cxn modelId="{D2F89904-B965-47FE-83BE-7EDA58437E1D}" type="presParOf" srcId="{EB3CB291-E23A-4667-A32E-A640A76557A1}" destId="{01035298-0CF7-4145-8EE2-24DBFEAF33BB}" srcOrd="0" destOrd="0" presId="urn:microsoft.com/office/officeart/2009/3/layout/StepUpProcess"/>
    <dgm:cxn modelId="{DB0AE975-58EC-42D8-9A0D-52A69A29F8D3}" type="presParOf" srcId="{01035298-0CF7-4145-8EE2-24DBFEAF33BB}" destId="{21E1F518-1190-4883-914B-1FB66E6D3A63}" srcOrd="0" destOrd="0" presId="urn:microsoft.com/office/officeart/2009/3/layout/StepUpProcess"/>
    <dgm:cxn modelId="{DA916385-9F3B-43EE-B261-29807445D4F2}" type="presParOf" srcId="{01035298-0CF7-4145-8EE2-24DBFEAF33BB}" destId="{80B372F1-8EF3-4532-ACC6-E65E1D63ACA2}" srcOrd="1" destOrd="0" presId="urn:microsoft.com/office/officeart/2009/3/layout/StepUpProcess"/>
    <dgm:cxn modelId="{ABD0ED23-A476-42C6-8B3A-1F142FE05668}" type="presParOf" srcId="{01035298-0CF7-4145-8EE2-24DBFEAF33BB}" destId="{B746139E-4627-4CCC-9299-5653D77ED24D}" srcOrd="2" destOrd="0" presId="urn:microsoft.com/office/officeart/2009/3/layout/StepUpProcess"/>
    <dgm:cxn modelId="{E6DBA9D5-D981-4738-86E7-C70FB9756F7B}" type="presParOf" srcId="{EB3CB291-E23A-4667-A32E-A640A76557A1}" destId="{780BC64D-2F67-498A-99F6-7EB28080D705}" srcOrd="1" destOrd="0" presId="urn:microsoft.com/office/officeart/2009/3/layout/StepUpProcess"/>
    <dgm:cxn modelId="{9FF82D74-9602-4FBB-9F96-D4892843DAE0}" type="presParOf" srcId="{780BC64D-2F67-498A-99F6-7EB28080D705}" destId="{68E230FA-2656-4C78-B827-58AFD214F445}" srcOrd="0" destOrd="0" presId="urn:microsoft.com/office/officeart/2009/3/layout/StepUpProcess"/>
    <dgm:cxn modelId="{24BCF7EB-8A1C-49C4-9616-F8B9244E763F}" type="presParOf" srcId="{EB3CB291-E23A-4667-A32E-A640A76557A1}" destId="{B07824BD-C1CB-4098-8E38-D3E1F721DF31}" srcOrd="2" destOrd="0" presId="urn:microsoft.com/office/officeart/2009/3/layout/StepUpProcess"/>
    <dgm:cxn modelId="{A3B3F229-E5D9-4297-9F7F-BCA25A3BA832}" type="presParOf" srcId="{B07824BD-C1CB-4098-8E38-D3E1F721DF31}" destId="{85769F8C-5820-4CB5-B01D-69A648973D8F}" srcOrd="0" destOrd="0" presId="urn:microsoft.com/office/officeart/2009/3/layout/StepUpProcess"/>
    <dgm:cxn modelId="{B55FC72D-136A-4BED-80E6-1BDAADC393D7}" type="presParOf" srcId="{B07824BD-C1CB-4098-8E38-D3E1F721DF31}" destId="{18F7A15A-3ED1-4A32-B700-36B8D6BBE441}" srcOrd="1" destOrd="0" presId="urn:microsoft.com/office/officeart/2009/3/layout/StepUpProcess"/>
    <dgm:cxn modelId="{6DD72569-12EA-447B-9AA0-95B0C3CDCCE7}" type="presParOf" srcId="{B07824BD-C1CB-4098-8E38-D3E1F721DF31}" destId="{F6F2BEFC-1674-4E8D-98FF-DE4432BB887C}" srcOrd="2" destOrd="0" presId="urn:microsoft.com/office/officeart/2009/3/layout/StepUpProcess"/>
    <dgm:cxn modelId="{79B9F44B-02C7-427D-BD77-36A8CB722E90}" type="presParOf" srcId="{EB3CB291-E23A-4667-A32E-A640A76557A1}" destId="{E26373E0-D095-405B-9F4A-CC7FBB5BEBD2}" srcOrd="3" destOrd="0" presId="urn:microsoft.com/office/officeart/2009/3/layout/StepUpProcess"/>
    <dgm:cxn modelId="{4BE74196-2C7A-4492-A3C1-EC2D69916700}" type="presParOf" srcId="{E26373E0-D095-405B-9F4A-CC7FBB5BEBD2}" destId="{8B10941C-73F0-477C-9F3D-EB0A4525ACBE}" srcOrd="0" destOrd="0" presId="urn:microsoft.com/office/officeart/2009/3/layout/StepUpProcess"/>
    <dgm:cxn modelId="{D6A84CB0-7A0A-4D1B-BA7B-D9973842A51A}" type="presParOf" srcId="{EB3CB291-E23A-4667-A32E-A640A76557A1}" destId="{DF2F85E9-6BAE-40EA-8F18-DAFCA3EFFB69}" srcOrd="4" destOrd="0" presId="urn:microsoft.com/office/officeart/2009/3/layout/StepUpProcess"/>
    <dgm:cxn modelId="{9F9388A8-9ABC-4278-BF9B-A5BD9A2E4034}" type="presParOf" srcId="{DF2F85E9-6BAE-40EA-8F18-DAFCA3EFFB69}" destId="{A5E67CF4-39ED-4CC8-A27F-E45EA5D3AC44}" srcOrd="0" destOrd="0" presId="urn:microsoft.com/office/officeart/2009/3/layout/StepUpProcess"/>
    <dgm:cxn modelId="{4D9E7D3B-D30D-4CC4-BE77-9B9580B4E935}" type="presParOf" srcId="{DF2F85E9-6BAE-40EA-8F18-DAFCA3EFFB69}" destId="{F0124EB5-2136-46F3-B2F4-41A5196C24A0}" srcOrd="1" destOrd="0" presId="urn:microsoft.com/office/officeart/2009/3/layout/StepUpProcess"/>
    <dgm:cxn modelId="{56C6E710-4F24-46C6-80C7-2DFC3DC19968}" type="presParOf" srcId="{DF2F85E9-6BAE-40EA-8F18-DAFCA3EFFB69}" destId="{D5E82CFA-3F05-41CB-A66C-3A904CCE06CE}" srcOrd="2" destOrd="0" presId="urn:microsoft.com/office/officeart/2009/3/layout/StepUpProcess"/>
    <dgm:cxn modelId="{675BD179-2D4A-4533-8AB4-0D87D774C550}" type="presParOf" srcId="{EB3CB291-E23A-4667-A32E-A640A76557A1}" destId="{F5574CB1-AC1C-4773-A4A7-C4CE14EF6374}" srcOrd="5" destOrd="0" presId="urn:microsoft.com/office/officeart/2009/3/layout/StepUpProcess"/>
    <dgm:cxn modelId="{A6A46621-9C36-4412-A2BE-0BF3E3F95D78}" type="presParOf" srcId="{F5574CB1-AC1C-4773-A4A7-C4CE14EF6374}" destId="{14FCF07D-F999-4928-B62C-1135C3080FD1}" srcOrd="0" destOrd="0" presId="urn:microsoft.com/office/officeart/2009/3/layout/StepUpProcess"/>
    <dgm:cxn modelId="{76EB8FBF-BB38-438F-AE08-20E9DEA1051F}" type="presParOf" srcId="{EB3CB291-E23A-4667-A32E-A640A76557A1}" destId="{2489F161-D1CF-4A3D-8E95-6382395DC25B}" srcOrd="6" destOrd="0" presId="urn:microsoft.com/office/officeart/2009/3/layout/StepUpProcess"/>
    <dgm:cxn modelId="{655E4339-B243-4B29-B050-986B06667AFB}" type="presParOf" srcId="{2489F161-D1CF-4A3D-8E95-6382395DC25B}" destId="{06EAFCDC-2041-4C37-BE64-7627BAA16382}" srcOrd="0" destOrd="0" presId="urn:microsoft.com/office/officeart/2009/3/layout/StepUpProcess"/>
    <dgm:cxn modelId="{D1D2B7F8-D4EA-4ADB-AC8A-D07F3C6F6315}" type="presParOf" srcId="{2489F161-D1CF-4A3D-8E95-6382395DC25B}" destId="{AFC6068B-131B-444D-AF53-A5A2A6DC9AE7}" srcOrd="1" destOrd="0" presId="urn:microsoft.com/office/officeart/2009/3/layout/StepUpProcess"/>
    <dgm:cxn modelId="{9C21F6B7-9C7F-4228-88D6-D901338099E3}" type="presParOf" srcId="{2489F161-D1CF-4A3D-8E95-6382395DC25B}" destId="{F62C0D9F-BF11-4D63-A28B-80FA21343A28}" srcOrd="2" destOrd="0" presId="urn:microsoft.com/office/officeart/2009/3/layout/StepUpProcess"/>
    <dgm:cxn modelId="{740F1BEA-5A8F-4B3A-A4EB-4BEAD48797CF}" type="presParOf" srcId="{EB3CB291-E23A-4667-A32E-A640A76557A1}" destId="{F5EC4F6A-2B4F-420C-9BEA-A14EFB832731}" srcOrd="7" destOrd="0" presId="urn:microsoft.com/office/officeart/2009/3/layout/StepUpProcess"/>
    <dgm:cxn modelId="{4AFEEDDE-310F-4FB4-823D-F8346F9A00B7}" type="presParOf" srcId="{F5EC4F6A-2B4F-420C-9BEA-A14EFB832731}" destId="{41DC2B0B-BD37-48C1-BB85-7F75AC60BB5F}" srcOrd="0" destOrd="0" presId="urn:microsoft.com/office/officeart/2009/3/layout/StepUpProcess"/>
    <dgm:cxn modelId="{E97E1067-E078-4224-A0ED-B170C23B4C74}" type="presParOf" srcId="{EB3CB291-E23A-4667-A32E-A640A76557A1}" destId="{D2C6C114-9E17-4E64-9FCF-9C4365FE25B7}" srcOrd="8" destOrd="0" presId="urn:microsoft.com/office/officeart/2009/3/layout/StepUpProcess"/>
    <dgm:cxn modelId="{50BF3F52-B30E-4311-BECC-D3D1F6BA1B0D}" type="presParOf" srcId="{D2C6C114-9E17-4E64-9FCF-9C4365FE25B7}" destId="{BA06DEFD-3E20-41CA-8CC7-585BE7A02A00}" srcOrd="0" destOrd="0" presId="urn:microsoft.com/office/officeart/2009/3/layout/StepUpProcess"/>
    <dgm:cxn modelId="{2394EC32-A83B-4DE1-BB55-8FB61D36F5F5}" type="presParOf" srcId="{D2C6C114-9E17-4E64-9FCF-9C4365FE25B7}" destId="{D81336A4-814F-45EF-B582-2466B0D2E2A7}" srcOrd="1" destOrd="0" presId="urn:microsoft.com/office/officeart/2009/3/layout/StepUpProcess"/>
    <dgm:cxn modelId="{98FDF8D8-734D-4948-AE1B-F1CD05C49C86}" type="presParOf" srcId="{D2C6C114-9E17-4E64-9FCF-9C4365FE25B7}" destId="{50E912A9-5F7C-4241-9C15-271B6A6184B7}" srcOrd="2" destOrd="0" presId="urn:microsoft.com/office/officeart/2009/3/layout/StepUpProcess"/>
    <dgm:cxn modelId="{42D251B8-1C69-4F1F-8AF3-0A5707CCEB79}" type="presParOf" srcId="{EB3CB291-E23A-4667-A32E-A640A76557A1}" destId="{FA2B6E1E-B3BE-429F-8344-9F927115B802}" srcOrd="9" destOrd="0" presId="urn:microsoft.com/office/officeart/2009/3/layout/StepUpProcess"/>
    <dgm:cxn modelId="{A2710173-6F30-44BB-8C5E-8923C32ACA69}" type="presParOf" srcId="{FA2B6E1E-B3BE-429F-8344-9F927115B802}" destId="{8D5C5F9E-181E-42BE-B1D6-6562A0724066}" srcOrd="0" destOrd="0" presId="urn:microsoft.com/office/officeart/2009/3/layout/StepUpProcess"/>
    <dgm:cxn modelId="{8C3F6656-6D24-42B5-8917-FCA94B50025A}" type="presParOf" srcId="{EB3CB291-E23A-4667-A32E-A640A76557A1}" destId="{22C508DE-E647-4FD6-8513-B083BE0EDBEC}" srcOrd="10" destOrd="0" presId="urn:microsoft.com/office/officeart/2009/3/layout/StepUpProcess"/>
    <dgm:cxn modelId="{4FFF8015-A520-472B-8F89-220CF874EEC6}" type="presParOf" srcId="{22C508DE-E647-4FD6-8513-B083BE0EDBEC}" destId="{6C3558AC-DD14-448E-949F-FEDA9C694C99}" srcOrd="0" destOrd="0" presId="urn:microsoft.com/office/officeart/2009/3/layout/StepUpProcess"/>
    <dgm:cxn modelId="{85551859-3665-4C26-A909-E7C159F98878}" type="presParOf" srcId="{22C508DE-E647-4FD6-8513-B083BE0EDBEC}" destId="{39A98E16-519B-4631-B67E-0B49A1E4519C}" srcOrd="1" destOrd="0" presId="urn:microsoft.com/office/officeart/2009/3/layout/StepUp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769F8C-5820-4CB5-B01D-69A648973D8F}">
      <dsp:nvSpPr>
        <dsp:cNvPr id="0" name=""/>
        <dsp:cNvSpPr/>
      </dsp:nvSpPr>
      <dsp:spPr>
        <a:xfrm rot="5400000">
          <a:off x="1256421" y="1596353"/>
          <a:ext cx="1071644" cy="1783193"/>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F7A15A-3ED1-4A32-B700-36B8D6BBE441}">
      <dsp:nvSpPr>
        <dsp:cNvPr id="0" name=""/>
        <dsp:cNvSpPr/>
      </dsp:nvSpPr>
      <dsp:spPr>
        <a:xfrm>
          <a:off x="1077537" y="2129143"/>
          <a:ext cx="1609876" cy="1411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rtlCol="0" anchor="t" anchorCtr="0">
          <a:noAutofit/>
        </a:bodyPr>
        <a:lstStyle/>
        <a:p>
          <a:pPr lvl="0" algn="ctr" defTabSz="711200" rtl="0">
            <a:lnSpc>
              <a:spcPct val="90000"/>
            </a:lnSpc>
            <a:spcBef>
              <a:spcPct val="0"/>
            </a:spcBef>
            <a:spcAft>
              <a:spcPct val="35000"/>
            </a:spcAft>
          </a:pPr>
          <a:r>
            <a:rPr lang="zh-TW" altLang="en-US" sz="1600" b="1" kern="1200" dirty="0" smtClean="0"/>
            <a:t>申請初選報名管道一、二</a:t>
          </a:r>
          <a:endParaRPr lang="zh-TW" altLang="en-US" sz="1600" kern="1200" noProof="0" dirty="0">
            <a:latin typeface="微軟正黑體" panose="020B0604030504040204" pitchFamily="34" charset="-120"/>
            <a:ea typeface="微軟正黑體" panose="020B0604030504040204" pitchFamily="34" charset="-120"/>
          </a:endParaRPr>
        </a:p>
      </dsp:txBody>
      <dsp:txXfrm>
        <a:off x="1077537" y="2129143"/>
        <a:ext cx="1609876" cy="1411151"/>
      </dsp:txXfrm>
    </dsp:sp>
    <dsp:sp modelId="{F6F2BEFC-1674-4E8D-98FF-DE4432BB887C}">
      <dsp:nvSpPr>
        <dsp:cNvPr id="0" name=""/>
        <dsp:cNvSpPr/>
      </dsp:nvSpPr>
      <dsp:spPr>
        <a:xfrm>
          <a:off x="2383663" y="1465072"/>
          <a:ext cx="303750" cy="303750"/>
        </a:xfrm>
        <a:prstGeom prst="triangle">
          <a:avLst>
            <a:gd name="adj" fmla="val 100000"/>
          </a:avLst>
        </a:prstGeom>
        <a:solidFill>
          <a:schemeClr val="accent5">
            <a:hueOff val="1470003"/>
            <a:satOff val="3389"/>
            <a:lumOff val="6569"/>
            <a:alphaOff val="0"/>
          </a:schemeClr>
        </a:solidFill>
        <a:ln w="12700" cap="flat" cmpd="sng" algn="ctr">
          <a:solidFill>
            <a:schemeClr val="accent5">
              <a:hueOff val="1470003"/>
              <a:satOff val="3389"/>
              <a:lumOff val="65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E67CF4-39ED-4CC8-A27F-E45EA5D3AC44}">
      <dsp:nvSpPr>
        <dsp:cNvPr id="0" name=""/>
        <dsp:cNvSpPr/>
      </dsp:nvSpPr>
      <dsp:spPr>
        <a:xfrm rot="5400000">
          <a:off x="3227224" y="1108675"/>
          <a:ext cx="1071644" cy="1783193"/>
        </a:xfrm>
        <a:prstGeom prst="corner">
          <a:avLst>
            <a:gd name="adj1" fmla="val 16120"/>
            <a:gd name="adj2" fmla="val 16110"/>
          </a:avLst>
        </a:prstGeom>
        <a:solidFill>
          <a:schemeClr val="accent5">
            <a:hueOff val="2940007"/>
            <a:satOff val="6778"/>
            <a:lumOff val="13137"/>
            <a:alphaOff val="0"/>
          </a:schemeClr>
        </a:solidFill>
        <a:ln w="12700" cap="flat" cmpd="sng" algn="ctr">
          <a:solidFill>
            <a:schemeClr val="accent5">
              <a:hueOff val="2940007"/>
              <a:satOff val="6778"/>
              <a:lumOff val="131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124EB5-2136-46F3-B2F4-41A5196C24A0}">
      <dsp:nvSpPr>
        <dsp:cNvPr id="0" name=""/>
        <dsp:cNvSpPr/>
      </dsp:nvSpPr>
      <dsp:spPr>
        <a:xfrm>
          <a:off x="3079362" y="1641466"/>
          <a:ext cx="1547832" cy="1411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rtlCol="0" anchor="t" anchorCtr="0">
          <a:noAutofit/>
        </a:bodyPr>
        <a:lstStyle/>
        <a:p>
          <a:pPr lvl="0" algn="ctr" defTabSz="889000" rtl="0">
            <a:lnSpc>
              <a:spcPct val="90000"/>
            </a:lnSpc>
            <a:spcBef>
              <a:spcPct val="0"/>
            </a:spcBef>
            <a:spcAft>
              <a:spcPct val="35000"/>
            </a:spcAft>
          </a:pPr>
          <a:r>
            <a:rPr lang="zh-TW" altLang="en-US" sz="2000" b="1" kern="1200" dirty="0" smtClean="0"/>
            <a:t>管道一書面審查結果公告</a:t>
          </a:r>
          <a:endParaRPr lang="zh-TW" altLang="en-US" sz="2000" kern="1200" noProof="0" dirty="0">
            <a:latin typeface="微軟正黑體" panose="020B0604030504040204" pitchFamily="34" charset="-120"/>
            <a:ea typeface="微軟正黑體" panose="020B0604030504040204" pitchFamily="34" charset="-120"/>
          </a:endParaRPr>
        </a:p>
      </dsp:txBody>
      <dsp:txXfrm>
        <a:off x="3079362" y="1641466"/>
        <a:ext cx="1547832" cy="1411151"/>
      </dsp:txXfrm>
    </dsp:sp>
    <dsp:sp modelId="{D5E82CFA-3F05-41CB-A66C-3A904CCE06CE}">
      <dsp:nvSpPr>
        <dsp:cNvPr id="0" name=""/>
        <dsp:cNvSpPr/>
      </dsp:nvSpPr>
      <dsp:spPr>
        <a:xfrm>
          <a:off x="4354466" y="977395"/>
          <a:ext cx="303750" cy="303750"/>
        </a:xfrm>
        <a:prstGeom prst="triangle">
          <a:avLst>
            <a:gd name="adj" fmla="val 100000"/>
          </a:avLst>
        </a:prstGeom>
        <a:solidFill>
          <a:schemeClr val="accent5">
            <a:hueOff val="4410010"/>
            <a:satOff val="10168"/>
            <a:lumOff val="19706"/>
            <a:alphaOff val="0"/>
          </a:schemeClr>
        </a:solidFill>
        <a:ln w="12700" cap="flat" cmpd="sng" algn="ctr">
          <a:solidFill>
            <a:schemeClr val="accent5">
              <a:hueOff val="4410010"/>
              <a:satOff val="10168"/>
              <a:lumOff val="19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EAFCDC-2041-4C37-BE64-7627BAA16382}">
      <dsp:nvSpPr>
        <dsp:cNvPr id="0" name=""/>
        <dsp:cNvSpPr/>
      </dsp:nvSpPr>
      <dsp:spPr>
        <a:xfrm rot="5400000">
          <a:off x="5198028" y="620998"/>
          <a:ext cx="1071644" cy="1783193"/>
        </a:xfrm>
        <a:prstGeom prst="corner">
          <a:avLst>
            <a:gd name="adj1" fmla="val 16120"/>
            <a:gd name="adj2" fmla="val 16110"/>
          </a:avLst>
        </a:prstGeom>
        <a:solidFill>
          <a:schemeClr val="accent5">
            <a:hueOff val="5880013"/>
            <a:satOff val="13557"/>
            <a:lumOff val="26275"/>
            <a:alphaOff val="0"/>
          </a:schemeClr>
        </a:solidFill>
        <a:ln w="12700" cap="flat" cmpd="sng" algn="ctr">
          <a:solidFill>
            <a:schemeClr val="accent5">
              <a:hueOff val="5880013"/>
              <a:satOff val="13557"/>
              <a:lumOff val="262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C6068B-131B-444D-AF53-A5A2A6DC9AE7}">
      <dsp:nvSpPr>
        <dsp:cNvPr id="0" name=""/>
        <dsp:cNvSpPr/>
      </dsp:nvSpPr>
      <dsp:spPr>
        <a:xfrm>
          <a:off x="5019144" y="1153789"/>
          <a:ext cx="1609876" cy="1411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rtlCol="0" anchor="t" anchorCtr="0">
          <a:noAutofit/>
        </a:bodyPr>
        <a:lstStyle/>
        <a:p>
          <a:pPr lvl="0" algn="ctr" defTabSz="889000" rtl="0">
            <a:lnSpc>
              <a:spcPct val="100000"/>
            </a:lnSpc>
            <a:spcBef>
              <a:spcPct val="0"/>
            </a:spcBef>
            <a:spcAft>
              <a:spcPts val="0"/>
            </a:spcAft>
          </a:pPr>
          <a:r>
            <a:rPr lang="zh-TW" altLang="en-US" sz="2000" b="1" kern="1200" dirty="0" smtClean="0"/>
            <a:t>公告初選</a:t>
          </a:r>
          <a:endParaRPr lang="en-US" altLang="zh-TW" sz="2000" b="1" kern="1200" dirty="0" smtClean="0"/>
        </a:p>
        <a:p>
          <a:pPr lvl="0" algn="ctr" defTabSz="889000" rtl="0">
            <a:lnSpc>
              <a:spcPct val="100000"/>
            </a:lnSpc>
            <a:spcBef>
              <a:spcPct val="0"/>
            </a:spcBef>
            <a:spcAft>
              <a:spcPts val="0"/>
            </a:spcAft>
          </a:pPr>
          <a:r>
            <a:rPr lang="zh-TW" altLang="en-US" sz="2000" b="1" kern="1200" dirty="0" smtClean="0"/>
            <a:t>考場位置</a:t>
          </a:r>
          <a:endParaRPr lang="zh-TW" altLang="en-US" sz="2000" kern="1200" noProof="0" dirty="0">
            <a:latin typeface="微軟正黑體" panose="020B0604030504040204" pitchFamily="34" charset="-120"/>
            <a:ea typeface="微軟正黑體" panose="020B0604030504040204" pitchFamily="34" charset="-120"/>
          </a:endParaRPr>
        </a:p>
      </dsp:txBody>
      <dsp:txXfrm>
        <a:off x="5019144" y="1153789"/>
        <a:ext cx="1609876" cy="1411151"/>
      </dsp:txXfrm>
    </dsp:sp>
    <dsp:sp modelId="{F62C0D9F-BF11-4D63-A28B-80FA21343A28}">
      <dsp:nvSpPr>
        <dsp:cNvPr id="0" name=""/>
        <dsp:cNvSpPr/>
      </dsp:nvSpPr>
      <dsp:spPr>
        <a:xfrm>
          <a:off x="6325270" y="489717"/>
          <a:ext cx="303750" cy="303750"/>
        </a:xfrm>
        <a:prstGeom prst="triangle">
          <a:avLst>
            <a:gd name="adj" fmla="val 100000"/>
          </a:avLst>
        </a:prstGeom>
        <a:solidFill>
          <a:schemeClr val="accent5">
            <a:hueOff val="7350016"/>
            <a:satOff val="16946"/>
            <a:lumOff val="32844"/>
            <a:alphaOff val="0"/>
          </a:schemeClr>
        </a:solidFill>
        <a:ln w="12700" cap="flat" cmpd="sng" algn="ctr">
          <a:solidFill>
            <a:schemeClr val="accent5">
              <a:hueOff val="7350016"/>
              <a:satOff val="16946"/>
              <a:lumOff val="3284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06DEFD-3E20-41CA-8CC7-585BE7A02A00}">
      <dsp:nvSpPr>
        <dsp:cNvPr id="0" name=""/>
        <dsp:cNvSpPr/>
      </dsp:nvSpPr>
      <dsp:spPr>
        <a:xfrm rot="5400000">
          <a:off x="7168831" y="133321"/>
          <a:ext cx="1071644" cy="1783193"/>
        </a:xfrm>
        <a:prstGeom prst="corner">
          <a:avLst>
            <a:gd name="adj1" fmla="val 16120"/>
            <a:gd name="adj2" fmla="val 16110"/>
          </a:avLst>
        </a:prstGeom>
        <a:solidFill>
          <a:schemeClr val="accent5">
            <a:hueOff val="8820020"/>
            <a:satOff val="20335"/>
            <a:lumOff val="39412"/>
            <a:alphaOff val="0"/>
          </a:schemeClr>
        </a:solidFill>
        <a:ln w="12700" cap="flat" cmpd="sng" algn="ctr">
          <a:solidFill>
            <a:schemeClr val="accent5">
              <a:hueOff val="8820020"/>
              <a:satOff val="20335"/>
              <a:lumOff val="39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1336A4-814F-45EF-B582-2466B0D2E2A7}">
      <dsp:nvSpPr>
        <dsp:cNvPr id="0" name=""/>
        <dsp:cNvSpPr/>
      </dsp:nvSpPr>
      <dsp:spPr>
        <a:xfrm>
          <a:off x="6989947" y="666111"/>
          <a:ext cx="1609876" cy="1411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rtlCol="0" anchor="t" anchorCtr="0">
          <a:noAutofit/>
        </a:bodyPr>
        <a:lstStyle/>
        <a:p>
          <a:pPr lvl="0" algn="ctr" defTabSz="889000" rtl="0">
            <a:lnSpc>
              <a:spcPct val="90000"/>
            </a:lnSpc>
            <a:spcBef>
              <a:spcPct val="0"/>
            </a:spcBef>
            <a:spcAft>
              <a:spcPct val="35000"/>
            </a:spcAft>
          </a:pPr>
          <a:r>
            <a:rPr lang="zh-TW" sz="2000" b="1" kern="1200" dirty="0" smtClean="0"/>
            <a:t>初選：創造能力評量</a:t>
          </a:r>
          <a:r>
            <a:rPr lang="en-US" altLang="zh-TW" sz="2000" b="1" kern="1200" dirty="0" smtClean="0"/>
            <a:t>1</a:t>
          </a:r>
          <a:endParaRPr lang="zh-TW" altLang="en-US" sz="2000" kern="1200" noProof="0" dirty="0">
            <a:latin typeface="微軟正黑體" panose="020B0604030504040204" pitchFamily="34" charset="-120"/>
            <a:ea typeface="微軟正黑體" panose="020B0604030504040204" pitchFamily="34" charset="-120"/>
          </a:endParaRPr>
        </a:p>
      </dsp:txBody>
      <dsp:txXfrm>
        <a:off x="6989947" y="666111"/>
        <a:ext cx="1609876" cy="1411151"/>
      </dsp:txXfrm>
    </dsp:sp>
    <dsp:sp modelId="{50E912A9-5F7C-4241-9C15-271B6A6184B7}">
      <dsp:nvSpPr>
        <dsp:cNvPr id="0" name=""/>
        <dsp:cNvSpPr/>
      </dsp:nvSpPr>
      <dsp:spPr>
        <a:xfrm>
          <a:off x="8296073" y="2040"/>
          <a:ext cx="303750" cy="303750"/>
        </a:xfrm>
        <a:prstGeom prst="triangle">
          <a:avLst>
            <a:gd name="adj" fmla="val 100000"/>
          </a:avLst>
        </a:prstGeom>
        <a:solidFill>
          <a:schemeClr val="accent5">
            <a:hueOff val="10290023"/>
            <a:satOff val="23725"/>
            <a:lumOff val="45981"/>
            <a:alphaOff val="0"/>
          </a:schemeClr>
        </a:solidFill>
        <a:ln w="12700" cap="flat" cmpd="sng" algn="ctr">
          <a:solidFill>
            <a:schemeClr val="accent5">
              <a:hueOff val="10290023"/>
              <a:satOff val="23725"/>
              <a:lumOff val="45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3558AC-DD14-448E-949F-FEDA9C694C99}">
      <dsp:nvSpPr>
        <dsp:cNvPr id="0" name=""/>
        <dsp:cNvSpPr/>
      </dsp:nvSpPr>
      <dsp:spPr>
        <a:xfrm rot="5400000">
          <a:off x="9139635" y="-354355"/>
          <a:ext cx="1071644" cy="1783193"/>
        </a:xfrm>
        <a:prstGeom prst="corner">
          <a:avLst>
            <a:gd name="adj1" fmla="val 16120"/>
            <a:gd name="adj2" fmla="val 16110"/>
          </a:avLst>
        </a:prstGeom>
        <a:solidFill>
          <a:schemeClr val="accent5">
            <a:hueOff val="11760027"/>
            <a:satOff val="27114"/>
            <a:lumOff val="52550"/>
            <a:alphaOff val="0"/>
          </a:schemeClr>
        </a:solidFill>
        <a:ln w="12700" cap="flat" cmpd="sng" algn="ctr">
          <a:solidFill>
            <a:schemeClr val="accent5">
              <a:hueOff val="11760027"/>
              <a:satOff val="27114"/>
              <a:lumOff val="5255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A98E16-519B-4631-B67E-0B49A1E4519C}">
      <dsp:nvSpPr>
        <dsp:cNvPr id="0" name=""/>
        <dsp:cNvSpPr/>
      </dsp:nvSpPr>
      <dsp:spPr>
        <a:xfrm>
          <a:off x="8960751" y="178434"/>
          <a:ext cx="1609876" cy="1411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rtlCol="0" anchor="t" anchorCtr="0">
          <a:noAutofit/>
        </a:bodyPr>
        <a:lstStyle/>
        <a:p>
          <a:pPr lvl="0" algn="ctr" defTabSz="889000" rtl="0">
            <a:lnSpc>
              <a:spcPct val="100000"/>
            </a:lnSpc>
            <a:spcBef>
              <a:spcPct val="0"/>
            </a:spcBef>
            <a:spcAft>
              <a:spcPts val="0"/>
            </a:spcAft>
          </a:pPr>
          <a:r>
            <a:rPr lang="zh-TW" altLang="en-US" sz="2000" b="1" kern="1200" dirty="0" smtClean="0"/>
            <a:t>公告初選</a:t>
          </a:r>
          <a:endParaRPr lang="en-US" altLang="zh-TW" sz="2000" b="1" kern="1200" dirty="0" smtClean="0"/>
        </a:p>
        <a:p>
          <a:pPr lvl="0" algn="ctr" defTabSz="889000" rtl="0">
            <a:lnSpc>
              <a:spcPct val="100000"/>
            </a:lnSpc>
            <a:spcBef>
              <a:spcPct val="0"/>
            </a:spcBef>
            <a:spcAft>
              <a:spcPts val="0"/>
            </a:spcAft>
          </a:pPr>
          <a:r>
            <a:rPr lang="zh-TW" altLang="en-US" sz="2000" b="1" kern="1200" dirty="0" smtClean="0"/>
            <a:t>通過名單</a:t>
          </a:r>
          <a:endParaRPr lang="zh-TW" altLang="en-US" sz="2000" b="1" kern="1200" noProof="0" dirty="0">
            <a:latin typeface="微軟正黑體" panose="020B0604030504040204" pitchFamily="34" charset="-120"/>
            <a:ea typeface="微軟正黑體" panose="020B0604030504040204" pitchFamily="34" charset="-120"/>
          </a:endParaRPr>
        </a:p>
      </dsp:txBody>
      <dsp:txXfrm>
        <a:off x="8960751" y="178434"/>
        <a:ext cx="1609876" cy="14111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1F518-1190-4883-914B-1FB66E6D3A63}">
      <dsp:nvSpPr>
        <dsp:cNvPr id="0" name=""/>
        <dsp:cNvSpPr/>
      </dsp:nvSpPr>
      <dsp:spPr>
        <a:xfrm rot="5400000">
          <a:off x="1258409" y="1759155"/>
          <a:ext cx="903955" cy="1504161"/>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B372F1-8EF3-4532-ACC6-E65E1D63ACA2}">
      <dsp:nvSpPr>
        <dsp:cNvPr id="0" name=""/>
        <dsp:cNvSpPr/>
      </dsp:nvSpPr>
      <dsp:spPr>
        <a:xfrm>
          <a:off x="1107516" y="2208575"/>
          <a:ext cx="1357965" cy="1190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rtlCol="0" anchor="t" anchorCtr="0">
          <a:noAutofit/>
        </a:bodyPr>
        <a:lstStyle/>
        <a:p>
          <a:pPr lvl="0" algn="ctr" defTabSz="844550" rtl="0">
            <a:lnSpc>
              <a:spcPct val="90000"/>
            </a:lnSpc>
            <a:spcBef>
              <a:spcPct val="0"/>
            </a:spcBef>
            <a:spcAft>
              <a:spcPct val="35000"/>
            </a:spcAft>
          </a:pPr>
          <a:r>
            <a:rPr lang="zh-TW" altLang="en-US" sz="1900" b="1" kern="1200" dirty="0" smtClean="0"/>
            <a:t>複選報名</a:t>
          </a:r>
          <a:endParaRPr lang="zh-TW" altLang="en-US" sz="1900" kern="1200" noProof="0" dirty="0">
            <a:latin typeface="微軟正黑體" panose="020B0604030504040204" pitchFamily="34" charset="-120"/>
            <a:ea typeface="微軟正黑體" panose="020B0604030504040204" pitchFamily="34" charset="-120"/>
          </a:endParaRPr>
        </a:p>
      </dsp:txBody>
      <dsp:txXfrm>
        <a:off x="1107516" y="2208575"/>
        <a:ext cx="1357965" cy="1190336"/>
      </dsp:txXfrm>
    </dsp:sp>
    <dsp:sp modelId="{B746139E-4627-4CCC-9299-5653D77ED24D}">
      <dsp:nvSpPr>
        <dsp:cNvPr id="0" name=""/>
        <dsp:cNvSpPr/>
      </dsp:nvSpPr>
      <dsp:spPr>
        <a:xfrm>
          <a:off x="2209262" y="1648417"/>
          <a:ext cx="256219" cy="256219"/>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769F8C-5820-4CB5-B01D-69A648973D8F}">
      <dsp:nvSpPr>
        <dsp:cNvPr id="0" name=""/>
        <dsp:cNvSpPr/>
      </dsp:nvSpPr>
      <dsp:spPr>
        <a:xfrm rot="5400000">
          <a:off x="2920824" y="1347789"/>
          <a:ext cx="903955" cy="1504161"/>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F7A15A-3ED1-4A32-B700-36B8D6BBE441}">
      <dsp:nvSpPr>
        <dsp:cNvPr id="0" name=""/>
        <dsp:cNvSpPr/>
      </dsp:nvSpPr>
      <dsp:spPr>
        <a:xfrm>
          <a:off x="2769931" y="1797209"/>
          <a:ext cx="1357965" cy="1190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rtlCol="0" anchor="t" anchorCtr="0">
          <a:noAutofit/>
        </a:bodyPr>
        <a:lstStyle/>
        <a:p>
          <a:pPr lvl="0" algn="ctr" defTabSz="844550" rtl="0">
            <a:lnSpc>
              <a:spcPct val="100000"/>
            </a:lnSpc>
            <a:spcBef>
              <a:spcPct val="0"/>
            </a:spcBef>
            <a:spcAft>
              <a:spcPts val="0"/>
            </a:spcAft>
          </a:pPr>
          <a:r>
            <a:rPr lang="zh-TW" altLang="en-US" sz="1900" b="1" kern="1200" dirty="0" smtClean="0"/>
            <a:t>公告複選</a:t>
          </a:r>
          <a:endParaRPr lang="en-US" altLang="zh-TW" sz="1900" b="1" kern="1200" dirty="0" smtClean="0"/>
        </a:p>
        <a:p>
          <a:pPr lvl="0" algn="ctr" defTabSz="844550" rtl="0">
            <a:lnSpc>
              <a:spcPct val="100000"/>
            </a:lnSpc>
            <a:spcBef>
              <a:spcPct val="0"/>
            </a:spcBef>
            <a:spcAft>
              <a:spcPts val="0"/>
            </a:spcAft>
          </a:pPr>
          <a:r>
            <a:rPr lang="zh-TW" altLang="en-US" sz="1900" b="1" kern="1200" noProof="0" dirty="0" smtClean="0">
              <a:latin typeface="微軟正黑體" panose="020B0604030504040204" pitchFamily="34" charset="-120"/>
              <a:ea typeface="微軟正黑體" panose="020B0604030504040204" pitchFamily="34" charset="-120"/>
            </a:rPr>
            <a:t>考場位置</a:t>
          </a:r>
          <a:endParaRPr lang="zh-TW" altLang="en-US" sz="1900" kern="1200" noProof="0" dirty="0">
            <a:latin typeface="微軟正黑體" panose="020B0604030504040204" pitchFamily="34" charset="-120"/>
            <a:ea typeface="微軟正黑體" panose="020B0604030504040204" pitchFamily="34" charset="-120"/>
          </a:endParaRPr>
        </a:p>
      </dsp:txBody>
      <dsp:txXfrm>
        <a:off x="2769931" y="1797209"/>
        <a:ext cx="1357965" cy="1190336"/>
      </dsp:txXfrm>
    </dsp:sp>
    <dsp:sp modelId="{F6F2BEFC-1674-4E8D-98FF-DE4432BB887C}">
      <dsp:nvSpPr>
        <dsp:cNvPr id="0" name=""/>
        <dsp:cNvSpPr/>
      </dsp:nvSpPr>
      <dsp:spPr>
        <a:xfrm>
          <a:off x="3871676" y="1237051"/>
          <a:ext cx="256219" cy="256219"/>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E67CF4-39ED-4CC8-A27F-E45EA5D3AC44}">
      <dsp:nvSpPr>
        <dsp:cNvPr id="0" name=""/>
        <dsp:cNvSpPr/>
      </dsp:nvSpPr>
      <dsp:spPr>
        <a:xfrm rot="5400000">
          <a:off x="4583238" y="936423"/>
          <a:ext cx="903955" cy="1504161"/>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124EB5-2136-46F3-B2F4-41A5196C24A0}">
      <dsp:nvSpPr>
        <dsp:cNvPr id="0" name=""/>
        <dsp:cNvSpPr/>
      </dsp:nvSpPr>
      <dsp:spPr>
        <a:xfrm>
          <a:off x="4432346" y="1385843"/>
          <a:ext cx="1357965" cy="1190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rtlCol="0" anchor="t" anchorCtr="0">
          <a:noAutofit/>
        </a:bodyPr>
        <a:lstStyle/>
        <a:p>
          <a:pPr lvl="0" algn="ctr" defTabSz="844550" rtl="0">
            <a:lnSpc>
              <a:spcPct val="90000"/>
            </a:lnSpc>
            <a:spcBef>
              <a:spcPct val="0"/>
            </a:spcBef>
            <a:spcAft>
              <a:spcPct val="35000"/>
            </a:spcAft>
          </a:pPr>
          <a:r>
            <a:rPr lang="zh-TW" sz="1900" b="1" kern="1200" dirty="0" smtClean="0"/>
            <a:t>複選：創造能力評量</a:t>
          </a:r>
          <a:r>
            <a:rPr lang="en-US" altLang="zh-TW" sz="1900" b="1" kern="1200" dirty="0" smtClean="0"/>
            <a:t>2</a:t>
          </a:r>
          <a:endParaRPr lang="zh-TW" altLang="en-US" sz="1900" kern="1200" noProof="0" dirty="0">
            <a:latin typeface="微軟正黑體" panose="020B0604030504040204" pitchFamily="34" charset="-120"/>
            <a:ea typeface="微軟正黑體" panose="020B0604030504040204" pitchFamily="34" charset="-120"/>
          </a:endParaRPr>
        </a:p>
      </dsp:txBody>
      <dsp:txXfrm>
        <a:off x="4432346" y="1385843"/>
        <a:ext cx="1357965" cy="1190336"/>
      </dsp:txXfrm>
    </dsp:sp>
    <dsp:sp modelId="{D5E82CFA-3F05-41CB-A66C-3A904CCE06CE}">
      <dsp:nvSpPr>
        <dsp:cNvPr id="0" name=""/>
        <dsp:cNvSpPr/>
      </dsp:nvSpPr>
      <dsp:spPr>
        <a:xfrm>
          <a:off x="5534091" y="825685"/>
          <a:ext cx="256219" cy="256219"/>
        </a:xfrm>
        <a:prstGeom prst="triangle">
          <a:avLst>
            <a:gd name="adj" fmla="val 1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EAFCDC-2041-4C37-BE64-7627BAA16382}">
      <dsp:nvSpPr>
        <dsp:cNvPr id="0" name=""/>
        <dsp:cNvSpPr/>
      </dsp:nvSpPr>
      <dsp:spPr>
        <a:xfrm rot="5400000">
          <a:off x="6245653" y="525057"/>
          <a:ext cx="903955" cy="1504161"/>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C6068B-131B-444D-AF53-A5A2A6DC9AE7}">
      <dsp:nvSpPr>
        <dsp:cNvPr id="0" name=""/>
        <dsp:cNvSpPr/>
      </dsp:nvSpPr>
      <dsp:spPr>
        <a:xfrm>
          <a:off x="6094760" y="974477"/>
          <a:ext cx="1357965" cy="1190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rtlCol="0" anchor="t"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TW" altLang="en-US" sz="1900" b="1" kern="1200" dirty="0" smtClean="0"/>
            <a:t>公告</a:t>
          </a:r>
          <a:endParaRPr lang="zh-TW" altLang="en-US" sz="1900" kern="1200" noProof="0" dirty="0" smtClean="0">
            <a:latin typeface="微軟正黑體" panose="020B0604030504040204" pitchFamily="34" charset="-120"/>
            <a:ea typeface="+mn-ea"/>
          </a:endParaRPr>
        </a:p>
        <a:p>
          <a:pPr lvl="0" algn="ctr" defTabSz="844550" rtl="0">
            <a:lnSpc>
              <a:spcPct val="90000"/>
            </a:lnSpc>
            <a:spcBef>
              <a:spcPct val="0"/>
            </a:spcBef>
            <a:spcAft>
              <a:spcPct val="35000"/>
            </a:spcAft>
          </a:pPr>
          <a:r>
            <a:rPr lang="zh-TW" altLang="en-US" sz="1900" b="1" kern="1200" dirty="0" smtClean="0"/>
            <a:t>鑑定結果</a:t>
          </a:r>
          <a:endParaRPr lang="zh-TW" altLang="en-US" sz="1900" kern="1200" noProof="0" dirty="0">
            <a:latin typeface="微軟正黑體" panose="020B0604030504040204" pitchFamily="34" charset="-120"/>
            <a:ea typeface="微軟正黑體" panose="020B0604030504040204" pitchFamily="34" charset="-120"/>
          </a:endParaRPr>
        </a:p>
      </dsp:txBody>
      <dsp:txXfrm>
        <a:off x="6094760" y="974477"/>
        <a:ext cx="1357965" cy="1190336"/>
      </dsp:txXfrm>
    </dsp:sp>
    <dsp:sp modelId="{F62C0D9F-BF11-4D63-A28B-80FA21343A28}">
      <dsp:nvSpPr>
        <dsp:cNvPr id="0" name=""/>
        <dsp:cNvSpPr/>
      </dsp:nvSpPr>
      <dsp:spPr>
        <a:xfrm>
          <a:off x="7196506" y="414319"/>
          <a:ext cx="256219" cy="256219"/>
        </a:xfrm>
        <a:prstGeom prst="triangle">
          <a:avLst>
            <a:gd name="adj" fmla="val 1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06DEFD-3E20-41CA-8CC7-585BE7A02A00}">
      <dsp:nvSpPr>
        <dsp:cNvPr id="0" name=""/>
        <dsp:cNvSpPr/>
      </dsp:nvSpPr>
      <dsp:spPr>
        <a:xfrm rot="5400000">
          <a:off x="7908068" y="113691"/>
          <a:ext cx="903955" cy="1504161"/>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1336A4-814F-45EF-B582-2466B0D2E2A7}">
      <dsp:nvSpPr>
        <dsp:cNvPr id="0" name=""/>
        <dsp:cNvSpPr/>
      </dsp:nvSpPr>
      <dsp:spPr>
        <a:xfrm>
          <a:off x="7757175" y="563111"/>
          <a:ext cx="1357965" cy="1190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rtlCol="0" anchor="t"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TW" altLang="en-US" sz="1900" b="1" kern="1200" dirty="0" smtClean="0"/>
            <a:t>複查</a:t>
          </a:r>
          <a:endParaRPr lang="zh-TW" altLang="en-US" sz="1900" kern="1200" noProof="0" dirty="0" smtClean="0">
            <a:latin typeface="微軟正黑體" panose="020B0604030504040204" pitchFamily="34" charset="-120"/>
            <a:ea typeface="+mn-ea"/>
          </a:endParaRPr>
        </a:p>
        <a:p>
          <a:pPr lvl="0" algn="ctr" defTabSz="844550" rtl="0">
            <a:lnSpc>
              <a:spcPct val="90000"/>
            </a:lnSpc>
            <a:spcBef>
              <a:spcPct val="0"/>
            </a:spcBef>
            <a:spcAft>
              <a:spcPct val="35000"/>
            </a:spcAft>
          </a:pPr>
          <a:r>
            <a:rPr lang="zh-TW" altLang="en-US" sz="1900" b="1" kern="1200" dirty="0" smtClean="0"/>
            <a:t>複選結果</a:t>
          </a:r>
          <a:endParaRPr lang="zh-TW" altLang="en-US" sz="1900" kern="1200" noProof="0" dirty="0">
            <a:latin typeface="微軟正黑體" panose="020B0604030504040204" pitchFamily="34" charset="-120"/>
            <a:ea typeface="微軟正黑體" panose="020B0604030504040204" pitchFamily="34" charset="-120"/>
          </a:endParaRPr>
        </a:p>
      </dsp:txBody>
      <dsp:txXfrm>
        <a:off x="7757175" y="563111"/>
        <a:ext cx="1357965" cy="1190336"/>
      </dsp:txXfrm>
    </dsp:sp>
    <dsp:sp modelId="{50E912A9-5F7C-4241-9C15-271B6A6184B7}">
      <dsp:nvSpPr>
        <dsp:cNvPr id="0" name=""/>
        <dsp:cNvSpPr/>
      </dsp:nvSpPr>
      <dsp:spPr>
        <a:xfrm>
          <a:off x="8858920" y="2953"/>
          <a:ext cx="256219" cy="256219"/>
        </a:xfrm>
        <a:prstGeom prst="triangle">
          <a:avLst>
            <a:gd name="adj" fmla="val 100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3558AC-DD14-448E-949F-FEDA9C694C99}">
      <dsp:nvSpPr>
        <dsp:cNvPr id="0" name=""/>
        <dsp:cNvSpPr/>
      </dsp:nvSpPr>
      <dsp:spPr>
        <a:xfrm rot="5400000">
          <a:off x="9570482" y="-297675"/>
          <a:ext cx="903955" cy="1504161"/>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A98E16-519B-4631-B67E-0B49A1E4519C}">
      <dsp:nvSpPr>
        <dsp:cNvPr id="0" name=""/>
        <dsp:cNvSpPr/>
      </dsp:nvSpPr>
      <dsp:spPr>
        <a:xfrm>
          <a:off x="9419590" y="151745"/>
          <a:ext cx="1357965" cy="1190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rtlCol="0" anchor="t" anchorCtr="0">
          <a:noAutofit/>
        </a:bodyPr>
        <a:lstStyle/>
        <a:p>
          <a:pPr lvl="0" algn="ctr" defTabSz="844550" rtl="0">
            <a:lnSpc>
              <a:spcPct val="90000"/>
            </a:lnSpc>
            <a:spcBef>
              <a:spcPct val="0"/>
            </a:spcBef>
            <a:spcAft>
              <a:spcPct val="35000"/>
            </a:spcAft>
          </a:pPr>
          <a:r>
            <a:rPr lang="zh-TW" sz="1900" b="1" kern="1200" dirty="0" smtClean="0"/>
            <a:t>安置服務</a:t>
          </a:r>
          <a:r>
            <a:rPr lang="en-US" altLang="zh-TW" sz="1900" b="1" kern="1200" dirty="0" smtClean="0"/>
            <a:t>(</a:t>
          </a:r>
          <a:r>
            <a:rPr lang="zh-TW" sz="1900" b="1" kern="1200" dirty="0" smtClean="0"/>
            <a:t>各國中</a:t>
          </a:r>
          <a:r>
            <a:rPr lang="en-US" altLang="zh-TW" sz="1900" b="1" kern="1200" dirty="0" smtClean="0"/>
            <a:t>)</a:t>
          </a:r>
          <a:endParaRPr lang="zh-TW" altLang="en-US" sz="1900" kern="1200" noProof="0" dirty="0">
            <a:latin typeface="微軟正黑體" panose="020B0604030504040204" pitchFamily="34" charset="-120"/>
            <a:ea typeface="微軟正黑體" panose="020B0604030504040204" pitchFamily="34" charset="-120"/>
          </a:endParaRPr>
        </a:p>
      </dsp:txBody>
      <dsp:txXfrm>
        <a:off x="9419590" y="151745"/>
        <a:ext cx="1357965" cy="1190336"/>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45659" cy="496332"/>
          </a:xfrm>
          <a:prstGeom prst="rect">
            <a:avLst/>
          </a:prstGeom>
        </p:spPr>
        <p:txBody>
          <a:bodyPr vert="horz" lIns="91440" tIns="45720" rIns="91440" bIns="45720" rtlCol="0"/>
          <a:lstStyle>
            <a:lvl1pPr algn="l" rtl="0">
              <a:defRPr sz="1200"/>
            </a:lvl1pPr>
          </a:lstStyle>
          <a:p>
            <a:pPr rtl="0"/>
            <a:endParaRPr lang="zh-TW" altLang="en-US" dirty="0">
              <a:solidFill>
                <a:schemeClr val="tx2"/>
              </a:solidFill>
              <a:latin typeface="Microsoft JhengHei UI" panose="020B0604030504040204" pitchFamily="34" charset="-120"/>
              <a:ea typeface="Microsoft JhengHei UI" panose="020B0604030504040204" pitchFamily="34" charset="-120"/>
            </a:endParaRPr>
          </a:p>
        </p:txBody>
      </p:sp>
      <p:sp>
        <p:nvSpPr>
          <p:cNvPr id="3" name="日期預留位置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l" rtl="0">
              <a:defRPr sz="1200"/>
            </a:lvl1pPr>
          </a:lstStyle>
          <a:p>
            <a:pPr algn="r" rtl="0"/>
            <a:fld id="{ACBD63E1-5F55-4415-9927-5A1CDAC1093B}" type="datetime1">
              <a:rPr lang="zh-TW" altLang="en-US" smtClean="0">
                <a:solidFill>
                  <a:schemeClr val="tx2"/>
                </a:solidFill>
                <a:latin typeface="Microsoft JhengHei UI" panose="020B0604030504040204" pitchFamily="34" charset="-120"/>
                <a:ea typeface="Microsoft JhengHei UI" panose="020B0604030504040204" pitchFamily="34" charset="-120"/>
              </a:rPr>
              <a:t>2020/12/25</a:t>
            </a:fld>
            <a:endParaRPr lang="zh-TW" altLang="en-US" dirty="0">
              <a:solidFill>
                <a:schemeClr val="tx2"/>
              </a:solidFill>
              <a:latin typeface="Microsoft JhengHei UI" panose="020B0604030504040204" pitchFamily="34" charset="-120"/>
              <a:ea typeface="Microsoft JhengHei UI" panose="020B0604030504040204" pitchFamily="34" charset="-120"/>
            </a:endParaRPr>
          </a:p>
        </p:txBody>
      </p:sp>
      <p:sp>
        <p:nvSpPr>
          <p:cNvPr id="4" name="頁尾預留位置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rtl="0">
              <a:defRPr sz="1200"/>
            </a:lvl1pPr>
          </a:lstStyle>
          <a:p>
            <a:pPr rtl="0"/>
            <a:endParaRPr lang="zh-TW" altLang="en-US" dirty="0">
              <a:solidFill>
                <a:schemeClr val="tx2"/>
              </a:solidFill>
              <a:latin typeface="Microsoft JhengHei UI" panose="020B0604030504040204" pitchFamily="34" charset="-120"/>
              <a:ea typeface="Microsoft JhengHei UI" panose="020B0604030504040204" pitchFamily="34" charset="-120"/>
            </a:endParaRPr>
          </a:p>
        </p:txBody>
      </p:sp>
      <p:sp>
        <p:nvSpPr>
          <p:cNvPr id="5" name="投影片編號預留位置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l" rtl="0">
              <a:defRPr sz="1200"/>
            </a:lvl1pPr>
          </a:lstStyle>
          <a:p>
            <a:pPr algn="r" rtl="0"/>
            <a:fld id="{CFD77566-CD65-4859-9FA1-43956DC85B8C}" type="slidenum">
              <a:rPr lang="en-US" altLang="zh-TW">
                <a:solidFill>
                  <a:schemeClr val="tx2"/>
                </a:solidFill>
                <a:latin typeface="Microsoft JhengHei UI" panose="020B0604030504040204" pitchFamily="34" charset="-120"/>
                <a:ea typeface="Microsoft JhengHei UI" panose="020B0604030504040204" pitchFamily="34" charset="-120"/>
              </a:rPr>
              <a:pPr algn="r" rtl="0"/>
              <a:t>‹#›</a:t>
            </a:fld>
            <a:endParaRPr lang="en-US" altLang="zh-TW" dirty="0">
              <a:solidFill>
                <a:schemeClr val="tx2"/>
              </a:solidFill>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45659" cy="496332"/>
          </a:xfrm>
          <a:prstGeom prst="rect">
            <a:avLst/>
          </a:prstGeom>
        </p:spPr>
        <p:txBody>
          <a:bodyPr vert="horz" lIns="91440" tIns="45720" rIns="91440" bIns="45720" rtlCol="0"/>
          <a:lstStyle>
            <a:lvl1pPr algn="l" rtl="0">
              <a:defRPr sz="1200">
                <a:solidFill>
                  <a:schemeClr val="tx2"/>
                </a:solidFill>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3" name="日期預留位置 2"/>
          <p:cNvSpPr>
            <a:spLocks noGrp="1"/>
          </p:cNvSpPr>
          <p:nvPr>
            <p:ph type="dt" idx="1"/>
          </p:nvPr>
        </p:nvSpPr>
        <p:spPr>
          <a:xfrm>
            <a:off x="3850443" y="0"/>
            <a:ext cx="2945659" cy="496332"/>
          </a:xfrm>
          <a:prstGeom prst="rect">
            <a:avLst/>
          </a:prstGeom>
        </p:spPr>
        <p:txBody>
          <a:bodyPr vert="horz" lIns="91440" tIns="45720" rIns="91440" bIns="45720" rtlCol="0"/>
          <a:lstStyle>
            <a:lvl1pPr algn="r" rtl="0">
              <a:defRPr sz="1200">
                <a:solidFill>
                  <a:schemeClr val="tx2"/>
                </a:solidFill>
                <a:latin typeface="Microsoft JhengHei UI" panose="020B0604030504040204" pitchFamily="34" charset="-120"/>
                <a:ea typeface="Microsoft JhengHei UI" panose="020B0604030504040204" pitchFamily="34" charset="-120"/>
              </a:defRPr>
            </a:lvl1pPr>
          </a:lstStyle>
          <a:p>
            <a:fld id="{C8FA6F63-22AE-4B79-A78C-3107D4360843}" type="datetime1">
              <a:rPr lang="zh-TW" altLang="en-US" smtClean="0"/>
              <a:pPr/>
              <a:t>2020/12/25</a:t>
            </a:fld>
            <a:endParaRPr lang="zh-TW" altLang="en-US" dirty="0"/>
          </a:p>
        </p:txBody>
      </p:sp>
      <p:sp>
        <p:nvSpPr>
          <p:cNvPr id="4" name="投影片圖像預留位置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pPr rtl="0"/>
            <a:endParaRPr lang="zh-TW" altLang="en-US" noProof="0" dirty="0"/>
          </a:p>
        </p:txBody>
      </p:sp>
      <p:sp>
        <p:nvSpPr>
          <p:cNvPr id="5" name="備忘稿預留位置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rtl="0"/>
            <a:r>
              <a:rPr lang="zh-TW" altLang="en-US" noProof="0" dirty="0"/>
              <a:t>按一下以編輯母片文字樣式</a:t>
            </a:r>
          </a:p>
          <a:p>
            <a:pPr lvl="1" rtl="0"/>
            <a:r>
              <a:rPr lang="zh-TW" altLang="en-US" noProof="0" dirty="0"/>
              <a:t>第二層</a:t>
            </a:r>
          </a:p>
          <a:p>
            <a:pPr lvl="2" rtl="0"/>
            <a:r>
              <a:rPr lang="zh-TW" altLang="en-US" noProof="0" dirty="0"/>
              <a:t>第三層</a:t>
            </a:r>
          </a:p>
          <a:p>
            <a:pPr lvl="3" rtl="0"/>
            <a:r>
              <a:rPr lang="zh-TW" altLang="en-US" noProof="0" dirty="0"/>
              <a:t>第四層</a:t>
            </a:r>
          </a:p>
          <a:p>
            <a:pPr lvl="4" rtl="0"/>
            <a:r>
              <a:rPr lang="zh-TW" altLang="en-US" noProof="0" dirty="0"/>
              <a:t>第五層</a:t>
            </a:r>
          </a:p>
        </p:txBody>
      </p:sp>
      <p:sp>
        <p:nvSpPr>
          <p:cNvPr id="6" name="頁尾預留位置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rtl="0">
              <a:defRPr sz="1200">
                <a:solidFill>
                  <a:schemeClr val="tx2"/>
                </a:solidFill>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7" name="投影片編號預留位置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rtl="0">
              <a:defRPr sz="1200">
                <a:solidFill>
                  <a:schemeClr val="tx2"/>
                </a:solidFill>
                <a:latin typeface="Microsoft JhengHei UI" panose="020B0604030504040204" pitchFamily="34" charset="-120"/>
                <a:ea typeface="Microsoft JhengHei UI" panose="020B0604030504040204" pitchFamily="34" charset="-120"/>
              </a:defRPr>
            </a:lvl1pPr>
          </a:lstStyle>
          <a:p>
            <a:fld id="{B8796F01-7154-41E0-B48B-A6921757531A}" type="slidenum">
              <a:rPr lang="en-US" altLang="zh-TW" smtClean="0"/>
              <a:pPr/>
              <a:t>‹#›</a:t>
            </a:fld>
            <a:endParaRPr lang="zh-TW" altLang="en-US"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icrosoft JhengHei UI" panose="020B0604030504040204" pitchFamily="34" charset="-120"/>
        <a:ea typeface="Microsoft JhengHei UI" panose="020B0604030504040204" pitchFamily="34" charset="-120"/>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FB667E1-E601-4AAF-B95C-B25720D70A60}" type="slidenum">
              <a:rPr lang="en-US" altLang="zh-TW" smtClean="0"/>
              <a:pPr/>
              <a:t>1</a:t>
            </a:fld>
            <a:endParaRPr lang="en-US" altLang="zh-TW" dirty="0"/>
          </a:p>
        </p:txBody>
      </p:sp>
    </p:spTree>
    <p:extLst>
      <p:ext uri="{BB962C8B-B14F-4D97-AF65-F5344CB8AC3E}">
        <p14:creationId xmlns:p14="http://schemas.microsoft.com/office/powerpoint/2010/main" val="1569405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528685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557091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461539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865969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34169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FB667E1-E601-4AAF-B95C-B25720D70A60}" type="slidenum">
              <a:rPr lang="en-US" altLang="zh-TW" smtClean="0"/>
              <a:pPr/>
              <a:t>34</a:t>
            </a:fld>
            <a:endParaRPr lang="en-US" altLang="zh-TW" dirty="0"/>
          </a:p>
        </p:txBody>
      </p:sp>
    </p:spTree>
    <p:extLst>
      <p:ext uri="{BB962C8B-B14F-4D97-AF65-F5344CB8AC3E}">
        <p14:creationId xmlns:p14="http://schemas.microsoft.com/office/powerpoint/2010/main" val="2804645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FB667E1-E601-4AAF-B95C-B25720D70A60}" type="slidenum">
              <a:rPr lang="en-US" altLang="zh-TW" smtClean="0"/>
              <a:pPr/>
              <a:t>35</a:t>
            </a:fld>
            <a:endParaRPr lang="en-US" altLang="zh-TW" dirty="0"/>
          </a:p>
        </p:txBody>
      </p:sp>
    </p:spTree>
    <p:extLst>
      <p:ext uri="{BB962C8B-B14F-4D97-AF65-F5344CB8AC3E}">
        <p14:creationId xmlns:p14="http://schemas.microsoft.com/office/powerpoint/2010/main" val="83517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FB667E1-E601-4AAF-B95C-B25720D70A60}" type="slidenum">
              <a:rPr lang="en-US" altLang="zh-TW" smtClean="0"/>
              <a:pPr/>
              <a:t>36</a:t>
            </a:fld>
            <a:endParaRPr lang="en-US" altLang="zh-TW" dirty="0"/>
          </a:p>
        </p:txBody>
      </p:sp>
    </p:spTree>
    <p:extLst>
      <p:ext uri="{BB962C8B-B14F-4D97-AF65-F5344CB8AC3E}">
        <p14:creationId xmlns:p14="http://schemas.microsoft.com/office/powerpoint/2010/main" val="3764100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FB667E1-E601-4AAF-B95C-B25720D70A60}" type="slidenum">
              <a:rPr lang="en-US" altLang="zh-TW" smtClean="0"/>
              <a:pPr/>
              <a:t>37</a:t>
            </a:fld>
            <a:endParaRPr lang="en-US" altLang="zh-TW" dirty="0"/>
          </a:p>
        </p:txBody>
      </p:sp>
    </p:spTree>
    <p:extLst>
      <p:ext uri="{BB962C8B-B14F-4D97-AF65-F5344CB8AC3E}">
        <p14:creationId xmlns:p14="http://schemas.microsoft.com/office/powerpoint/2010/main" val="3982190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FB667E1-E601-4AAF-B95C-B25720D70A60}" type="slidenum">
              <a:rPr lang="en-US" altLang="zh-TW" smtClean="0"/>
              <a:pPr/>
              <a:t>39</a:t>
            </a:fld>
            <a:endParaRPr lang="en-US" altLang="zh-TW" dirty="0"/>
          </a:p>
        </p:txBody>
      </p:sp>
    </p:spTree>
    <p:extLst>
      <p:ext uri="{BB962C8B-B14F-4D97-AF65-F5344CB8AC3E}">
        <p14:creationId xmlns:p14="http://schemas.microsoft.com/office/powerpoint/2010/main" val="1499472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FB667E1-E601-4AAF-B95C-B25720D70A60}" type="slidenum">
              <a:rPr lang="en-US" altLang="zh-TW" smtClean="0"/>
              <a:pPr/>
              <a:t>10</a:t>
            </a:fld>
            <a:endParaRPr lang="en-US" altLang="zh-TW" dirty="0"/>
          </a:p>
        </p:txBody>
      </p:sp>
    </p:spTree>
    <p:extLst>
      <p:ext uri="{BB962C8B-B14F-4D97-AF65-F5344CB8AC3E}">
        <p14:creationId xmlns:p14="http://schemas.microsoft.com/office/powerpoint/2010/main" val="1521429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794351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FB667E1-E601-4AAF-B95C-B25720D70A60}" type="slidenum">
              <a:rPr lang="en-US" altLang="zh-TW" smtClean="0"/>
              <a:pPr/>
              <a:t>41</a:t>
            </a:fld>
            <a:endParaRPr lang="en-US" altLang="zh-TW" dirty="0"/>
          </a:p>
        </p:txBody>
      </p:sp>
    </p:spTree>
    <p:extLst>
      <p:ext uri="{BB962C8B-B14F-4D97-AF65-F5344CB8AC3E}">
        <p14:creationId xmlns:p14="http://schemas.microsoft.com/office/powerpoint/2010/main" val="114308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765695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645075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64521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FB667E1-E601-4AAF-B95C-B25720D70A60}" type="slidenum">
              <a:rPr lang="en-US" altLang="zh-TW" smtClean="0"/>
              <a:pPr/>
              <a:t>53</a:t>
            </a:fld>
            <a:endParaRPr lang="en-US" altLang="zh-TW" dirty="0"/>
          </a:p>
        </p:txBody>
      </p:sp>
    </p:spTree>
    <p:extLst>
      <p:ext uri="{BB962C8B-B14F-4D97-AF65-F5344CB8AC3E}">
        <p14:creationId xmlns:p14="http://schemas.microsoft.com/office/powerpoint/2010/main" val="33287016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573248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669553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518638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68352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0079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941266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536500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5956161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4672383" y="1498601"/>
            <a:ext cx="7008574" cy="3298825"/>
          </a:xfrm>
        </p:spPr>
        <p:txBody>
          <a:bodyPr rtlCol="0">
            <a:normAutofit/>
          </a:bodyPr>
          <a:lstStyle>
            <a:lvl1pPr algn="l" rtl="0">
              <a:lnSpc>
                <a:spcPct val="90000"/>
              </a:lnSpc>
              <a:defRPr sz="5400" cap="none" baseline="0">
                <a:latin typeface="Microsoft JhengHei UI" panose="020B0604030504040204" pitchFamily="34" charset="-120"/>
                <a:ea typeface="Microsoft JhengHei UI" panose="020B0604030504040204" pitchFamily="34" charset="-120"/>
              </a:defRPr>
            </a:lvl1pPr>
          </a:lstStyle>
          <a:p>
            <a:pPr rtl="0"/>
            <a:r>
              <a:rPr lang="zh-TW" altLang="en-US" noProof="0" smtClean="0"/>
              <a:t>按一下以編輯母片標題樣式</a:t>
            </a:r>
            <a:endParaRPr lang="zh-TW" altLang="en-US" noProof="0" dirty="0"/>
          </a:p>
        </p:txBody>
      </p:sp>
      <p:sp>
        <p:nvSpPr>
          <p:cNvPr id="3" name="副標題 2"/>
          <p:cNvSpPr>
            <a:spLocks noGrp="1"/>
          </p:cNvSpPr>
          <p:nvPr>
            <p:ph type="subTitle" idx="1"/>
          </p:nvPr>
        </p:nvSpPr>
        <p:spPr>
          <a:xfrm>
            <a:off x="4672383" y="4927600"/>
            <a:ext cx="7008574" cy="1244600"/>
          </a:xfrm>
        </p:spPr>
        <p:txBody>
          <a:bodyPr rtlCol="0">
            <a:normAutofit/>
          </a:bodyPr>
          <a:lstStyle>
            <a:lvl1pPr marL="0" indent="0" algn="l" rtl="0">
              <a:spcBef>
                <a:spcPts val="0"/>
              </a:spcBef>
              <a:buNone/>
              <a:defRPr sz="2800" b="0">
                <a:solidFill>
                  <a:schemeClr val="tx1"/>
                </a:solidFill>
                <a:latin typeface="Microsoft JhengHei UI" panose="020B0604030504040204" pitchFamily="34" charset="-120"/>
                <a:ea typeface="Microsoft JhengHei UI" panose="020B0604030504040204" pitchFamily="34" charset="-120"/>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zh-TW" altLang="en-US" noProof="0" smtClean="0"/>
              <a:t>按一下以編輯母片副標題樣式</a:t>
            </a:r>
            <a:endParaRPr lang="zh-TW" altLang="en-US"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noProof="0" smtClean="0"/>
              <a:t>按一下以編輯母片標題樣式</a:t>
            </a:r>
            <a:endParaRPr lang="zh-TW" altLang="en-US" noProof="0" dirty="0"/>
          </a:p>
        </p:txBody>
      </p:sp>
      <p:sp>
        <p:nvSpPr>
          <p:cNvPr id="3" name="直排文字預留位置 2"/>
          <p:cNvSpPr>
            <a:spLocks noGrp="1"/>
          </p:cNvSpPr>
          <p:nvPr>
            <p:ph type="body" orient="vert" idx="1"/>
          </p:nvPr>
        </p:nvSpPr>
        <p:spPr/>
        <p:txBody>
          <a:bodyPr vert="eaVert" rtlCol="0"/>
          <a:lstStyle/>
          <a:p>
            <a:pPr lvl="0" rtl="0"/>
            <a:r>
              <a:rPr lang="zh-TW" altLang="en-US" noProof="0" smtClean="0"/>
              <a:t>編輯母片文字樣式</a:t>
            </a:r>
          </a:p>
          <a:p>
            <a:pPr lvl="1" rtl="0"/>
            <a:r>
              <a:rPr lang="zh-TW" altLang="en-US" noProof="0" smtClean="0"/>
              <a:t>第二層</a:t>
            </a:r>
          </a:p>
          <a:p>
            <a:pPr lvl="2" rtl="0"/>
            <a:r>
              <a:rPr lang="zh-TW" altLang="en-US" noProof="0" smtClean="0"/>
              <a:t>第三層</a:t>
            </a:r>
          </a:p>
          <a:p>
            <a:pPr lvl="3" rtl="0"/>
            <a:r>
              <a:rPr lang="zh-TW" altLang="en-US" noProof="0" smtClean="0"/>
              <a:t>第四層</a:t>
            </a:r>
          </a:p>
          <a:p>
            <a:pPr lvl="4" rtl="0"/>
            <a:r>
              <a:rPr lang="zh-TW" altLang="en-US" noProof="0" smtClean="0"/>
              <a:t>第五層</a:t>
            </a:r>
            <a:endParaRPr lang="zh-TW" altLang="en-US" noProof="0" dirty="0"/>
          </a:p>
        </p:txBody>
      </p:sp>
      <p:sp>
        <p:nvSpPr>
          <p:cNvPr id="4" name="日期預留位置 3"/>
          <p:cNvSpPr>
            <a:spLocks noGrp="1"/>
          </p:cNvSpPr>
          <p:nvPr>
            <p:ph type="dt" sz="half" idx="10"/>
          </p:nvPr>
        </p:nvSpPr>
        <p:spPr/>
        <p:txBody>
          <a:bodyPr rtlCol="0"/>
          <a:lstStyle>
            <a:lvl1pPr>
              <a:defRPr/>
            </a:lvl1pPr>
          </a:lstStyle>
          <a:p>
            <a:fld id="{704146EE-6339-45D2-BAD5-C5173DDF3826}" type="datetime1">
              <a:rPr lang="zh-TW" altLang="en-US" smtClean="0"/>
              <a:t>2020/12/25</a:t>
            </a:fld>
            <a:endParaRPr lang="zh-TW" altLang="en-US" dirty="0"/>
          </a:p>
        </p:txBody>
      </p:sp>
      <p:sp>
        <p:nvSpPr>
          <p:cNvPr id="5" name="頁尾預留位置 4"/>
          <p:cNvSpPr>
            <a:spLocks noGrp="1"/>
          </p:cNvSpPr>
          <p:nvPr>
            <p:ph type="ftr" sz="quarter" idx="11"/>
          </p:nvPr>
        </p:nvSpPr>
        <p:spPr/>
        <p:txBody>
          <a:bodyPr rtlCol="0"/>
          <a:lstStyle/>
          <a:p>
            <a:pPr rtl="0"/>
            <a:endParaRPr lang="zh-TW" altLang="en-US" noProof="0" dirty="0"/>
          </a:p>
        </p:txBody>
      </p:sp>
      <p:sp>
        <p:nvSpPr>
          <p:cNvPr id="6" name="投影片編號預留位置 5"/>
          <p:cNvSpPr>
            <a:spLocks noGrp="1"/>
          </p:cNvSpPr>
          <p:nvPr>
            <p:ph type="sldNum" sz="quarter" idx="12"/>
          </p:nvPr>
        </p:nvSpPr>
        <p:spPr/>
        <p:txBody>
          <a:bodyPr rtlCol="0"/>
          <a:lstStyle/>
          <a:p>
            <a:pPr rtl="0"/>
            <a:fld id="{591C5AD9-787D-40FA-8A4D-16A055B9AF81}" type="slidenum">
              <a:rPr lang="en-US" altLang="zh-TW" noProof="0" smtClean="0"/>
              <a:t>‹#›</a:t>
            </a:fld>
            <a:endParaRPr lang="en-US" altLang="zh-TW"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9852633" y="274638"/>
            <a:ext cx="1422030" cy="5897561"/>
          </a:xfrm>
        </p:spPr>
        <p:txBody>
          <a:bodyPr vert="eaVert" rtlCol="0"/>
          <a:lstStyle/>
          <a:p>
            <a:pPr rtl="0"/>
            <a:r>
              <a:rPr lang="zh-TW" altLang="en-US" noProof="0" smtClean="0"/>
              <a:t>按一下以編輯母片標題樣式</a:t>
            </a:r>
            <a:endParaRPr lang="zh-TW" altLang="en-US" noProof="0" dirty="0"/>
          </a:p>
        </p:txBody>
      </p:sp>
      <p:sp>
        <p:nvSpPr>
          <p:cNvPr id="3" name="直排文字預留位置 2"/>
          <p:cNvSpPr>
            <a:spLocks noGrp="1"/>
          </p:cNvSpPr>
          <p:nvPr>
            <p:ph type="body" orient="vert" idx="1"/>
          </p:nvPr>
        </p:nvSpPr>
        <p:spPr>
          <a:xfrm>
            <a:off x="1117309" y="274638"/>
            <a:ext cx="8532178" cy="5897561"/>
          </a:xfrm>
        </p:spPr>
        <p:txBody>
          <a:bodyPr vert="eaVert" rtlCol="0"/>
          <a:lstStyle/>
          <a:p>
            <a:pPr lvl="0" rtl="0"/>
            <a:r>
              <a:rPr lang="zh-TW" altLang="en-US" noProof="0" smtClean="0"/>
              <a:t>編輯母片文字樣式</a:t>
            </a:r>
          </a:p>
          <a:p>
            <a:pPr lvl="1" rtl="0"/>
            <a:r>
              <a:rPr lang="zh-TW" altLang="en-US" noProof="0" smtClean="0"/>
              <a:t>第二層</a:t>
            </a:r>
          </a:p>
          <a:p>
            <a:pPr lvl="2" rtl="0"/>
            <a:r>
              <a:rPr lang="zh-TW" altLang="en-US" noProof="0" smtClean="0"/>
              <a:t>第三層</a:t>
            </a:r>
          </a:p>
          <a:p>
            <a:pPr lvl="3" rtl="0"/>
            <a:r>
              <a:rPr lang="zh-TW" altLang="en-US" noProof="0" smtClean="0"/>
              <a:t>第四層</a:t>
            </a:r>
          </a:p>
          <a:p>
            <a:pPr lvl="4" rtl="0"/>
            <a:r>
              <a:rPr lang="zh-TW" altLang="en-US" noProof="0" smtClean="0"/>
              <a:t>第五層</a:t>
            </a:r>
            <a:endParaRPr lang="zh-TW" altLang="en-US" noProof="0" dirty="0"/>
          </a:p>
        </p:txBody>
      </p:sp>
      <p:sp>
        <p:nvSpPr>
          <p:cNvPr id="4" name="日期預留位置 3"/>
          <p:cNvSpPr>
            <a:spLocks noGrp="1"/>
          </p:cNvSpPr>
          <p:nvPr>
            <p:ph type="dt" sz="half" idx="10"/>
          </p:nvPr>
        </p:nvSpPr>
        <p:spPr/>
        <p:txBody>
          <a:bodyPr rtlCol="0"/>
          <a:lstStyle>
            <a:lvl1pPr>
              <a:defRPr/>
            </a:lvl1pPr>
          </a:lstStyle>
          <a:p>
            <a:fld id="{5A987584-F259-4066-BA06-57744BB48D49}" type="datetime1">
              <a:rPr lang="zh-TW" altLang="en-US" smtClean="0"/>
              <a:t>2020/12/25</a:t>
            </a:fld>
            <a:endParaRPr lang="zh-TW" altLang="en-US" dirty="0"/>
          </a:p>
        </p:txBody>
      </p:sp>
      <p:sp>
        <p:nvSpPr>
          <p:cNvPr id="5" name="頁尾預留位置 4"/>
          <p:cNvSpPr>
            <a:spLocks noGrp="1"/>
          </p:cNvSpPr>
          <p:nvPr>
            <p:ph type="ftr" sz="quarter" idx="11"/>
          </p:nvPr>
        </p:nvSpPr>
        <p:spPr/>
        <p:txBody>
          <a:bodyPr rtlCol="0"/>
          <a:lstStyle/>
          <a:p>
            <a:pPr rtl="0"/>
            <a:endParaRPr lang="zh-TW" altLang="en-US" noProof="0" dirty="0"/>
          </a:p>
        </p:txBody>
      </p:sp>
      <p:sp>
        <p:nvSpPr>
          <p:cNvPr id="6" name="投影片編號預留位置 5"/>
          <p:cNvSpPr>
            <a:spLocks noGrp="1"/>
          </p:cNvSpPr>
          <p:nvPr>
            <p:ph type="sldNum" sz="quarter" idx="12"/>
          </p:nvPr>
        </p:nvSpPr>
        <p:spPr/>
        <p:txBody>
          <a:bodyPr rtlCol="0"/>
          <a:lstStyle/>
          <a:p>
            <a:pPr rtl="0"/>
            <a:fld id="{591C5AD9-787D-40FA-8A4D-16A055B9AF81}" type="slidenum">
              <a:rPr lang="en-US" altLang="zh-TW" noProof="0" smtClean="0"/>
              <a:t>‹#›</a:t>
            </a:fld>
            <a:endParaRPr lang="en-US" altLang="zh-TW"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0825" cy="2387600"/>
          </a:xfrm>
        </p:spPr>
        <p:txBody>
          <a:bodyPr anchor="b"/>
          <a:lstStyle>
            <a:lvl1pPr algn="ctr">
              <a:defRPr sz="6000"/>
            </a:lvl1pPr>
          </a:lstStyle>
          <a:p>
            <a:r>
              <a:rPr lang="zh-TW" altLang="en-US" smtClean="0"/>
              <a:t>按一下以編輯母片標題樣式</a:t>
            </a:r>
            <a:endParaRPr lang="en-US"/>
          </a:p>
        </p:txBody>
      </p:sp>
      <p:sp>
        <p:nvSpPr>
          <p:cNvPr id="3" name="副標題 2"/>
          <p:cNvSpPr>
            <a:spLocks noGrp="1"/>
          </p:cNvSpPr>
          <p:nvPr>
            <p:ph type="subTitle" idx="1"/>
          </p:nvPr>
        </p:nvSpPr>
        <p:spPr>
          <a:xfrm>
            <a:off x="1524000" y="3602038"/>
            <a:ext cx="91408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a:p>
        </p:txBody>
      </p:sp>
      <p:sp>
        <p:nvSpPr>
          <p:cNvPr id="4" name="日期版面配置區 3"/>
          <p:cNvSpPr>
            <a:spLocks noGrp="1"/>
          </p:cNvSpPr>
          <p:nvPr>
            <p:ph type="dt" sz="half" idx="10"/>
          </p:nvPr>
        </p:nvSpPr>
        <p:spPr/>
        <p:txBody>
          <a:bodyPr/>
          <a:lstStyle/>
          <a:p>
            <a:fld id="{DEEB2AC2-525D-4197-86F2-C767E2AA50EB}" type="datetimeFigureOut">
              <a:rPr lang="en-US" smtClean="0"/>
              <a:t>12/25/2020</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24399B1C-3BD5-4286-A0D3-426402BACE93}" type="slidenum">
              <a:rPr lang="en-US" smtClean="0"/>
              <a:t>‹#›</a:t>
            </a:fld>
            <a:endParaRPr lang="en-US"/>
          </a:p>
        </p:txBody>
      </p:sp>
    </p:spTree>
    <p:extLst>
      <p:ext uri="{BB962C8B-B14F-4D97-AF65-F5344CB8AC3E}">
        <p14:creationId xmlns:p14="http://schemas.microsoft.com/office/powerpoint/2010/main" val="2311719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p>
            <a:fld id="{DEEB2AC2-525D-4197-86F2-C767E2AA50EB}" type="datetimeFigureOut">
              <a:rPr lang="en-US" smtClean="0"/>
              <a:t>12/25/2020</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24399B1C-3BD5-4286-A0D3-426402BACE93}" type="slidenum">
              <a:rPr lang="en-US" smtClean="0"/>
              <a:t>‹#›</a:t>
            </a:fld>
            <a:endParaRPr lang="en-US"/>
          </a:p>
        </p:txBody>
      </p:sp>
    </p:spTree>
    <p:extLst>
      <p:ext uri="{BB962C8B-B14F-4D97-AF65-F5344CB8AC3E}">
        <p14:creationId xmlns:p14="http://schemas.microsoft.com/office/powerpoint/2010/main" val="2887966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2425" cy="2852737"/>
          </a:xfrm>
        </p:spPr>
        <p:txBody>
          <a:bodyPr anchor="b"/>
          <a:lstStyle>
            <a:lvl1pPr>
              <a:defRPr sz="6000"/>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831850" y="4589463"/>
            <a:ext cx="105124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日期版面配置區 3"/>
          <p:cNvSpPr>
            <a:spLocks noGrp="1"/>
          </p:cNvSpPr>
          <p:nvPr>
            <p:ph type="dt" sz="half" idx="10"/>
          </p:nvPr>
        </p:nvSpPr>
        <p:spPr/>
        <p:txBody>
          <a:bodyPr/>
          <a:lstStyle/>
          <a:p>
            <a:fld id="{DEEB2AC2-525D-4197-86F2-C767E2AA50EB}" type="datetimeFigureOut">
              <a:rPr lang="en-US" smtClean="0"/>
              <a:t>12/25/2020</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24399B1C-3BD5-4286-A0D3-426402BACE93}" type="slidenum">
              <a:rPr lang="en-US" smtClean="0"/>
              <a:t>‹#›</a:t>
            </a:fld>
            <a:endParaRPr lang="en-US"/>
          </a:p>
        </p:txBody>
      </p:sp>
    </p:spTree>
    <p:extLst>
      <p:ext uri="{BB962C8B-B14F-4D97-AF65-F5344CB8AC3E}">
        <p14:creationId xmlns:p14="http://schemas.microsoft.com/office/powerpoint/2010/main" val="2599700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sz="half" idx="1"/>
          </p:nvPr>
        </p:nvSpPr>
        <p:spPr>
          <a:xfrm>
            <a:off x="838200" y="1825625"/>
            <a:ext cx="5180013"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6170613" y="1825625"/>
            <a:ext cx="5180012"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4"/>
          <p:cNvSpPr>
            <a:spLocks noGrp="1"/>
          </p:cNvSpPr>
          <p:nvPr>
            <p:ph type="dt" sz="half" idx="10"/>
          </p:nvPr>
        </p:nvSpPr>
        <p:spPr/>
        <p:txBody>
          <a:bodyPr/>
          <a:lstStyle/>
          <a:p>
            <a:fld id="{DEEB2AC2-525D-4197-86F2-C767E2AA50EB}" type="datetimeFigureOut">
              <a:rPr lang="en-US" smtClean="0"/>
              <a:t>12/25/2020</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24399B1C-3BD5-4286-A0D3-426402BACE93}" type="slidenum">
              <a:rPr lang="en-US" smtClean="0"/>
              <a:t>‹#›</a:t>
            </a:fld>
            <a:endParaRPr lang="en-US"/>
          </a:p>
        </p:txBody>
      </p:sp>
    </p:spTree>
    <p:extLst>
      <p:ext uri="{BB962C8B-B14F-4D97-AF65-F5344CB8AC3E}">
        <p14:creationId xmlns:p14="http://schemas.microsoft.com/office/powerpoint/2010/main" val="3467105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2425" cy="1325563"/>
          </a:xfrm>
        </p:spPr>
        <p:txBody>
          <a:bodyPr/>
          <a:lstStyle/>
          <a:p>
            <a:r>
              <a:rPr lang="zh-TW" altLang="en-US" smtClean="0"/>
              <a:t>按一下以編輯母片標題樣式</a:t>
            </a:r>
            <a:endParaRPr lang="en-US"/>
          </a:p>
        </p:txBody>
      </p:sp>
      <p:sp>
        <p:nvSpPr>
          <p:cNvPr id="3" name="文字版面配置區 2"/>
          <p:cNvSpPr>
            <a:spLocks noGrp="1"/>
          </p:cNvSpPr>
          <p:nvPr>
            <p:ph type="body" idx="1"/>
          </p:nvPr>
        </p:nvSpPr>
        <p:spPr>
          <a:xfrm>
            <a:off x="839788" y="1681163"/>
            <a:ext cx="51562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內容版面配置區 3"/>
          <p:cNvSpPr>
            <a:spLocks noGrp="1"/>
          </p:cNvSpPr>
          <p:nvPr>
            <p:ph sz="half" idx="2"/>
          </p:nvPr>
        </p:nvSpPr>
        <p:spPr>
          <a:xfrm>
            <a:off x="839788" y="2505075"/>
            <a:ext cx="5156200"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文字版面配置區 4"/>
          <p:cNvSpPr>
            <a:spLocks noGrp="1"/>
          </p:cNvSpPr>
          <p:nvPr>
            <p:ph type="body" sz="quarter" idx="3"/>
          </p:nvPr>
        </p:nvSpPr>
        <p:spPr>
          <a:xfrm>
            <a:off x="6170613" y="1681163"/>
            <a:ext cx="51816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內容版面配置區 5"/>
          <p:cNvSpPr>
            <a:spLocks noGrp="1"/>
          </p:cNvSpPr>
          <p:nvPr>
            <p:ph sz="quarter" idx="4"/>
          </p:nvPr>
        </p:nvSpPr>
        <p:spPr>
          <a:xfrm>
            <a:off x="6170613" y="2505075"/>
            <a:ext cx="5181600"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6"/>
          <p:cNvSpPr>
            <a:spLocks noGrp="1"/>
          </p:cNvSpPr>
          <p:nvPr>
            <p:ph type="dt" sz="half" idx="10"/>
          </p:nvPr>
        </p:nvSpPr>
        <p:spPr/>
        <p:txBody>
          <a:bodyPr/>
          <a:lstStyle/>
          <a:p>
            <a:fld id="{DEEB2AC2-525D-4197-86F2-C767E2AA50EB}" type="datetimeFigureOut">
              <a:rPr lang="en-US" smtClean="0"/>
              <a:t>12/25/2020</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24399B1C-3BD5-4286-A0D3-426402BACE93}" type="slidenum">
              <a:rPr lang="en-US" smtClean="0"/>
              <a:t>‹#›</a:t>
            </a:fld>
            <a:endParaRPr lang="en-US"/>
          </a:p>
        </p:txBody>
      </p:sp>
    </p:spTree>
    <p:extLst>
      <p:ext uri="{BB962C8B-B14F-4D97-AF65-F5344CB8AC3E}">
        <p14:creationId xmlns:p14="http://schemas.microsoft.com/office/powerpoint/2010/main" val="2937749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日期版面配置區 2"/>
          <p:cNvSpPr>
            <a:spLocks noGrp="1"/>
          </p:cNvSpPr>
          <p:nvPr>
            <p:ph type="dt" sz="half" idx="10"/>
          </p:nvPr>
        </p:nvSpPr>
        <p:spPr/>
        <p:txBody>
          <a:bodyPr/>
          <a:lstStyle/>
          <a:p>
            <a:fld id="{DEEB2AC2-525D-4197-86F2-C767E2AA50EB}" type="datetimeFigureOut">
              <a:rPr lang="en-US" smtClean="0"/>
              <a:t>12/25/2020</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24399B1C-3BD5-4286-A0D3-426402BACE93}" type="slidenum">
              <a:rPr lang="en-US" smtClean="0"/>
              <a:t>‹#›</a:t>
            </a:fld>
            <a:endParaRPr lang="en-US"/>
          </a:p>
        </p:txBody>
      </p:sp>
    </p:spTree>
    <p:extLst>
      <p:ext uri="{BB962C8B-B14F-4D97-AF65-F5344CB8AC3E}">
        <p14:creationId xmlns:p14="http://schemas.microsoft.com/office/powerpoint/2010/main" val="11531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EEB2AC2-525D-4197-86F2-C767E2AA50EB}" type="datetimeFigureOut">
              <a:rPr lang="en-US" smtClean="0"/>
              <a:t>12/25/2020</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24399B1C-3BD5-4286-A0D3-426402BACE93}" type="slidenum">
              <a:rPr lang="en-US" smtClean="0"/>
              <a:t>‹#›</a:t>
            </a:fld>
            <a:endParaRPr lang="en-US"/>
          </a:p>
        </p:txBody>
      </p:sp>
    </p:spTree>
    <p:extLst>
      <p:ext uri="{BB962C8B-B14F-4D97-AF65-F5344CB8AC3E}">
        <p14:creationId xmlns:p14="http://schemas.microsoft.com/office/powerpoint/2010/main" val="2540079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0650" cy="1600200"/>
          </a:xfrm>
        </p:spPr>
        <p:txBody>
          <a:bodyPr anchor="b"/>
          <a:lstStyle>
            <a:lvl1pPr>
              <a:defRPr sz="3200"/>
            </a:lvl1pPr>
          </a:lstStyle>
          <a:p>
            <a:r>
              <a:rPr lang="zh-TW" altLang="en-US" smtClean="0"/>
              <a:t>按一下以編輯母片標題樣式</a:t>
            </a:r>
            <a:endParaRPr lang="en-US"/>
          </a:p>
        </p:txBody>
      </p:sp>
      <p:sp>
        <p:nvSpPr>
          <p:cNvPr id="3" name="內容版面配置區 2"/>
          <p:cNvSpPr>
            <a:spLocks noGrp="1"/>
          </p:cNvSpPr>
          <p:nvPr>
            <p:ph idx="1"/>
          </p:nvPr>
        </p:nvSpPr>
        <p:spPr>
          <a:xfrm>
            <a:off x="5181600" y="987425"/>
            <a:ext cx="61706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文字版面配置區 3"/>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DEEB2AC2-525D-4197-86F2-C767E2AA50EB}" type="datetimeFigureOut">
              <a:rPr lang="en-US" smtClean="0"/>
              <a:t>12/25/2020</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24399B1C-3BD5-4286-A0D3-426402BACE93}" type="slidenum">
              <a:rPr lang="en-US" smtClean="0"/>
              <a:t>‹#›</a:t>
            </a:fld>
            <a:endParaRPr lang="en-US"/>
          </a:p>
        </p:txBody>
      </p:sp>
    </p:spTree>
    <p:extLst>
      <p:ext uri="{BB962C8B-B14F-4D97-AF65-F5344CB8AC3E}">
        <p14:creationId xmlns:p14="http://schemas.microsoft.com/office/powerpoint/2010/main" val="13544425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smtClean="0"/>
              <a:t>按一下以編輯母片標題樣式</a:t>
            </a:r>
            <a:endParaRPr lang="zh-TW" altLang="en-US" noProof="0" dirty="0"/>
          </a:p>
        </p:txBody>
      </p:sp>
      <p:sp>
        <p:nvSpPr>
          <p:cNvPr id="3" name="內容預留位置 2"/>
          <p:cNvSpPr>
            <a:spLocks noGrp="1"/>
          </p:cNvSpPr>
          <p:nvPr>
            <p:ph idx="1"/>
          </p:nvPr>
        </p:nvSpPr>
        <p:spPr/>
        <p:txBody>
          <a:bodyPr rtlCol="0"/>
          <a:lstStyle>
            <a:lvl1pPr>
              <a:defRPr>
                <a:latin typeface="Microsoft JhengHei UI" panose="020B0604030504040204" pitchFamily="34" charset="-120"/>
                <a:ea typeface="Microsoft JhengHei UI" panose="020B0604030504040204" pitchFamily="34" charset="-120"/>
              </a:defRPr>
            </a:lvl1pPr>
            <a:lvl2pPr>
              <a:defRPr>
                <a:latin typeface="Microsoft JhengHei UI" panose="020B0604030504040204" pitchFamily="34" charset="-120"/>
                <a:ea typeface="Microsoft JhengHei UI" panose="020B0604030504040204" pitchFamily="34" charset="-120"/>
              </a:defRPr>
            </a:lvl2pPr>
            <a:lvl3pPr>
              <a:defRPr>
                <a:latin typeface="Microsoft JhengHei UI" panose="020B0604030504040204" pitchFamily="34" charset="-120"/>
                <a:ea typeface="Microsoft JhengHei UI" panose="020B0604030504040204" pitchFamily="34" charset="-120"/>
              </a:defRPr>
            </a:lvl3pPr>
            <a:lvl4pPr>
              <a:defRPr>
                <a:latin typeface="Microsoft JhengHei UI" panose="020B0604030504040204" pitchFamily="34" charset="-120"/>
                <a:ea typeface="Microsoft JhengHei UI" panose="020B0604030504040204" pitchFamily="34" charset="-120"/>
              </a:defRPr>
            </a:lvl4pPr>
            <a:lvl5pPr algn="l" rtl="0">
              <a:defRPr>
                <a:latin typeface="Microsoft JhengHei UI" panose="020B0604030504040204" pitchFamily="34" charset="-120"/>
                <a:ea typeface="Microsoft JhengHei UI" panose="020B0604030504040204" pitchFamily="34" charset="-120"/>
              </a:defRPr>
            </a:lvl5pPr>
            <a:lvl6pPr algn="l" rtl="0">
              <a:defRPr/>
            </a:lvl6pPr>
            <a:lvl7pPr algn="l" rtl="0">
              <a:defRPr baseline="0"/>
            </a:lvl7pPr>
            <a:lvl8pPr algn="l" rtl="0">
              <a:defRPr baseline="0"/>
            </a:lvl8pPr>
            <a:lvl9pPr algn="l" rtl="0">
              <a:defRPr baseline="0"/>
            </a:lvl9pPr>
          </a:lstStyle>
          <a:p>
            <a:pPr lvl="0" rtl="0"/>
            <a:r>
              <a:rPr lang="zh-TW" altLang="en-US" noProof="0" smtClean="0"/>
              <a:t>編輯母片文字樣式</a:t>
            </a:r>
          </a:p>
          <a:p>
            <a:pPr lvl="1" rtl="0"/>
            <a:r>
              <a:rPr lang="zh-TW" altLang="en-US" noProof="0" smtClean="0"/>
              <a:t>第二層</a:t>
            </a:r>
          </a:p>
          <a:p>
            <a:pPr lvl="2" rtl="0"/>
            <a:r>
              <a:rPr lang="zh-TW" altLang="en-US" noProof="0" smtClean="0"/>
              <a:t>第三層</a:t>
            </a:r>
          </a:p>
          <a:p>
            <a:pPr lvl="3" rtl="0"/>
            <a:r>
              <a:rPr lang="zh-TW" altLang="en-US" noProof="0" smtClean="0"/>
              <a:t>第四層</a:t>
            </a:r>
          </a:p>
          <a:p>
            <a:pPr lvl="4" rtl="0"/>
            <a:r>
              <a:rPr lang="zh-TW" altLang="en-US" noProof="0" smtClean="0"/>
              <a:t>第五層</a:t>
            </a:r>
            <a:endParaRPr lang="zh-TW" altLang="en-US" noProof="0" dirty="0"/>
          </a:p>
        </p:txBody>
      </p:sp>
      <p:sp>
        <p:nvSpPr>
          <p:cNvPr id="4" name="日期預留位置 3"/>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C83CEF5F-868A-4621-AACB-FE149346E99F}" type="datetime1">
              <a:rPr lang="zh-TW" altLang="en-US" smtClean="0"/>
              <a:t>2020/12/25</a:t>
            </a:fld>
            <a:endParaRPr lang="zh-TW" altLang="en-US" dirty="0"/>
          </a:p>
        </p:txBody>
      </p:sp>
      <p:sp>
        <p:nvSpPr>
          <p:cNvPr id="5" name="頁尾預留位置 4"/>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6" name="投影片編號預留位置 5"/>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DA60BA0E-20D0-4E7C-B286-26C960A6788F}" type="slidenum">
              <a:rPr lang="en-US" altLang="zh-TW" noProof="0" smtClean="0"/>
              <a:pPr/>
              <a:t>‹#›</a:t>
            </a:fld>
            <a:endParaRPr lang="zh-TW" altLang="en-US"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0650" cy="1600200"/>
          </a:xfrm>
        </p:spPr>
        <p:txBody>
          <a:bodyPr anchor="b"/>
          <a:lstStyle>
            <a:lvl1pPr>
              <a:defRPr sz="3200"/>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5181600" y="987425"/>
            <a:ext cx="61706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DEEB2AC2-525D-4197-86F2-C767E2AA50EB}" type="datetimeFigureOut">
              <a:rPr lang="en-US" smtClean="0"/>
              <a:t>12/25/2020</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24399B1C-3BD5-4286-A0D3-426402BACE93}" type="slidenum">
              <a:rPr lang="en-US" smtClean="0"/>
              <a:t>‹#›</a:t>
            </a:fld>
            <a:endParaRPr lang="en-US"/>
          </a:p>
        </p:txBody>
      </p:sp>
    </p:spTree>
    <p:extLst>
      <p:ext uri="{BB962C8B-B14F-4D97-AF65-F5344CB8AC3E}">
        <p14:creationId xmlns:p14="http://schemas.microsoft.com/office/powerpoint/2010/main" val="315074858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p>
            <a:fld id="{DEEB2AC2-525D-4197-86F2-C767E2AA50EB}" type="datetimeFigureOut">
              <a:rPr lang="en-US" smtClean="0"/>
              <a:t>12/25/2020</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24399B1C-3BD5-4286-A0D3-426402BACE93}" type="slidenum">
              <a:rPr lang="en-US" smtClean="0"/>
              <a:t>‹#›</a:t>
            </a:fld>
            <a:endParaRPr lang="en-US"/>
          </a:p>
        </p:txBody>
      </p:sp>
    </p:spTree>
    <p:extLst>
      <p:ext uri="{BB962C8B-B14F-4D97-AF65-F5344CB8AC3E}">
        <p14:creationId xmlns:p14="http://schemas.microsoft.com/office/powerpoint/2010/main" val="346683057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3313" y="365125"/>
            <a:ext cx="2627312" cy="5811838"/>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838200" y="365125"/>
            <a:ext cx="7732713" cy="5811838"/>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p>
            <a:fld id="{DEEB2AC2-525D-4197-86F2-C767E2AA50EB}" type="datetimeFigureOut">
              <a:rPr lang="en-US" smtClean="0"/>
              <a:t>12/25/2020</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24399B1C-3BD5-4286-A0D3-426402BACE93}" type="slidenum">
              <a:rPr lang="en-US" smtClean="0"/>
              <a:t>‹#›</a:t>
            </a:fld>
            <a:endParaRPr lang="en-US"/>
          </a:p>
        </p:txBody>
      </p:sp>
    </p:spTree>
    <p:extLst>
      <p:ext uri="{BB962C8B-B14F-4D97-AF65-F5344CB8AC3E}">
        <p14:creationId xmlns:p14="http://schemas.microsoft.com/office/powerpoint/2010/main" val="338876559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3"/>
          <p:cNvGrpSpPr/>
          <p:nvPr/>
        </p:nvGrpSpPr>
        <p:grpSpPr>
          <a:xfrm rot="248467">
            <a:off x="223505" y="2575408"/>
            <a:ext cx="4687632" cy="2424835"/>
            <a:chOff x="-10068" y="2615721"/>
            <a:chExt cx="5488038" cy="2838132"/>
          </a:xfrm>
        </p:grpSpPr>
        <p:sp>
          <p:nvSpPr>
            <p:cNvPr id="5" name="手繪多邊形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6" name="手繪多邊形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7" name="手繪多邊形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8" name="手繪多邊形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9" name="手繪多邊形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0" name="手繪多邊形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1" name="手繪多邊形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2" name="手繪多邊形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3" name="手繪多邊形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4" name="手繪多邊形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5" name="手繪多邊形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6" name="手繪多邊形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7" name="手繪多邊形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8" name="手繪多邊形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9" name="手繪多邊形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0" name="手繪多邊形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1" name="手繪多邊形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2" name="手繪多邊形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3" name="手繪多邊形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4" name="手繪多邊形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5" name="手繪多邊形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6" name="手繪多邊形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7" name="手繪多邊形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8" name="手繪多邊形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9" name="手繪多邊形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0" name="手繪多邊形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1" name="手繪多邊形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2" name="手繪多邊形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3" name="手繪多邊形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4" name="手繪多邊形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5" name="手繪多邊形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6" name="手繪多邊形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7" name="手繪多邊形​​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8" name="手繪多邊形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9" name="手繪多邊形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grpSp>
      <p:grpSp>
        <p:nvGrpSpPr>
          <p:cNvPr id="40" name="群組 39"/>
          <p:cNvGrpSpPr/>
          <p:nvPr/>
        </p:nvGrpSpPr>
        <p:grpSpPr>
          <a:xfrm rot="18988672">
            <a:off x="68539" y="189622"/>
            <a:ext cx="517095" cy="587584"/>
            <a:chOff x="11036616" y="1071278"/>
            <a:chExt cx="1030189" cy="1170315"/>
          </a:xfrm>
        </p:grpSpPr>
        <p:sp>
          <p:nvSpPr>
            <p:cNvPr id="41" name="手繪多邊形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2" name="手繪多邊形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3" name="手繪多邊形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4" name="手繪多邊形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5" name="手繪多邊形​​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6" name="手繪多邊形​​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7" name="手繪多邊形​​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8" name="手繪多邊形​​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grpSp>
      <p:sp>
        <p:nvSpPr>
          <p:cNvPr id="49" name="手繪多邊形 500"/>
          <p:cNvSpPr>
            <a:spLocks/>
          </p:cNvSpPr>
          <p:nvPr/>
        </p:nvSpPr>
        <p:spPr bwMode="auto">
          <a:xfrm>
            <a:off x="3283467" y="4664179"/>
            <a:ext cx="8900593"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16" tIns="45708" rIns="91416" bIns="45708"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grpSp>
        <p:nvGrpSpPr>
          <p:cNvPr id="50" name="群組 49"/>
          <p:cNvGrpSpPr/>
          <p:nvPr/>
        </p:nvGrpSpPr>
        <p:grpSpPr>
          <a:xfrm>
            <a:off x="11431186" y="6542"/>
            <a:ext cx="678952" cy="712528"/>
            <a:chOff x="11231706" y="127529"/>
            <a:chExt cx="679129" cy="712528"/>
          </a:xfrm>
        </p:grpSpPr>
        <p:sp>
          <p:nvSpPr>
            <p:cNvPr id="51" name="手繪多邊形​​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52" name="手繪多邊形​​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53" name="手繪多邊形​​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54" name="手繪多邊形​​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55" name="手繪多邊形​​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56" name="手繪多邊形​​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57" name="手繪多邊形​​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58" name="手繪多邊形​​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grpSp>
      <p:sp>
        <p:nvSpPr>
          <p:cNvPr id="59" name="手繪多邊形 413"/>
          <p:cNvSpPr>
            <a:spLocks/>
          </p:cNvSpPr>
          <p:nvPr/>
        </p:nvSpPr>
        <p:spPr bwMode="auto">
          <a:xfrm>
            <a:off x="-23359" y="3007512"/>
            <a:ext cx="12185778"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60" name="手繪多邊形 414"/>
          <p:cNvSpPr>
            <a:spLocks/>
          </p:cNvSpPr>
          <p:nvPr/>
        </p:nvSpPr>
        <p:spPr bwMode="auto">
          <a:xfrm>
            <a:off x="-23359" y="3324747"/>
            <a:ext cx="12185778"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a:extLst/>
        </p:spPr>
        <p:txBody>
          <a:bodyPr vert="horz" wrap="square" lIns="91416" tIns="45708" rIns="91416" bIns="45708"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grpSp>
        <p:nvGrpSpPr>
          <p:cNvPr id="61" name="群組 5"/>
          <p:cNvGrpSpPr>
            <a:grpSpLocks noChangeAspect="1"/>
          </p:cNvGrpSpPr>
          <p:nvPr/>
        </p:nvGrpSpPr>
        <p:grpSpPr bwMode="auto">
          <a:xfrm>
            <a:off x="-1519" y="854146"/>
            <a:ext cx="1880984" cy="2341763"/>
            <a:chOff x="3000" y="1116"/>
            <a:chExt cx="1680" cy="2091"/>
          </a:xfrm>
        </p:grpSpPr>
        <p:sp>
          <p:nvSpPr>
            <p:cNvPr id="62" name="手繪多邊形​​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63" name="手繪多邊形​​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64" name="手繪多邊形​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65" name="手繪多邊形​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66" name="手繪多邊形​​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67" name="手繪多邊形​​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68" name="手繪多邊形​​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69" name="手繪多邊形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70" name="手繪多邊形​​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71" name="手繪多邊形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72" name="手繪多邊形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73" name="手繪多邊形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74" name="手繪多邊形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75" name="手繪多邊形​​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76" name="手繪多邊形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77" name="手繪多邊形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78" name="手繪多邊形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79" name="手繪多邊形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80" name="手繪多邊形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grpSp>
      <p:grpSp>
        <p:nvGrpSpPr>
          <p:cNvPr id="81" name="群組 33"/>
          <p:cNvGrpSpPr>
            <a:grpSpLocks noChangeAspect="1"/>
          </p:cNvGrpSpPr>
          <p:nvPr/>
        </p:nvGrpSpPr>
        <p:grpSpPr bwMode="auto">
          <a:xfrm>
            <a:off x="1714541" y="4544219"/>
            <a:ext cx="1872780" cy="2324202"/>
            <a:chOff x="3359" y="1523"/>
            <a:chExt cx="943" cy="1170"/>
          </a:xfrm>
        </p:grpSpPr>
        <p:sp>
          <p:nvSpPr>
            <p:cNvPr id="82" name="手繪多邊形​​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83" name="手繪多邊形​​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84" name="手繪多邊形​​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85" name="手繪多邊形​​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86" name="手繪多邊形​​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grpSp>
      <p:grpSp>
        <p:nvGrpSpPr>
          <p:cNvPr id="87" name="群組 43"/>
          <p:cNvGrpSpPr>
            <a:grpSpLocks noChangeAspect="1"/>
          </p:cNvGrpSpPr>
          <p:nvPr/>
        </p:nvGrpSpPr>
        <p:grpSpPr bwMode="auto">
          <a:xfrm>
            <a:off x="1168095" y="5011047"/>
            <a:ext cx="1496623" cy="1857375"/>
            <a:chOff x="3367" y="1523"/>
            <a:chExt cx="943" cy="1170"/>
          </a:xfrm>
        </p:grpSpPr>
        <p:sp>
          <p:nvSpPr>
            <p:cNvPr id="88" name="手繪多邊形​​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89" name="手繪多邊形​​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90" name="手繪多邊形​​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91" name="手繪多邊形​​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92" name="手繪多邊形​​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93" name="手繪多邊形​​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grpSp>
      <p:grpSp>
        <p:nvGrpSpPr>
          <p:cNvPr id="94" name="群組 93"/>
          <p:cNvGrpSpPr/>
          <p:nvPr/>
        </p:nvGrpSpPr>
        <p:grpSpPr>
          <a:xfrm>
            <a:off x="-21965" y="4350236"/>
            <a:ext cx="1696341" cy="2518186"/>
            <a:chOff x="-3496" y="4350236"/>
            <a:chExt cx="1696783" cy="2518186"/>
          </a:xfrm>
        </p:grpSpPr>
        <p:sp>
          <p:nvSpPr>
            <p:cNvPr id="95" name="手繪多邊形​​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96" name="手繪多邊形​​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97" name="手繪多邊形​​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98" name="手繪多邊形​​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grpSp>
      <p:grpSp>
        <p:nvGrpSpPr>
          <p:cNvPr id="99" name="群組 43"/>
          <p:cNvGrpSpPr>
            <a:grpSpLocks noChangeAspect="1"/>
          </p:cNvGrpSpPr>
          <p:nvPr/>
        </p:nvGrpSpPr>
        <p:grpSpPr bwMode="auto">
          <a:xfrm>
            <a:off x="2910578" y="4572471"/>
            <a:ext cx="1850016" cy="2295951"/>
            <a:chOff x="3367" y="1523"/>
            <a:chExt cx="943" cy="1170"/>
          </a:xfrm>
        </p:grpSpPr>
        <p:sp>
          <p:nvSpPr>
            <p:cNvPr id="100" name="手繪多邊形​​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01" name="手繪多邊形​​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02" name="手繪多邊形​​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03" name="手繪多邊形​​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04" name="手繪多邊形​​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05" name="手繪多邊形​​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grpSp>
      <p:grpSp>
        <p:nvGrpSpPr>
          <p:cNvPr id="106" name="群組 105"/>
          <p:cNvGrpSpPr/>
          <p:nvPr/>
        </p:nvGrpSpPr>
        <p:grpSpPr>
          <a:xfrm rot="1576354">
            <a:off x="11122894" y="2895976"/>
            <a:ext cx="1029921" cy="1170315"/>
            <a:chOff x="11036616" y="1071278"/>
            <a:chExt cx="1030189" cy="1170315"/>
          </a:xfrm>
        </p:grpSpPr>
        <p:sp>
          <p:nvSpPr>
            <p:cNvPr id="107" name="手繪多邊形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08" name="手繪多邊形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09" name="手繪多邊形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10" name="手繪多邊形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11" name="手繪多邊形​​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12" name="手繪多邊形​​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13" name="手繪多邊形​​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14" name="手繪多邊形​​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grpSp>
      <p:sp>
        <p:nvSpPr>
          <p:cNvPr id="115" name="手繪多邊形​ 8"/>
          <p:cNvSpPr>
            <a:spLocks/>
          </p:cNvSpPr>
          <p:nvPr/>
        </p:nvSpPr>
        <p:spPr bwMode="auto">
          <a:xfrm>
            <a:off x="4041608" y="5351894"/>
            <a:ext cx="349159"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16" name="手繪多邊形 115"/>
          <p:cNvSpPr/>
          <p:nvPr/>
        </p:nvSpPr>
        <p:spPr>
          <a:xfrm>
            <a:off x="-28226" y="3533670"/>
            <a:ext cx="12136289"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sz="2399" dirty="0">
              <a:latin typeface="細明體" panose="02020509000000000000" pitchFamily="49" charset="-120"/>
              <a:ea typeface="細明體" panose="02020509000000000000" pitchFamily="49" charset="-120"/>
            </a:endParaRPr>
          </a:p>
        </p:txBody>
      </p:sp>
      <p:grpSp>
        <p:nvGrpSpPr>
          <p:cNvPr id="117" name="群組 116"/>
          <p:cNvGrpSpPr/>
          <p:nvPr/>
        </p:nvGrpSpPr>
        <p:grpSpPr>
          <a:xfrm rot="198573">
            <a:off x="1198963" y="2684219"/>
            <a:ext cx="2154131" cy="1686565"/>
            <a:chOff x="1175948" y="2708421"/>
            <a:chExt cx="2159248" cy="1690131"/>
          </a:xfrm>
        </p:grpSpPr>
        <p:sp>
          <p:nvSpPr>
            <p:cNvPr id="118" name="手繪多邊形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19" name="手繪多邊形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20" name="手繪多邊形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21" name="手繪多邊形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22" name="手繪多邊形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23" name="手繪多邊形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24" name="手繪多邊形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25" name="手繪多邊形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26" name="手繪多邊形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27" name="手繪多邊形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28" name="手繪多邊形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29" name="手繪多邊形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30" name="手繪多邊形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31" name="手繪多邊形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32" name="手繪多邊形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33" name="手繪多邊形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34" name="手繪多邊形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35" name="手繪多邊形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36" name="手繪多邊形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37" name="手繪多邊形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38" name="手繪多邊形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39" name="手繪多邊形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40" name="手繪多邊形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41" name="手繪多邊形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42" name="手繪多邊形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43" name="手繪多邊形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44" name="手繪多邊形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45" name="手繪多邊形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grpSp>
      <p:grpSp>
        <p:nvGrpSpPr>
          <p:cNvPr id="146" name="群組 5"/>
          <p:cNvGrpSpPr>
            <a:grpSpLocks noChangeAspect="1"/>
          </p:cNvGrpSpPr>
          <p:nvPr/>
        </p:nvGrpSpPr>
        <p:grpSpPr bwMode="auto">
          <a:xfrm>
            <a:off x="9164967" y="4138361"/>
            <a:ext cx="3022270" cy="2719639"/>
            <a:chOff x="2887" y="1286"/>
            <a:chExt cx="1903" cy="1712"/>
          </a:xfrm>
        </p:grpSpPr>
        <p:sp>
          <p:nvSpPr>
            <p:cNvPr id="147" name="手繪多邊形​​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48" name="手繪多邊形​​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49" name="手繪多邊形​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50" name="手繪多邊形​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51" name="手繪多邊形​​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52" name="手繪多邊形​​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53" name="手繪多邊形​​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54" name="手繪多邊形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55" name="手繪多邊形​​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56" name="手繪多邊形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57" name="手繪多邊形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58" name="手繪多邊形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59" name="手繪多邊形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60" name="手繪多邊形​​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61" name="手繪多邊形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62" name="手繪多邊形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63" name="手繪多邊形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64" name="手繪多邊形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65" name="手繪多邊形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66" name="手繪多邊形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67" name="手繪多邊形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68" name="手繪多邊形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69" name="手繪多邊形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70" name="手繪多邊形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grpSp>
      <p:grpSp>
        <p:nvGrpSpPr>
          <p:cNvPr id="171" name="群組 64"/>
          <p:cNvGrpSpPr>
            <a:grpSpLocks noChangeAspect="1"/>
          </p:cNvGrpSpPr>
          <p:nvPr/>
        </p:nvGrpSpPr>
        <p:grpSpPr bwMode="auto">
          <a:xfrm rot="12827499" flipH="1">
            <a:off x="11357459" y="2338535"/>
            <a:ext cx="483626" cy="536662"/>
            <a:chOff x="2052" y="995"/>
            <a:chExt cx="768" cy="852"/>
          </a:xfrm>
        </p:grpSpPr>
        <p:sp>
          <p:nvSpPr>
            <p:cNvPr id="172" name="手繪多邊形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73" name="手繪多邊形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74" name="手繪多邊形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75" name="手繪多邊形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76" name="手繪多邊形​​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77" name="手繪多邊形​​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78" name="手繪多邊形​​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79" name="手繪多邊形​​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grpSp>
      <p:sp>
        <p:nvSpPr>
          <p:cNvPr id="2" name="標題 1"/>
          <p:cNvSpPr>
            <a:spLocks noGrp="1"/>
          </p:cNvSpPr>
          <p:nvPr>
            <p:ph type="ctrTitle"/>
          </p:nvPr>
        </p:nvSpPr>
        <p:spPr>
          <a:xfrm>
            <a:off x="2680590" y="165020"/>
            <a:ext cx="9357980" cy="2263258"/>
          </a:xfrm>
        </p:spPr>
        <p:txBody>
          <a:bodyPr rtlCol="0" anchor="b">
            <a:normAutofit/>
          </a:bodyPr>
          <a:lstStyle>
            <a:lvl1pPr algn="ctr">
              <a:defRPr sz="6598"/>
            </a:lvl1pPr>
          </a:lstStyle>
          <a:p>
            <a:pPr rtl="0"/>
            <a:r>
              <a:rPr lang="zh-TW" altLang="en-US" smtClean="0"/>
              <a:t>按一下以編輯母片標題樣式</a:t>
            </a:r>
            <a:endParaRPr lang="zh-TW" altLang="en-US" dirty="0"/>
          </a:p>
        </p:txBody>
      </p:sp>
      <p:sp>
        <p:nvSpPr>
          <p:cNvPr id="3" name="副標題 2"/>
          <p:cNvSpPr>
            <a:spLocks noGrp="1"/>
          </p:cNvSpPr>
          <p:nvPr>
            <p:ph type="subTitle" idx="1"/>
          </p:nvPr>
        </p:nvSpPr>
        <p:spPr>
          <a:xfrm>
            <a:off x="3902312" y="2476917"/>
            <a:ext cx="6914535" cy="1771600"/>
          </a:xfrm>
        </p:spPr>
        <p:txBody>
          <a:bodyPr rtlCol="0">
            <a:normAutofit/>
          </a:bodyPr>
          <a:lstStyle>
            <a:lvl1pPr marL="0" indent="0" algn="ctr">
              <a:spcBef>
                <a:spcPts val="0"/>
              </a:spcBef>
              <a:buNone/>
              <a:defRPr sz="4799" cap="none" baseline="0">
                <a:solidFill>
                  <a:schemeClr val="tx1">
                    <a:lumMod val="75000"/>
                    <a:lumOff val="25000"/>
                  </a:schemeClr>
                </a:solidFill>
              </a:defRPr>
            </a:lvl1pPr>
            <a:lvl2pPr marL="457063" indent="0" algn="ctr">
              <a:buNone/>
              <a:defRPr sz="2799"/>
            </a:lvl2pPr>
            <a:lvl3pPr marL="914126" indent="0" algn="ctr">
              <a:buNone/>
              <a:defRPr sz="2399"/>
            </a:lvl3pPr>
            <a:lvl4pPr marL="1371189" indent="0" algn="ctr">
              <a:buNone/>
              <a:defRPr sz="1999"/>
            </a:lvl4pPr>
            <a:lvl5pPr marL="1828251" indent="0" algn="ctr">
              <a:buNone/>
              <a:defRPr sz="1999"/>
            </a:lvl5pPr>
            <a:lvl6pPr marL="2285314" indent="0" algn="ctr">
              <a:buNone/>
              <a:defRPr sz="1999"/>
            </a:lvl6pPr>
            <a:lvl7pPr marL="2742377" indent="0" algn="ctr">
              <a:buNone/>
              <a:defRPr sz="1999"/>
            </a:lvl7pPr>
            <a:lvl8pPr marL="3199440" indent="0" algn="ctr">
              <a:buNone/>
              <a:defRPr sz="1999"/>
            </a:lvl8pPr>
            <a:lvl9pPr marL="3656503" indent="0" algn="ctr">
              <a:buNone/>
              <a:defRPr sz="1999"/>
            </a:lvl9pPr>
          </a:lstStyle>
          <a:p>
            <a:pPr rtl="0"/>
            <a:r>
              <a:rPr lang="zh-TW" altLang="en-US" smtClean="0"/>
              <a:t>按一下以編輯母片副標題樣式</a:t>
            </a:r>
            <a:endParaRPr lang="zh-TW" altLang="en-US" dirty="0"/>
          </a:p>
        </p:txBody>
      </p:sp>
    </p:spTree>
    <p:extLst>
      <p:ext uri="{BB962C8B-B14F-4D97-AF65-F5344CB8AC3E}">
        <p14:creationId xmlns:p14="http://schemas.microsoft.com/office/powerpoint/2010/main" val="123422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內容預留位置 2"/>
          <p:cNvSpPr>
            <a:spLocks noGrp="1"/>
          </p:cNvSpPr>
          <p:nvPr>
            <p:ph idx="1"/>
          </p:nvPr>
        </p:nvSpPr>
        <p:spPr/>
        <p:txBody>
          <a:bodyPr rtlCol="0"/>
          <a:lstStyle>
            <a:lvl6pPr>
              <a:defRPr/>
            </a:lvl6pPr>
            <a:lvl7pPr>
              <a:defRPr/>
            </a:lvl7pPr>
            <a:lvl8pPr>
              <a:defRPr/>
            </a:lvl8pPr>
            <a:lvl9pPr>
              <a:defRPr/>
            </a:lvl9pPr>
          </a:lstStyle>
          <a:p>
            <a:pPr lvl="0" rtl="0"/>
            <a:r>
              <a:rPr lang="zh-TW" altLang="en-US" smtClean="0"/>
              <a:t>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5" name="頁尾預留位置 4"/>
          <p:cNvSpPr>
            <a:spLocks noGrp="1"/>
          </p:cNvSpPr>
          <p:nvPr>
            <p:ph type="ftr" sz="quarter" idx="11"/>
          </p:nvPr>
        </p:nvSpPr>
        <p:spPr/>
        <p:txBody>
          <a:bodyPr rtlCol="0"/>
          <a:lstStyle/>
          <a:p>
            <a:pPr rtl="0"/>
            <a:r>
              <a:rPr lang="zh-TW" altLang="en-US" dirty="0" smtClean="0"/>
              <a:t>新增頁尾</a:t>
            </a:r>
            <a:endParaRPr lang="zh-TW" altLang="en-US" dirty="0"/>
          </a:p>
        </p:txBody>
      </p:sp>
      <p:sp>
        <p:nvSpPr>
          <p:cNvPr id="4" name="日期預留位置 3"/>
          <p:cNvSpPr>
            <a:spLocks noGrp="1"/>
          </p:cNvSpPr>
          <p:nvPr>
            <p:ph type="dt" sz="half" idx="10"/>
          </p:nvPr>
        </p:nvSpPr>
        <p:spPr/>
        <p:txBody>
          <a:bodyPr rtlCol="0"/>
          <a:lstStyle>
            <a:lvl1pPr>
              <a:defRPr/>
            </a:lvl1pPr>
          </a:lstStyle>
          <a:p>
            <a:fld id="{ADE556BB-8969-4D92-8B4E-AC62A4BDF3DB}" type="datetime2">
              <a:rPr lang="zh-TW" altLang="en-US" smtClean="0"/>
              <a:t>2020年12月25日</a:t>
            </a:fld>
            <a:endParaRPr lang="zh-TW" altLang="en-US" dirty="0"/>
          </a:p>
        </p:txBody>
      </p:sp>
      <p:sp>
        <p:nvSpPr>
          <p:cNvPr id="6" name="投影片編號預留位置 5"/>
          <p:cNvSpPr>
            <a:spLocks noGrp="1"/>
          </p:cNvSpPr>
          <p:nvPr>
            <p:ph type="sldNum" sz="quarter" idx="12"/>
          </p:nvPr>
        </p:nvSpPr>
        <p:spPr/>
        <p:txBody>
          <a:bodyPr rtlCol="0"/>
          <a:lstStyle/>
          <a:p>
            <a:pPr rtl="0"/>
            <a:fld id="{CA8D9AD5-F248-4919-864A-CFD76CC027D6}" type="slidenum">
              <a:rPr lang="en-US" altLang="zh-TW" smtClean="0"/>
              <a:t>‹#›</a:t>
            </a:fld>
            <a:endParaRPr lang="en-US" altLang="zh-TW" dirty="0"/>
          </a:p>
        </p:txBody>
      </p:sp>
    </p:spTree>
    <p:extLst>
      <p:ext uri="{BB962C8B-B14F-4D97-AF65-F5344CB8AC3E}">
        <p14:creationId xmlns:p14="http://schemas.microsoft.com/office/powerpoint/2010/main" val="2647626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523603" y="1485900"/>
            <a:ext cx="9141620" cy="2933700"/>
          </a:xfrm>
        </p:spPr>
        <p:txBody>
          <a:bodyPr rtlCol="0" anchor="b">
            <a:normAutofit/>
          </a:bodyPr>
          <a:lstStyle>
            <a:lvl1pPr algn="l">
              <a:defRPr sz="5198" b="0"/>
            </a:lvl1pPr>
          </a:lstStyle>
          <a:p>
            <a:pPr rtl="0"/>
            <a:r>
              <a:rPr lang="zh-TW" altLang="en-US" smtClean="0"/>
              <a:t>按一下以編輯母片標題樣式</a:t>
            </a:r>
            <a:endParaRPr lang="zh-TW" altLang="en-US" dirty="0"/>
          </a:p>
        </p:txBody>
      </p:sp>
      <p:sp>
        <p:nvSpPr>
          <p:cNvPr id="3" name="文字預留位置 2"/>
          <p:cNvSpPr>
            <a:spLocks noGrp="1"/>
          </p:cNvSpPr>
          <p:nvPr>
            <p:ph type="body" idx="1"/>
          </p:nvPr>
        </p:nvSpPr>
        <p:spPr>
          <a:xfrm>
            <a:off x="1522016" y="4454034"/>
            <a:ext cx="9141619" cy="1184766"/>
          </a:xfrm>
        </p:spPr>
        <p:txBody>
          <a:bodyPr rtlCol="0" anchor="t">
            <a:normAutofit/>
          </a:bodyPr>
          <a:lstStyle>
            <a:lvl1pPr marL="0" indent="0" algn="l">
              <a:spcBef>
                <a:spcPts val="0"/>
              </a:spcBef>
              <a:buNone/>
              <a:defRPr sz="2399" cap="none" baseline="0">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rtl="0"/>
            <a:r>
              <a:rPr lang="zh-TW" altLang="en-US" smtClean="0"/>
              <a:t>編輯母片文字樣式</a:t>
            </a:r>
          </a:p>
        </p:txBody>
      </p:sp>
      <p:sp>
        <p:nvSpPr>
          <p:cNvPr id="5" name="頁尾預留位置 4"/>
          <p:cNvSpPr>
            <a:spLocks noGrp="1"/>
          </p:cNvSpPr>
          <p:nvPr>
            <p:ph type="ftr" sz="quarter" idx="11"/>
          </p:nvPr>
        </p:nvSpPr>
        <p:spPr/>
        <p:txBody>
          <a:bodyPr rtlCol="0"/>
          <a:lstStyle/>
          <a:p>
            <a:pPr rtl="0"/>
            <a:r>
              <a:rPr lang="zh-TW" altLang="en-US" dirty="0" smtClean="0"/>
              <a:t>新增頁尾</a:t>
            </a:r>
            <a:endParaRPr lang="zh-TW" altLang="en-US" dirty="0"/>
          </a:p>
        </p:txBody>
      </p:sp>
      <p:sp>
        <p:nvSpPr>
          <p:cNvPr id="4" name="日期預留位置 3"/>
          <p:cNvSpPr>
            <a:spLocks noGrp="1"/>
          </p:cNvSpPr>
          <p:nvPr>
            <p:ph type="dt" sz="half" idx="10"/>
          </p:nvPr>
        </p:nvSpPr>
        <p:spPr/>
        <p:txBody>
          <a:bodyPr rtlCol="0"/>
          <a:lstStyle>
            <a:lvl1pPr>
              <a:defRPr/>
            </a:lvl1pPr>
          </a:lstStyle>
          <a:p>
            <a:fld id="{769BD742-A0DC-450E-9035-7161F48E12E1}" type="datetime2">
              <a:rPr lang="zh-TW" altLang="en-US" smtClean="0"/>
              <a:t>2020年12月25日</a:t>
            </a:fld>
            <a:endParaRPr lang="zh-TW" altLang="en-US" dirty="0"/>
          </a:p>
        </p:txBody>
      </p:sp>
      <p:sp>
        <p:nvSpPr>
          <p:cNvPr id="6" name="投影片編號預留位置 5"/>
          <p:cNvSpPr>
            <a:spLocks noGrp="1"/>
          </p:cNvSpPr>
          <p:nvPr>
            <p:ph type="sldNum" sz="quarter" idx="12"/>
          </p:nvPr>
        </p:nvSpPr>
        <p:spPr/>
        <p:txBody>
          <a:bodyPr rtlCol="0"/>
          <a:lstStyle/>
          <a:p>
            <a:pPr rtl="0"/>
            <a:fld id="{CA8D9AD5-F248-4919-864A-CFD76CC027D6}" type="slidenum">
              <a:rPr lang="en-US" altLang="zh-TW" smtClean="0"/>
              <a:t>‹#›</a:t>
            </a:fld>
            <a:endParaRPr lang="en-US" altLang="zh-TW" dirty="0"/>
          </a:p>
        </p:txBody>
      </p:sp>
    </p:spTree>
    <p:extLst>
      <p:ext uri="{BB962C8B-B14F-4D97-AF65-F5344CB8AC3E}">
        <p14:creationId xmlns:p14="http://schemas.microsoft.com/office/powerpoint/2010/main" val="324059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內容預留位置 2"/>
          <p:cNvSpPr>
            <a:spLocks noGrp="1"/>
          </p:cNvSpPr>
          <p:nvPr>
            <p:ph sz="half" idx="1"/>
          </p:nvPr>
        </p:nvSpPr>
        <p:spPr>
          <a:xfrm>
            <a:off x="1528174" y="1485900"/>
            <a:ext cx="4479393" cy="4123944"/>
          </a:xfrm>
        </p:spPr>
        <p:txBody>
          <a:bodyPr rtlCol="0">
            <a:normAutofit/>
          </a:bodyPr>
          <a:lstStyle>
            <a:lvl1pPr>
              <a:defRPr sz="1999"/>
            </a:lvl1pPr>
            <a:lvl2pPr>
              <a:defRPr sz="1799"/>
            </a:lvl2pPr>
            <a:lvl3pPr>
              <a:defRPr sz="1600"/>
            </a:lvl3pPr>
            <a:lvl4pPr>
              <a:defRPr sz="1400"/>
            </a:lvl4pPr>
            <a:lvl5pPr>
              <a:defRPr sz="1400"/>
            </a:lvl5pPr>
            <a:lvl6pPr>
              <a:defRPr sz="1799"/>
            </a:lvl6pPr>
            <a:lvl7pPr>
              <a:defRPr sz="1799"/>
            </a:lvl7pPr>
            <a:lvl8pPr>
              <a:defRPr sz="1799"/>
            </a:lvl8pPr>
            <a:lvl9pPr>
              <a:defRPr sz="1799"/>
            </a:lvl9pPr>
          </a:lstStyle>
          <a:p>
            <a:pPr lvl="0" rtl="0"/>
            <a:r>
              <a:rPr lang="zh-TW" altLang="en-US" smtClean="0"/>
              <a:t>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4" name="內容預留位置 3"/>
          <p:cNvSpPr>
            <a:spLocks noGrp="1"/>
          </p:cNvSpPr>
          <p:nvPr>
            <p:ph sz="half" idx="2"/>
          </p:nvPr>
        </p:nvSpPr>
        <p:spPr>
          <a:xfrm>
            <a:off x="6175560" y="1485900"/>
            <a:ext cx="4479393" cy="4123944"/>
          </a:xfrm>
        </p:spPr>
        <p:txBody>
          <a:bodyPr rtlCol="0">
            <a:normAutofit/>
          </a:bodyPr>
          <a:lstStyle>
            <a:lvl1pPr>
              <a:defRPr sz="1999"/>
            </a:lvl1pPr>
            <a:lvl2pPr>
              <a:defRPr sz="1799"/>
            </a:lvl2pPr>
            <a:lvl3pPr>
              <a:defRPr sz="1600"/>
            </a:lvl3pPr>
            <a:lvl4pPr>
              <a:defRPr sz="1400"/>
            </a:lvl4pPr>
            <a:lvl5pPr>
              <a:defRPr sz="1400"/>
            </a:lvl5pPr>
            <a:lvl6pPr>
              <a:defRPr sz="1799"/>
            </a:lvl6pPr>
            <a:lvl7pPr>
              <a:defRPr sz="1799"/>
            </a:lvl7pPr>
            <a:lvl8pPr>
              <a:defRPr sz="1799"/>
            </a:lvl8pPr>
            <a:lvl9pPr>
              <a:defRPr sz="1799"/>
            </a:lvl9pPr>
          </a:lstStyle>
          <a:p>
            <a:pPr lvl="0" rtl="0"/>
            <a:r>
              <a:rPr lang="zh-TW" altLang="en-US" smtClean="0"/>
              <a:t>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6" name="頁尾預留位置 5"/>
          <p:cNvSpPr>
            <a:spLocks noGrp="1"/>
          </p:cNvSpPr>
          <p:nvPr>
            <p:ph type="ftr" sz="quarter" idx="11"/>
          </p:nvPr>
        </p:nvSpPr>
        <p:spPr/>
        <p:txBody>
          <a:bodyPr rtlCol="0"/>
          <a:lstStyle/>
          <a:p>
            <a:pPr rtl="0"/>
            <a:r>
              <a:rPr lang="zh-TW" altLang="en-US" dirty="0" smtClean="0"/>
              <a:t>新增頁尾</a:t>
            </a:r>
            <a:endParaRPr lang="zh-TW" altLang="en-US" dirty="0"/>
          </a:p>
        </p:txBody>
      </p:sp>
      <p:sp>
        <p:nvSpPr>
          <p:cNvPr id="5" name="日期預留位置 4"/>
          <p:cNvSpPr>
            <a:spLocks noGrp="1"/>
          </p:cNvSpPr>
          <p:nvPr>
            <p:ph type="dt" sz="half" idx="10"/>
          </p:nvPr>
        </p:nvSpPr>
        <p:spPr/>
        <p:txBody>
          <a:bodyPr rtlCol="0"/>
          <a:lstStyle>
            <a:lvl1pPr>
              <a:defRPr/>
            </a:lvl1pPr>
          </a:lstStyle>
          <a:p>
            <a:fld id="{F985C427-D76B-4239-89D0-29B1AC0FB093}" type="datetime2">
              <a:rPr lang="zh-TW" altLang="en-US" smtClean="0"/>
              <a:t>2020年12月25日</a:t>
            </a:fld>
            <a:endParaRPr lang="zh-TW" altLang="en-US" dirty="0"/>
          </a:p>
        </p:txBody>
      </p:sp>
      <p:sp>
        <p:nvSpPr>
          <p:cNvPr id="7" name="投影片編號預留位置 6"/>
          <p:cNvSpPr>
            <a:spLocks noGrp="1"/>
          </p:cNvSpPr>
          <p:nvPr>
            <p:ph type="sldNum" sz="quarter" idx="12"/>
          </p:nvPr>
        </p:nvSpPr>
        <p:spPr/>
        <p:txBody>
          <a:bodyPr rtlCol="0"/>
          <a:lstStyle/>
          <a:p>
            <a:pPr rtl="0"/>
            <a:fld id="{4FAB73BC-B049-4115-A692-8D63A059BFB8}" type="slidenum">
              <a:rPr lang="en-US" altLang="zh-TW" smtClean="0"/>
              <a:t>‹#›</a:t>
            </a:fld>
            <a:endParaRPr lang="zh-TW" altLang="en-US" dirty="0"/>
          </a:p>
        </p:txBody>
      </p:sp>
    </p:spTree>
    <p:extLst>
      <p:ext uri="{BB962C8B-B14F-4D97-AF65-F5344CB8AC3E}">
        <p14:creationId xmlns:p14="http://schemas.microsoft.com/office/powerpoint/2010/main" val="149201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10" name="標題 9"/>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文字預留位置 2"/>
          <p:cNvSpPr>
            <a:spLocks noGrp="1"/>
          </p:cNvSpPr>
          <p:nvPr>
            <p:ph type="body" idx="1"/>
          </p:nvPr>
        </p:nvSpPr>
        <p:spPr>
          <a:xfrm>
            <a:off x="1528174" y="1376018"/>
            <a:ext cx="4479393" cy="768096"/>
          </a:xfrm>
        </p:spPr>
        <p:txBody>
          <a:bodyPr rtlCol="0" anchor="ctr">
            <a:normAutofit/>
          </a:bodyPr>
          <a:lstStyle>
            <a:lvl1pPr marL="0" indent="0">
              <a:spcBef>
                <a:spcPts val="0"/>
              </a:spcBef>
              <a:buNone/>
              <a:defRPr sz="19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rtl="0"/>
            <a:r>
              <a:rPr lang="zh-TW" altLang="en-US" smtClean="0"/>
              <a:t>編輯母片文字樣式</a:t>
            </a:r>
          </a:p>
        </p:txBody>
      </p:sp>
      <p:sp>
        <p:nvSpPr>
          <p:cNvPr id="4" name="內容預留位置 3"/>
          <p:cNvSpPr>
            <a:spLocks noGrp="1"/>
          </p:cNvSpPr>
          <p:nvPr>
            <p:ph sz="half" idx="2"/>
          </p:nvPr>
        </p:nvSpPr>
        <p:spPr>
          <a:xfrm>
            <a:off x="1528174" y="2144114"/>
            <a:ext cx="4479393" cy="3494686"/>
          </a:xfrm>
        </p:spPr>
        <p:txBody>
          <a:bodyPr rtlCol="0">
            <a:normAutofit/>
          </a:bodyPr>
          <a:lstStyle>
            <a:lvl1pPr>
              <a:defRPr sz="1999"/>
            </a:lvl1pPr>
            <a:lvl2pPr>
              <a:defRPr sz="1799"/>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zh-TW" altLang="en-US" smtClean="0"/>
              <a:t>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5" name="文字預留位置 4"/>
          <p:cNvSpPr>
            <a:spLocks noGrp="1"/>
          </p:cNvSpPr>
          <p:nvPr>
            <p:ph type="body" sz="quarter" idx="3"/>
          </p:nvPr>
        </p:nvSpPr>
        <p:spPr>
          <a:xfrm>
            <a:off x="6175560" y="1376018"/>
            <a:ext cx="4479393" cy="768096"/>
          </a:xfrm>
        </p:spPr>
        <p:txBody>
          <a:bodyPr rtlCol="0" anchor="ctr">
            <a:normAutofit/>
          </a:bodyPr>
          <a:lstStyle>
            <a:lvl1pPr marL="0" indent="0">
              <a:spcBef>
                <a:spcPts val="0"/>
              </a:spcBef>
              <a:buNone/>
              <a:defRPr sz="19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rtl="0"/>
            <a:r>
              <a:rPr lang="zh-TW" altLang="en-US" smtClean="0"/>
              <a:t>編輯母片文字樣式</a:t>
            </a:r>
          </a:p>
        </p:txBody>
      </p:sp>
      <p:sp>
        <p:nvSpPr>
          <p:cNvPr id="6" name="內容預留位置 5"/>
          <p:cNvSpPr>
            <a:spLocks noGrp="1"/>
          </p:cNvSpPr>
          <p:nvPr>
            <p:ph sz="quarter" idx="4"/>
          </p:nvPr>
        </p:nvSpPr>
        <p:spPr>
          <a:xfrm>
            <a:off x="6175560" y="2144114"/>
            <a:ext cx="4479393" cy="3494686"/>
          </a:xfrm>
        </p:spPr>
        <p:txBody>
          <a:bodyPr rtlCol="0">
            <a:normAutofit/>
          </a:bodyPr>
          <a:lstStyle>
            <a:lvl1pPr>
              <a:defRPr sz="1999"/>
            </a:lvl1pPr>
            <a:lvl2pPr>
              <a:defRPr sz="1799"/>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zh-TW" altLang="en-US" smtClean="0"/>
              <a:t>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8" name="頁尾預留位置 7"/>
          <p:cNvSpPr>
            <a:spLocks noGrp="1"/>
          </p:cNvSpPr>
          <p:nvPr>
            <p:ph type="ftr" sz="quarter" idx="11"/>
          </p:nvPr>
        </p:nvSpPr>
        <p:spPr/>
        <p:txBody>
          <a:bodyPr rtlCol="0"/>
          <a:lstStyle/>
          <a:p>
            <a:pPr rtl="0"/>
            <a:r>
              <a:rPr lang="zh-TW" altLang="en-US" dirty="0" smtClean="0"/>
              <a:t>新增頁尾</a:t>
            </a:r>
            <a:endParaRPr lang="zh-TW" altLang="en-US" dirty="0"/>
          </a:p>
        </p:txBody>
      </p:sp>
      <p:sp>
        <p:nvSpPr>
          <p:cNvPr id="7" name="日期預留位置 6"/>
          <p:cNvSpPr>
            <a:spLocks noGrp="1"/>
          </p:cNvSpPr>
          <p:nvPr>
            <p:ph type="dt" sz="half" idx="10"/>
          </p:nvPr>
        </p:nvSpPr>
        <p:spPr/>
        <p:txBody>
          <a:bodyPr rtlCol="0"/>
          <a:lstStyle>
            <a:lvl1pPr>
              <a:defRPr/>
            </a:lvl1pPr>
          </a:lstStyle>
          <a:p>
            <a:fld id="{D502C360-2E20-4322-8DB1-B16AD8840410}" type="datetime2">
              <a:rPr lang="zh-TW" altLang="en-US" smtClean="0"/>
              <a:t>2020年12月25日</a:t>
            </a:fld>
            <a:endParaRPr lang="zh-TW" altLang="en-US" dirty="0"/>
          </a:p>
        </p:txBody>
      </p:sp>
      <p:sp>
        <p:nvSpPr>
          <p:cNvPr id="9" name="投影片編號預留位置 8"/>
          <p:cNvSpPr>
            <a:spLocks noGrp="1"/>
          </p:cNvSpPr>
          <p:nvPr>
            <p:ph type="sldNum" sz="quarter" idx="12"/>
          </p:nvPr>
        </p:nvSpPr>
        <p:spPr/>
        <p:txBody>
          <a:bodyPr rtlCol="0"/>
          <a:lstStyle/>
          <a:p>
            <a:pPr rtl="0"/>
            <a:fld id="{4FAB73BC-B049-4115-A692-8D63A059BFB8}" type="slidenum">
              <a:rPr lang="en-US" altLang="zh-TW" smtClean="0"/>
              <a:t>‹#›</a:t>
            </a:fld>
            <a:endParaRPr lang="zh-TW" altLang="en-US" dirty="0"/>
          </a:p>
        </p:txBody>
      </p:sp>
    </p:spTree>
    <p:extLst>
      <p:ext uri="{BB962C8B-B14F-4D97-AF65-F5344CB8AC3E}">
        <p14:creationId xmlns:p14="http://schemas.microsoft.com/office/powerpoint/2010/main" val="291693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6" name="手繪多邊形​​ 92"/>
          <p:cNvSpPr>
            <a:spLocks/>
          </p:cNvSpPr>
          <p:nvPr/>
        </p:nvSpPr>
        <p:spPr bwMode="auto">
          <a:xfrm>
            <a:off x="8641260" y="3888585"/>
            <a:ext cx="212959"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a:extLst/>
        </p:spPr>
        <p:txBody>
          <a:bodyPr vert="horz" wrap="square" lIns="91416" tIns="45708" rIns="91416" bIns="45708"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7" name="手繪多邊形​​ 50"/>
          <p:cNvSpPr>
            <a:spLocks/>
          </p:cNvSpPr>
          <p:nvPr/>
        </p:nvSpPr>
        <p:spPr bwMode="auto">
          <a:xfrm>
            <a:off x="6778446" y="4191000"/>
            <a:ext cx="5408551"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8" name="手繪多邊形​​ 51"/>
          <p:cNvSpPr>
            <a:spLocks/>
          </p:cNvSpPr>
          <p:nvPr/>
        </p:nvSpPr>
        <p:spPr bwMode="auto">
          <a:xfrm>
            <a:off x="-125" y="4572001"/>
            <a:ext cx="11412303"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grpSp>
        <p:nvGrpSpPr>
          <p:cNvPr id="9" name="群組 69"/>
          <p:cNvGrpSpPr>
            <a:grpSpLocks noChangeAspect="1"/>
          </p:cNvGrpSpPr>
          <p:nvPr/>
        </p:nvGrpSpPr>
        <p:grpSpPr bwMode="auto">
          <a:xfrm flipH="1">
            <a:off x="9729702" y="958654"/>
            <a:ext cx="1400454" cy="4001744"/>
            <a:chOff x="3220" y="236"/>
            <a:chExt cx="1347" cy="3848"/>
          </a:xfrm>
        </p:grpSpPr>
        <p:sp>
          <p:nvSpPr>
            <p:cNvPr id="10" name="手繪多邊形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1" name="手繪多邊形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2" name="手繪多邊形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3" name="手繪多邊形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4" name="手繪多邊形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5" name="手繪多邊形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6" name="手繪多邊形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7" name="手繪多邊形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8" name="手繪多邊形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9" name="手繪多邊形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0" name="手繪多邊形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1" name="手繪多邊形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2" name="手繪多邊形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3" name="手繪多邊形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4" name="手繪多邊形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5" name="手繪多邊形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6" name="手繪多邊形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7" name="手繪多邊形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8" name="手繪多邊形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9" name="手繪多邊形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0" name="手繪多邊形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1" name="手繪多邊形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2" name="手繪多邊形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3" name="手繪多邊形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4" name="手繪多邊形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5" name="手繪多邊形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6" name="手繪多邊形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7" name="手繪多邊形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8" name="手繪多邊形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9" name="手繪多邊形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0" name="手繪多邊形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1" name="手繪多邊形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2" name="手繪多邊形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3" name="手繪多邊形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4" name="手繪多邊形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5" name="手繪多邊形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6" name="手繪多邊形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7" name="手繪多邊形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8" name="手繪多邊形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9" name="手繪多邊形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50" name="手繪多邊形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51" name="手繪多邊形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52" name="手繪多邊形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53" name="手繪多邊形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54" name="手繪多邊形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55" name="手繪多邊形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56" name="手繪多邊形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57" name="手繪多邊形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58" name="手繪多邊形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59" name="手繪多邊形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60" name="手繪多邊形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61" name="手繪多邊形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62" name="手繪多邊形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63" name="手繪多邊形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64" name="手繪多邊形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65" name="手繪多邊形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66" name="手繪多邊形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67" name="手繪多邊形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68" name="手繪多邊形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69" name="手繪多邊形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70" name="手繪多邊形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71" name="手繪多邊形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72" name="手繪多邊形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73" name="手繪多邊形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74" name="手繪多邊形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75" name="手繪多邊形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76" name="手繪多邊形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77" name="手繪多邊形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78" name="手繪多邊形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79" name="手繪多邊形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80" name="手繪多邊形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81" name="手繪多邊形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82" name="手繪多邊形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83" name="手繪多邊形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84" name="手繪多邊形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85" name="手繪多邊形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86" name="手繪多邊形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87" name="手繪多邊形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88" name="手繪多邊形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89" name="手繪多邊形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90" name="手繪多邊形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91" name="手繪多邊形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92" name="手繪多邊形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grpSp>
      <p:grpSp>
        <p:nvGrpSpPr>
          <p:cNvPr id="93" name="群組 69"/>
          <p:cNvGrpSpPr>
            <a:grpSpLocks noChangeAspect="1"/>
          </p:cNvGrpSpPr>
          <p:nvPr/>
        </p:nvGrpSpPr>
        <p:grpSpPr bwMode="auto">
          <a:xfrm>
            <a:off x="10892175" y="1248597"/>
            <a:ext cx="1254469" cy="3346122"/>
            <a:chOff x="3124" y="236"/>
            <a:chExt cx="1443" cy="3848"/>
          </a:xfrm>
        </p:grpSpPr>
        <p:sp>
          <p:nvSpPr>
            <p:cNvPr id="94" name="手繪多邊形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95" name="手繪多邊形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96" name="手繪多邊形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97" name="手繪多邊形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98" name="手繪多邊形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99" name="手繪多邊形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00" name="手繪多邊形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01" name="手繪多邊形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02" name="手繪多邊形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03" name="手繪多邊形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04" name="手繪多邊形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05" name="手繪多邊形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06" name="手繪多邊形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07" name="手繪多邊形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08" name="手繪多邊形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09" name="手繪多邊形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10" name="手繪多邊形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11" name="手繪多邊形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12" name="手繪多邊形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13" name="手繪多邊形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14" name="手繪多邊形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15" name="手繪多邊形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16" name="手繪多邊形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17" name="手繪多邊形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18" name="手繪多邊形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19" name="手繪多邊形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20" name="手繪多邊形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21" name="手繪多邊形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22" name="手繪多邊形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23" name="手繪多邊形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24" name="手繪多邊形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25" name="手繪多邊形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26" name="手繪多邊形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27" name="手繪多邊形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28" name="手繪多邊形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29" name="手繪多邊形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30" name="手繪多邊形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31" name="手繪多邊形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32" name="手繪多邊形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33" name="手繪多邊形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34" name="手繪多邊形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35" name="手繪多邊形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36" name="手繪多邊形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37" name="手繪多邊形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38" name="手繪多邊形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39" name="手繪多邊形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40" name="手繪多邊形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41" name="手繪多邊形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42" name="手繪多邊形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43" name="手繪多邊形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44" name="手繪多邊形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45" name="手繪多邊形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46" name="手繪多邊形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47" name="手繪多邊形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48" name="手繪多邊形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49" name="手繪多邊形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50" name="手繪多邊形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51" name="手繪多邊形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52" name="手繪多邊形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53" name="手繪多邊形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54" name="手繪多邊形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55" name="手繪多邊形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56" name="手繪多邊形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57" name="手繪多邊形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58" name="手繪多邊形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59" name="手繪多邊形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60" name="手繪多邊形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61" name="手繪多邊形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62" name="手繪多邊形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63" name="手繪多邊形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64" name="手繪多邊形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65" name="手繪多邊形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66" name="手繪多邊形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67" name="手繪多邊形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68" name="手繪多邊形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69" name="手繪多邊形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70" name="手繪多邊形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71" name="手繪多邊形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72" name="手繪多邊形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73" name="手繪多邊形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74" name="手繪多邊形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75" name="手繪多邊形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76" name="手繪多邊形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grpSp>
      <p:grpSp>
        <p:nvGrpSpPr>
          <p:cNvPr id="177" name="群組 69"/>
          <p:cNvGrpSpPr>
            <a:grpSpLocks noChangeAspect="1"/>
          </p:cNvGrpSpPr>
          <p:nvPr/>
        </p:nvGrpSpPr>
        <p:grpSpPr bwMode="auto">
          <a:xfrm>
            <a:off x="9085087" y="2736977"/>
            <a:ext cx="905970" cy="2416549"/>
            <a:chOff x="3124" y="236"/>
            <a:chExt cx="1443" cy="3848"/>
          </a:xfrm>
        </p:grpSpPr>
        <p:sp>
          <p:nvSpPr>
            <p:cNvPr id="178" name="手繪多邊形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79" name="手繪多邊形​​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80" name="手繪多邊形​​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81" name="手繪多邊形​​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82" name="手繪多邊形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83" name="手繪多邊形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84" name="手繪多邊形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85" name="手繪多邊形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86" name="手繪多邊形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87" name="手繪多邊形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88" name="手繪多邊形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89" name="手繪多邊形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90" name="手繪多邊形​​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91" name="手繪多邊形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92" name="手繪多邊形​​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93" name="手繪多邊形​​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94" name="手繪多邊形​​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95" name="手繪多邊形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96" name="手繪多邊形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97" name="手繪多邊形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98" name="手繪多邊形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99" name="手繪多邊形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00" name="手繪多邊形​​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01" name="手繪多邊形​​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02" name="手繪多邊形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03" name="手繪多邊形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04" name="手繪多邊形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05" name="手繪多邊形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06" name="手繪多邊形​​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07" name="手繪多邊形​​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08" name="手繪多邊形​​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09" name="手繪多邊形​​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10" name="手繪多邊形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11" name="手繪多邊形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12" name="手繪多邊形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13" name="手繪多邊形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14" name="手繪多邊形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15" name="手繪多邊形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16" name="手繪多邊形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17" name="手繪多邊形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18" name="手繪多邊形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19" name="手繪多邊形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20" name="手繪多邊形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21" name="手繪多邊形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22" name="手繪多邊形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23" name="手繪多邊形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24" name="手繪多邊形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25" name="手繪多邊形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26" name="手繪多邊形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27" name="手繪多邊形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28" name="手繪多邊形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29" name="手繪多邊形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30" name="手繪多邊形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31" name="手繪多邊形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32" name="手繪多邊形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33" name="手繪多邊形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34" name="手繪多邊形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35" name="手繪多邊形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36" name="手繪多邊形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37" name="手繪多邊形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38" name="手繪多邊形​​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39" name="手繪多邊形​​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40" name="手繪多邊形​​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41" name="手繪多邊形​​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42" name="手繪多邊形​​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43" name="手繪多邊形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44" name="手繪多邊形​​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45" name="手繪多邊形​​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46" name="手繪多邊形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47" name="手繪多邊形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48" name="手繪多邊形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49" name="手繪多邊形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50" name="手繪多邊形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51" name="手繪多邊形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52" name="手繪多邊形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53" name="手繪多邊形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54" name="手繪多邊形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55" name="手繪多邊形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56" name="手繪多邊形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57" name="手繪多邊形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58" name="手繪多邊形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59" name="手繪多邊形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grpSp>
      <p:grpSp>
        <p:nvGrpSpPr>
          <p:cNvPr id="260" name="群組 50"/>
          <p:cNvGrpSpPr>
            <a:grpSpLocks noChangeAspect="1"/>
          </p:cNvGrpSpPr>
          <p:nvPr/>
        </p:nvGrpSpPr>
        <p:grpSpPr bwMode="auto">
          <a:xfrm>
            <a:off x="10511274" y="2438401"/>
            <a:ext cx="1484629" cy="2195929"/>
            <a:chOff x="3369" y="1563"/>
            <a:chExt cx="940" cy="1390"/>
          </a:xfrm>
        </p:grpSpPr>
        <p:sp>
          <p:nvSpPr>
            <p:cNvPr id="261" name="手繪多邊形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62" name="手繪多邊形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63" name="手繪多邊形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64" name="手繪多邊形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65" name="手繪多邊形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66" name="手繪多邊形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67" name="手繪多邊形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68" name="手繪多邊形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69" name="手繪多邊形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70" name="手繪多邊形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71" name="手繪多邊形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72" name="手繪多邊形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73" name="手繪多邊形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solidFill>
                  <a:schemeClr val="accent6"/>
                </a:solidFill>
                <a:latin typeface="細明體" panose="02020509000000000000" pitchFamily="49" charset="-120"/>
                <a:ea typeface="細明體" panose="02020509000000000000" pitchFamily="49" charset="-120"/>
              </a:endParaRPr>
            </a:p>
          </p:txBody>
        </p:sp>
        <p:sp>
          <p:nvSpPr>
            <p:cNvPr id="274" name="手繪多邊形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75" name="手繪多邊形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76" name="手繪多邊形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77" name="手繪多邊形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solidFill>
                  <a:schemeClr val="accent6"/>
                </a:solidFill>
                <a:latin typeface="細明體" panose="02020509000000000000" pitchFamily="49" charset="-120"/>
                <a:ea typeface="細明體" panose="02020509000000000000" pitchFamily="49" charset="-120"/>
              </a:endParaRPr>
            </a:p>
          </p:txBody>
        </p:sp>
        <p:sp>
          <p:nvSpPr>
            <p:cNvPr id="278" name="手繪多邊形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79" name="手繪多邊形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80" name="手繪多邊形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81" name="手繪多邊形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82" name="手繪多邊形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83" name="手繪多邊形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84" name="手繪多邊形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solidFill>
                  <a:schemeClr val="accent6">
                    <a:lumMod val="75000"/>
                  </a:schemeClr>
                </a:solidFill>
                <a:latin typeface="細明體" panose="02020509000000000000" pitchFamily="49" charset="-120"/>
                <a:ea typeface="細明體" panose="02020509000000000000" pitchFamily="49" charset="-120"/>
              </a:endParaRPr>
            </a:p>
          </p:txBody>
        </p:sp>
        <p:sp>
          <p:nvSpPr>
            <p:cNvPr id="285" name="手繪多邊形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solidFill>
                  <a:schemeClr val="accent6">
                    <a:lumMod val="75000"/>
                  </a:schemeClr>
                </a:solidFill>
                <a:latin typeface="細明體" panose="02020509000000000000" pitchFamily="49" charset="-120"/>
                <a:ea typeface="細明體" panose="02020509000000000000" pitchFamily="49" charset="-120"/>
              </a:endParaRPr>
            </a:p>
          </p:txBody>
        </p:sp>
        <p:sp>
          <p:nvSpPr>
            <p:cNvPr id="286" name="手繪多邊形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87" name="手繪多邊形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88" name="手繪多邊形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grpSp>
      <p:grpSp>
        <p:nvGrpSpPr>
          <p:cNvPr id="289" name="群組 5"/>
          <p:cNvGrpSpPr>
            <a:grpSpLocks noChangeAspect="1"/>
          </p:cNvGrpSpPr>
          <p:nvPr/>
        </p:nvGrpSpPr>
        <p:grpSpPr bwMode="auto">
          <a:xfrm>
            <a:off x="7985979" y="2988646"/>
            <a:ext cx="2438940" cy="3074765"/>
            <a:chOff x="2968" y="1107"/>
            <a:chExt cx="1736" cy="2188"/>
          </a:xfrm>
        </p:grpSpPr>
        <p:sp>
          <p:nvSpPr>
            <p:cNvPr id="290" name="手繪多邊形​​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91" name="橢圓​​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92" name="手繪多邊形​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93" name="手繪多邊形​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94" name="手繪多邊形​​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95" name="手繪多邊形​​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96" name="手繪多邊形​​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97" name="手繪多邊形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98" name="手繪多邊形​​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99" name="手繪多邊形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00" name="手繪多邊形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01" name="手繪多邊形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02" name="手繪多邊形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03" name="手繪多邊形​​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04" name="手繪多邊形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05" name="手繪多邊形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06" name="手繪多邊形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07" name="手繪多邊形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08" name="手繪多邊形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09" name="手繪多邊形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grpSp>
      <p:sp>
        <p:nvSpPr>
          <p:cNvPr id="310" name="手繪多邊形​​ 52"/>
          <p:cNvSpPr>
            <a:spLocks/>
          </p:cNvSpPr>
          <p:nvPr/>
        </p:nvSpPr>
        <p:spPr bwMode="auto">
          <a:xfrm>
            <a:off x="0" y="5181601"/>
            <a:ext cx="11160768"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a:extLst/>
        </p:spPr>
        <p:txBody>
          <a:bodyPr vert="horz" wrap="square" lIns="91416" tIns="45708" rIns="91416" bIns="45708"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grpSp>
        <p:nvGrpSpPr>
          <p:cNvPr id="311" name="群組 29"/>
          <p:cNvGrpSpPr>
            <a:grpSpLocks noChangeAspect="1"/>
          </p:cNvGrpSpPr>
          <p:nvPr/>
        </p:nvGrpSpPr>
        <p:grpSpPr bwMode="auto">
          <a:xfrm flipH="1">
            <a:off x="9189144" y="4800600"/>
            <a:ext cx="2998094" cy="2083312"/>
            <a:chOff x="2481" y="1188"/>
            <a:chExt cx="2735" cy="1900"/>
          </a:xfrm>
        </p:grpSpPr>
        <p:sp>
          <p:nvSpPr>
            <p:cNvPr id="312" name="手繪多邊形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13" name="手繪多邊形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14" name="手繪多邊形​​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15" name="手繪多邊形​​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16" name="手繪多邊形​​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17" name="手繪多邊形​​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18" name="手繪多邊形​​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19" name="手繪多邊形​​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20" name="手繪多邊形​​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21" name="手繪多邊形​​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22" name="手繪多邊形​​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23" name="手繪多邊形​​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24" name="手繪多邊形​​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25" name="手繪多邊形​​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26" name="手繪多邊形​​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27" name="手繪多邊形​​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28" name="手繪多邊形​​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29" name="手繪多邊形​​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30" name="手繪多邊形​​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31" name="手繪多邊形​​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32" name="手繪多邊形​​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33" name="手繪多邊形​​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34" name="手繪多邊形​​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35" name="手繪多邊形​​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36" name="手繪多邊形​​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37" name="手繪多邊形​​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38" name="手繪多邊形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39" name="手繪多邊形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40" name="手繪多邊形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41" name="手繪多邊形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42" name="手繪多邊形​​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43" name="手繪多邊形​​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44" name="手繪多邊形​​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45" name="手繪多邊形​​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46" name="手繪多邊形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47" name="手繪多邊形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grpSp>
      <p:grpSp>
        <p:nvGrpSpPr>
          <p:cNvPr id="348" name="群組 347"/>
          <p:cNvGrpSpPr/>
          <p:nvPr/>
        </p:nvGrpSpPr>
        <p:grpSpPr>
          <a:xfrm>
            <a:off x="-1588" y="3799402"/>
            <a:ext cx="4385268" cy="3084511"/>
            <a:chOff x="-1588" y="4419600"/>
            <a:chExt cx="3504440" cy="2464312"/>
          </a:xfrm>
        </p:grpSpPr>
        <p:grpSp>
          <p:nvGrpSpPr>
            <p:cNvPr id="349" name="群組 156"/>
            <p:cNvGrpSpPr>
              <a:grpSpLocks noChangeAspect="1"/>
            </p:cNvGrpSpPr>
            <p:nvPr/>
          </p:nvGrpSpPr>
          <p:grpSpPr bwMode="auto">
            <a:xfrm>
              <a:off x="-321" y="4419600"/>
              <a:ext cx="2827754" cy="2458133"/>
              <a:chOff x="437" y="-367"/>
              <a:chExt cx="5799" cy="5041"/>
            </a:xfrm>
          </p:grpSpPr>
          <p:sp>
            <p:nvSpPr>
              <p:cNvPr id="375" name="手繪多邊形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76" name="手繪多邊形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77" name="手繪多邊形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78" name="手繪多邊形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79" name="手繪多邊形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80" name="手繪多邊形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81" name="手繪多邊形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82" name="手繪多邊形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83" name="手繪多邊形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84" name="手繪多邊形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85" name="手繪多邊形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86" name="手繪多邊形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87" name="手繪多邊形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88" name="手繪多邊形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89" name="手繪多邊形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90" name="手繪多邊形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91" name="手繪多邊形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92" name="手繪多邊形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93" name="手繪多邊形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94" name="手繪多邊形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95" name="手繪多邊形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96" name="手繪多邊形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97" name="手繪多邊形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98" name="手繪多邊形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99" name="手繪多邊形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00" name="手繪多邊形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01" name="手繪多邊形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02" name="手繪多邊形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03" name="手繪多邊形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04" name="手繪多邊形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05" name="手繪多邊形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06" name="手繪多邊形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07" name="手繪多邊形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08" name="手繪多邊形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09" name="手繪多邊形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10" name="手繪多邊形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11" name="手繪多邊形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12" name="手繪多邊形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13" name="手繪多邊形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14" name="手繪多邊形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15" name="手繪多邊形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16" name="手繪多邊形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17" name="手繪多邊形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18" name="手繪多邊形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19" name="手繪多邊形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20" name="手繪多邊形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21" name="手繪多邊形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grpSp>
        <p:grpSp>
          <p:nvGrpSpPr>
            <p:cNvPr id="350" name="群組 349"/>
            <p:cNvGrpSpPr/>
            <p:nvPr/>
          </p:nvGrpSpPr>
          <p:grpSpPr>
            <a:xfrm flipH="1">
              <a:off x="2055224" y="5313306"/>
              <a:ext cx="1134584" cy="955223"/>
              <a:chOff x="3900133" y="5425719"/>
              <a:chExt cx="1778554" cy="1449268"/>
            </a:xfrm>
          </p:grpSpPr>
          <p:sp>
            <p:nvSpPr>
              <p:cNvPr id="366" name="手繪多邊形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67" name="手繪多邊形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68" name="手繪多邊形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69" name="手繪多邊形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70" name="手繪多邊形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71" name="手繪多邊形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72" name="手繪多邊形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73" name="手繪多邊形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74" name="手繪多邊形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grpSp>
        <p:grpSp>
          <p:nvGrpSpPr>
            <p:cNvPr id="351" name="群組 350"/>
            <p:cNvGrpSpPr/>
            <p:nvPr/>
          </p:nvGrpSpPr>
          <p:grpSpPr>
            <a:xfrm>
              <a:off x="-1588" y="5362669"/>
              <a:ext cx="1522208" cy="1521243"/>
              <a:chOff x="-1588" y="5362669"/>
              <a:chExt cx="1522208" cy="1521243"/>
            </a:xfrm>
          </p:grpSpPr>
          <p:sp>
            <p:nvSpPr>
              <p:cNvPr id="359" name="手繪多邊形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60" name="手繪多邊形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61" name="手繪多邊形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62" name="手繪多邊形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63" name="手繪多邊形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64" name="手繪多邊形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65" name="手繪多邊形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grpSp>
        <p:grpSp>
          <p:nvGrpSpPr>
            <p:cNvPr id="352" name="群組 351"/>
            <p:cNvGrpSpPr/>
            <p:nvPr/>
          </p:nvGrpSpPr>
          <p:grpSpPr>
            <a:xfrm>
              <a:off x="1808901" y="5856153"/>
              <a:ext cx="1693951" cy="1019100"/>
              <a:chOff x="1623186" y="-214403"/>
              <a:chExt cx="1171187" cy="716005"/>
            </a:xfrm>
          </p:grpSpPr>
          <p:sp>
            <p:nvSpPr>
              <p:cNvPr id="353" name="手繪多邊形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54" name="手繪多邊形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55" name="手繪多邊形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56" name="手繪多邊形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57" name="手繪多邊形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58" name="手繪多邊形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grpSp>
      </p:grpSp>
      <p:grpSp>
        <p:nvGrpSpPr>
          <p:cNvPr id="422" name="群組 52"/>
          <p:cNvGrpSpPr>
            <a:grpSpLocks noChangeAspect="1"/>
          </p:cNvGrpSpPr>
          <p:nvPr/>
        </p:nvGrpSpPr>
        <p:grpSpPr bwMode="auto">
          <a:xfrm rot="19948164">
            <a:off x="369150" y="506292"/>
            <a:ext cx="892665" cy="1021771"/>
            <a:chOff x="4634" y="754"/>
            <a:chExt cx="1164" cy="1332"/>
          </a:xfrm>
        </p:grpSpPr>
        <p:sp>
          <p:nvSpPr>
            <p:cNvPr id="423" name="手繪多邊形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24" name="手繪多邊形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25" name="手繪多邊形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26" name="手繪多邊形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27" name="手繪多邊形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28" name="手繪多邊形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29" name="手繪多邊形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30" name="手繪多邊形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grpSp>
      <p:grpSp>
        <p:nvGrpSpPr>
          <p:cNvPr id="431" name="群組 52"/>
          <p:cNvGrpSpPr>
            <a:grpSpLocks noChangeAspect="1"/>
          </p:cNvGrpSpPr>
          <p:nvPr/>
        </p:nvGrpSpPr>
        <p:grpSpPr bwMode="auto">
          <a:xfrm rot="5825446">
            <a:off x="11632676" y="394430"/>
            <a:ext cx="408172" cy="466962"/>
            <a:chOff x="4634" y="754"/>
            <a:chExt cx="1164" cy="1332"/>
          </a:xfrm>
        </p:grpSpPr>
        <p:sp>
          <p:nvSpPr>
            <p:cNvPr id="432" name="手繪多邊形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33" name="手繪多邊形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34" name="手繪多邊形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35" name="手繪多邊形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36" name="手繪多邊形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37" name="手繪多邊形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38" name="手繪多邊形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39" name="手繪多邊形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grpSp>
      <p:grpSp>
        <p:nvGrpSpPr>
          <p:cNvPr id="440" name="群組 66"/>
          <p:cNvGrpSpPr>
            <a:grpSpLocks noChangeAspect="1"/>
          </p:cNvGrpSpPr>
          <p:nvPr/>
        </p:nvGrpSpPr>
        <p:grpSpPr bwMode="auto">
          <a:xfrm>
            <a:off x="23430" y="3048994"/>
            <a:ext cx="388074" cy="364678"/>
            <a:chOff x="3636" y="1964"/>
            <a:chExt cx="413" cy="388"/>
          </a:xfrm>
        </p:grpSpPr>
        <p:sp>
          <p:nvSpPr>
            <p:cNvPr id="441" name="手繪多邊形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42" name="手繪多邊形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43" name="手繪多邊形​​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44" name="手繪多邊形​​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45" name="手繪多邊形​​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46" name="手繪多邊形​​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47" name="手繪多邊形​​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48" name="手繪多邊形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grpSp>
      <p:sp>
        <p:nvSpPr>
          <p:cNvPr id="2" name="標題 1"/>
          <p:cNvSpPr>
            <a:spLocks noGrp="1"/>
          </p:cNvSpPr>
          <p:nvPr>
            <p:ph type="title"/>
          </p:nvPr>
        </p:nvSpPr>
        <p:spPr>
          <a:xfrm>
            <a:off x="2034374" y="828877"/>
            <a:ext cx="6056974" cy="3507549"/>
          </a:xfrm>
        </p:spPr>
        <p:txBody>
          <a:bodyPr rtlCol="0" anchor="ctr">
            <a:normAutofit/>
          </a:bodyPr>
          <a:lstStyle>
            <a:lvl1pPr algn="ctr">
              <a:defRPr sz="5998"/>
            </a:lvl1pPr>
          </a:lstStyle>
          <a:p>
            <a:pPr rtl="0"/>
            <a:r>
              <a:rPr lang="zh-TW" altLang="en-US" smtClean="0"/>
              <a:t>按一下以編輯母片標題樣式</a:t>
            </a:r>
            <a:endParaRPr lang="zh-TW" altLang="en-US" dirty="0"/>
          </a:p>
        </p:txBody>
      </p:sp>
      <p:sp>
        <p:nvSpPr>
          <p:cNvPr id="4" name="頁尾預留位置 3"/>
          <p:cNvSpPr>
            <a:spLocks noGrp="1"/>
          </p:cNvSpPr>
          <p:nvPr>
            <p:ph type="ftr" sz="quarter" idx="11"/>
          </p:nvPr>
        </p:nvSpPr>
        <p:spPr/>
        <p:txBody>
          <a:bodyPr rtlCol="0"/>
          <a:lstStyle/>
          <a:p>
            <a:pPr rtl="0"/>
            <a:r>
              <a:rPr lang="zh-TW" altLang="en-US" dirty="0" smtClean="0"/>
              <a:t>新增頁尾</a:t>
            </a:r>
            <a:endParaRPr lang="zh-TW" altLang="en-US" dirty="0"/>
          </a:p>
        </p:txBody>
      </p:sp>
      <p:sp>
        <p:nvSpPr>
          <p:cNvPr id="3" name="日期預留位置 2"/>
          <p:cNvSpPr>
            <a:spLocks noGrp="1"/>
          </p:cNvSpPr>
          <p:nvPr>
            <p:ph type="dt" sz="half" idx="10"/>
          </p:nvPr>
        </p:nvSpPr>
        <p:spPr/>
        <p:txBody>
          <a:bodyPr rtlCol="0"/>
          <a:lstStyle>
            <a:lvl1pPr>
              <a:defRPr/>
            </a:lvl1pPr>
          </a:lstStyle>
          <a:p>
            <a:fld id="{452DD48D-E9AA-4F3F-B6F8-3E501236B9BA}" type="datetime2">
              <a:rPr lang="zh-TW" altLang="en-US" smtClean="0"/>
              <a:t>2020年12月25日</a:t>
            </a:fld>
            <a:endParaRPr lang="zh-TW" altLang="en-US" dirty="0"/>
          </a:p>
        </p:txBody>
      </p:sp>
      <p:sp>
        <p:nvSpPr>
          <p:cNvPr id="5" name="投影片編號預留位置 4"/>
          <p:cNvSpPr>
            <a:spLocks noGrp="1"/>
          </p:cNvSpPr>
          <p:nvPr>
            <p:ph type="sldNum" sz="quarter" idx="12"/>
          </p:nvPr>
        </p:nvSpPr>
        <p:spPr/>
        <p:txBody>
          <a:bodyPr rtlCol="0"/>
          <a:lstStyle/>
          <a:p>
            <a:pPr rtl="0"/>
            <a:fld id="{CA8D9AD5-F248-4919-864A-CFD76CC027D6}" type="slidenum">
              <a:rPr lang="en-US" altLang="zh-TW" smtClean="0"/>
              <a:t>‹#›</a:t>
            </a:fld>
            <a:endParaRPr lang="en-US" altLang="zh-TW" dirty="0"/>
          </a:p>
        </p:txBody>
      </p:sp>
    </p:spTree>
    <p:extLst>
      <p:ext uri="{BB962C8B-B14F-4D97-AF65-F5344CB8AC3E}">
        <p14:creationId xmlns:p14="http://schemas.microsoft.com/office/powerpoint/2010/main" val="7918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頁尾預留位置 2"/>
          <p:cNvSpPr>
            <a:spLocks noGrp="1"/>
          </p:cNvSpPr>
          <p:nvPr>
            <p:ph type="ftr" sz="quarter" idx="11"/>
          </p:nvPr>
        </p:nvSpPr>
        <p:spPr/>
        <p:txBody>
          <a:bodyPr rtlCol="0"/>
          <a:lstStyle/>
          <a:p>
            <a:pPr rtl="0"/>
            <a:r>
              <a:rPr lang="zh-TW" altLang="en-US" dirty="0" smtClean="0"/>
              <a:t>新增頁尾</a:t>
            </a:r>
            <a:endParaRPr lang="zh-TW" altLang="en-US" dirty="0"/>
          </a:p>
        </p:txBody>
      </p:sp>
      <p:sp>
        <p:nvSpPr>
          <p:cNvPr id="2" name="日期預留位置 1"/>
          <p:cNvSpPr>
            <a:spLocks noGrp="1"/>
          </p:cNvSpPr>
          <p:nvPr>
            <p:ph type="dt" sz="half" idx="10"/>
          </p:nvPr>
        </p:nvSpPr>
        <p:spPr/>
        <p:txBody>
          <a:bodyPr rtlCol="0"/>
          <a:lstStyle>
            <a:lvl1pPr>
              <a:defRPr/>
            </a:lvl1pPr>
          </a:lstStyle>
          <a:p>
            <a:fld id="{60A8ABFF-A146-478D-9837-AADCE39ED891}" type="datetime2">
              <a:rPr lang="zh-TW" altLang="en-US" smtClean="0"/>
              <a:t>2020年12月25日</a:t>
            </a:fld>
            <a:endParaRPr lang="zh-TW" altLang="en-US" dirty="0"/>
          </a:p>
        </p:txBody>
      </p:sp>
      <p:sp>
        <p:nvSpPr>
          <p:cNvPr id="4" name="投影片編號預留位置 3"/>
          <p:cNvSpPr>
            <a:spLocks noGrp="1"/>
          </p:cNvSpPr>
          <p:nvPr>
            <p:ph type="sldNum" sz="quarter" idx="12"/>
          </p:nvPr>
        </p:nvSpPr>
        <p:spPr/>
        <p:txBody>
          <a:bodyPr rtlCol="0"/>
          <a:lstStyle/>
          <a:p>
            <a:pPr rtl="0"/>
            <a:fld id="{CA8D9AD5-F248-4919-864A-CFD76CC027D6}" type="slidenum">
              <a:rPr lang="en-US" altLang="zh-TW" smtClean="0"/>
              <a:t>‹#›</a:t>
            </a:fld>
            <a:endParaRPr lang="en-US" altLang="zh-TW" dirty="0"/>
          </a:p>
        </p:txBody>
      </p:sp>
    </p:spTree>
    <p:extLst>
      <p:ext uri="{BB962C8B-B14F-4D97-AF65-F5344CB8AC3E}">
        <p14:creationId xmlns:p14="http://schemas.microsoft.com/office/powerpoint/2010/main" val="279402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812589" y="4445000"/>
            <a:ext cx="7008574" cy="1930400"/>
          </a:xfrm>
        </p:spPr>
        <p:txBody>
          <a:bodyPr rtlCol="0" anchor="t">
            <a:normAutofit/>
          </a:bodyPr>
          <a:lstStyle>
            <a:lvl1pPr algn="l" rtl="0">
              <a:defRPr sz="5400" b="0" cap="none" baseline="0">
                <a:latin typeface="Microsoft JhengHei UI" panose="020B0604030504040204" pitchFamily="34" charset="-120"/>
                <a:ea typeface="Microsoft JhengHei UI" panose="020B0604030504040204" pitchFamily="34" charset="-120"/>
              </a:defRPr>
            </a:lvl1pPr>
          </a:lstStyle>
          <a:p>
            <a:pPr rtl="0"/>
            <a:r>
              <a:rPr lang="zh-TW" altLang="en-US" noProof="0" smtClean="0"/>
              <a:t>按一下以編輯母片標題樣式</a:t>
            </a:r>
            <a:endParaRPr lang="zh-TW" altLang="en-US" noProof="0" dirty="0"/>
          </a:p>
        </p:txBody>
      </p:sp>
      <p:sp>
        <p:nvSpPr>
          <p:cNvPr id="3" name="文字預留位置 2"/>
          <p:cNvSpPr>
            <a:spLocks noGrp="1"/>
          </p:cNvSpPr>
          <p:nvPr>
            <p:ph type="body" idx="1"/>
          </p:nvPr>
        </p:nvSpPr>
        <p:spPr>
          <a:xfrm>
            <a:off x="812589" y="3124200"/>
            <a:ext cx="7008574" cy="1296987"/>
          </a:xfrm>
        </p:spPr>
        <p:txBody>
          <a:bodyPr rtlCol="0" anchor="b">
            <a:normAutofit/>
          </a:bodyPr>
          <a:lstStyle>
            <a:lvl1pPr marL="0" indent="0" algn="l" rtl="0">
              <a:spcBef>
                <a:spcPts val="0"/>
              </a:spcBef>
              <a:buNone/>
              <a:defRPr sz="2800">
                <a:solidFill>
                  <a:schemeClr val="tx1"/>
                </a:solidFill>
                <a:latin typeface="Microsoft JhengHei UI" panose="020B0604030504040204" pitchFamily="34" charset="-120"/>
                <a:ea typeface="Microsoft JhengHei UI" panose="020B0604030504040204" pitchFamily="34" charset="-120"/>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zh-TW" altLang="en-US" noProof="0" smtClean="0"/>
              <a:t>編輯母片文字樣式</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1096994" y="1188720"/>
            <a:ext cx="3108150" cy="2286000"/>
          </a:xfrm>
        </p:spPr>
        <p:txBody>
          <a:bodyPr rtlCol="0" anchor="b">
            <a:normAutofit/>
          </a:bodyPr>
          <a:lstStyle>
            <a:lvl1pPr>
              <a:defRPr sz="3399" b="0"/>
            </a:lvl1pPr>
          </a:lstStyle>
          <a:p>
            <a:pPr rtl="0"/>
            <a:r>
              <a:rPr lang="zh-TW" altLang="en-US" smtClean="0"/>
              <a:t>按一下以編輯母片標題樣式</a:t>
            </a:r>
            <a:endParaRPr lang="zh-TW" altLang="en-US" dirty="0"/>
          </a:p>
        </p:txBody>
      </p:sp>
      <p:sp>
        <p:nvSpPr>
          <p:cNvPr id="3" name="內容預留位置 2"/>
          <p:cNvSpPr>
            <a:spLocks noGrp="1"/>
          </p:cNvSpPr>
          <p:nvPr>
            <p:ph idx="1"/>
          </p:nvPr>
        </p:nvSpPr>
        <p:spPr>
          <a:xfrm>
            <a:off x="4479393" y="457200"/>
            <a:ext cx="6673382" cy="5943600"/>
          </a:xfrm>
        </p:spPr>
        <p:txBody>
          <a:bodyPr rtlCol="0">
            <a:normAutofit/>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zh-TW" altLang="en-US" smtClean="0"/>
              <a:t>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4" name="文字預留位置 3"/>
          <p:cNvSpPr>
            <a:spLocks noGrp="1"/>
          </p:cNvSpPr>
          <p:nvPr>
            <p:ph type="body" sz="half" idx="2"/>
          </p:nvPr>
        </p:nvSpPr>
        <p:spPr>
          <a:xfrm>
            <a:off x="1096994" y="3474720"/>
            <a:ext cx="3108150" cy="1371600"/>
          </a:xfrm>
        </p:spPr>
        <p:txBody>
          <a:bodyPr rtlCol="0">
            <a:normAutofit/>
          </a:bodyPr>
          <a:lstStyle>
            <a:lvl1pPr marL="0" indent="0">
              <a:spcBef>
                <a:spcPts val="1200"/>
              </a:spcBef>
              <a:buNone/>
              <a:defRPr sz="16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rtl="0"/>
            <a:r>
              <a:rPr lang="zh-TW" altLang="en-US" smtClean="0"/>
              <a:t>編輯母片文字樣式</a:t>
            </a:r>
          </a:p>
        </p:txBody>
      </p:sp>
      <p:sp>
        <p:nvSpPr>
          <p:cNvPr id="6" name="頁尾預留位置 5"/>
          <p:cNvSpPr>
            <a:spLocks noGrp="1"/>
          </p:cNvSpPr>
          <p:nvPr>
            <p:ph type="ftr" sz="quarter" idx="11"/>
          </p:nvPr>
        </p:nvSpPr>
        <p:spPr/>
        <p:txBody>
          <a:bodyPr rtlCol="0"/>
          <a:lstStyle/>
          <a:p>
            <a:pPr rtl="0"/>
            <a:r>
              <a:rPr lang="zh-TW" altLang="en-US" dirty="0" smtClean="0"/>
              <a:t>新增頁尾</a:t>
            </a:r>
            <a:endParaRPr lang="zh-TW" altLang="en-US" dirty="0"/>
          </a:p>
        </p:txBody>
      </p:sp>
      <p:sp>
        <p:nvSpPr>
          <p:cNvPr id="5" name="日期預留位置 4"/>
          <p:cNvSpPr>
            <a:spLocks noGrp="1"/>
          </p:cNvSpPr>
          <p:nvPr>
            <p:ph type="dt" sz="half" idx="10"/>
          </p:nvPr>
        </p:nvSpPr>
        <p:spPr/>
        <p:txBody>
          <a:bodyPr rtlCol="0"/>
          <a:lstStyle>
            <a:lvl1pPr>
              <a:defRPr/>
            </a:lvl1pPr>
          </a:lstStyle>
          <a:p>
            <a:fld id="{1276A9FD-9EB4-40E5-99A6-0175A2703237}" type="datetime2">
              <a:rPr lang="zh-TW" altLang="en-US" smtClean="0"/>
              <a:t>2020年12月25日</a:t>
            </a:fld>
            <a:endParaRPr lang="zh-TW" altLang="en-US" dirty="0"/>
          </a:p>
        </p:txBody>
      </p:sp>
      <p:sp>
        <p:nvSpPr>
          <p:cNvPr id="7" name="投影片編號預留位置 6"/>
          <p:cNvSpPr>
            <a:spLocks noGrp="1"/>
          </p:cNvSpPr>
          <p:nvPr>
            <p:ph type="sldNum" sz="quarter" idx="12"/>
          </p:nvPr>
        </p:nvSpPr>
        <p:spPr/>
        <p:txBody>
          <a:bodyPr rtlCol="0"/>
          <a:lstStyle/>
          <a:p>
            <a:pPr rtl="0"/>
            <a:fld id="{CA8D9AD5-F248-4919-864A-CFD76CC027D6}" type="slidenum">
              <a:rPr lang="en-US" altLang="zh-TW" smtClean="0"/>
              <a:t>‹#›</a:t>
            </a:fld>
            <a:endParaRPr lang="en-US" altLang="zh-TW" dirty="0"/>
          </a:p>
        </p:txBody>
      </p:sp>
    </p:spTree>
    <p:extLst>
      <p:ext uri="{BB962C8B-B14F-4D97-AF65-F5344CB8AC3E}">
        <p14:creationId xmlns:p14="http://schemas.microsoft.com/office/powerpoint/2010/main" val="426538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096994" y="1188720"/>
            <a:ext cx="3108150" cy="2286000"/>
          </a:xfrm>
        </p:spPr>
        <p:txBody>
          <a:bodyPr rtlCol="0" anchor="b">
            <a:normAutofit/>
          </a:bodyPr>
          <a:lstStyle>
            <a:lvl1pPr>
              <a:defRPr sz="3399" b="0"/>
            </a:lvl1pPr>
          </a:lstStyle>
          <a:p>
            <a:pPr rtl="0"/>
            <a:r>
              <a:rPr lang="zh-TW" altLang="en-US" smtClean="0"/>
              <a:t>按一下以編輯母片標題樣式</a:t>
            </a:r>
            <a:endParaRPr lang="zh-TW" altLang="en-US" dirty="0"/>
          </a:p>
        </p:txBody>
      </p:sp>
      <p:sp>
        <p:nvSpPr>
          <p:cNvPr id="3" name="圖片預留位置 2" descr="要新增影像的空白預留位置。按一下預留位置，然後選取您要新增的影像"/>
          <p:cNvSpPr>
            <a:spLocks noGrp="1"/>
          </p:cNvSpPr>
          <p:nvPr>
            <p:ph type="pic" idx="1"/>
          </p:nvPr>
        </p:nvSpPr>
        <p:spPr>
          <a:xfrm>
            <a:off x="4479393" y="457200"/>
            <a:ext cx="6673382" cy="5943600"/>
          </a:xfrm>
          <a:solidFill>
            <a:schemeClr val="bg1">
              <a:lumMod val="95000"/>
            </a:schemeClr>
          </a:solidFill>
        </p:spPr>
        <p:txBody>
          <a:bodyPr rtlCol="0">
            <a:normAutofit/>
          </a:bodyPr>
          <a:lstStyle>
            <a:lvl1pPr marL="0" indent="0" algn="ctr">
              <a:buNone/>
              <a:defRPr sz="1999">
                <a:solidFill>
                  <a:schemeClr val="tx1"/>
                </a:solidFill>
              </a:defRPr>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pPr rtl="0"/>
            <a:r>
              <a:rPr lang="zh-TW" altLang="en-US" smtClean="0"/>
              <a:t>按一下圖示以新增圖片</a:t>
            </a:r>
            <a:endParaRPr lang="zh-TW" altLang="en-US" dirty="0"/>
          </a:p>
        </p:txBody>
      </p:sp>
      <p:sp>
        <p:nvSpPr>
          <p:cNvPr id="4" name="文字預留位置 3"/>
          <p:cNvSpPr>
            <a:spLocks noGrp="1"/>
          </p:cNvSpPr>
          <p:nvPr>
            <p:ph type="body" sz="half" idx="2"/>
          </p:nvPr>
        </p:nvSpPr>
        <p:spPr>
          <a:xfrm>
            <a:off x="1096994" y="3474720"/>
            <a:ext cx="3108150" cy="1371600"/>
          </a:xfrm>
        </p:spPr>
        <p:txBody>
          <a:bodyPr rtlCol="0">
            <a:normAutofit/>
          </a:bodyPr>
          <a:lstStyle>
            <a:lvl1pPr marL="0" indent="0">
              <a:spcBef>
                <a:spcPts val="1200"/>
              </a:spcBef>
              <a:buNone/>
              <a:defRPr sz="16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rtl="0"/>
            <a:r>
              <a:rPr lang="zh-TW" altLang="en-US" smtClean="0"/>
              <a:t>編輯母片文字樣式</a:t>
            </a:r>
          </a:p>
        </p:txBody>
      </p:sp>
      <p:sp>
        <p:nvSpPr>
          <p:cNvPr id="6" name="頁尾預留位置 5"/>
          <p:cNvSpPr>
            <a:spLocks noGrp="1"/>
          </p:cNvSpPr>
          <p:nvPr>
            <p:ph type="ftr" sz="quarter" idx="11"/>
          </p:nvPr>
        </p:nvSpPr>
        <p:spPr/>
        <p:txBody>
          <a:bodyPr rtlCol="0"/>
          <a:lstStyle/>
          <a:p>
            <a:pPr rtl="0"/>
            <a:r>
              <a:rPr lang="zh-TW" altLang="en-US" dirty="0" smtClean="0"/>
              <a:t>新增頁尾</a:t>
            </a:r>
            <a:endParaRPr lang="zh-TW" altLang="en-US" dirty="0"/>
          </a:p>
        </p:txBody>
      </p:sp>
      <p:sp>
        <p:nvSpPr>
          <p:cNvPr id="5" name="日期預留位置 4"/>
          <p:cNvSpPr>
            <a:spLocks noGrp="1"/>
          </p:cNvSpPr>
          <p:nvPr>
            <p:ph type="dt" sz="half" idx="10"/>
          </p:nvPr>
        </p:nvSpPr>
        <p:spPr/>
        <p:txBody>
          <a:bodyPr rtlCol="0"/>
          <a:lstStyle>
            <a:lvl1pPr>
              <a:defRPr/>
            </a:lvl1pPr>
          </a:lstStyle>
          <a:p>
            <a:fld id="{F68B13CB-2DE5-4EA9-A647-7CF11A11ECF8}" type="datetime2">
              <a:rPr lang="zh-TW" altLang="en-US" smtClean="0"/>
              <a:t>2020年12月25日</a:t>
            </a:fld>
            <a:endParaRPr lang="zh-TW" altLang="en-US" dirty="0"/>
          </a:p>
        </p:txBody>
      </p:sp>
      <p:sp>
        <p:nvSpPr>
          <p:cNvPr id="7" name="投影片編號預留位置 6"/>
          <p:cNvSpPr>
            <a:spLocks noGrp="1"/>
          </p:cNvSpPr>
          <p:nvPr>
            <p:ph type="sldNum" sz="quarter" idx="12"/>
          </p:nvPr>
        </p:nvSpPr>
        <p:spPr/>
        <p:txBody>
          <a:bodyPr rtlCol="0"/>
          <a:lstStyle/>
          <a:p>
            <a:pPr rtl="0"/>
            <a:fld id="{CA8D9AD5-F248-4919-864A-CFD76CC027D6}" type="slidenum">
              <a:rPr lang="en-US" altLang="zh-TW" smtClean="0"/>
              <a:t>‹#›</a:t>
            </a:fld>
            <a:endParaRPr lang="en-US" altLang="zh-TW" dirty="0"/>
          </a:p>
        </p:txBody>
      </p:sp>
    </p:spTree>
    <p:extLst>
      <p:ext uri="{BB962C8B-B14F-4D97-AF65-F5344CB8AC3E}">
        <p14:creationId xmlns:p14="http://schemas.microsoft.com/office/powerpoint/2010/main" val="330574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直排文字預留位置 2"/>
          <p:cNvSpPr>
            <a:spLocks noGrp="1"/>
          </p:cNvSpPr>
          <p:nvPr>
            <p:ph type="body" orient="vert" idx="1"/>
          </p:nvPr>
        </p:nvSpPr>
        <p:spPr/>
        <p:txBody>
          <a:bodyPr vert="eaVert" rtlCol="0"/>
          <a:lstStyle/>
          <a:p>
            <a:pPr lvl="0" rtl="0"/>
            <a:r>
              <a:rPr lang="zh-TW" altLang="en-US" smtClean="0"/>
              <a:t>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5" name="頁尾預留位置 4"/>
          <p:cNvSpPr>
            <a:spLocks noGrp="1"/>
          </p:cNvSpPr>
          <p:nvPr>
            <p:ph type="ftr" sz="quarter" idx="11"/>
          </p:nvPr>
        </p:nvSpPr>
        <p:spPr/>
        <p:txBody>
          <a:bodyPr rtlCol="0"/>
          <a:lstStyle/>
          <a:p>
            <a:pPr rtl="0"/>
            <a:r>
              <a:rPr lang="zh-TW" altLang="en-US" dirty="0" smtClean="0"/>
              <a:t>新增頁尾</a:t>
            </a:r>
            <a:endParaRPr lang="zh-TW" altLang="en-US" dirty="0"/>
          </a:p>
        </p:txBody>
      </p:sp>
      <p:sp>
        <p:nvSpPr>
          <p:cNvPr id="4" name="日期預留位置 3"/>
          <p:cNvSpPr>
            <a:spLocks noGrp="1"/>
          </p:cNvSpPr>
          <p:nvPr>
            <p:ph type="dt" sz="half" idx="10"/>
          </p:nvPr>
        </p:nvSpPr>
        <p:spPr/>
        <p:txBody>
          <a:bodyPr rtlCol="0"/>
          <a:lstStyle>
            <a:lvl1pPr>
              <a:defRPr/>
            </a:lvl1pPr>
          </a:lstStyle>
          <a:p>
            <a:fld id="{87D95638-7021-4A64-ADE4-B69B142A1DEB}" type="datetime2">
              <a:rPr lang="zh-TW" altLang="en-US" smtClean="0"/>
              <a:t>2020年12月25日</a:t>
            </a:fld>
            <a:endParaRPr lang="zh-TW" altLang="en-US" dirty="0"/>
          </a:p>
        </p:txBody>
      </p:sp>
      <p:sp>
        <p:nvSpPr>
          <p:cNvPr id="6" name="投影片編號預留位置 5"/>
          <p:cNvSpPr>
            <a:spLocks noGrp="1"/>
          </p:cNvSpPr>
          <p:nvPr>
            <p:ph type="sldNum" sz="quarter" idx="12"/>
          </p:nvPr>
        </p:nvSpPr>
        <p:spPr/>
        <p:txBody>
          <a:bodyPr rtlCol="0"/>
          <a:lstStyle/>
          <a:p>
            <a:pPr rtl="0"/>
            <a:fld id="{CA8D9AD5-F248-4919-864A-CFD76CC027D6}" type="slidenum">
              <a:rPr lang="en-US" altLang="zh-TW" smtClean="0"/>
              <a:t>‹#›</a:t>
            </a:fld>
            <a:endParaRPr lang="en-US" altLang="zh-TW" dirty="0"/>
          </a:p>
        </p:txBody>
      </p:sp>
    </p:spTree>
    <p:extLst>
      <p:ext uri="{BB962C8B-B14F-4D97-AF65-F5344CB8AC3E}">
        <p14:creationId xmlns:p14="http://schemas.microsoft.com/office/powerpoint/2010/main" val="364251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2628" y="592667"/>
            <a:ext cx="2628215" cy="5579533"/>
          </a:xfrm>
        </p:spPr>
        <p:txBody>
          <a:bodyPr vert="eaVert" rtlCol="0"/>
          <a:lstStyle/>
          <a:p>
            <a:pPr rtl="0"/>
            <a:r>
              <a:rPr lang="zh-TW" altLang="en-US" smtClean="0"/>
              <a:t>按一下以編輯母片標題樣式</a:t>
            </a:r>
            <a:endParaRPr lang="zh-TW" altLang="en-US" dirty="0"/>
          </a:p>
        </p:txBody>
      </p:sp>
      <p:sp>
        <p:nvSpPr>
          <p:cNvPr id="3" name="直排文字預留位置 2"/>
          <p:cNvSpPr>
            <a:spLocks noGrp="1"/>
          </p:cNvSpPr>
          <p:nvPr>
            <p:ph type="body" orient="vert" idx="1"/>
          </p:nvPr>
        </p:nvSpPr>
        <p:spPr>
          <a:xfrm>
            <a:off x="837982" y="592667"/>
            <a:ext cx="7732286" cy="5579533"/>
          </a:xfrm>
        </p:spPr>
        <p:txBody>
          <a:bodyPr vert="eaVert" rtlCol="0"/>
          <a:lstStyle/>
          <a:p>
            <a:pPr lvl="0" rtl="0"/>
            <a:r>
              <a:rPr lang="zh-TW" altLang="en-US" smtClean="0"/>
              <a:t>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5" name="頁尾預留位置 4"/>
          <p:cNvSpPr>
            <a:spLocks noGrp="1"/>
          </p:cNvSpPr>
          <p:nvPr>
            <p:ph type="ftr" sz="quarter" idx="11"/>
          </p:nvPr>
        </p:nvSpPr>
        <p:spPr/>
        <p:txBody>
          <a:bodyPr rtlCol="0"/>
          <a:lstStyle/>
          <a:p>
            <a:pPr rtl="0"/>
            <a:r>
              <a:rPr lang="zh-TW" altLang="en-US" dirty="0" smtClean="0"/>
              <a:t>新增頁尾</a:t>
            </a:r>
            <a:endParaRPr lang="zh-TW" altLang="en-US" dirty="0"/>
          </a:p>
        </p:txBody>
      </p:sp>
      <p:sp>
        <p:nvSpPr>
          <p:cNvPr id="4" name="日期預留位置 3"/>
          <p:cNvSpPr>
            <a:spLocks noGrp="1"/>
          </p:cNvSpPr>
          <p:nvPr>
            <p:ph type="dt" sz="half" idx="10"/>
          </p:nvPr>
        </p:nvSpPr>
        <p:spPr/>
        <p:txBody>
          <a:bodyPr rtlCol="0"/>
          <a:lstStyle>
            <a:lvl1pPr>
              <a:defRPr/>
            </a:lvl1pPr>
          </a:lstStyle>
          <a:p>
            <a:fld id="{0E62FAAC-4D19-4755-A487-82F84B40A3ED}" type="datetime2">
              <a:rPr lang="zh-TW" altLang="en-US" smtClean="0"/>
              <a:t>2020年12月25日</a:t>
            </a:fld>
            <a:endParaRPr lang="zh-TW" altLang="en-US" dirty="0"/>
          </a:p>
        </p:txBody>
      </p:sp>
      <p:sp>
        <p:nvSpPr>
          <p:cNvPr id="6" name="投影片編號預留位置 5"/>
          <p:cNvSpPr>
            <a:spLocks noGrp="1"/>
          </p:cNvSpPr>
          <p:nvPr>
            <p:ph type="sldNum" sz="quarter" idx="12"/>
          </p:nvPr>
        </p:nvSpPr>
        <p:spPr/>
        <p:txBody>
          <a:bodyPr rtlCol="0"/>
          <a:lstStyle/>
          <a:p>
            <a:pPr rtl="0"/>
            <a:fld id="{CA8D9AD5-F248-4919-864A-CFD76CC027D6}" type="slidenum">
              <a:rPr lang="en-US" altLang="zh-TW" smtClean="0"/>
              <a:t>‹#›</a:t>
            </a:fld>
            <a:endParaRPr lang="en-US" altLang="zh-TW" dirty="0"/>
          </a:p>
        </p:txBody>
      </p:sp>
    </p:spTree>
    <p:extLst>
      <p:ext uri="{BB962C8B-B14F-4D97-AF65-F5344CB8AC3E}">
        <p14:creationId xmlns:p14="http://schemas.microsoft.com/office/powerpoint/2010/main" val="66086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smtClean="0"/>
              <a:t>按一下以編輯母片標題樣式</a:t>
            </a:r>
            <a:endParaRPr lang="zh-TW" altLang="en-US" noProof="0" dirty="0"/>
          </a:p>
        </p:txBody>
      </p:sp>
      <p:sp>
        <p:nvSpPr>
          <p:cNvPr id="3" name="內容預留位置 2"/>
          <p:cNvSpPr>
            <a:spLocks noGrp="1"/>
          </p:cNvSpPr>
          <p:nvPr>
            <p:ph sz="half" idx="1"/>
          </p:nvPr>
        </p:nvSpPr>
        <p:spPr>
          <a:xfrm>
            <a:off x="1117309" y="1701800"/>
            <a:ext cx="4977104" cy="4470400"/>
          </a:xfrm>
        </p:spPr>
        <p:txBody>
          <a:bodyPr rtlCol="0">
            <a:normAutofit/>
          </a:bodyPr>
          <a:lstStyle>
            <a:lvl1pPr algn="l" rtl="0">
              <a:defRPr sz="2400">
                <a:latin typeface="Microsoft JhengHei UI" panose="020B0604030504040204" pitchFamily="34" charset="-120"/>
                <a:ea typeface="Microsoft JhengHei UI" panose="020B0604030504040204" pitchFamily="34" charset="-120"/>
              </a:defRPr>
            </a:lvl1pPr>
            <a:lvl2pPr algn="l" rtl="0">
              <a:defRPr sz="2000">
                <a:latin typeface="Microsoft JhengHei UI" panose="020B0604030504040204" pitchFamily="34" charset="-120"/>
                <a:ea typeface="Microsoft JhengHei UI" panose="020B0604030504040204" pitchFamily="34" charset="-120"/>
              </a:defRPr>
            </a:lvl2pPr>
            <a:lvl3pPr algn="l" rtl="0">
              <a:defRPr sz="1800">
                <a:latin typeface="Microsoft JhengHei UI" panose="020B0604030504040204" pitchFamily="34" charset="-120"/>
                <a:ea typeface="Microsoft JhengHei UI" panose="020B0604030504040204" pitchFamily="34" charset="-120"/>
              </a:defRPr>
            </a:lvl3pPr>
            <a:lvl4pPr algn="l" rtl="0">
              <a:defRPr sz="1800">
                <a:latin typeface="Microsoft JhengHei UI" panose="020B0604030504040204" pitchFamily="34" charset="-120"/>
                <a:ea typeface="Microsoft JhengHei UI" panose="020B0604030504040204" pitchFamily="34" charset="-120"/>
              </a:defRPr>
            </a:lvl4pPr>
            <a:lvl5pPr marL="2011328" algn="l" rtl="0">
              <a:defRPr sz="1800">
                <a:latin typeface="Microsoft JhengHei UI" panose="020B0604030504040204" pitchFamily="34" charset="-120"/>
                <a:ea typeface="Microsoft JhengHei UI" panose="020B0604030504040204" pitchFamily="34" charset="-120"/>
              </a:defRPr>
            </a:lvl5pPr>
            <a:lvl6pPr marL="2011328" algn="l" rtl="0">
              <a:defRPr sz="1800"/>
            </a:lvl6pPr>
            <a:lvl7pPr marL="2011328" algn="l" rtl="0">
              <a:defRPr sz="1800"/>
            </a:lvl7pPr>
            <a:lvl8pPr marL="2011328" algn="l" rtl="0">
              <a:defRPr sz="1800"/>
            </a:lvl8pPr>
            <a:lvl9pPr marL="2011328" algn="l" rtl="0">
              <a:defRPr sz="1800"/>
            </a:lvl9pPr>
          </a:lstStyle>
          <a:p>
            <a:pPr lvl="0" rtl="0"/>
            <a:r>
              <a:rPr lang="zh-TW" altLang="en-US" noProof="0" smtClean="0"/>
              <a:t>編輯母片文字樣式</a:t>
            </a:r>
          </a:p>
          <a:p>
            <a:pPr lvl="1" rtl="0"/>
            <a:r>
              <a:rPr lang="zh-TW" altLang="en-US" noProof="0" smtClean="0"/>
              <a:t>第二層</a:t>
            </a:r>
          </a:p>
          <a:p>
            <a:pPr lvl="2" rtl="0"/>
            <a:r>
              <a:rPr lang="zh-TW" altLang="en-US" noProof="0" smtClean="0"/>
              <a:t>第三層</a:t>
            </a:r>
          </a:p>
          <a:p>
            <a:pPr lvl="3" rtl="0"/>
            <a:r>
              <a:rPr lang="zh-TW" altLang="en-US" noProof="0" smtClean="0"/>
              <a:t>第四層</a:t>
            </a:r>
          </a:p>
          <a:p>
            <a:pPr lvl="4" rtl="0"/>
            <a:r>
              <a:rPr lang="zh-TW" altLang="en-US" noProof="0" smtClean="0"/>
              <a:t>第五層</a:t>
            </a:r>
            <a:endParaRPr lang="zh-TW" altLang="en-US" noProof="0" dirty="0"/>
          </a:p>
        </p:txBody>
      </p:sp>
      <p:sp>
        <p:nvSpPr>
          <p:cNvPr id="4" name="內容預留位置 3"/>
          <p:cNvSpPr>
            <a:spLocks noGrp="1"/>
          </p:cNvSpPr>
          <p:nvPr>
            <p:ph sz="half" idx="2"/>
          </p:nvPr>
        </p:nvSpPr>
        <p:spPr>
          <a:xfrm>
            <a:off x="6297559" y="1701800"/>
            <a:ext cx="4977104" cy="4470400"/>
          </a:xfrm>
        </p:spPr>
        <p:txBody>
          <a:bodyPr rtlCol="0">
            <a:normAutofit/>
          </a:bodyPr>
          <a:lstStyle>
            <a:lvl1pPr algn="l" rtl="0">
              <a:defRPr sz="2400">
                <a:latin typeface="Microsoft JhengHei UI" panose="020B0604030504040204" pitchFamily="34" charset="-120"/>
                <a:ea typeface="Microsoft JhengHei UI" panose="020B0604030504040204" pitchFamily="34" charset="-120"/>
              </a:defRPr>
            </a:lvl1pPr>
            <a:lvl2pPr algn="l" rtl="0">
              <a:defRPr sz="2000">
                <a:latin typeface="Microsoft JhengHei UI" panose="020B0604030504040204" pitchFamily="34" charset="-120"/>
                <a:ea typeface="Microsoft JhengHei UI" panose="020B0604030504040204" pitchFamily="34" charset="-120"/>
              </a:defRPr>
            </a:lvl2pPr>
            <a:lvl3pPr algn="l" rtl="0">
              <a:defRPr sz="1800">
                <a:latin typeface="Microsoft JhengHei UI" panose="020B0604030504040204" pitchFamily="34" charset="-120"/>
                <a:ea typeface="Microsoft JhengHei UI" panose="020B0604030504040204" pitchFamily="34" charset="-120"/>
              </a:defRPr>
            </a:lvl3pPr>
            <a:lvl4pPr algn="l" rtl="0">
              <a:defRPr sz="1800">
                <a:latin typeface="Microsoft JhengHei UI" panose="020B0604030504040204" pitchFamily="34" charset="-120"/>
                <a:ea typeface="Microsoft JhengHei UI" panose="020B0604030504040204" pitchFamily="34" charset="-120"/>
              </a:defRPr>
            </a:lvl4pPr>
            <a:lvl5pPr marL="2011328" algn="l" rtl="0">
              <a:defRPr sz="1800">
                <a:latin typeface="Microsoft JhengHei UI" panose="020B0604030504040204" pitchFamily="34" charset="-120"/>
                <a:ea typeface="Microsoft JhengHei UI" panose="020B0604030504040204" pitchFamily="34" charset="-120"/>
              </a:defRPr>
            </a:lvl5pPr>
            <a:lvl6pPr marL="2011328" algn="l" rtl="0">
              <a:defRPr sz="1800"/>
            </a:lvl6pPr>
            <a:lvl7pPr marL="2011328" algn="l" rtl="0">
              <a:defRPr sz="1800"/>
            </a:lvl7pPr>
            <a:lvl8pPr marL="2011328" algn="l" rtl="0">
              <a:defRPr sz="1800"/>
            </a:lvl8pPr>
            <a:lvl9pPr marL="2011328" algn="l" rtl="0">
              <a:defRPr sz="1800"/>
            </a:lvl9pPr>
          </a:lstStyle>
          <a:p>
            <a:pPr lvl="0" rtl="0"/>
            <a:r>
              <a:rPr lang="zh-TW" altLang="en-US" noProof="0" smtClean="0"/>
              <a:t>編輯母片文字樣式</a:t>
            </a:r>
          </a:p>
          <a:p>
            <a:pPr lvl="1" rtl="0"/>
            <a:r>
              <a:rPr lang="zh-TW" altLang="en-US" noProof="0" smtClean="0"/>
              <a:t>第二層</a:t>
            </a:r>
          </a:p>
          <a:p>
            <a:pPr lvl="2" rtl="0"/>
            <a:r>
              <a:rPr lang="zh-TW" altLang="en-US" noProof="0" smtClean="0"/>
              <a:t>第三層</a:t>
            </a:r>
          </a:p>
          <a:p>
            <a:pPr lvl="3" rtl="0"/>
            <a:r>
              <a:rPr lang="zh-TW" altLang="en-US" noProof="0" smtClean="0"/>
              <a:t>第四層</a:t>
            </a:r>
          </a:p>
          <a:p>
            <a:pPr lvl="4" rtl="0"/>
            <a:r>
              <a:rPr lang="zh-TW" altLang="en-US" noProof="0" smtClean="0"/>
              <a:t>第五層</a:t>
            </a:r>
            <a:endParaRPr lang="zh-TW" altLang="en-US" noProof="0" dirty="0"/>
          </a:p>
        </p:txBody>
      </p:sp>
      <p:sp>
        <p:nvSpPr>
          <p:cNvPr id="5" name="日期預留位置 4"/>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277F75F7-FA44-4614-82F7-049FD8C34443}" type="datetime1">
              <a:rPr lang="zh-TW" altLang="en-US" smtClean="0"/>
              <a:t>2020/12/25</a:t>
            </a:fld>
            <a:endParaRPr lang="zh-TW" altLang="en-US" dirty="0"/>
          </a:p>
        </p:txBody>
      </p:sp>
      <p:sp>
        <p:nvSpPr>
          <p:cNvPr id="6" name="頁尾預留位置 5"/>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7" name="投影片編號預留位置 6"/>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EB37DED6-D4C7-42EE-AB49-D2E39E64FDE4}" type="slidenum">
              <a:rPr lang="en-US" altLang="zh-TW" noProof="0" smtClean="0"/>
              <a:pPr/>
              <a:t>‹#›</a:t>
            </a:fld>
            <a:endParaRPr lang="zh-TW" altLang="en-US"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lvl1pPr algn="l" rtl="0">
              <a:defRPr/>
            </a:lvl1pPr>
          </a:lstStyle>
          <a:p>
            <a:pPr rtl="0"/>
            <a:r>
              <a:rPr lang="zh-TW" altLang="en-US" noProof="0" smtClean="0"/>
              <a:t>按一下以編輯母片標題樣式</a:t>
            </a:r>
            <a:endParaRPr lang="zh-TW" altLang="en-US" noProof="0" dirty="0"/>
          </a:p>
        </p:txBody>
      </p:sp>
      <p:sp>
        <p:nvSpPr>
          <p:cNvPr id="3" name="文字預留位置 2"/>
          <p:cNvSpPr>
            <a:spLocks noGrp="1"/>
          </p:cNvSpPr>
          <p:nvPr>
            <p:ph type="body" idx="1"/>
          </p:nvPr>
        </p:nvSpPr>
        <p:spPr>
          <a:xfrm>
            <a:off x="112137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zh-TW" altLang="en-US" noProof="0" smtClean="0"/>
              <a:t>編輯母片文字樣式</a:t>
            </a:r>
          </a:p>
        </p:txBody>
      </p:sp>
      <p:sp>
        <p:nvSpPr>
          <p:cNvPr id="4" name="內容預留位置 3"/>
          <p:cNvSpPr>
            <a:spLocks noGrp="1"/>
          </p:cNvSpPr>
          <p:nvPr>
            <p:ph sz="half" idx="2"/>
          </p:nvPr>
        </p:nvSpPr>
        <p:spPr>
          <a:xfrm>
            <a:off x="111730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zh-TW" altLang="en-US" noProof="0" smtClean="0"/>
              <a:t>編輯母片文字樣式</a:t>
            </a:r>
          </a:p>
          <a:p>
            <a:pPr lvl="1" rtl="0"/>
            <a:r>
              <a:rPr lang="zh-TW" altLang="en-US" noProof="0" smtClean="0"/>
              <a:t>第二層</a:t>
            </a:r>
          </a:p>
          <a:p>
            <a:pPr lvl="2" rtl="0"/>
            <a:r>
              <a:rPr lang="zh-TW" altLang="en-US" noProof="0" smtClean="0"/>
              <a:t>第三層</a:t>
            </a:r>
          </a:p>
          <a:p>
            <a:pPr lvl="3" rtl="0"/>
            <a:r>
              <a:rPr lang="zh-TW" altLang="en-US" noProof="0" smtClean="0"/>
              <a:t>第四層</a:t>
            </a:r>
          </a:p>
          <a:p>
            <a:pPr lvl="4" rtl="0"/>
            <a:r>
              <a:rPr lang="zh-TW" altLang="en-US" noProof="0" smtClean="0"/>
              <a:t>第五層</a:t>
            </a:r>
            <a:endParaRPr lang="zh-TW" altLang="en-US" noProof="0" dirty="0"/>
          </a:p>
        </p:txBody>
      </p:sp>
      <p:sp>
        <p:nvSpPr>
          <p:cNvPr id="5" name="文字預留位置 4"/>
          <p:cNvSpPr>
            <a:spLocks noGrp="1"/>
          </p:cNvSpPr>
          <p:nvPr>
            <p:ph type="body" sz="quarter" idx="3"/>
          </p:nvPr>
        </p:nvSpPr>
        <p:spPr>
          <a:xfrm>
            <a:off x="630162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zh-TW" altLang="en-US" noProof="0" smtClean="0"/>
              <a:t>編輯母片文字樣式</a:t>
            </a:r>
          </a:p>
        </p:txBody>
      </p:sp>
      <p:sp>
        <p:nvSpPr>
          <p:cNvPr id="6" name="內容預留位置 5"/>
          <p:cNvSpPr>
            <a:spLocks noGrp="1"/>
          </p:cNvSpPr>
          <p:nvPr>
            <p:ph sz="quarter" idx="4"/>
          </p:nvPr>
        </p:nvSpPr>
        <p:spPr>
          <a:xfrm>
            <a:off x="629755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zh-TW" altLang="en-US" noProof="0" smtClean="0"/>
              <a:t>編輯母片文字樣式</a:t>
            </a:r>
          </a:p>
          <a:p>
            <a:pPr lvl="1" rtl="0"/>
            <a:r>
              <a:rPr lang="zh-TW" altLang="en-US" noProof="0" smtClean="0"/>
              <a:t>第二層</a:t>
            </a:r>
          </a:p>
          <a:p>
            <a:pPr lvl="2" rtl="0"/>
            <a:r>
              <a:rPr lang="zh-TW" altLang="en-US" noProof="0" smtClean="0"/>
              <a:t>第三層</a:t>
            </a:r>
          </a:p>
          <a:p>
            <a:pPr lvl="3" rtl="0"/>
            <a:r>
              <a:rPr lang="zh-TW" altLang="en-US" noProof="0" smtClean="0"/>
              <a:t>第四層</a:t>
            </a:r>
          </a:p>
          <a:p>
            <a:pPr lvl="4" rtl="0"/>
            <a:r>
              <a:rPr lang="zh-TW" altLang="en-US" noProof="0" smtClean="0"/>
              <a:t>第五層</a:t>
            </a:r>
            <a:endParaRPr lang="zh-TW" altLang="en-US" noProof="0" dirty="0"/>
          </a:p>
        </p:txBody>
      </p:sp>
      <p:sp>
        <p:nvSpPr>
          <p:cNvPr id="7" name="日期預留位置 6"/>
          <p:cNvSpPr>
            <a:spLocks noGrp="1"/>
          </p:cNvSpPr>
          <p:nvPr>
            <p:ph type="dt" sz="half" idx="10"/>
          </p:nvPr>
        </p:nvSpPr>
        <p:spPr/>
        <p:txBody>
          <a:bodyPr rtlCol="0"/>
          <a:lstStyle>
            <a:lvl1pPr>
              <a:defRPr/>
            </a:lvl1pPr>
          </a:lstStyle>
          <a:p>
            <a:fld id="{C7818BBE-6CBB-4E68-B237-8015349B0E27}" type="datetime1">
              <a:rPr lang="zh-TW" altLang="en-US" smtClean="0"/>
              <a:t>2020/12/25</a:t>
            </a:fld>
            <a:endParaRPr lang="zh-TW" altLang="en-US" dirty="0"/>
          </a:p>
        </p:txBody>
      </p:sp>
      <p:sp>
        <p:nvSpPr>
          <p:cNvPr id="8" name="頁尾預留位置 7"/>
          <p:cNvSpPr>
            <a:spLocks noGrp="1"/>
          </p:cNvSpPr>
          <p:nvPr>
            <p:ph type="ftr" sz="quarter" idx="11"/>
          </p:nvPr>
        </p:nvSpPr>
        <p:spPr/>
        <p:txBody>
          <a:bodyPr rtlCol="0"/>
          <a:lstStyle/>
          <a:p>
            <a:pPr rtl="0"/>
            <a:endParaRPr lang="zh-TW" altLang="en-US" noProof="0" dirty="0"/>
          </a:p>
        </p:txBody>
      </p:sp>
      <p:sp>
        <p:nvSpPr>
          <p:cNvPr id="9" name="投影片編號預留位置 8"/>
          <p:cNvSpPr>
            <a:spLocks noGrp="1"/>
          </p:cNvSpPr>
          <p:nvPr>
            <p:ph type="sldNum" sz="quarter" idx="12"/>
          </p:nvPr>
        </p:nvSpPr>
        <p:spPr/>
        <p:txBody>
          <a:bodyPr rtlCol="0"/>
          <a:lstStyle/>
          <a:p>
            <a:pPr rtl="0"/>
            <a:fld id="{EB37DED6-D4C7-42EE-AB49-D2E39E64FDE4}" type="slidenum">
              <a:rPr lang="en-US" altLang="zh-TW" noProof="0" smtClean="0"/>
              <a:t>‹#›</a:t>
            </a:fld>
            <a:endParaRPr lang="en-US" altLang="zh-TW"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noProof="0" smtClean="0"/>
              <a:t>按一下以編輯母片標題樣式</a:t>
            </a:r>
            <a:endParaRPr lang="zh-TW" altLang="en-US" noProof="0" dirty="0"/>
          </a:p>
        </p:txBody>
      </p:sp>
      <p:sp>
        <p:nvSpPr>
          <p:cNvPr id="3" name="日期預留位置 2"/>
          <p:cNvSpPr>
            <a:spLocks noGrp="1"/>
          </p:cNvSpPr>
          <p:nvPr>
            <p:ph type="dt" sz="half" idx="10"/>
          </p:nvPr>
        </p:nvSpPr>
        <p:spPr/>
        <p:txBody>
          <a:bodyPr rtlCol="0"/>
          <a:lstStyle>
            <a:lvl1pPr>
              <a:defRPr/>
            </a:lvl1pPr>
          </a:lstStyle>
          <a:p>
            <a:fld id="{2A2F548E-AC27-4253-84C9-A664661F871D}" type="datetime1">
              <a:rPr lang="zh-TW" altLang="en-US" smtClean="0"/>
              <a:t>2020/12/25</a:t>
            </a:fld>
            <a:endParaRPr lang="zh-TW" altLang="en-US" dirty="0"/>
          </a:p>
        </p:txBody>
      </p:sp>
      <p:sp>
        <p:nvSpPr>
          <p:cNvPr id="4" name="頁尾預留位置 3"/>
          <p:cNvSpPr>
            <a:spLocks noGrp="1"/>
          </p:cNvSpPr>
          <p:nvPr>
            <p:ph type="ftr" sz="quarter" idx="11"/>
          </p:nvPr>
        </p:nvSpPr>
        <p:spPr/>
        <p:txBody>
          <a:bodyPr rtlCol="0"/>
          <a:lstStyle/>
          <a:p>
            <a:pPr rtl="0"/>
            <a:endParaRPr lang="zh-TW" altLang="en-US" noProof="0" dirty="0"/>
          </a:p>
        </p:txBody>
      </p:sp>
      <p:sp>
        <p:nvSpPr>
          <p:cNvPr id="5" name="投影片編號預留位置 4"/>
          <p:cNvSpPr>
            <a:spLocks noGrp="1"/>
          </p:cNvSpPr>
          <p:nvPr>
            <p:ph type="sldNum" sz="quarter" idx="12"/>
          </p:nvPr>
        </p:nvSpPr>
        <p:spPr/>
        <p:txBody>
          <a:bodyPr rtlCol="0"/>
          <a:lstStyle/>
          <a:p>
            <a:pPr rtl="0"/>
            <a:fld id="{EB37DED6-D4C7-42EE-AB49-D2E39E64FDE4}" type="slidenum">
              <a:rPr lang="en-US" altLang="zh-TW" noProof="0" smtClean="0"/>
              <a:t>‹#›</a:t>
            </a:fld>
            <a:endParaRPr lang="en-US" altLang="zh-TW"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預留位置 1"/>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EE133001-24D6-44F2-BE33-7BFED59EFADD}" type="datetime1">
              <a:rPr lang="zh-TW" altLang="en-US" smtClean="0"/>
              <a:t>2020/12/25</a:t>
            </a:fld>
            <a:endParaRPr lang="zh-TW" altLang="en-US" dirty="0"/>
          </a:p>
        </p:txBody>
      </p:sp>
      <p:sp>
        <p:nvSpPr>
          <p:cNvPr id="3" name="頁尾預留位置 2"/>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4" name="投影片編號預留位置 3"/>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EB37DED6-D4C7-42EE-AB49-D2E39E64FDE4}" type="slidenum">
              <a:rPr lang="en-US" altLang="zh-TW" noProof="0" smtClean="0"/>
              <a:pPr/>
              <a:t>‹#›</a:t>
            </a:fld>
            <a:endParaRPr lang="zh-TW" altLang="en-US"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矩形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zh-TW" altLang="en-US" noProof="0" dirty="0">
              <a:latin typeface="Microsoft JhengHei UI" panose="020B0604030504040204" pitchFamily="34" charset="-120"/>
              <a:ea typeface="Microsoft JhengHei UI" panose="020B0604030504040204" pitchFamily="34" charset="-120"/>
            </a:endParaRPr>
          </a:p>
        </p:txBody>
      </p:sp>
      <p:sp>
        <p:nvSpPr>
          <p:cNvPr id="2" name="標題 1"/>
          <p:cNvSpPr>
            <a:spLocks noGrp="1"/>
          </p:cNvSpPr>
          <p:nvPr>
            <p:ph type="title"/>
          </p:nvPr>
        </p:nvSpPr>
        <p:spPr>
          <a:xfrm>
            <a:off x="304721" y="1701800"/>
            <a:ext cx="3351927" cy="2844800"/>
          </a:xfrm>
        </p:spPr>
        <p:txBody>
          <a:bodyPr rtlCol="0" anchor="b">
            <a:normAutofit/>
          </a:bodyPr>
          <a:lstStyle>
            <a:lvl1pPr algn="l" rtl="0">
              <a:defRPr sz="2000" b="1">
                <a:latin typeface="Microsoft JhengHei UI" panose="020B0604030504040204" pitchFamily="34" charset="-120"/>
                <a:ea typeface="Microsoft JhengHei UI" panose="020B0604030504040204" pitchFamily="34" charset="-120"/>
              </a:defRPr>
            </a:lvl1pPr>
          </a:lstStyle>
          <a:p>
            <a:pPr rtl="0"/>
            <a:r>
              <a:rPr lang="zh-TW" altLang="en-US" noProof="0" smtClean="0"/>
              <a:t>按一下以編輯母片標題樣式</a:t>
            </a:r>
            <a:endParaRPr lang="zh-TW" altLang="en-US" noProof="0" dirty="0"/>
          </a:p>
        </p:txBody>
      </p:sp>
      <p:sp>
        <p:nvSpPr>
          <p:cNvPr id="3" name="內容預留位置 2"/>
          <p:cNvSpPr>
            <a:spLocks noGrp="1"/>
          </p:cNvSpPr>
          <p:nvPr>
            <p:ph idx="1"/>
          </p:nvPr>
        </p:nvSpPr>
        <p:spPr>
          <a:xfrm>
            <a:off x="4469236" y="482600"/>
            <a:ext cx="6805427" cy="5892800"/>
          </a:xfrm>
        </p:spPr>
        <p:txBody>
          <a:bodyPr rtlCol="0">
            <a:normAutofit/>
          </a:bodyPr>
          <a:lstStyle>
            <a:lvl1pPr algn="l" rtl="0">
              <a:defRPr sz="2400">
                <a:latin typeface="Microsoft JhengHei UI" panose="020B0604030504040204" pitchFamily="34" charset="-120"/>
                <a:ea typeface="Microsoft JhengHei UI" panose="020B0604030504040204" pitchFamily="34" charset="-120"/>
              </a:defRPr>
            </a:lvl1pPr>
            <a:lvl2pPr algn="l" rtl="0">
              <a:defRPr sz="2000">
                <a:latin typeface="Microsoft JhengHei UI" panose="020B0604030504040204" pitchFamily="34" charset="-120"/>
                <a:ea typeface="Microsoft JhengHei UI" panose="020B0604030504040204" pitchFamily="34" charset="-120"/>
              </a:defRPr>
            </a:lvl2pPr>
            <a:lvl3pPr algn="l" rtl="0">
              <a:defRPr sz="1800">
                <a:latin typeface="Microsoft JhengHei UI" panose="020B0604030504040204" pitchFamily="34" charset="-120"/>
                <a:ea typeface="Microsoft JhengHei UI" panose="020B0604030504040204" pitchFamily="34" charset="-120"/>
              </a:defRPr>
            </a:lvl3pPr>
            <a:lvl4pPr algn="l" rtl="0">
              <a:defRPr sz="1800">
                <a:latin typeface="Microsoft JhengHei UI" panose="020B0604030504040204" pitchFamily="34" charset="-120"/>
                <a:ea typeface="Microsoft JhengHei UI" panose="020B0604030504040204" pitchFamily="34" charset="-120"/>
              </a:defRPr>
            </a:lvl4pPr>
            <a:lvl5pPr algn="l" rtl="0">
              <a:defRPr sz="1800">
                <a:latin typeface="Microsoft JhengHei UI" panose="020B0604030504040204" pitchFamily="34" charset="-120"/>
                <a:ea typeface="Microsoft JhengHei UI" panose="020B0604030504040204" pitchFamily="34" charset="-120"/>
              </a:defRPr>
            </a:lvl5pPr>
            <a:lvl6pPr algn="l" rtl="0">
              <a:defRPr sz="1800"/>
            </a:lvl6pPr>
            <a:lvl7pPr algn="l" rtl="0">
              <a:defRPr sz="1800"/>
            </a:lvl7pPr>
            <a:lvl8pPr algn="l" rtl="0">
              <a:defRPr sz="1800"/>
            </a:lvl8pPr>
            <a:lvl9pPr algn="l" rtl="0">
              <a:defRPr sz="1800"/>
            </a:lvl9pPr>
          </a:lstStyle>
          <a:p>
            <a:pPr lvl="0" rtl="0"/>
            <a:r>
              <a:rPr lang="zh-TW" altLang="en-US" noProof="0" smtClean="0"/>
              <a:t>編輯母片文字樣式</a:t>
            </a:r>
          </a:p>
          <a:p>
            <a:pPr lvl="1" rtl="0"/>
            <a:r>
              <a:rPr lang="zh-TW" altLang="en-US" noProof="0" smtClean="0"/>
              <a:t>第二層</a:t>
            </a:r>
          </a:p>
          <a:p>
            <a:pPr lvl="2" rtl="0"/>
            <a:r>
              <a:rPr lang="zh-TW" altLang="en-US" noProof="0" smtClean="0"/>
              <a:t>第三層</a:t>
            </a:r>
          </a:p>
          <a:p>
            <a:pPr lvl="3" rtl="0"/>
            <a:r>
              <a:rPr lang="zh-TW" altLang="en-US" noProof="0" smtClean="0"/>
              <a:t>第四層</a:t>
            </a:r>
          </a:p>
          <a:p>
            <a:pPr lvl="4" rtl="0"/>
            <a:r>
              <a:rPr lang="zh-TW" altLang="en-US" noProof="0" smtClean="0"/>
              <a:t>第五層</a:t>
            </a:r>
            <a:endParaRPr lang="zh-TW" altLang="en-US" noProof="0" dirty="0"/>
          </a:p>
        </p:txBody>
      </p:sp>
      <p:sp>
        <p:nvSpPr>
          <p:cNvPr id="4" name="文字預留位置 3"/>
          <p:cNvSpPr>
            <a:spLocks noGrp="1"/>
          </p:cNvSpPr>
          <p:nvPr>
            <p:ph type="body" sz="half" idx="2"/>
          </p:nvPr>
        </p:nvSpPr>
        <p:spPr>
          <a:xfrm>
            <a:off x="304721" y="4648200"/>
            <a:ext cx="3351927" cy="1727200"/>
          </a:xfrm>
        </p:spPr>
        <p:txBody>
          <a:bodyPr rtlCol="0">
            <a:normAutofit/>
          </a:bodyPr>
          <a:lstStyle>
            <a:lvl1pPr marL="0" indent="0" algn="l" rtl="0">
              <a:spcBef>
                <a:spcPts val="1200"/>
              </a:spcBef>
              <a:buNone/>
              <a:defRPr sz="1600">
                <a:latin typeface="Microsoft JhengHei UI" panose="020B0604030504040204" pitchFamily="34" charset="-120"/>
                <a:ea typeface="Microsoft JhengHei UI" panose="020B0604030504040204" pitchFamily="34" charset="-120"/>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zh-TW" altLang="en-US" noProof="0" smtClean="0"/>
              <a:t>編輯母片文字樣式</a:t>
            </a:r>
          </a:p>
        </p:txBody>
      </p:sp>
      <p:sp>
        <p:nvSpPr>
          <p:cNvPr id="5" name="日期預留位置 4"/>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B865AE95-5FE2-4897-825E-1DD3DF2A9DF6}" type="datetime1">
              <a:rPr lang="zh-TW" altLang="en-US" smtClean="0"/>
              <a:t>2020/12/25</a:t>
            </a:fld>
            <a:endParaRPr lang="zh-TW" altLang="en-US" dirty="0"/>
          </a:p>
        </p:txBody>
      </p:sp>
      <p:sp>
        <p:nvSpPr>
          <p:cNvPr id="6" name="頁尾預留位置 5"/>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7" name="投影片編號預留位置 6"/>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2DFBB78A-01B4-41F2-96B0-677A4A282832}" type="slidenum">
              <a:rPr lang="en-US" altLang="zh-TW" noProof="0" smtClean="0"/>
              <a:pPr/>
              <a:t>‹#›</a:t>
            </a:fld>
            <a:endParaRPr lang="zh-TW" altLang="en-US"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矩形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zh-TW" altLang="en-US" noProof="0" dirty="0">
              <a:latin typeface="Microsoft JhengHei UI" panose="020B0604030504040204" pitchFamily="34" charset="-120"/>
              <a:ea typeface="Microsoft JhengHei UI" panose="020B0604030504040204" pitchFamily="34" charset="-120"/>
            </a:endParaRPr>
          </a:p>
        </p:txBody>
      </p:sp>
      <p:sp>
        <p:nvSpPr>
          <p:cNvPr id="2" name="標題 1"/>
          <p:cNvSpPr>
            <a:spLocks noGrp="1"/>
          </p:cNvSpPr>
          <p:nvPr>
            <p:ph type="title"/>
          </p:nvPr>
        </p:nvSpPr>
        <p:spPr>
          <a:xfrm>
            <a:off x="2437765" y="4800600"/>
            <a:ext cx="7313295" cy="762000"/>
          </a:xfrm>
        </p:spPr>
        <p:txBody>
          <a:bodyPr rtlCol="0" anchor="b">
            <a:normAutofit/>
          </a:bodyPr>
          <a:lstStyle>
            <a:lvl1pPr algn="l" rtl="0">
              <a:defRPr sz="2000" b="1">
                <a:latin typeface="Microsoft JhengHei UI" panose="020B0604030504040204" pitchFamily="34" charset="-120"/>
                <a:ea typeface="Microsoft JhengHei UI" panose="020B0604030504040204" pitchFamily="34" charset="-120"/>
              </a:defRPr>
            </a:lvl1pPr>
          </a:lstStyle>
          <a:p>
            <a:pPr rtl="0"/>
            <a:r>
              <a:rPr lang="zh-TW" altLang="en-US" noProof="0" smtClean="0"/>
              <a:t>按一下以編輯母片標題樣式</a:t>
            </a:r>
            <a:endParaRPr lang="zh-TW" altLang="en-US" noProof="0" dirty="0"/>
          </a:p>
        </p:txBody>
      </p:sp>
      <p:sp>
        <p:nvSpPr>
          <p:cNvPr id="3" name="圖片預留位置 2"/>
          <p:cNvSpPr>
            <a:spLocks noGrp="1"/>
          </p:cNvSpPr>
          <p:nvPr>
            <p:ph type="pic" idx="1"/>
          </p:nvPr>
        </p:nvSpPr>
        <p:spPr>
          <a:xfrm>
            <a:off x="2437765" y="279401"/>
            <a:ext cx="7313295" cy="4448175"/>
          </a:xfrm>
        </p:spPr>
        <p:txBody>
          <a:bodyPr rtlCol="0">
            <a:normAutofit/>
          </a:bodyPr>
          <a:lstStyle>
            <a:lvl1pPr marL="0" indent="0" algn="l" rtl="0">
              <a:buNone/>
              <a:defRPr sz="2800">
                <a:latin typeface="Microsoft JhengHei UI" panose="020B0604030504040204" pitchFamily="34" charset="-120"/>
                <a:ea typeface="Microsoft JhengHei UI" panose="020B0604030504040204" pitchFamily="34" charset="-120"/>
              </a:defRPr>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zh-TW" altLang="en-US" noProof="0" smtClean="0"/>
              <a:t>按一下圖示以新增圖片</a:t>
            </a:r>
            <a:endParaRPr lang="zh-TW" altLang="en-US" noProof="0" dirty="0"/>
          </a:p>
        </p:txBody>
      </p:sp>
      <p:sp>
        <p:nvSpPr>
          <p:cNvPr id="4" name="文字預留位置 3"/>
          <p:cNvSpPr>
            <a:spLocks noGrp="1"/>
          </p:cNvSpPr>
          <p:nvPr>
            <p:ph type="body" sz="half" idx="2"/>
          </p:nvPr>
        </p:nvSpPr>
        <p:spPr>
          <a:xfrm>
            <a:off x="2437765" y="5562600"/>
            <a:ext cx="7313295" cy="812800"/>
          </a:xfrm>
        </p:spPr>
        <p:txBody>
          <a:bodyPr rtlCol="0">
            <a:normAutofit/>
          </a:bodyPr>
          <a:lstStyle>
            <a:lvl1pPr marL="0" indent="0" algn="l" rtl="0">
              <a:spcBef>
                <a:spcPts val="0"/>
              </a:spcBef>
              <a:buNone/>
              <a:defRPr sz="1600">
                <a:latin typeface="Microsoft JhengHei UI" panose="020B0604030504040204" pitchFamily="34" charset="-120"/>
                <a:ea typeface="Microsoft JhengHei UI" panose="020B0604030504040204" pitchFamily="34" charset="-120"/>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zh-TW" altLang="en-US" noProof="0" smtClean="0"/>
              <a:t>編輯母片文字樣式</a:t>
            </a:r>
          </a:p>
        </p:txBody>
      </p:sp>
      <p:sp>
        <p:nvSpPr>
          <p:cNvPr id="5" name="日期預留位置 4"/>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9B4FDA69-D2A5-489E-97AA-096B5D1E4608}" type="datetime1">
              <a:rPr lang="zh-TW" altLang="en-US" smtClean="0"/>
              <a:t>2020/12/25</a:t>
            </a:fld>
            <a:endParaRPr lang="zh-TW" altLang="en-US" dirty="0"/>
          </a:p>
        </p:txBody>
      </p:sp>
      <p:sp>
        <p:nvSpPr>
          <p:cNvPr id="6" name="頁尾預留位置 5"/>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7" name="投影片編號預留位置 6"/>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2DFBB78A-01B4-41F2-96B0-677A4A282832}" type="slidenum">
              <a:rPr lang="en-US" altLang="zh-TW" noProof="0" smtClean="0"/>
              <a:pPr/>
              <a:t>‹#›</a:t>
            </a:fld>
            <a:endParaRPr lang="zh-TW" altLang="en-US"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zh-TW" altLang="en-US" noProof="0" dirty="0">
              <a:latin typeface="Microsoft JhengHei UI" panose="020B0604030504040204" pitchFamily="34" charset="-120"/>
              <a:ea typeface="Microsoft JhengHei UI" panose="020B0604030504040204" pitchFamily="34" charset="-120"/>
            </a:endParaRPr>
          </a:p>
        </p:txBody>
      </p:sp>
      <p:sp>
        <p:nvSpPr>
          <p:cNvPr id="2" name="標題預留位置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zh-TW" altLang="en-US" noProof="0" dirty="0"/>
              <a:t>按一下以編輯母片標題樣式</a:t>
            </a:r>
          </a:p>
        </p:txBody>
      </p:sp>
      <p:sp>
        <p:nvSpPr>
          <p:cNvPr id="3" name="文字預留位置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zh-TW" altLang="en-US" noProof="0" dirty="0"/>
              <a:t>按一下以編輯母片文字樣式</a:t>
            </a:r>
          </a:p>
          <a:p>
            <a:pPr lvl="1" rtl="0"/>
            <a:r>
              <a:rPr lang="zh-TW" altLang="en-US" noProof="0" dirty="0"/>
              <a:t>第二層</a:t>
            </a:r>
          </a:p>
          <a:p>
            <a:pPr lvl="2" rtl="0"/>
            <a:r>
              <a:rPr lang="zh-TW" altLang="en-US" noProof="0" dirty="0"/>
              <a:t>第三層</a:t>
            </a:r>
          </a:p>
          <a:p>
            <a:pPr lvl="3" rtl="0"/>
            <a:r>
              <a:rPr lang="zh-TW" altLang="en-US" noProof="0" dirty="0"/>
              <a:t>第四層</a:t>
            </a:r>
          </a:p>
          <a:p>
            <a:pPr lvl="4" rtl="0"/>
            <a:r>
              <a:rPr lang="zh-TW" altLang="en-US" noProof="0" dirty="0"/>
              <a:t>第五層</a:t>
            </a:r>
          </a:p>
        </p:txBody>
      </p:sp>
      <p:sp>
        <p:nvSpPr>
          <p:cNvPr id="4" name="日期預留位置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rtl="0">
              <a:defRPr sz="1200">
                <a:solidFill>
                  <a:schemeClr val="tx2">
                    <a:lumMod val="50000"/>
                    <a:lumOff val="50000"/>
                  </a:schemeClr>
                </a:solidFill>
                <a:latin typeface="Microsoft JhengHei UI" panose="020B0604030504040204" pitchFamily="34" charset="-120"/>
                <a:ea typeface="Microsoft JhengHei UI" panose="020B0604030504040204" pitchFamily="34" charset="-120"/>
              </a:defRPr>
            </a:lvl1pPr>
          </a:lstStyle>
          <a:p>
            <a:fld id="{C232742E-6C8C-4E26-9C8C-B7EEAFF92967}" type="datetime1">
              <a:rPr lang="zh-TW" altLang="en-US" smtClean="0"/>
              <a:t>2020/12/25</a:t>
            </a:fld>
            <a:endParaRPr lang="zh-TW" altLang="en-US" dirty="0"/>
          </a:p>
        </p:txBody>
      </p:sp>
      <p:sp>
        <p:nvSpPr>
          <p:cNvPr id="5" name="頁尾預留位置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rtl="0">
              <a:defRPr sz="1200">
                <a:solidFill>
                  <a:schemeClr val="tx2">
                    <a:lumMod val="50000"/>
                    <a:lumOff val="50000"/>
                  </a:schemeClr>
                </a:solidFill>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6" name="投影片編號預留位置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rtl="0">
              <a:defRPr sz="1200">
                <a:solidFill>
                  <a:schemeClr val="tx2">
                    <a:lumMod val="50000"/>
                    <a:lumOff val="50000"/>
                  </a:schemeClr>
                </a:solidFill>
                <a:latin typeface="Microsoft JhengHei UI" panose="020B0604030504040204" pitchFamily="34" charset="-120"/>
                <a:ea typeface="Microsoft JhengHei UI" panose="020B0604030504040204" pitchFamily="34" charset="-120"/>
              </a:defRPr>
            </a:lvl1pPr>
          </a:lstStyle>
          <a:p>
            <a:fld id="{EB37DED6-D4C7-42EE-AB49-D2E39E64FDE4}" type="slidenum">
              <a:rPr lang="en-US" altLang="zh-TW" smtClean="0"/>
              <a:pPr/>
              <a:t>‹#›</a:t>
            </a:fld>
            <a:endParaRPr lang="zh-TW" altLang="en-US"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1218987" rtl="0" eaLnBrk="1" latinLnBrk="0" hangingPunct="1">
        <a:lnSpc>
          <a:spcPct val="85000"/>
        </a:lnSpc>
        <a:spcBef>
          <a:spcPct val="0"/>
        </a:spcBef>
        <a:buNone/>
        <a:tabLst/>
        <a:defRPr sz="4400" kern="1200" cap="none" baseline="0">
          <a:solidFill>
            <a:schemeClr val="tx1"/>
          </a:solidFill>
          <a:latin typeface="Microsoft JhengHei UI" panose="020B0604030504040204" pitchFamily="34" charset="-120"/>
          <a:ea typeface="Microsoft JhengHei UI" panose="020B0604030504040204" pitchFamily="34" charset="-120"/>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icrosoft JhengHei UI" panose="020B0604030504040204" pitchFamily="34" charset="-120"/>
          <a:ea typeface="Microsoft JhengHei UI" panose="020B0604030504040204" pitchFamily="34" charset="-120"/>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icrosoft JhengHei UI" panose="020B0604030504040204" pitchFamily="34" charset="-120"/>
          <a:ea typeface="Microsoft JhengHei UI" panose="020B0604030504040204" pitchFamily="34" charset="-120"/>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icrosoft JhengHei UI" panose="020B0604030504040204" pitchFamily="34" charset="-120"/>
          <a:ea typeface="Microsoft JhengHei UI" panose="020B0604030504040204" pitchFamily="34" charset="-120"/>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icrosoft JhengHei UI" panose="020B0604030504040204" pitchFamily="34" charset="-120"/>
          <a:ea typeface="Microsoft JhengHei UI" panose="020B0604030504040204" pitchFamily="34" charset="-120"/>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icrosoft JhengHei UI" panose="020B0604030504040204" pitchFamily="34" charset="-120"/>
          <a:ea typeface="Microsoft JhengHei UI" panose="020B0604030504040204" pitchFamily="34" charset="-120"/>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2425" cy="1325563"/>
          </a:xfrm>
          <a:prstGeom prst="rect">
            <a:avLst/>
          </a:prstGeom>
        </p:spPr>
        <p:txBody>
          <a:bodyPr vert="horz" lIns="91440" tIns="45720" rIns="91440" bIns="45720" rtlCol="0" anchor="ctr">
            <a:normAutofit/>
          </a:bodyPr>
          <a:lstStyle/>
          <a:p>
            <a:r>
              <a:rPr lang="zh-TW" altLang="en-US" smtClean="0"/>
              <a:t>按一下以編輯母片標題樣式</a:t>
            </a:r>
            <a:endParaRPr lang="en-US"/>
          </a:p>
        </p:txBody>
      </p:sp>
      <p:sp>
        <p:nvSpPr>
          <p:cNvPr id="3" name="文字版面配置區 2"/>
          <p:cNvSpPr>
            <a:spLocks noGrp="1"/>
          </p:cNvSpPr>
          <p:nvPr>
            <p:ph type="body" idx="1"/>
          </p:nvPr>
        </p:nvSpPr>
        <p:spPr>
          <a:xfrm>
            <a:off x="838200" y="1825625"/>
            <a:ext cx="10512425" cy="4351338"/>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2"/>
          </p:nvPr>
        </p:nvSpPr>
        <p:spPr>
          <a:xfrm>
            <a:off x="838200" y="6356350"/>
            <a:ext cx="27416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B2AC2-525D-4197-86F2-C767E2AA50EB}" type="datetimeFigureOut">
              <a:rPr lang="en-US" smtClean="0"/>
              <a:t>12/25/2020</a:t>
            </a:fld>
            <a:endParaRPr lang="en-US"/>
          </a:p>
        </p:txBody>
      </p:sp>
      <p:sp>
        <p:nvSpPr>
          <p:cNvPr id="5" name="頁尾版面配置區 4"/>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投影片編號版面配置區 5"/>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399B1C-3BD5-4286-A0D3-426402BACE93}" type="slidenum">
              <a:rPr lang="en-US" smtClean="0"/>
              <a:t>‹#›</a:t>
            </a:fld>
            <a:endParaRPr lang="en-US"/>
          </a:p>
        </p:txBody>
      </p:sp>
    </p:spTree>
    <p:extLst>
      <p:ext uri="{BB962C8B-B14F-4D97-AF65-F5344CB8AC3E}">
        <p14:creationId xmlns:p14="http://schemas.microsoft.com/office/powerpoint/2010/main" val="74253456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7" name="手繪多邊形 50"/>
          <p:cNvSpPr>
            <a:spLocks/>
          </p:cNvSpPr>
          <p:nvPr/>
        </p:nvSpPr>
        <p:spPr bwMode="auto">
          <a:xfrm>
            <a:off x="8759130" y="5521528"/>
            <a:ext cx="3427867"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p:spPr>
        <p:txBody>
          <a:bodyPr vert="horz" wrap="square" lIns="91416" tIns="45708" rIns="91416" bIns="45708"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8" name="手繪多邊形 51"/>
          <p:cNvSpPr>
            <a:spLocks/>
          </p:cNvSpPr>
          <p:nvPr/>
        </p:nvSpPr>
        <p:spPr bwMode="auto">
          <a:xfrm>
            <a:off x="1" y="5652179"/>
            <a:ext cx="11412178"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p:spPr>
        <p:txBody>
          <a:bodyPr vert="horz" wrap="square" lIns="91416" tIns="45708" rIns="91416" bIns="45708"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9" name="手繪多邊形 51"/>
          <p:cNvSpPr>
            <a:spLocks/>
          </p:cNvSpPr>
          <p:nvPr/>
        </p:nvSpPr>
        <p:spPr bwMode="auto">
          <a:xfrm>
            <a:off x="-13745" y="5865036"/>
            <a:ext cx="11412178"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a:extLst/>
        </p:spPr>
        <p:txBody>
          <a:bodyPr vert="horz" wrap="square" lIns="91416" tIns="45708" rIns="91416" bIns="45708"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grpSp>
        <p:nvGrpSpPr>
          <p:cNvPr id="10" name="群組 66"/>
          <p:cNvGrpSpPr>
            <a:grpSpLocks noChangeAspect="1"/>
          </p:cNvGrpSpPr>
          <p:nvPr/>
        </p:nvGrpSpPr>
        <p:grpSpPr bwMode="auto">
          <a:xfrm>
            <a:off x="11644654" y="947577"/>
            <a:ext cx="426534" cy="400819"/>
            <a:chOff x="3636" y="1964"/>
            <a:chExt cx="413" cy="388"/>
          </a:xfrm>
        </p:grpSpPr>
        <p:sp>
          <p:nvSpPr>
            <p:cNvPr id="11" name="手繪多邊形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2" name="手繪多邊形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3" name="手繪多邊形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4" name="手繪多邊形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5" name="手繪多邊形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6" name="手繪多邊形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7" name="手繪多邊形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18" name="手繪多邊形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grpSp>
      <p:grpSp>
        <p:nvGrpSpPr>
          <p:cNvPr id="19" name="群組 18"/>
          <p:cNvGrpSpPr/>
          <p:nvPr/>
        </p:nvGrpSpPr>
        <p:grpSpPr>
          <a:xfrm>
            <a:off x="11305982" y="6212029"/>
            <a:ext cx="875243" cy="645972"/>
            <a:chOff x="7344986" y="5566058"/>
            <a:chExt cx="1750940" cy="1291943"/>
          </a:xfrm>
        </p:grpSpPr>
        <p:sp>
          <p:nvSpPr>
            <p:cNvPr id="20" name="手繪多邊形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1" name="手繪多邊形 100"/>
            <p:cNvSpPr>
              <a:spLocks/>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2" name="手繪多邊形 101"/>
            <p:cNvSpPr>
              <a:spLocks/>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3" name="手繪多邊形 102"/>
            <p:cNvSpPr>
              <a:spLocks/>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4" name="手繪多邊形 103"/>
            <p:cNvSpPr>
              <a:spLocks/>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5" name="手繪多邊形 104"/>
            <p:cNvSpPr>
              <a:spLocks/>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grpSp>
      <p:grpSp>
        <p:nvGrpSpPr>
          <p:cNvPr id="26" name="群組 5"/>
          <p:cNvGrpSpPr>
            <a:grpSpLocks noChangeAspect="1"/>
          </p:cNvGrpSpPr>
          <p:nvPr/>
        </p:nvGrpSpPr>
        <p:grpSpPr bwMode="auto">
          <a:xfrm>
            <a:off x="2441" y="2873890"/>
            <a:ext cx="597072" cy="789302"/>
            <a:chOff x="2121" y="1060"/>
            <a:chExt cx="597" cy="789"/>
          </a:xfrm>
        </p:grpSpPr>
        <p:sp>
          <p:nvSpPr>
            <p:cNvPr id="27" name="手繪多邊形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8" name="手繪多邊形 7"/>
            <p:cNvSpPr>
              <a:spLocks/>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29" name="手繪多邊形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0" name="手繪多邊形 9"/>
            <p:cNvSpPr>
              <a:spLocks/>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1" name="手繪多邊形 10"/>
            <p:cNvSpPr>
              <a:spLocks/>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2" name="手繪多邊形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3" name="手繪多邊形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grpSp>
      <p:grpSp>
        <p:nvGrpSpPr>
          <p:cNvPr id="34" name="群組 16"/>
          <p:cNvGrpSpPr>
            <a:grpSpLocks noChangeAspect="1"/>
          </p:cNvGrpSpPr>
          <p:nvPr/>
        </p:nvGrpSpPr>
        <p:grpSpPr bwMode="auto">
          <a:xfrm>
            <a:off x="139469" y="-13010"/>
            <a:ext cx="1382547" cy="804244"/>
            <a:chOff x="1922" y="1129"/>
            <a:chExt cx="987" cy="574"/>
          </a:xfrm>
        </p:grpSpPr>
        <p:sp>
          <p:nvSpPr>
            <p:cNvPr id="35" name="手繪多邊形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6" name="手繪多邊形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7" name="手繪多邊形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8" name="手繪多邊形 37"/>
            <p:cNvSpPr>
              <a:spLocks/>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39" name="手繪多邊形 38"/>
            <p:cNvSpPr>
              <a:spLocks/>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0" name="手繪多邊形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1" name="手繪多邊形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2" name="手繪多邊形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grpSp>
      <p:grpSp>
        <p:nvGrpSpPr>
          <p:cNvPr id="43" name="群組 28"/>
          <p:cNvGrpSpPr>
            <a:grpSpLocks noChangeAspect="1"/>
          </p:cNvGrpSpPr>
          <p:nvPr/>
        </p:nvGrpSpPr>
        <p:grpSpPr bwMode="auto">
          <a:xfrm>
            <a:off x="0" y="5007562"/>
            <a:ext cx="687674" cy="1147722"/>
            <a:chOff x="1901" y="2020"/>
            <a:chExt cx="1059" cy="1767"/>
          </a:xfrm>
        </p:grpSpPr>
        <p:sp>
          <p:nvSpPr>
            <p:cNvPr id="44" name="手繪多邊形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5" name="手繪多邊形 30"/>
            <p:cNvSpPr>
              <a:spLocks/>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6" name="手繪多邊形 31"/>
            <p:cNvSpPr>
              <a:spLocks/>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7" name="手繪多邊形 32"/>
            <p:cNvSpPr>
              <a:spLocks/>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8" name="手繪多邊形 33"/>
            <p:cNvSpPr>
              <a:spLocks/>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49" name="手繪多邊形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50" name="手繪多邊形 35"/>
            <p:cNvSpPr>
              <a:spLocks/>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51" name="手繪多邊形 36"/>
            <p:cNvSpPr>
              <a:spLocks/>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grpSp>
      <p:grpSp>
        <p:nvGrpSpPr>
          <p:cNvPr id="52" name="群組 52"/>
          <p:cNvGrpSpPr>
            <a:grpSpLocks noChangeAspect="1"/>
          </p:cNvGrpSpPr>
          <p:nvPr/>
        </p:nvGrpSpPr>
        <p:grpSpPr bwMode="auto">
          <a:xfrm rot="19948164">
            <a:off x="11140346" y="105148"/>
            <a:ext cx="674895" cy="772505"/>
            <a:chOff x="4634" y="754"/>
            <a:chExt cx="1164" cy="1332"/>
          </a:xfrm>
        </p:grpSpPr>
        <p:sp>
          <p:nvSpPr>
            <p:cNvPr id="53" name="手繪多邊形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54" name="手繪多邊形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55" name="手繪多邊形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56" name="手繪多邊形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57" name="手繪多邊形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58" name="手繪多邊形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59" name="手繪多邊形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60" name="手繪多邊形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grpSp>
      <p:grpSp>
        <p:nvGrpSpPr>
          <p:cNvPr id="61" name="群組 64"/>
          <p:cNvGrpSpPr>
            <a:grpSpLocks noChangeAspect="1"/>
          </p:cNvGrpSpPr>
          <p:nvPr/>
        </p:nvGrpSpPr>
        <p:grpSpPr bwMode="auto">
          <a:xfrm flipH="1">
            <a:off x="10779857" y="2958793"/>
            <a:ext cx="1027974" cy="1140705"/>
            <a:chOff x="2052" y="995"/>
            <a:chExt cx="768" cy="852"/>
          </a:xfrm>
        </p:grpSpPr>
        <p:sp>
          <p:nvSpPr>
            <p:cNvPr id="62" name="手繪多邊形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63" name="手繪多邊形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64" name="手繪多邊形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65" name="手繪多邊形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66" name="手繪多邊形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67" name="手繪多邊形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68" name="手繪多邊形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sp>
          <p:nvSpPr>
            <p:cNvPr id="69" name="手繪多邊形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TW" altLang="en-US" sz="2399" dirty="0">
                <a:latin typeface="細明體" panose="02020509000000000000" pitchFamily="49" charset="-120"/>
                <a:ea typeface="細明體" panose="02020509000000000000" pitchFamily="49" charset="-120"/>
              </a:endParaRPr>
            </a:p>
          </p:txBody>
        </p:sp>
      </p:grpSp>
      <p:sp>
        <p:nvSpPr>
          <p:cNvPr id="2" name="標題預留位置 1"/>
          <p:cNvSpPr>
            <a:spLocks noGrp="1"/>
          </p:cNvSpPr>
          <p:nvPr>
            <p:ph type="title"/>
          </p:nvPr>
        </p:nvSpPr>
        <p:spPr>
          <a:xfrm>
            <a:off x="1523603" y="78910"/>
            <a:ext cx="9131351" cy="1233424"/>
          </a:xfrm>
          <a:prstGeom prst="rect">
            <a:avLst/>
          </a:prstGeom>
        </p:spPr>
        <p:txBody>
          <a:bodyPr vert="horz" lIns="91440" tIns="45720" rIns="91440" bIns="45720" rtlCol="0" anchor="b">
            <a:normAutofit/>
          </a:bodyPr>
          <a:lstStyle/>
          <a:p>
            <a:pPr rtl="0"/>
            <a:r>
              <a:rPr lang="zh-TW" altLang="en-US" dirty="0"/>
              <a:t>按一下以編輯母片標題樣式</a:t>
            </a:r>
          </a:p>
        </p:txBody>
      </p:sp>
      <p:sp>
        <p:nvSpPr>
          <p:cNvPr id="3" name="文字預留位置 2"/>
          <p:cNvSpPr>
            <a:spLocks noGrp="1"/>
          </p:cNvSpPr>
          <p:nvPr>
            <p:ph type="body" idx="1"/>
          </p:nvPr>
        </p:nvSpPr>
        <p:spPr>
          <a:xfrm>
            <a:off x="1528174" y="1485901"/>
            <a:ext cx="9132477" cy="4152901"/>
          </a:xfrm>
          <a:prstGeom prst="rect">
            <a:avLst/>
          </a:prstGeom>
        </p:spPr>
        <p:txBody>
          <a:bodyPr vert="horz" lIns="91440" tIns="45720" rIns="91440" bIns="45720" rtlCol="0">
            <a:normAutofit/>
          </a:bodyPr>
          <a:lstStyle/>
          <a:p>
            <a:pPr lvl="0" rtl="0"/>
            <a:r>
              <a:rPr lang="zh-TW" altLang="en-US" dirty="0"/>
              <a:t>按一下以編輯母片文字樣式</a:t>
            </a:r>
          </a:p>
          <a:p>
            <a:pPr lvl="1" rtl="0"/>
            <a:r>
              <a:rPr lang="zh-TW" altLang="en-US" dirty="0"/>
              <a:t>第二層</a:t>
            </a:r>
          </a:p>
          <a:p>
            <a:pPr lvl="2" rtl="0"/>
            <a:r>
              <a:rPr lang="zh-TW" altLang="en-US" dirty="0"/>
              <a:t>第三層</a:t>
            </a:r>
          </a:p>
          <a:p>
            <a:pPr lvl="3" rtl="0"/>
            <a:r>
              <a:rPr lang="zh-TW" altLang="en-US" dirty="0"/>
              <a:t>第四層</a:t>
            </a:r>
          </a:p>
          <a:p>
            <a:pPr lvl="4" rtl="0"/>
            <a:r>
              <a:rPr lang="zh-TW" altLang="en-US" dirty="0"/>
              <a:t>第五層</a:t>
            </a:r>
          </a:p>
        </p:txBody>
      </p:sp>
      <p:sp>
        <p:nvSpPr>
          <p:cNvPr id="5" name="頁尾預留位置 4"/>
          <p:cNvSpPr>
            <a:spLocks noGrp="1"/>
          </p:cNvSpPr>
          <p:nvPr>
            <p:ph type="ftr" sz="quarter" idx="3"/>
          </p:nvPr>
        </p:nvSpPr>
        <p:spPr>
          <a:xfrm>
            <a:off x="1522015" y="6601968"/>
            <a:ext cx="6976643" cy="237744"/>
          </a:xfrm>
          <a:prstGeom prst="rect">
            <a:avLst/>
          </a:prstGeom>
        </p:spPr>
        <p:txBody>
          <a:bodyPr vert="horz" lIns="91440" tIns="45720" rIns="91440" bIns="45720" rtlCol="0" anchor="ctr"/>
          <a:lstStyle>
            <a:lvl1pPr algn="l">
              <a:defRPr sz="1200" cap="none" baseline="0">
                <a:solidFill>
                  <a:schemeClr val="tx1"/>
                </a:solidFill>
                <a:latin typeface="細明體" panose="02020509000000000000" pitchFamily="49" charset="-120"/>
                <a:ea typeface="細明體" panose="02020509000000000000" pitchFamily="49" charset="-120"/>
              </a:defRPr>
            </a:lvl1pPr>
          </a:lstStyle>
          <a:p>
            <a:r>
              <a:rPr lang="zh-TW" altLang="en-US" dirty="0" smtClean="0"/>
              <a:t>新增頁尾</a:t>
            </a:r>
            <a:endParaRPr lang="zh-TW" altLang="en-US" dirty="0"/>
          </a:p>
        </p:txBody>
      </p:sp>
      <p:sp>
        <p:nvSpPr>
          <p:cNvPr id="4" name="日期預留位置 3"/>
          <p:cNvSpPr>
            <a:spLocks noGrp="1"/>
          </p:cNvSpPr>
          <p:nvPr>
            <p:ph type="dt" sz="half" idx="2"/>
          </p:nvPr>
        </p:nvSpPr>
        <p:spPr>
          <a:xfrm>
            <a:off x="8749018" y="6601969"/>
            <a:ext cx="1265948" cy="193933"/>
          </a:xfrm>
          <a:prstGeom prst="rect">
            <a:avLst/>
          </a:prstGeom>
        </p:spPr>
        <p:txBody>
          <a:bodyPr vert="horz" lIns="91440" tIns="45720" rIns="91440" bIns="45720" rtlCol="0" anchor="ctr"/>
          <a:lstStyle>
            <a:lvl1pPr algn="r">
              <a:defRPr sz="1200">
                <a:solidFill>
                  <a:schemeClr val="tx1"/>
                </a:solidFill>
                <a:latin typeface="細明體" panose="02020509000000000000" pitchFamily="49" charset="-120"/>
                <a:ea typeface="細明體" panose="02020509000000000000" pitchFamily="49" charset="-120"/>
              </a:defRPr>
            </a:lvl1pPr>
          </a:lstStyle>
          <a:p>
            <a:fld id="{4ED92A3B-74AB-49BB-A755-2E59EFE26986}" type="datetime2">
              <a:rPr lang="zh-TW" altLang="en-US" smtClean="0"/>
              <a:t>2020年12月25日</a:t>
            </a:fld>
            <a:endParaRPr lang="zh-TW" altLang="en-US" dirty="0"/>
          </a:p>
        </p:txBody>
      </p:sp>
      <p:sp>
        <p:nvSpPr>
          <p:cNvPr id="6" name="投影片編號預留位置 5"/>
          <p:cNvSpPr>
            <a:spLocks noGrp="1"/>
          </p:cNvSpPr>
          <p:nvPr>
            <p:ph type="sldNum" sz="quarter" idx="4"/>
          </p:nvPr>
        </p:nvSpPr>
        <p:spPr>
          <a:xfrm>
            <a:off x="10020738" y="6601968"/>
            <a:ext cx="639913" cy="237744"/>
          </a:xfrm>
          <a:prstGeom prst="rect">
            <a:avLst/>
          </a:prstGeom>
        </p:spPr>
        <p:txBody>
          <a:bodyPr vert="horz" lIns="91440" tIns="45720" rIns="91440" bIns="45720" rtlCol="0" anchor="ctr"/>
          <a:lstStyle>
            <a:lvl1pPr algn="r">
              <a:defRPr sz="1200">
                <a:solidFill>
                  <a:schemeClr val="tx1"/>
                </a:solidFill>
                <a:latin typeface="細明體" panose="02020509000000000000" pitchFamily="49" charset="-120"/>
                <a:ea typeface="細明體" panose="02020509000000000000" pitchFamily="49" charset="-120"/>
              </a:defRPr>
            </a:lvl1pPr>
          </a:lstStyle>
          <a:p>
            <a:fld id="{CA8D9AD5-F248-4919-864A-CFD76CC027D6}" type="slidenum">
              <a:rPr lang="en-US" altLang="zh-TW" smtClean="0"/>
              <a:pPr/>
              <a:t>‹#›</a:t>
            </a:fld>
            <a:endParaRPr lang="zh-TW" altLang="en-US" dirty="0"/>
          </a:p>
        </p:txBody>
      </p:sp>
    </p:spTree>
    <p:extLst>
      <p:ext uri="{BB962C8B-B14F-4D97-AF65-F5344CB8AC3E}">
        <p14:creationId xmlns:p14="http://schemas.microsoft.com/office/powerpoint/2010/main" val="52411169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marL="0" indent="0" algn="l" defTabSz="914126" rtl="0" eaLnBrk="1" latinLnBrk="0" hangingPunct="1">
        <a:lnSpc>
          <a:spcPct val="90000"/>
        </a:lnSpc>
        <a:spcBef>
          <a:spcPct val="0"/>
        </a:spcBef>
        <a:buFont typeface="Arial" pitchFamily="34" charset="0"/>
        <a:buNone/>
        <a:defRPr sz="3399" kern="1200">
          <a:solidFill>
            <a:schemeClr val="tx1"/>
          </a:solidFill>
          <a:latin typeface="細明體" panose="02020509000000000000" pitchFamily="49" charset="-120"/>
          <a:ea typeface="細明體" panose="02020509000000000000" pitchFamily="49" charset="-120"/>
          <a:cs typeface="+mj-cs"/>
        </a:defRPr>
      </a:lvl1pPr>
    </p:titleStyle>
    <p:bodyStyle>
      <a:lvl1pPr marL="274238" indent="-228531" algn="l" defTabSz="914126" rtl="0" eaLnBrk="1" latinLnBrk="0" hangingPunct="1">
        <a:lnSpc>
          <a:spcPct val="100000"/>
        </a:lnSpc>
        <a:spcBef>
          <a:spcPts val="1799"/>
        </a:spcBef>
        <a:buClr>
          <a:schemeClr val="tx1">
            <a:lumMod val="75000"/>
            <a:lumOff val="25000"/>
          </a:schemeClr>
        </a:buClr>
        <a:buSzPct val="100000"/>
        <a:buFont typeface="Arial" pitchFamily="34" charset="0"/>
        <a:buChar char="•"/>
        <a:defRPr sz="1999" kern="1200">
          <a:solidFill>
            <a:schemeClr val="tx1"/>
          </a:solidFill>
          <a:latin typeface="細明體" panose="02020509000000000000" pitchFamily="49" charset="-120"/>
          <a:ea typeface="細明體" panose="02020509000000000000" pitchFamily="49" charset="-120"/>
          <a:cs typeface="+mn-cs"/>
        </a:defRPr>
      </a:lvl1pPr>
      <a:lvl2pPr marL="594182" indent="-228531" algn="l" defTabSz="914126" rtl="0" eaLnBrk="1" latinLnBrk="0" hangingPunct="1">
        <a:lnSpc>
          <a:spcPct val="100000"/>
        </a:lnSpc>
        <a:spcBef>
          <a:spcPts val="1000"/>
        </a:spcBef>
        <a:buClr>
          <a:schemeClr val="tx1">
            <a:lumMod val="75000"/>
            <a:lumOff val="25000"/>
          </a:schemeClr>
        </a:buClr>
        <a:buSzPct val="100000"/>
        <a:buFont typeface="Arial" pitchFamily="34" charset="0"/>
        <a:buChar char="•"/>
        <a:defRPr sz="1799" kern="1200">
          <a:solidFill>
            <a:schemeClr val="tx1"/>
          </a:solidFill>
          <a:latin typeface="細明體" panose="02020509000000000000" pitchFamily="49" charset="-120"/>
          <a:ea typeface="細明體" panose="02020509000000000000" pitchFamily="49" charset="-120"/>
          <a:cs typeface="+mn-cs"/>
        </a:defRPr>
      </a:lvl2pPr>
      <a:lvl3pPr marL="914126" indent="-228531" algn="l" defTabSz="914126"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細明體" panose="02020509000000000000" pitchFamily="49" charset="-120"/>
          <a:ea typeface="細明體" panose="02020509000000000000" pitchFamily="49" charset="-120"/>
          <a:cs typeface="+mn-cs"/>
        </a:defRPr>
      </a:lvl3pPr>
      <a:lvl4pPr marL="1234070" indent="-228531" algn="l" defTabSz="914126"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細明體" panose="02020509000000000000" pitchFamily="49" charset="-120"/>
          <a:ea typeface="細明體" panose="02020509000000000000" pitchFamily="49" charset="-120"/>
          <a:cs typeface="+mn-cs"/>
        </a:defRPr>
      </a:lvl4pPr>
      <a:lvl5pPr marL="1554014" indent="-228531" algn="l" defTabSz="914126"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細明體" panose="02020509000000000000" pitchFamily="49" charset="-120"/>
          <a:ea typeface="細明體" panose="02020509000000000000" pitchFamily="49" charset="-120"/>
          <a:cs typeface="+mn-cs"/>
        </a:defRPr>
      </a:lvl5pPr>
      <a:lvl6pPr marL="1873958" indent="-228531" algn="l" defTabSz="914126"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3902" indent="-228531" algn="l" defTabSz="914126"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3846" indent="-228531" algn="l" defTabSz="914126"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3790" indent="-228531" algn="l" defTabSz="914126"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 pos="3840">
          <p15:clr>
            <a:srgbClr val="F26B43"/>
          </p15:clr>
        </p15:guide>
        <p15:guide id="8"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216"/>
          <p:cNvSpPr txBox="1"/>
          <p:nvPr/>
        </p:nvSpPr>
        <p:spPr>
          <a:xfrm>
            <a:off x="2633543" y="2136338"/>
            <a:ext cx="9529225" cy="2585323"/>
          </a:xfrm>
          <a:prstGeom prst="rect">
            <a:avLst/>
          </a:prstGeom>
          <a:noFill/>
        </p:spPr>
        <p:txBody>
          <a:bodyPr wrap="square" rtlCol="0">
            <a:spAutoFit/>
          </a:bodyPr>
          <a:lstStyle/>
          <a:p>
            <a:pPr algn="ctr"/>
            <a:r>
              <a:rPr lang="zh-TW" altLang="en-US" sz="5400" b="1" dirty="0">
                <a:effectLst>
                  <a:glow rad="228600">
                    <a:schemeClr val="accent4">
                      <a:satMod val="175000"/>
                      <a:alpha val="40000"/>
                    </a:schemeClr>
                  </a:glow>
                </a:effectLst>
              </a:rPr>
              <a:t>桃園市</a:t>
            </a:r>
            <a:r>
              <a:rPr lang="en-US" altLang="zh-TW" sz="5400" b="1" dirty="0">
                <a:effectLst>
                  <a:glow rad="228600">
                    <a:schemeClr val="accent4">
                      <a:satMod val="175000"/>
                      <a:alpha val="40000"/>
                    </a:schemeClr>
                  </a:glow>
                </a:effectLst>
              </a:rPr>
              <a:t>110</a:t>
            </a:r>
            <a:r>
              <a:rPr lang="zh-TW" altLang="en-US" sz="5400" b="1" dirty="0">
                <a:effectLst>
                  <a:glow rad="228600">
                    <a:schemeClr val="accent4">
                      <a:satMod val="175000"/>
                      <a:alpha val="40000"/>
                    </a:schemeClr>
                  </a:glow>
                </a:effectLst>
              </a:rPr>
              <a:t>學年</a:t>
            </a:r>
            <a:r>
              <a:rPr lang="zh-TW" altLang="en-US" sz="5400" b="1" dirty="0" smtClean="0">
                <a:effectLst>
                  <a:glow rad="228600">
                    <a:schemeClr val="accent4">
                      <a:satMod val="175000"/>
                      <a:alpha val="40000"/>
                    </a:schemeClr>
                  </a:glow>
                </a:effectLst>
              </a:rPr>
              <a:t>度</a:t>
            </a:r>
            <a:endParaRPr lang="en-US" altLang="zh-TW" sz="5400" b="1" dirty="0" smtClean="0">
              <a:effectLst>
                <a:glow rad="228600">
                  <a:schemeClr val="accent4">
                    <a:satMod val="175000"/>
                    <a:alpha val="40000"/>
                  </a:schemeClr>
                </a:glow>
              </a:effectLst>
            </a:endParaRPr>
          </a:p>
          <a:p>
            <a:pPr algn="ctr"/>
            <a:r>
              <a:rPr lang="zh-TW" altLang="en-US" sz="5400" b="1" dirty="0" smtClean="0">
                <a:effectLst>
                  <a:glow rad="228600">
                    <a:schemeClr val="accent4">
                      <a:satMod val="175000"/>
                      <a:alpha val="40000"/>
                    </a:schemeClr>
                  </a:glow>
                </a:effectLst>
              </a:rPr>
              <a:t>國民中學資賦優異學生鑑定</a:t>
            </a:r>
            <a:endParaRPr lang="en-US" altLang="zh-TW" sz="5400" b="1" dirty="0" smtClean="0">
              <a:effectLst>
                <a:glow rad="228600">
                  <a:schemeClr val="accent4">
                    <a:satMod val="175000"/>
                    <a:alpha val="40000"/>
                  </a:schemeClr>
                </a:glow>
              </a:effectLst>
            </a:endParaRPr>
          </a:p>
          <a:p>
            <a:pPr algn="ctr"/>
            <a:r>
              <a:rPr lang="zh-TW" altLang="en-US" sz="5400" b="1" dirty="0" smtClean="0">
                <a:effectLst>
                  <a:glow rad="228600">
                    <a:schemeClr val="accent4">
                      <a:satMod val="175000"/>
                      <a:alpha val="40000"/>
                    </a:schemeClr>
                  </a:glow>
                </a:effectLst>
              </a:rPr>
              <a:t>家長</a:t>
            </a:r>
            <a:r>
              <a:rPr lang="zh-TW" altLang="en-US" sz="5400" b="1" dirty="0">
                <a:effectLst>
                  <a:glow rad="228600">
                    <a:schemeClr val="accent4">
                      <a:satMod val="175000"/>
                      <a:alpha val="40000"/>
                    </a:schemeClr>
                  </a:glow>
                </a:effectLst>
              </a:rPr>
              <a:t>說明</a:t>
            </a:r>
            <a:r>
              <a:rPr lang="zh-TW" altLang="en-US" sz="5400" b="1" dirty="0" smtClean="0">
                <a:effectLst>
                  <a:glow rad="228600">
                    <a:schemeClr val="accent4">
                      <a:satMod val="175000"/>
                      <a:alpha val="40000"/>
                    </a:schemeClr>
                  </a:glow>
                </a:effectLst>
              </a:rPr>
              <a:t>會</a:t>
            </a:r>
            <a:endParaRPr lang="zh-TW" altLang="en-US" sz="5400" b="1" dirty="0">
              <a:effectLst>
                <a:glow rad="228600">
                  <a:schemeClr val="accent4">
                    <a:satMod val="175000"/>
                    <a:alpha val="40000"/>
                  </a:schemeClr>
                </a:glow>
              </a:effectLst>
            </a:endParaRPr>
          </a:p>
        </p:txBody>
      </p:sp>
      <p:sp>
        <p:nvSpPr>
          <p:cNvPr id="3" name="矩形 2"/>
          <p:cNvSpPr/>
          <p:nvPr/>
        </p:nvSpPr>
        <p:spPr>
          <a:xfrm>
            <a:off x="4510236" y="476672"/>
            <a:ext cx="5042887" cy="1323439"/>
          </a:xfrm>
          <a:prstGeom prst="rect">
            <a:avLst/>
          </a:prstGeom>
          <a:noFill/>
        </p:spPr>
        <p:txBody>
          <a:bodyPr wrap="square" lIns="91440" tIns="45720" rIns="91440" bIns="45720">
            <a:spAutoFit/>
          </a:bodyPr>
          <a:lstStyle/>
          <a:p>
            <a:pPr algn="ctr"/>
            <a:r>
              <a:rPr lang="zh-TW" altLang="en-US" sz="8000" b="1" cap="none" spc="0" dirty="0" smtClean="0">
                <a:ln w="12700">
                  <a:solidFill>
                    <a:schemeClr val="accent5"/>
                  </a:solidFill>
                  <a:prstDash val="solid"/>
                </a:ln>
                <a:solidFill>
                  <a:srgbClr val="002060"/>
                </a:solidFill>
                <a:effectLst/>
              </a:rPr>
              <a:t>歡迎蒞臨</a:t>
            </a:r>
            <a:endParaRPr lang="zh-TW" altLang="en-US" sz="8000" b="1" cap="none" spc="0" dirty="0">
              <a:ln w="12700">
                <a:solidFill>
                  <a:schemeClr val="accent5"/>
                </a:solidFill>
                <a:prstDash val="solid"/>
              </a:ln>
              <a:solidFill>
                <a:srgbClr val="002060"/>
              </a:solidFill>
              <a:effectLst/>
            </a:endParaRPr>
          </a:p>
        </p:txBody>
      </p:sp>
    </p:spTree>
    <p:extLst>
      <p:ext uri="{BB962C8B-B14F-4D97-AF65-F5344CB8AC3E}">
        <p14:creationId xmlns:p14="http://schemas.microsoft.com/office/powerpoint/2010/main" val="197728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 name="组合 208"/>
          <p:cNvGrpSpPr/>
          <p:nvPr/>
        </p:nvGrpSpPr>
        <p:grpSpPr>
          <a:xfrm>
            <a:off x="2684140" y="3472241"/>
            <a:ext cx="184102" cy="644357"/>
            <a:chOff x="2752726" y="4344988"/>
            <a:chExt cx="184150" cy="644525"/>
          </a:xfrm>
        </p:grpSpPr>
        <p:sp>
          <p:nvSpPr>
            <p:cNvPr id="101" name="Freeform 101"/>
            <p:cNvSpPr>
              <a:spLocks/>
            </p:cNvSpPr>
            <p:nvPr/>
          </p:nvSpPr>
          <p:spPr bwMode="auto">
            <a:xfrm>
              <a:off x="2762251" y="4427538"/>
              <a:ext cx="174625" cy="519113"/>
            </a:xfrm>
            <a:custGeom>
              <a:avLst/>
              <a:gdLst>
                <a:gd name="T0" fmla="*/ 34 w 110"/>
                <a:gd name="T1" fmla="*/ 267 h 327"/>
                <a:gd name="T2" fmla="*/ 67 w 110"/>
                <a:gd name="T3" fmla="*/ 327 h 327"/>
                <a:gd name="T4" fmla="*/ 95 w 110"/>
                <a:gd name="T5" fmla="*/ 323 h 327"/>
                <a:gd name="T6" fmla="*/ 110 w 110"/>
                <a:gd name="T7" fmla="*/ 256 h 327"/>
                <a:gd name="T8" fmla="*/ 76 w 110"/>
                <a:gd name="T9" fmla="*/ 0 h 327"/>
                <a:gd name="T10" fmla="*/ 0 w 110"/>
                <a:gd name="T11" fmla="*/ 10 h 327"/>
                <a:gd name="T12" fmla="*/ 34 w 110"/>
                <a:gd name="T13" fmla="*/ 267 h 327"/>
              </a:gdLst>
              <a:ahLst/>
              <a:cxnLst>
                <a:cxn ang="0">
                  <a:pos x="T0" y="T1"/>
                </a:cxn>
                <a:cxn ang="0">
                  <a:pos x="T2" y="T3"/>
                </a:cxn>
                <a:cxn ang="0">
                  <a:pos x="T4" y="T5"/>
                </a:cxn>
                <a:cxn ang="0">
                  <a:pos x="T6" y="T7"/>
                </a:cxn>
                <a:cxn ang="0">
                  <a:pos x="T8" y="T9"/>
                </a:cxn>
                <a:cxn ang="0">
                  <a:pos x="T10" y="T11"/>
                </a:cxn>
                <a:cxn ang="0">
                  <a:pos x="T12" y="T13"/>
                </a:cxn>
              </a:cxnLst>
              <a:rect l="0" t="0" r="r" b="b"/>
              <a:pathLst>
                <a:path w="110" h="327">
                  <a:moveTo>
                    <a:pt x="34" y="267"/>
                  </a:moveTo>
                  <a:lnTo>
                    <a:pt x="67" y="327"/>
                  </a:lnTo>
                  <a:lnTo>
                    <a:pt x="95" y="323"/>
                  </a:lnTo>
                  <a:lnTo>
                    <a:pt x="110" y="256"/>
                  </a:lnTo>
                  <a:lnTo>
                    <a:pt x="76" y="0"/>
                  </a:lnTo>
                  <a:lnTo>
                    <a:pt x="0" y="10"/>
                  </a:lnTo>
                  <a:lnTo>
                    <a:pt x="34" y="267"/>
                  </a:lnTo>
                  <a:close/>
                </a:path>
              </a:pathLst>
            </a:custGeom>
            <a:solidFill>
              <a:srgbClr val="EDCD2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02" name="Freeform 102"/>
            <p:cNvSpPr>
              <a:spLocks/>
            </p:cNvSpPr>
            <p:nvPr/>
          </p:nvSpPr>
          <p:spPr bwMode="auto">
            <a:xfrm>
              <a:off x="2754313" y="4344988"/>
              <a:ext cx="128588" cy="146050"/>
            </a:xfrm>
            <a:custGeom>
              <a:avLst/>
              <a:gdLst>
                <a:gd name="T0" fmla="*/ 5 w 81"/>
                <a:gd name="T1" fmla="*/ 58 h 92"/>
                <a:gd name="T2" fmla="*/ 5 w 81"/>
                <a:gd name="T3" fmla="*/ 58 h 92"/>
                <a:gd name="T4" fmla="*/ 7 w 81"/>
                <a:gd name="T5" fmla="*/ 66 h 92"/>
                <a:gd name="T6" fmla="*/ 10 w 81"/>
                <a:gd name="T7" fmla="*/ 73 h 92"/>
                <a:gd name="T8" fmla="*/ 15 w 81"/>
                <a:gd name="T9" fmla="*/ 78 h 92"/>
                <a:gd name="T10" fmla="*/ 20 w 81"/>
                <a:gd name="T11" fmla="*/ 84 h 92"/>
                <a:gd name="T12" fmla="*/ 26 w 81"/>
                <a:gd name="T13" fmla="*/ 88 h 92"/>
                <a:gd name="T14" fmla="*/ 33 w 81"/>
                <a:gd name="T15" fmla="*/ 90 h 92"/>
                <a:gd name="T16" fmla="*/ 39 w 81"/>
                <a:gd name="T17" fmla="*/ 92 h 92"/>
                <a:gd name="T18" fmla="*/ 47 w 81"/>
                <a:gd name="T19" fmla="*/ 90 h 92"/>
                <a:gd name="T20" fmla="*/ 49 w 81"/>
                <a:gd name="T21" fmla="*/ 90 h 92"/>
                <a:gd name="T22" fmla="*/ 49 w 81"/>
                <a:gd name="T23" fmla="*/ 90 h 92"/>
                <a:gd name="T24" fmla="*/ 56 w 81"/>
                <a:gd name="T25" fmla="*/ 89 h 92"/>
                <a:gd name="T26" fmla="*/ 62 w 81"/>
                <a:gd name="T27" fmla="*/ 86 h 92"/>
                <a:gd name="T28" fmla="*/ 69 w 81"/>
                <a:gd name="T29" fmla="*/ 81 h 92"/>
                <a:gd name="T30" fmla="*/ 73 w 81"/>
                <a:gd name="T31" fmla="*/ 77 h 92"/>
                <a:gd name="T32" fmla="*/ 77 w 81"/>
                <a:gd name="T33" fmla="*/ 70 h 92"/>
                <a:gd name="T34" fmla="*/ 80 w 81"/>
                <a:gd name="T35" fmla="*/ 63 h 92"/>
                <a:gd name="T36" fmla="*/ 81 w 81"/>
                <a:gd name="T37" fmla="*/ 56 h 92"/>
                <a:gd name="T38" fmla="*/ 81 w 81"/>
                <a:gd name="T39" fmla="*/ 48 h 92"/>
                <a:gd name="T40" fmla="*/ 76 w 81"/>
                <a:gd name="T41" fmla="*/ 13 h 92"/>
                <a:gd name="T42" fmla="*/ 76 w 81"/>
                <a:gd name="T43" fmla="*/ 13 h 92"/>
                <a:gd name="T44" fmla="*/ 75 w 81"/>
                <a:gd name="T45" fmla="*/ 8 h 92"/>
                <a:gd name="T46" fmla="*/ 72 w 81"/>
                <a:gd name="T47" fmla="*/ 2 h 92"/>
                <a:gd name="T48" fmla="*/ 68 w 81"/>
                <a:gd name="T49" fmla="*/ 1 h 92"/>
                <a:gd name="T50" fmla="*/ 64 w 81"/>
                <a:gd name="T51" fmla="*/ 0 h 92"/>
                <a:gd name="T52" fmla="*/ 51 w 81"/>
                <a:gd name="T53" fmla="*/ 0 h 92"/>
                <a:gd name="T54" fmla="*/ 37 w 81"/>
                <a:gd name="T55" fmla="*/ 2 h 92"/>
                <a:gd name="T56" fmla="*/ 35 w 81"/>
                <a:gd name="T57" fmla="*/ 2 h 92"/>
                <a:gd name="T58" fmla="*/ 35 w 81"/>
                <a:gd name="T59" fmla="*/ 2 h 92"/>
                <a:gd name="T60" fmla="*/ 22 w 81"/>
                <a:gd name="T61" fmla="*/ 4 h 92"/>
                <a:gd name="T62" fmla="*/ 10 w 81"/>
                <a:gd name="T63" fmla="*/ 6 h 92"/>
                <a:gd name="T64" fmla="*/ 5 w 81"/>
                <a:gd name="T65" fmla="*/ 9 h 92"/>
                <a:gd name="T66" fmla="*/ 3 w 81"/>
                <a:gd name="T67" fmla="*/ 12 h 92"/>
                <a:gd name="T68" fmla="*/ 0 w 81"/>
                <a:gd name="T69" fmla="*/ 17 h 92"/>
                <a:gd name="T70" fmla="*/ 0 w 81"/>
                <a:gd name="T71" fmla="*/ 24 h 92"/>
                <a:gd name="T72" fmla="*/ 5 w 81"/>
                <a:gd name="T73" fmla="*/ 5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 h="92">
                  <a:moveTo>
                    <a:pt x="5" y="58"/>
                  </a:moveTo>
                  <a:lnTo>
                    <a:pt x="5" y="58"/>
                  </a:lnTo>
                  <a:lnTo>
                    <a:pt x="7" y="66"/>
                  </a:lnTo>
                  <a:lnTo>
                    <a:pt x="10" y="73"/>
                  </a:lnTo>
                  <a:lnTo>
                    <a:pt x="15" y="78"/>
                  </a:lnTo>
                  <a:lnTo>
                    <a:pt x="20" y="84"/>
                  </a:lnTo>
                  <a:lnTo>
                    <a:pt x="26" y="88"/>
                  </a:lnTo>
                  <a:lnTo>
                    <a:pt x="33" y="90"/>
                  </a:lnTo>
                  <a:lnTo>
                    <a:pt x="39" y="92"/>
                  </a:lnTo>
                  <a:lnTo>
                    <a:pt x="47" y="90"/>
                  </a:lnTo>
                  <a:lnTo>
                    <a:pt x="49" y="90"/>
                  </a:lnTo>
                  <a:lnTo>
                    <a:pt x="49" y="90"/>
                  </a:lnTo>
                  <a:lnTo>
                    <a:pt x="56" y="89"/>
                  </a:lnTo>
                  <a:lnTo>
                    <a:pt x="62" y="86"/>
                  </a:lnTo>
                  <a:lnTo>
                    <a:pt x="69" y="81"/>
                  </a:lnTo>
                  <a:lnTo>
                    <a:pt x="73" y="77"/>
                  </a:lnTo>
                  <a:lnTo>
                    <a:pt x="77" y="70"/>
                  </a:lnTo>
                  <a:lnTo>
                    <a:pt x="80" y="63"/>
                  </a:lnTo>
                  <a:lnTo>
                    <a:pt x="81" y="56"/>
                  </a:lnTo>
                  <a:lnTo>
                    <a:pt x="81" y="48"/>
                  </a:lnTo>
                  <a:lnTo>
                    <a:pt x="76" y="13"/>
                  </a:lnTo>
                  <a:lnTo>
                    <a:pt x="76" y="13"/>
                  </a:lnTo>
                  <a:lnTo>
                    <a:pt x="75" y="8"/>
                  </a:lnTo>
                  <a:lnTo>
                    <a:pt x="72" y="2"/>
                  </a:lnTo>
                  <a:lnTo>
                    <a:pt x="68" y="1"/>
                  </a:lnTo>
                  <a:lnTo>
                    <a:pt x="64" y="0"/>
                  </a:lnTo>
                  <a:lnTo>
                    <a:pt x="51" y="0"/>
                  </a:lnTo>
                  <a:lnTo>
                    <a:pt x="37" y="2"/>
                  </a:lnTo>
                  <a:lnTo>
                    <a:pt x="35" y="2"/>
                  </a:lnTo>
                  <a:lnTo>
                    <a:pt x="35" y="2"/>
                  </a:lnTo>
                  <a:lnTo>
                    <a:pt x="22" y="4"/>
                  </a:lnTo>
                  <a:lnTo>
                    <a:pt x="10" y="6"/>
                  </a:lnTo>
                  <a:lnTo>
                    <a:pt x="5" y="9"/>
                  </a:lnTo>
                  <a:lnTo>
                    <a:pt x="3" y="12"/>
                  </a:lnTo>
                  <a:lnTo>
                    <a:pt x="0" y="17"/>
                  </a:lnTo>
                  <a:lnTo>
                    <a:pt x="0" y="24"/>
                  </a:lnTo>
                  <a:lnTo>
                    <a:pt x="5" y="58"/>
                  </a:lnTo>
                  <a:close/>
                </a:path>
              </a:pathLst>
            </a:custGeom>
            <a:solidFill>
              <a:srgbClr val="EDCD2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03" name="Freeform 103"/>
            <p:cNvSpPr>
              <a:spLocks/>
            </p:cNvSpPr>
            <p:nvPr/>
          </p:nvSpPr>
          <p:spPr bwMode="auto">
            <a:xfrm>
              <a:off x="2752726" y="4394200"/>
              <a:ext cx="149225" cy="142875"/>
            </a:xfrm>
            <a:custGeom>
              <a:avLst/>
              <a:gdLst>
                <a:gd name="T0" fmla="*/ 11 w 94"/>
                <a:gd name="T1" fmla="*/ 90 h 90"/>
                <a:gd name="T2" fmla="*/ 94 w 94"/>
                <a:gd name="T3" fmla="*/ 80 h 90"/>
                <a:gd name="T4" fmla="*/ 84 w 94"/>
                <a:gd name="T5" fmla="*/ 0 h 90"/>
                <a:gd name="T6" fmla="*/ 0 w 94"/>
                <a:gd name="T7" fmla="*/ 11 h 90"/>
                <a:gd name="T8" fmla="*/ 11 w 94"/>
                <a:gd name="T9" fmla="*/ 90 h 90"/>
              </a:gdLst>
              <a:ahLst/>
              <a:cxnLst>
                <a:cxn ang="0">
                  <a:pos x="T0" y="T1"/>
                </a:cxn>
                <a:cxn ang="0">
                  <a:pos x="T2" y="T3"/>
                </a:cxn>
                <a:cxn ang="0">
                  <a:pos x="T4" y="T5"/>
                </a:cxn>
                <a:cxn ang="0">
                  <a:pos x="T6" y="T7"/>
                </a:cxn>
                <a:cxn ang="0">
                  <a:pos x="T8" y="T9"/>
                </a:cxn>
              </a:cxnLst>
              <a:rect l="0" t="0" r="r" b="b"/>
              <a:pathLst>
                <a:path w="94" h="90">
                  <a:moveTo>
                    <a:pt x="11" y="90"/>
                  </a:moveTo>
                  <a:lnTo>
                    <a:pt x="94" y="80"/>
                  </a:lnTo>
                  <a:lnTo>
                    <a:pt x="84" y="0"/>
                  </a:lnTo>
                  <a:lnTo>
                    <a:pt x="0" y="11"/>
                  </a:lnTo>
                  <a:lnTo>
                    <a:pt x="11" y="90"/>
                  </a:lnTo>
                  <a:close/>
                </a:path>
              </a:pathLst>
            </a:custGeom>
            <a:solidFill>
              <a:srgbClr val="EDCD2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04" name="Freeform 104"/>
            <p:cNvSpPr>
              <a:spLocks/>
            </p:cNvSpPr>
            <p:nvPr/>
          </p:nvSpPr>
          <p:spPr bwMode="auto">
            <a:xfrm>
              <a:off x="2868613" y="4933950"/>
              <a:ext cx="44450" cy="55563"/>
            </a:xfrm>
            <a:custGeom>
              <a:avLst/>
              <a:gdLst>
                <a:gd name="T0" fmla="*/ 28 w 28"/>
                <a:gd name="T1" fmla="*/ 2 h 35"/>
                <a:gd name="T2" fmla="*/ 28 w 28"/>
                <a:gd name="T3" fmla="*/ 2 h 35"/>
                <a:gd name="T4" fmla="*/ 27 w 28"/>
                <a:gd name="T5" fmla="*/ 14 h 35"/>
                <a:gd name="T6" fmla="*/ 21 w 28"/>
                <a:gd name="T7" fmla="*/ 31 h 35"/>
                <a:gd name="T8" fmla="*/ 21 w 28"/>
                <a:gd name="T9" fmla="*/ 31 h 35"/>
                <a:gd name="T10" fmla="*/ 20 w 28"/>
                <a:gd name="T11" fmla="*/ 35 h 35"/>
                <a:gd name="T12" fmla="*/ 19 w 28"/>
                <a:gd name="T13" fmla="*/ 35 h 35"/>
                <a:gd name="T14" fmla="*/ 16 w 28"/>
                <a:gd name="T15" fmla="*/ 35 h 35"/>
                <a:gd name="T16" fmla="*/ 13 w 28"/>
                <a:gd name="T17" fmla="*/ 32 h 35"/>
                <a:gd name="T18" fmla="*/ 11 w 28"/>
                <a:gd name="T19" fmla="*/ 27 h 35"/>
                <a:gd name="T20" fmla="*/ 0 w 28"/>
                <a:gd name="T21" fmla="*/ 8 h 35"/>
                <a:gd name="T22" fmla="*/ 0 w 28"/>
                <a:gd name="T23" fmla="*/ 8 h 35"/>
                <a:gd name="T24" fmla="*/ 3 w 28"/>
                <a:gd name="T25" fmla="*/ 5 h 35"/>
                <a:gd name="T26" fmla="*/ 8 w 28"/>
                <a:gd name="T27" fmla="*/ 2 h 35"/>
                <a:gd name="T28" fmla="*/ 12 w 28"/>
                <a:gd name="T29" fmla="*/ 1 h 35"/>
                <a:gd name="T30" fmla="*/ 16 w 28"/>
                <a:gd name="T31" fmla="*/ 0 h 35"/>
                <a:gd name="T32" fmla="*/ 23 w 28"/>
                <a:gd name="T33" fmla="*/ 0 h 35"/>
                <a:gd name="T34" fmla="*/ 28 w 28"/>
                <a:gd name="T35" fmla="*/ 2 h 35"/>
                <a:gd name="T36" fmla="*/ 28 w 28"/>
                <a:gd name="T37"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35">
                  <a:moveTo>
                    <a:pt x="28" y="2"/>
                  </a:moveTo>
                  <a:lnTo>
                    <a:pt x="28" y="2"/>
                  </a:lnTo>
                  <a:lnTo>
                    <a:pt x="27" y="14"/>
                  </a:lnTo>
                  <a:lnTo>
                    <a:pt x="21" y="31"/>
                  </a:lnTo>
                  <a:lnTo>
                    <a:pt x="21" y="31"/>
                  </a:lnTo>
                  <a:lnTo>
                    <a:pt x="20" y="35"/>
                  </a:lnTo>
                  <a:lnTo>
                    <a:pt x="19" y="35"/>
                  </a:lnTo>
                  <a:lnTo>
                    <a:pt x="16" y="35"/>
                  </a:lnTo>
                  <a:lnTo>
                    <a:pt x="13" y="32"/>
                  </a:lnTo>
                  <a:lnTo>
                    <a:pt x="11" y="27"/>
                  </a:lnTo>
                  <a:lnTo>
                    <a:pt x="0" y="8"/>
                  </a:lnTo>
                  <a:lnTo>
                    <a:pt x="0" y="8"/>
                  </a:lnTo>
                  <a:lnTo>
                    <a:pt x="3" y="5"/>
                  </a:lnTo>
                  <a:lnTo>
                    <a:pt x="8" y="2"/>
                  </a:lnTo>
                  <a:lnTo>
                    <a:pt x="12" y="1"/>
                  </a:lnTo>
                  <a:lnTo>
                    <a:pt x="16" y="0"/>
                  </a:lnTo>
                  <a:lnTo>
                    <a:pt x="23" y="0"/>
                  </a:lnTo>
                  <a:lnTo>
                    <a:pt x="28" y="2"/>
                  </a:lnTo>
                  <a:lnTo>
                    <a:pt x="28" y="2"/>
                  </a:lnTo>
                  <a:close/>
                </a:path>
              </a:pathLst>
            </a:custGeom>
            <a:solidFill>
              <a:srgbClr val="EDCD2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grpSp>
        <p:nvGrpSpPr>
          <p:cNvPr id="216" name="组合 215"/>
          <p:cNvGrpSpPr/>
          <p:nvPr/>
        </p:nvGrpSpPr>
        <p:grpSpPr>
          <a:xfrm>
            <a:off x="2074699" y="4057875"/>
            <a:ext cx="1414095" cy="1541062"/>
            <a:chOff x="2143126" y="4930775"/>
            <a:chExt cx="1414463" cy="1541463"/>
          </a:xfrm>
        </p:grpSpPr>
        <p:sp>
          <p:nvSpPr>
            <p:cNvPr id="5" name="Freeform 5"/>
            <p:cNvSpPr>
              <a:spLocks/>
            </p:cNvSpPr>
            <p:nvPr/>
          </p:nvSpPr>
          <p:spPr bwMode="auto">
            <a:xfrm>
              <a:off x="2143126" y="5083175"/>
              <a:ext cx="1414463" cy="1257300"/>
            </a:xfrm>
            <a:custGeom>
              <a:avLst/>
              <a:gdLst>
                <a:gd name="T0" fmla="*/ 334 w 891"/>
                <a:gd name="T1" fmla="*/ 790 h 792"/>
                <a:gd name="T2" fmla="*/ 228 w 891"/>
                <a:gd name="T3" fmla="*/ 775 h 792"/>
                <a:gd name="T4" fmla="*/ 212 w 891"/>
                <a:gd name="T5" fmla="*/ 764 h 792"/>
                <a:gd name="T6" fmla="*/ 190 w 891"/>
                <a:gd name="T7" fmla="*/ 734 h 792"/>
                <a:gd name="T8" fmla="*/ 110 w 891"/>
                <a:gd name="T9" fmla="*/ 683 h 792"/>
                <a:gd name="T10" fmla="*/ 65 w 891"/>
                <a:gd name="T11" fmla="*/ 631 h 792"/>
                <a:gd name="T12" fmla="*/ 56 w 891"/>
                <a:gd name="T13" fmla="*/ 597 h 792"/>
                <a:gd name="T14" fmla="*/ 61 w 891"/>
                <a:gd name="T15" fmla="*/ 560 h 792"/>
                <a:gd name="T16" fmla="*/ 45 w 891"/>
                <a:gd name="T17" fmla="*/ 545 h 792"/>
                <a:gd name="T18" fmla="*/ 26 w 891"/>
                <a:gd name="T19" fmla="*/ 528 h 792"/>
                <a:gd name="T20" fmla="*/ 48 w 891"/>
                <a:gd name="T21" fmla="*/ 513 h 792"/>
                <a:gd name="T22" fmla="*/ 61 w 891"/>
                <a:gd name="T23" fmla="*/ 501 h 792"/>
                <a:gd name="T24" fmla="*/ 56 w 891"/>
                <a:gd name="T25" fmla="*/ 465 h 792"/>
                <a:gd name="T26" fmla="*/ 65 w 891"/>
                <a:gd name="T27" fmla="*/ 442 h 792"/>
                <a:gd name="T28" fmla="*/ 48 w 891"/>
                <a:gd name="T29" fmla="*/ 435 h 792"/>
                <a:gd name="T30" fmla="*/ 23 w 891"/>
                <a:gd name="T31" fmla="*/ 425 h 792"/>
                <a:gd name="T32" fmla="*/ 34 w 891"/>
                <a:gd name="T33" fmla="*/ 405 h 792"/>
                <a:gd name="T34" fmla="*/ 56 w 891"/>
                <a:gd name="T35" fmla="*/ 393 h 792"/>
                <a:gd name="T36" fmla="*/ 55 w 891"/>
                <a:gd name="T37" fmla="*/ 365 h 792"/>
                <a:gd name="T38" fmla="*/ 56 w 891"/>
                <a:gd name="T39" fmla="*/ 343 h 792"/>
                <a:gd name="T40" fmla="*/ 53 w 891"/>
                <a:gd name="T41" fmla="*/ 320 h 792"/>
                <a:gd name="T42" fmla="*/ 32 w 891"/>
                <a:gd name="T43" fmla="*/ 310 h 792"/>
                <a:gd name="T44" fmla="*/ 36 w 891"/>
                <a:gd name="T45" fmla="*/ 291 h 792"/>
                <a:gd name="T46" fmla="*/ 60 w 891"/>
                <a:gd name="T47" fmla="*/ 281 h 792"/>
                <a:gd name="T48" fmla="*/ 64 w 891"/>
                <a:gd name="T49" fmla="*/ 262 h 792"/>
                <a:gd name="T50" fmla="*/ 61 w 891"/>
                <a:gd name="T51" fmla="*/ 245 h 792"/>
                <a:gd name="T52" fmla="*/ 71 w 891"/>
                <a:gd name="T53" fmla="*/ 218 h 792"/>
                <a:gd name="T54" fmla="*/ 59 w 891"/>
                <a:gd name="T55" fmla="*/ 214 h 792"/>
                <a:gd name="T56" fmla="*/ 34 w 891"/>
                <a:gd name="T57" fmla="*/ 203 h 792"/>
                <a:gd name="T58" fmla="*/ 0 w 891"/>
                <a:gd name="T59" fmla="*/ 0 h 792"/>
                <a:gd name="T60" fmla="*/ 873 w 891"/>
                <a:gd name="T61" fmla="*/ 147 h 792"/>
                <a:gd name="T62" fmla="*/ 854 w 891"/>
                <a:gd name="T63" fmla="*/ 164 h 792"/>
                <a:gd name="T64" fmla="*/ 835 w 891"/>
                <a:gd name="T65" fmla="*/ 168 h 792"/>
                <a:gd name="T66" fmla="*/ 832 w 891"/>
                <a:gd name="T67" fmla="*/ 180 h 792"/>
                <a:gd name="T68" fmla="*/ 839 w 891"/>
                <a:gd name="T69" fmla="*/ 205 h 792"/>
                <a:gd name="T70" fmla="*/ 832 w 891"/>
                <a:gd name="T71" fmla="*/ 228 h 792"/>
                <a:gd name="T72" fmla="*/ 848 w 891"/>
                <a:gd name="T73" fmla="*/ 237 h 792"/>
                <a:gd name="T74" fmla="*/ 871 w 891"/>
                <a:gd name="T75" fmla="*/ 254 h 792"/>
                <a:gd name="T76" fmla="*/ 854 w 891"/>
                <a:gd name="T77" fmla="*/ 271 h 792"/>
                <a:gd name="T78" fmla="*/ 841 w 891"/>
                <a:gd name="T79" fmla="*/ 281 h 792"/>
                <a:gd name="T80" fmla="*/ 845 w 891"/>
                <a:gd name="T81" fmla="*/ 310 h 792"/>
                <a:gd name="T82" fmla="*/ 841 w 891"/>
                <a:gd name="T83" fmla="*/ 336 h 792"/>
                <a:gd name="T84" fmla="*/ 856 w 891"/>
                <a:gd name="T85" fmla="*/ 355 h 792"/>
                <a:gd name="T86" fmla="*/ 877 w 891"/>
                <a:gd name="T87" fmla="*/ 369 h 792"/>
                <a:gd name="T88" fmla="*/ 863 w 891"/>
                <a:gd name="T89" fmla="*/ 386 h 792"/>
                <a:gd name="T90" fmla="*/ 836 w 891"/>
                <a:gd name="T91" fmla="*/ 390 h 792"/>
                <a:gd name="T92" fmla="*/ 843 w 891"/>
                <a:gd name="T93" fmla="*/ 411 h 792"/>
                <a:gd name="T94" fmla="*/ 841 w 891"/>
                <a:gd name="T95" fmla="*/ 435 h 792"/>
                <a:gd name="T96" fmla="*/ 844 w 891"/>
                <a:gd name="T97" fmla="*/ 463 h 792"/>
                <a:gd name="T98" fmla="*/ 867 w 891"/>
                <a:gd name="T99" fmla="*/ 474 h 792"/>
                <a:gd name="T100" fmla="*/ 870 w 891"/>
                <a:gd name="T101" fmla="*/ 490 h 792"/>
                <a:gd name="T102" fmla="*/ 845 w 891"/>
                <a:gd name="T103" fmla="*/ 503 h 792"/>
                <a:gd name="T104" fmla="*/ 841 w 891"/>
                <a:gd name="T105" fmla="*/ 535 h 792"/>
                <a:gd name="T106" fmla="*/ 844 w 891"/>
                <a:gd name="T107" fmla="*/ 554 h 792"/>
                <a:gd name="T108" fmla="*/ 858 w 891"/>
                <a:gd name="T109" fmla="*/ 572 h 792"/>
                <a:gd name="T110" fmla="*/ 856 w 891"/>
                <a:gd name="T111" fmla="*/ 595 h 792"/>
                <a:gd name="T112" fmla="*/ 820 w 891"/>
                <a:gd name="T113" fmla="*/ 653 h 792"/>
                <a:gd name="T114" fmla="*/ 776 w 891"/>
                <a:gd name="T115" fmla="*/ 695 h 792"/>
                <a:gd name="T116" fmla="*/ 711 w 891"/>
                <a:gd name="T117" fmla="*/ 742 h 792"/>
                <a:gd name="T118" fmla="*/ 695 w 891"/>
                <a:gd name="T119" fmla="*/ 764 h 792"/>
                <a:gd name="T120" fmla="*/ 675 w 891"/>
                <a:gd name="T121" fmla="*/ 775 h 792"/>
                <a:gd name="T122" fmla="*/ 548 w 891"/>
                <a:gd name="T123" fmla="*/ 79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91" h="792">
                  <a:moveTo>
                    <a:pt x="435" y="792"/>
                  </a:moveTo>
                  <a:lnTo>
                    <a:pt x="435" y="792"/>
                  </a:lnTo>
                  <a:lnTo>
                    <a:pt x="370" y="791"/>
                  </a:lnTo>
                  <a:lnTo>
                    <a:pt x="334" y="790"/>
                  </a:lnTo>
                  <a:lnTo>
                    <a:pt x="298" y="787"/>
                  </a:lnTo>
                  <a:lnTo>
                    <a:pt x="266" y="783"/>
                  </a:lnTo>
                  <a:lnTo>
                    <a:pt x="237" y="778"/>
                  </a:lnTo>
                  <a:lnTo>
                    <a:pt x="228" y="775"/>
                  </a:lnTo>
                  <a:lnTo>
                    <a:pt x="220" y="772"/>
                  </a:lnTo>
                  <a:lnTo>
                    <a:pt x="213" y="768"/>
                  </a:lnTo>
                  <a:lnTo>
                    <a:pt x="212" y="764"/>
                  </a:lnTo>
                  <a:lnTo>
                    <a:pt x="212" y="764"/>
                  </a:lnTo>
                  <a:lnTo>
                    <a:pt x="209" y="756"/>
                  </a:lnTo>
                  <a:lnTo>
                    <a:pt x="205" y="749"/>
                  </a:lnTo>
                  <a:lnTo>
                    <a:pt x="198" y="741"/>
                  </a:lnTo>
                  <a:lnTo>
                    <a:pt x="190" y="734"/>
                  </a:lnTo>
                  <a:lnTo>
                    <a:pt x="164" y="717"/>
                  </a:lnTo>
                  <a:lnTo>
                    <a:pt x="129" y="695"/>
                  </a:lnTo>
                  <a:lnTo>
                    <a:pt x="129" y="695"/>
                  </a:lnTo>
                  <a:lnTo>
                    <a:pt x="110" y="683"/>
                  </a:lnTo>
                  <a:lnTo>
                    <a:pt x="95" y="669"/>
                  </a:lnTo>
                  <a:lnTo>
                    <a:pt x="82" y="657"/>
                  </a:lnTo>
                  <a:lnTo>
                    <a:pt x="72" y="643"/>
                  </a:lnTo>
                  <a:lnTo>
                    <a:pt x="65" y="631"/>
                  </a:lnTo>
                  <a:lnTo>
                    <a:pt x="60" y="619"/>
                  </a:lnTo>
                  <a:lnTo>
                    <a:pt x="57" y="608"/>
                  </a:lnTo>
                  <a:lnTo>
                    <a:pt x="56" y="597"/>
                  </a:lnTo>
                  <a:lnTo>
                    <a:pt x="56" y="597"/>
                  </a:lnTo>
                  <a:lnTo>
                    <a:pt x="57" y="589"/>
                  </a:lnTo>
                  <a:lnTo>
                    <a:pt x="59" y="581"/>
                  </a:lnTo>
                  <a:lnTo>
                    <a:pt x="61" y="566"/>
                  </a:lnTo>
                  <a:lnTo>
                    <a:pt x="61" y="560"/>
                  </a:lnTo>
                  <a:lnTo>
                    <a:pt x="59" y="554"/>
                  </a:lnTo>
                  <a:lnTo>
                    <a:pt x="55" y="549"/>
                  </a:lnTo>
                  <a:lnTo>
                    <a:pt x="45" y="545"/>
                  </a:lnTo>
                  <a:lnTo>
                    <a:pt x="45" y="545"/>
                  </a:lnTo>
                  <a:lnTo>
                    <a:pt x="36" y="541"/>
                  </a:lnTo>
                  <a:lnTo>
                    <a:pt x="30" y="537"/>
                  </a:lnTo>
                  <a:lnTo>
                    <a:pt x="28" y="532"/>
                  </a:lnTo>
                  <a:lnTo>
                    <a:pt x="26" y="528"/>
                  </a:lnTo>
                  <a:lnTo>
                    <a:pt x="29" y="524"/>
                  </a:lnTo>
                  <a:lnTo>
                    <a:pt x="33" y="522"/>
                  </a:lnTo>
                  <a:lnTo>
                    <a:pt x="40" y="518"/>
                  </a:lnTo>
                  <a:lnTo>
                    <a:pt x="48" y="513"/>
                  </a:lnTo>
                  <a:lnTo>
                    <a:pt x="48" y="513"/>
                  </a:lnTo>
                  <a:lnTo>
                    <a:pt x="55" y="511"/>
                  </a:lnTo>
                  <a:lnTo>
                    <a:pt x="59" y="505"/>
                  </a:lnTo>
                  <a:lnTo>
                    <a:pt x="61" y="501"/>
                  </a:lnTo>
                  <a:lnTo>
                    <a:pt x="61" y="496"/>
                  </a:lnTo>
                  <a:lnTo>
                    <a:pt x="59" y="482"/>
                  </a:lnTo>
                  <a:lnTo>
                    <a:pt x="57" y="474"/>
                  </a:lnTo>
                  <a:lnTo>
                    <a:pt x="56" y="465"/>
                  </a:lnTo>
                  <a:lnTo>
                    <a:pt x="56" y="465"/>
                  </a:lnTo>
                  <a:lnTo>
                    <a:pt x="57" y="457"/>
                  </a:lnTo>
                  <a:lnTo>
                    <a:pt x="60" y="450"/>
                  </a:lnTo>
                  <a:lnTo>
                    <a:pt x="65" y="442"/>
                  </a:lnTo>
                  <a:lnTo>
                    <a:pt x="65" y="439"/>
                  </a:lnTo>
                  <a:lnTo>
                    <a:pt x="64" y="436"/>
                  </a:lnTo>
                  <a:lnTo>
                    <a:pt x="59" y="435"/>
                  </a:lnTo>
                  <a:lnTo>
                    <a:pt x="48" y="435"/>
                  </a:lnTo>
                  <a:lnTo>
                    <a:pt x="48" y="435"/>
                  </a:lnTo>
                  <a:lnTo>
                    <a:pt x="36" y="432"/>
                  </a:lnTo>
                  <a:lnTo>
                    <a:pt x="28" y="430"/>
                  </a:lnTo>
                  <a:lnTo>
                    <a:pt x="23" y="425"/>
                  </a:lnTo>
                  <a:lnTo>
                    <a:pt x="22" y="420"/>
                  </a:lnTo>
                  <a:lnTo>
                    <a:pt x="23" y="415"/>
                  </a:lnTo>
                  <a:lnTo>
                    <a:pt x="28" y="409"/>
                  </a:lnTo>
                  <a:lnTo>
                    <a:pt x="34" y="405"/>
                  </a:lnTo>
                  <a:lnTo>
                    <a:pt x="42" y="401"/>
                  </a:lnTo>
                  <a:lnTo>
                    <a:pt x="42" y="401"/>
                  </a:lnTo>
                  <a:lnTo>
                    <a:pt x="51" y="397"/>
                  </a:lnTo>
                  <a:lnTo>
                    <a:pt x="56" y="393"/>
                  </a:lnTo>
                  <a:lnTo>
                    <a:pt x="59" y="389"/>
                  </a:lnTo>
                  <a:lnTo>
                    <a:pt x="59" y="384"/>
                  </a:lnTo>
                  <a:lnTo>
                    <a:pt x="56" y="371"/>
                  </a:lnTo>
                  <a:lnTo>
                    <a:pt x="55" y="365"/>
                  </a:lnTo>
                  <a:lnTo>
                    <a:pt x="55" y="356"/>
                  </a:lnTo>
                  <a:lnTo>
                    <a:pt x="55" y="356"/>
                  </a:lnTo>
                  <a:lnTo>
                    <a:pt x="55" y="350"/>
                  </a:lnTo>
                  <a:lnTo>
                    <a:pt x="56" y="343"/>
                  </a:lnTo>
                  <a:lnTo>
                    <a:pt x="59" y="332"/>
                  </a:lnTo>
                  <a:lnTo>
                    <a:pt x="59" y="328"/>
                  </a:lnTo>
                  <a:lnTo>
                    <a:pt x="57" y="324"/>
                  </a:lnTo>
                  <a:lnTo>
                    <a:pt x="53" y="320"/>
                  </a:lnTo>
                  <a:lnTo>
                    <a:pt x="45" y="317"/>
                  </a:lnTo>
                  <a:lnTo>
                    <a:pt x="45" y="317"/>
                  </a:lnTo>
                  <a:lnTo>
                    <a:pt x="37" y="314"/>
                  </a:lnTo>
                  <a:lnTo>
                    <a:pt x="32" y="310"/>
                  </a:lnTo>
                  <a:lnTo>
                    <a:pt x="29" y="305"/>
                  </a:lnTo>
                  <a:lnTo>
                    <a:pt x="29" y="301"/>
                  </a:lnTo>
                  <a:lnTo>
                    <a:pt x="30" y="296"/>
                  </a:lnTo>
                  <a:lnTo>
                    <a:pt x="36" y="291"/>
                  </a:lnTo>
                  <a:lnTo>
                    <a:pt x="42" y="287"/>
                  </a:lnTo>
                  <a:lnTo>
                    <a:pt x="52" y="283"/>
                  </a:lnTo>
                  <a:lnTo>
                    <a:pt x="52" y="283"/>
                  </a:lnTo>
                  <a:lnTo>
                    <a:pt x="60" y="281"/>
                  </a:lnTo>
                  <a:lnTo>
                    <a:pt x="65" y="278"/>
                  </a:lnTo>
                  <a:lnTo>
                    <a:pt x="68" y="275"/>
                  </a:lnTo>
                  <a:lnTo>
                    <a:pt x="68" y="271"/>
                  </a:lnTo>
                  <a:lnTo>
                    <a:pt x="64" y="262"/>
                  </a:lnTo>
                  <a:lnTo>
                    <a:pt x="63" y="256"/>
                  </a:lnTo>
                  <a:lnTo>
                    <a:pt x="61" y="251"/>
                  </a:lnTo>
                  <a:lnTo>
                    <a:pt x="61" y="251"/>
                  </a:lnTo>
                  <a:lnTo>
                    <a:pt x="61" y="245"/>
                  </a:lnTo>
                  <a:lnTo>
                    <a:pt x="63" y="239"/>
                  </a:lnTo>
                  <a:lnTo>
                    <a:pt x="68" y="228"/>
                  </a:lnTo>
                  <a:lnTo>
                    <a:pt x="70" y="222"/>
                  </a:lnTo>
                  <a:lnTo>
                    <a:pt x="71" y="218"/>
                  </a:lnTo>
                  <a:lnTo>
                    <a:pt x="70" y="216"/>
                  </a:lnTo>
                  <a:lnTo>
                    <a:pt x="65" y="216"/>
                  </a:lnTo>
                  <a:lnTo>
                    <a:pt x="65" y="216"/>
                  </a:lnTo>
                  <a:lnTo>
                    <a:pt x="59" y="214"/>
                  </a:lnTo>
                  <a:lnTo>
                    <a:pt x="53" y="213"/>
                  </a:lnTo>
                  <a:lnTo>
                    <a:pt x="46" y="210"/>
                  </a:lnTo>
                  <a:lnTo>
                    <a:pt x="40" y="207"/>
                  </a:lnTo>
                  <a:lnTo>
                    <a:pt x="34" y="203"/>
                  </a:lnTo>
                  <a:lnTo>
                    <a:pt x="30" y="198"/>
                  </a:lnTo>
                  <a:lnTo>
                    <a:pt x="28" y="193"/>
                  </a:lnTo>
                  <a:lnTo>
                    <a:pt x="25" y="187"/>
                  </a:lnTo>
                  <a:lnTo>
                    <a:pt x="0" y="0"/>
                  </a:lnTo>
                  <a:lnTo>
                    <a:pt x="891" y="0"/>
                  </a:lnTo>
                  <a:lnTo>
                    <a:pt x="874" y="140"/>
                  </a:lnTo>
                  <a:lnTo>
                    <a:pt x="874" y="140"/>
                  </a:lnTo>
                  <a:lnTo>
                    <a:pt x="873" y="147"/>
                  </a:lnTo>
                  <a:lnTo>
                    <a:pt x="870" y="152"/>
                  </a:lnTo>
                  <a:lnTo>
                    <a:pt x="864" y="157"/>
                  </a:lnTo>
                  <a:lnTo>
                    <a:pt x="859" y="161"/>
                  </a:lnTo>
                  <a:lnTo>
                    <a:pt x="854" y="164"/>
                  </a:lnTo>
                  <a:lnTo>
                    <a:pt x="847" y="167"/>
                  </a:lnTo>
                  <a:lnTo>
                    <a:pt x="840" y="168"/>
                  </a:lnTo>
                  <a:lnTo>
                    <a:pt x="835" y="168"/>
                  </a:lnTo>
                  <a:lnTo>
                    <a:pt x="835" y="168"/>
                  </a:lnTo>
                  <a:lnTo>
                    <a:pt x="831" y="170"/>
                  </a:lnTo>
                  <a:lnTo>
                    <a:pt x="829" y="172"/>
                  </a:lnTo>
                  <a:lnTo>
                    <a:pt x="829" y="176"/>
                  </a:lnTo>
                  <a:lnTo>
                    <a:pt x="832" y="180"/>
                  </a:lnTo>
                  <a:lnTo>
                    <a:pt x="837" y="193"/>
                  </a:lnTo>
                  <a:lnTo>
                    <a:pt x="839" y="198"/>
                  </a:lnTo>
                  <a:lnTo>
                    <a:pt x="839" y="205"/>
                  </a:lnTo>
                  <a:lnTo>
                    <a:pt x="839" y="205"/>
                  </a:lnTo>
                  <a:lnTo>
                    <a:pt x="837" y="210"/>
                  </a:lnTo>
                  <a:lnTo>
                    <a:pt x="835" y="216"/>
                  </a:lnTo>
                  <a:lnTo>
                    <a:pt x="832" y="224"/>
                  </a:lnTo>
                  <a:lnTo>
                    <a:pt x="832" y="228"/>
                  </a:lnTo>
                  <a:lnTo>
                    <a:pt x="833" y="232"/>
                  </a:lnTo>
                  <a:lnTo>
                    <a:pt x="839" y="235"/>
                  </a:lnTo>
                  <a:lnTo>
                    <a:pt x="848" y="237"/>
                  </a:lnTo>
                  <a:lnTo>
                    <a:pt x="848" y="237"/>
                  </a:lnTo>
                  <a:lnTo>
                    <a:pt x="858" y="240"/>
                  </a:lnTo>
                  <a:lnTo>
                    <a:pt x="864" y="244"/>
                  </a:lnTo>
                  <a:lnTo>
                    <a:pt x="868" y="249"/>
                  </a:lnTo>
                  <a:lnTo>
                    <a:pt x="871" y="254"/>
                  </a:lnTo>
                  <a:lnTo>
                    <a:pt x="870" y="259"/>
                  </a:lnTo>
                  <a:lnTo>
                    <a:pt x="867" y="263"/>
                  </a:lnTo>
                  <a:lnTo>
                    <a:pt x="862" y="267"/>
                  </a:lnTo>
                  <a:lnTo>
                    <a:pt x="854" y="271"/>
                  </a:lnTo>
                  <a:lnTo>
                    <a:pt x="854" y="271"/>
                  </a:lnTo>
                  <a:lnTo>
                    <a:pt x="847" y="274"/>
                  </a:lnTo>
                  <a:lnTo>
                    <a:pt x="843" y="277"/>
                  </a:lnTo>
                  <a:lnTo>
                    <a:pt x="841" y="281"/>
                  </a:lnTo>
                  <a:lnTo>
                    <a:pt x="840" y="286"/>
                  </a:lnTo>
                  <a:lnTo>
                    <a:pt x="843" y="297"/>
                  </a:lnTo>
                  <a:lnTo>
                    <a:pt x="844" y="304"/>
                  </a:lnTo>
                  <a:lnTo>
                    <a:pt x="845" y="310"/>
                  </a:lnTo>
                  <a:lnTo>
                    <a:pt x="845" y="310"/>
                  </a:lnTo>
                  <a:lnTo>
                    <a:pt x="844" y="317"/>
                  </a:lnTo>
                  <a:lnTo>
                    <a:pt x="843" y="324"/>
                  </a:lnTo>
                  <a:lnTo>
                    <a:pt x="841" y="336"/>
                  </a:lnTo>
                  <a:lnTo>
                    <a:pt x="841" y="342"/>
                  </a:lnTo>
                  <a:lnTo>
                    <a:pt x="844" y="347"/>
                  </a:lnTo>
                  <a:lnTo>
                    <a:pt x="848" y="351"/>
                  </a:lnTo>
                  <a:lnTo>
                    <a:pt x="856" y="355"/>
                  </a:lnTo>
                  <a:lnTo>
                    <a:pt x="856" y="355"/>
                  </a:lnTo>
                  <a:lnTo>
                    <a:pt x="866" y="359"/>
                  </a:lnTo>
                  <a:lnTo>
                    <a:pt x="873" y="363"/>
                  </a:lnTo>
                  <a:lnTo>
                    <a:pt x="877" y="369"/>
                  </a:lnTo>
                  <a:lnTo>
                    <a:pt x="878" y="374"/>
                  </a:lnTo>
                  <a:lnTo>
                    <a:pt x="877" y="378"/>
                  </a:lnTo>
                  <a:lnTo>
                    <a:pt x="871" y="384"/>
                  </a:lnTo>
                  <a:lnTo>
                    <a:pt x="863" y="386"/>
                  </a:lnTo>
                  <a:lnTo>
                    <a:pt x="852" y="388"/>
                  </a:lnTo>
                  <a:lnTo>
                    <a:pt x="852" y="388"/>
                  </a:lnTo>
                  <a:lnTo>
                    <a:pt x="841" y="389"/>
                  </a:lnTo>
                  <a:lnTo>
                    <a:pt x="836" y="390"/>
                  </a:lnTo>
                  <a:lnTo>
                    <a:pt x="833" y="392"/>
                  </a:lnTo>
                  <a:lnTo>
                    <a:pt x="835" y="396"/>
                  </a:lnTo>
                  <a:lnTo>
                    <a:pt x="840" y="404"/>
                  </a:lnTo>
                  <a:lnTo>
                    <a:pt x="843" y="411"/>
                  </a:lnTo>
                  <a:lnTo>
                    <a:pt x="843" y="419"/>
                  </a:lnTo>
                  <a:lnTo>
                    <a:pt x="843" y="419"/>
                  </a:lnTo>
                  <a:lnTo>
                    <a:pt x="843" y="428"/>
                  </a:lnTo>
                  <a:lnTo>
                    <a:pt x="841" y="435"/>
                  </a:lnTo>
                  <a:lnTo>
                    <a:pt x="839" y="449"/>
                  </a:lnTo>
                  <a:lnTo>
                    <a:pt x="839" y="455"/>
                  </a:lnTo>
                  <a:lnTo>
                    <a:pt x="840" y="459"/>
                  </a:lnTo>
                  <a:lnTo>
                    <a:pt x="844" y="463"/>
                  </a:lnTo>
                  <a:lnTo>
                    <a:pt x="852" y="467"/>
                  </a:lnTo>
                  <a:lnTo>
                    <a:pt x="852" y="467"/>
                  </a:lnTo>
                  <a:lnTo>
                    <a:pt x="860" y="472"/>
                  </a:lnTo>
                  <a:lnTo>
                    <a:pt x="867" y="474"/>
                  </a:lnTo>
                  <a:lnTo>
                    <a:pt x="871" y="478"/>
                  </a:lnTo>
                  <a:lnTo>
                    <a:pt x="873" y="482"/>
                  </a:lnTo>
                  <a:lnTo>
                    <a:pt x="873" y="486"/>
                  </a:lnTo>
                  <a:lnTo>
                    <a:pt x="870" y="490"/>
                  </a:lnTo>
                  <a:lnTo>
                    <a:pt x="863" y="495"/>
                  </a:lnTo>
                  <a:lnTo>
                    <a:pt x="854" y="499"/>
                  </a:lnTo>
                  <a:lnTo>
                    <a:pt x="854" y="499"/>
                  </a:lnTo>
                  <a:lnTo>
                    <a:pt x="845" y="503"/>
                  </a:lnTo>
                  <a:lnTo>
                    <a:pt x="840" y="508"/>
                  </a:lnTo>
                  <a:lnTo>
                    <a:pt x="839" y="513"/>
                  </a:lnTo>
                  <a:lnTo>
                    <a:pt x="837" y="520"/>
                  </a:lnTo>
                  <a:lnTo>
                    <a:pt x="841" y="535"/>
                  </a:lnTo>
                  <a:lnTo>
                    <a:pt x="843" y="543"/>
                  </a:lnTo>
                  <a:lnTo>
                    <a:pt x="843" y="551"/>
                  </a:lnTo>
                  <a:lnTo>
                    <a:pt x="843" y="551"/>
                  </a:lnTo>
                  <a:lnTo>
                    <a:pt x="844" y="554"/>
                  </a:lnTo>
                  <a:lnTo>
                    <a:pt x="845" y="557"/>
                  </a:lnTo>
                  <a:lnTo>
                    <a:pt x="852" y="564"/>
                  </a:lnTo>
                  <a:lnTo>
                    <a:pt x="855" y="568"/>
                  </a:lnTo>
                  <a:lnTo>
                    <a:pt x="858" y="572"/>
                  </a:lnTo>
                  <a:lnTo>
                    <a:pt x="859" y="576"/>
                  </a:lnTo>
                  <a:lnTo>
                    <a:pt x="859" y="581"/>
                  </a:lnTo>
                  <a:lnTo>
                    <a:pt x="859" y="581"/>
                  </a:lnTo>
                  <a:lnTo>
                    <a:pt x="856" y="595"/>
                  </a:lnTo>
                  <a:lnTo>
                    <a:pt x="850" y="610"/>
                  </a:lnTo>
                  <a:lnTo>
                    <a:pt x="841" y="625"/>
                  </a:lnTo>
                  <a:lnTo>
                    <a:pt x="832" y="638"/>
                  </a:lnTo>
                  <a:lnTo>
                    <a:pt x="820" y="653"/>
                  </a:lnTo>
                  <a:lnTo>
                    <a:pt x="806" y="668"/>
                  </a:lnTo>
                  <a:lnTo>
                    <a:pt x="793" y="681"/>
                  </a:lnTo>
                  <a:lnTo>
                    <a:pt x="776" y="695"/>
                  </a:lnTo>
                  <a:lnTo>
                    <a:pt x="776" y="695"/>
                  </a:lnTo>
                  <a:lnTo>
                    <a:pt x="761" y="707"/>
                  </a:lnTo>
                  <a:lnTo>
                    <a:pt x="747" y="718"/>
                  </a:lnTo>
                  <a:lnTo>
                    <a:pt x="722" y="734"/>
                  </a:lnTo>
                  <a:lnTo>
                    <a:pt x="711" y="742"/>
                  </a:lnTo>
                  <a:lnTo>
                    <a:pt x="703" y="749"/>
                  </a:lnTo>
                  <a:lnTo>
                    <a:pt x="698" y="756"/>
                  </a:lnTo>
                  <a:lnTo>
                    <a:pt x="695" y="764"/>
                  </a:lnTo>
                  <a:lnTo>
                    <a:pt x="695" y="764"/>
                  </a:lnTo>
                  <a:lnTo>
                    <a:pt x="694" y="765"/>
                  </a:lnTo>
                  <a:lnTo>
                    <a:pt x="692" y="768"/>
                  </a:lnTo>
                  <a:lnTo>
                    <a:pt x="686" y="772"/>
                  </a:lnTo>
                  <a:lnTo>
                    <a:pt x="675" y="775"/>
                  </a:lnTo>
                  <a:lnTo>
                    <a:pt x="663" y="778"/>
                  </a:lnTo>
                  <a:lnTo>
                    <a:pt x="629" y="783"/>
                  </a:lnTo>
                  <a:lnTo>
                    <a:pt x="590" y="787"/>
                  </a:lnTo>
                  <a:lnTo>
                    <a:pt x="548" y="790"/>
                  </a:lnTo>
                  <a:lnTo>
                    <a:pt x="504" y="791"/>
                  </a:lnTo>
                  <a:lnTo>
                    <a:pt x="435" y="792"/>
                  </a:lnTo>
                  <a:lnTo>
                    <a:pt x="435" y="792"/>
                  </a:lnTo>
                  <a:close/>
                </a:path>
              </a:pathLst>
            </a:custGeom>
            <a:solidFill>
              <a:srgbClr val="93939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6" name="Freeform 6"/>
            <p:cNvSpPr>
              <a:spLocks/>
            </p:cNvSpPr>
            <p:nvPr/>
          </p:nvSpPr>
          <p:spPr bwMode="auto">
            <a:xfrm>
              <a:off x="2446338" y="5083175"/>
              <a:ext cx="400050" cy="1257300"/>
            </a:xfrm>
            <a:custGeom>
              <a:avLst/>
              <a:gdLst>
                <a:gd name="T0" fmla="*/ 92 w 252"/>
                <a:gd name="T1" fmla="*/ 790 h 792"/>
                <a:gd name="T2" fmla="*/ 59 w 252"/>
                <a:gd name="T3" fmla="*/ 772 h 792"/>
                <a:gd name="T4" fmla="*/ 55 w 252"/>
                <a:gd name="T5" fmla="*/ 749 h 792"/>
                <a:gd name="T6" fmla="*/ 33 w 252"/>
                <a:gd name="T7" fmla="*/ 695 h 792"/>
                <a:gd name="T8" fmla="*/ 14 w 252"/>
                <a:gd name="T9" fmla="*/ 619 h 792"/>
                <a:gd name="T10" fmla="*/ 14 w 252"/>
                <a:gd name="T11" fmla="*/ 566 h 792"/>
                <a:gd name="T12" fmla="*/ 10 w 252"/>
                <a:gd name="T13" fmla="*/ 545 h 792"/>
                <a:gd name="T14" fmla="*/ 10 w 252"/>
                <a:gd name="T15" fmla="*/ 513 h 792"/>
                <a:gd name="T16" fmla="*/ 14 w 252"/>
                <a:gd name="T17" fmla="*/ 496 h 792"/>
                <a:gd name="T18" fmla="*/ 14 w 252"/>
                <a:gd name="T19" fmla="*/ 450 h 792"/>
                <a:gd name="T20" fmla="*/ 13 w 252"/>
                <a:gd name="T21" fmla="*/ 435 h 792"/>
                <a:gd name="T22" fmla="*/ 4 w 252"/>
                <a:gd name="T23" fmla="*/ 430 h 792"/>
                <a:gd name="T24" fmla="*/ 6 w 252"/>
                <a:gd name="T25" fmla="*/ 405 h 792"/>
                <a:gd name="T26" fmla="*/ 13 w 252"/>
                <a:gd name="T27" fmla="*/ 393 h 792"/>
                <a:gd name="T28" fmla="*/ 13 w 252"/>
                <a:gd name="T29" fmla="*/ 332 h 792"/>
                <a:gd name="T30" fmla="*/ 10 w 252"/>
                <a:gd name="T31" fmla="*/ 317 h 792"/>
                <a:gd name="T32" fmla="*/ 6 w 252"/>
                <a:gd name="T33" fmla="*/ 291 h 792"/>
                <a:gd name="T34" fmla="*/ 14 w 252"/>
                <a:gd name="T35" fmla="*/ 281 h 792"/>
                <a:gd name="T36" fmla="*/ 14 w 252"/>
                <a:gd name="T37" fmla="*/ 251 h 792"/>
                <a:gd name="T38" fmla="*/ 17 w 252"/>
                <a:gd name="T39" fmla="*/ 216 h 792"/>
                <a:gd name="T40" fmla="*/ 7 w 252"/>
                <a:gd name="T41" fmla="*/ 207 h 792"/>
                <a:gd name="T42" fmla="*/ 4 w 252"/>
                <a:gd name="T43" fmla="*/ 174 h 792"/>
                <a:gd name="T44" fmla="*/ 7 w 252"/>
                <a:gd name="T45" fmla="*/ 133 h 792"/>
                <a:gd name="T46" fmla="*/ 7 w 252"/>
                <a:gd name="T47" fmla="*/ 65 h 792"/>
                <a:gd name="T48" fmla="*/ 252 w 252"/>
                <a:gd name="T49" fmla="*/ 0 h 792"/>
                <a:gd name="T50" fmla="*/ 250 w 252"/>
                <a:gd name="T51" fmla="*/ 34 h 792"/>
                <a:gd name="T52" fmla="*/ 244 w 252"/>
                <a:gd name="T53" fmla="*/ 87 h 792"/>
                <a:gd name="T54" fmla="*/ 247 w 252"/>
                <a:gd name="T55" fmla="*/ 140 h 792"/>
                <a:gd name="T56" fmla="*/ 240 w 252"/>
                <a:gd name="T57" fmla="*/ 167 h 792"/>
                <a:gd name="T58" fmla="*/ 235 w 252"/>
                <a:gd name="T59" fmla="*/ 172 h 792"/>
                <a:gd name="T60" fmla="*/ 237 w 252"/>
                <a:gd name="T61" fmla="*/ 205 h 792"/>
                <a:gd name="T62" fmla="*/ 240 w 252"/>
                <a:gd name="T63" fmla="*/ 237 h 792"/>
                <a:gd name="T64" fmla="*/ 247 w 252"/>
                <a:gd name="T65" fmla="*/ 254 h 792"/>
                <a:gd name="T66" fmla="*/ 241 w 252"/>
                <a:gd name="T67" fmla="*/ 271 h 792"/>
                <a:gd name="T68" fmla="*/ 239 w 252"/>
                <a:gd name="T69" fmla="*/ 310 h 792"/>
                <a:gd name="T70" fmla="*/ 240 w 252"/>
                <a:gd name="T71" fmla="*/ 351 h 792"/>
                <a:gd name="T72" fmla="*/ 247 w 252"/>
                <a:gd name="T73" fmla="*/ 363 h 792"/>
                <a:gd name="T74" fmla="*/ 244 w 252"/>
                <a:gd name="T75" fmla="*/ 386 h 792"/>
                <a:gd name="T76" fmla="*/ 236 w 252"/>
                <a:gd name="T77" fmla="*/ 390 h 792"/>
                <a:gd name="T78" fmla="*/ 239 w 252"/>
                <a:gd name="T79" fmla="*/ 419 h 792"/>
                <a:gd name="T80" fmla="*/ 237 w 252"/>
                <a:gd name="T81" fmla="*/ 459 h 792"/>
                <a:gd name="T82" fmla="*/ 245 w 252"/>
                <a:gd name="T83" fmla="*/ 474 h 792"/>
                <a:gd name="T84" fmla="*/ 241 w 252"/>
                <a:gd name="T85" fmla="*/ 499 h 792"/>
                <a:gd name="T86" fmla="*/ 237 w 252"/>
                <a:gd name="T87" fmla="*/ 535 h 792"/>
                <a:gd name="T88" fmla="*/ 241 w 252"/>
                <a:gd name="T89" fmla="*/ 564 h 792"/>
                <a:gd name="T90" fmla="*/ 240 w 252"/>
                <a:gd name="T91" fmla="*/ 610 h 792"/>
                <a:gd name="T92" fmla="*/ 220 w 252"/>
                <a:gd name="T93" fmla="*/ 695 h 792"/>
                <a:gd name="T94" fmla="*/ 197 w 252"/>
                <a:gd name="T95" fmla="*/ 756 h 792"/>
                <a:gd name="T96" fmla="*/ 193 w 252"/>
                <a:gd name="T97" fmla="*/ 772 h 792"/>
                <a:gd name="T98" fmla="*/ 166 w 252"/>
                <a:gd name="T99" fmla="*/ 787 h 792"/>
                <a:gd name="T100" fmla="*/ 121 w 252"/>
                <a:gd name="T101"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2" h="792">
                  <a:moveTo>
                    <a:pt x="121" y="792"/>
                  </a:moveTo>
                  <a:lnTo>
                    <a:pt x="121" y="792"/>
                  </a:lnTo>
                  <a:lnTo>
                    <a:pt x="103" y="791"/>
                  </a:lnTo>
                  <a:lnTo>
                    <a:pt x="92" y="790"/>
                  </a:lnTo>
                  <a:lnTo>
                    <a:pt x="82" y="787"/>
                  </a:lnTo>
                  <a:lnTo>
                    <a:pt x="72" y="783"/>
                  </a:lnTo>
                  <a:lnTo>
                    <a:pt x="64" y="778"/>
                  </a:lnTo>
                  <a:lnTo>
                    <a:pt x="59" y="772"/>
                  </a:lnTo>
                  <a:lnTo>
                    <a:pt x="57" y="768"/>
                  </a:lnTo>
                  <a:lnTo>
                    <a:pt x="57" y="764"/>
                  </a:lnTo>
                  <a:lnTo>
                    <a:pt x="57" y="764"/>
                  </a:lnTo>
                  <a:lnTo>
                    <a:pt x="55" y="749"/>
                  </a:lnTo>
                  <a:lnTo>
                    <a:pt x="50" y="734"/>
                  </a:lnTo>
                  <a:lnTo>
                    <a:pt x="44" y="717"/>
                  </a:lnTo>
                  <a:lnTo>
                    <a:pt x="33" y="695"/>
                  </a:lnTo>
                  <a:lnTo>
                    <a:pt x="33" y="695"/>
                  </a:lnTo>
                  <a:lnTo>
                    <a:pt x="27" y="683"/>
                  </a:lnTo>
                  <a:lnTo>
                    <a:pt x="23" y="669"/>
                  </a:lnTo>
                  <a:lnTo>
                    <a:pt x="17" y="643"/>
                  </a:lnTo>
                  <a:lnTo>
                    <a:pt x="14" y="619"/>
                  </a:lnTo>
                  <a:lnTo>
                    <a:pt x="13" y="597"/>
                  </a:lnTo>
                  <a:lnTo>
                    <a:pt x="13" y="597"/>
                  </a:lnTo>
                  <a:lnTo>
                    <a:pt x="13" y="581"/>
                  </a:lnTo>
                  <a:lnTo>
                    <a:pt x="14" y="566"/>
                  </a:lnTo>
                  <a:lnTo>
                    <a:pt x="13" y="554"/>
                  </a:lnTo>
                  <a:lnTo>
                    <a:pt x="11" y="549"/>
                  </a:lnTo>
                  <a:lnTo>
                    <a:pt x="10" y="545"/>
                  </a:lnTo>
                  <a:lnTo>
                    <a:pt x="10" y="545"/>
                  </a:lnTo>
                  <a:lnTo>
                    <a:pt x="4" y="537"/>
                  </a:lnTo>
                  <a:lnTo>
                    <a:pt x="4" y="528"/>
                  </a:lnTo>
                  <a:lnTo>
                    <a:pt x="6" y="522"/>
                  </a:lnTo>
                  <a:lnTo>
                    <a:pt x="10" y="513"/>
                  </a:lnTo>
                  <a:lnTo>
                    <a:pt x="10" y="513"/>
                  </a:lnTo>
                  <a:lnTo>
                    <a:pt x="13" y="511"/>
                  </a:lnTo>
                  <a:lnTo>
                    <a:pt x="13" y="505"/>
                  </a:lnTo>
                  <a:lnTo>
                    <a:pt x="14" y="496"/>
                  </a:lnTo>
                  <a:lnTo>
                    <a:pt x="13" y="482"/>
                  </a:lnTo>
                  <a:lnTo>
                    <a:pt x="13" y="465"/>
                  </a:lnTo>
                  <a:lnTo>
                    <a:pt x="13" y="465"/>
                  </a:lnTo>
                  <a:lnTo>
                    <a:pt x="14" y="450"/>
                  </a:lnTo>
                  <a:lnTo>
                    <a:pt x="15" y="442"/>
                  </a:lnTo>
                  <a:lnTo>
                    <a:pt x="15" y="439"/>
                  </a:lnTo>
                  <a:lnTo>
                    <a:pt x="14" y="436"/>
                  </a:lnTo>
                  <a:lnTo>
                    <a:pt x="13" y="435"/>
                  </a:lnTo>
                  <a:lnTo>
                    <a:pt x="10" y="435"/>
                  </a:lnTo>
                  <a:lnTo>
                    <a:pt x="10" y="435"/>
                  </a:lnTo>
                  <a:lnTo>
                    <a:pt x="7" y="432"/>
                  </a:lnTo>
                  <a:lnTo>
                    <a:pt x="4" y="430"/>
                  </a:lnTo>
                  <a:lnTo>
                    <a:pt x="3" y="425"/>
                  </a:lnTo>
                  <a:lnTo>
                    <a:pt x="3" y="420"/>
                  </a:lnTo>
                  <a:lnTo>
                    <a:pt x="4" y="409"/>
                  </a:lnTo>
                  <a:lnTo>
                    <a:pt x="6" y="405"/>
                  </a:lnTo>
                  <a:lnTo>
                    <a:pt x="9" y="401"/>
                  </a:lnTo>
                  <a:lnTo>
                    <a:pt x="9" y="401"/>
                  </a:lnTo>
                  <a:lnTo>
                    <a:pt x="11" y="397"/>
                  </a:lnTo>
                  <a:lnTo>
                    <a:pt x="13" y="393"/>
                  </a:lnTo>
                  <a:lnTo>
                    <a:pt x="13" y="384"/>
                  </a:lnTo>
                  <a:lnTo>
                    <a:pt x="11" y="356"/>
                  </a:lnTo>
                  <a:lnTo>
                    <a:pt x="11" y="356"/>
                  </a:lnTo>
                  <a:lnTo>
                    <a:pt x="13" y="332"/>
                  </a:lnTo>
                  <a:lnTo>
                    <a:pt x="13" y="324"/>
                  </a:lnTo>
                  <a:lnTo>
                    <a:pt x="11" y="320"/>
                  </a:lnTo>
                  <a:lnTo>
                    <a:pt x="10" y="317"/>
                  </a:lnTo>
                  <a:lnTo>
                    <a:pt x="10" y="317"/>
                  </a:lnTo>
                  <a:lnTo>
                    <a:pt x="7" y="314"/>
                  </a:lnTo>
                  <a:lnTo>
                    <a:pt x="6" y="310"/>
                  </a:lnTo>
                  <a:lnTo>
                    <a:pt x="4" y="301"/>
                  </a:lnTo>
                  <a:lnTo>
                    <a:pt x="6" y="291"/>
                  </a:lnTo>
                  <a:lnTo>
                    <a:pt x="9" y="287"/>
                  </a:lnTo>
                  <a:lnTo>
                    <a:pt x="11" y="283"/>
                  </a:lnTo>
                  <a:lnTo>
                    <a:pt x="11" y="283"/>
                  </a:lnTo>
                  <a:lnTo>
                    <a:pt x="14" y="281"/>
                  </a:lnTo>
                  <a:lnTo>
                    <a:pt x="15" y="278"/>
                  </a:lnTo>
                  <a:lnTo>
                    <a:pt x="15" y="271"/>
                  </a:lnTo>
                  <a:lnTo>
                    <a:pt x="14" y="251"/>
                  </a:lnTo>
                  <a:lnTo>
                    <a:pt x="14" y="251"/>
                  </a:lnTo>
                  <a:lnTo>
                    <a:pt x="14" y="239"/>
                  </a:lnTo>
                  <a:lnTo>
                    <a:pt x="15" y="228"/>
                  </a:lnTo>
                  <a:lnTo>
                    <a:pt x="17" y="218"/>
                  </a:lnTo>
                  <a:lnTo>
                    <a:pt x="17" y="216"/>
                  </a:lnTo>
                  <a:lnTo>
                    <a:pt x="15" y="216"/>
                  </a:lnTo>
                  <a:lnTo>
                    <a:pt x="15" y="216"/>
                  </a:lnTo>
                  <a:lnTo>
                    <a:pt x="11" y="213"/>
                  </a:lnTo>
                  <a:lnTo>
                    <a:pt x="7" y="207"/>
                  </a:lnTo>
                  <a:lnTo>
                    <a:pt x="4" y="198"/>
                  </a:lnTo>
                  <a:lnTo>
                    <a:pt x="3" y="187"/>
                  </a:lnTo>
                  <a:lnTo>
                    <a:pt x="3" y="187"/>
                  </a:lnTo>
                  <a:lnTo>
                    <a:pt x="4" y="174"/>
                  </a:lnTo>
                  <a:lnTo>
                    <a:pt x="6" y="163"/>
                  </a:lnTo>
                  <a:lnTo>
                    <a:pt x="7" y="149"/>
                  </a:lnTo>
                  <a:lnTo>
                    <a:pt x="7" y="133"/>
                  </a:lnTo>
                  <a:lnTo>
                    <a:pt x="7" y="133"/>
                  </a:lnTo>
                  <a:lnTo>
                    <a:pt x="9" y="96"/>
                  </a:lnTo>
                  <a:lnTo>
                    <a:pt x="7" y="80"/>
                  </a:lnTo>
                  <a:lnTo>
                    <a:pt x="7" y="65"/>
                  </a:lnTo>
                  <a:lnTo>
                    <a:pt x="7" y="65"/>
                  </a:lnTo>
                  <a:lnTo>
                    <a:pt x="3" y="34"/>
                  </a:lnTo>
                  <a:lnTo>
                    <a:pt x="0" y="0"/>
                  </a:lnTo>
                  <a:lnTo>
                    <a:pt x="252" y="0"/>
                  </a:lnTo>
                  <a:lnTo>
                    <a:pt x="252" y="0"/>
                  </a:lnTo>
                  <a:lnTo>
                    <a:pt x="252" y="21"/>
                  </a:lnTo>
                  <a:lnTo>
                    <a:pt x="251" y="27"/>
                  </a:lnTo>
                  <a:lnTo>
                    <a:pt x="250" y="34"/>
                  </a:lnTo>
                  <a:lnTo>
                    <a:pt x="250" y="34"/>
                  </a:lnTo>
                  <a:lnTo>
                    <a:pt x="245" y="46"/>
                  </a:lnTo>
                  <a:lnTo>
                    <a:pt x="244" y="59"/>
                  </a:lnTo>
                  <a:lnTo>
                    <a:pt x="244" y="87"/>
                  </a:lnTo>
                  <a:lnTo>
                    <a:pt x="244" y="87"/>
                  </a:lnTo>
                  <a:lnTo>
                    <a:pt x="244" y="103"/>
                  </a:lnTo>
                  <a:lnTo>
                    <a:pt x="245" y="115"/>
                  </a:lnTo>
                  <a:lnTo>
                    <a:pt x="247" y="128"/>
                  </a:lnTo>
                  <a:lnTo>
                    <a:pt x="247" y="140"/>
                  </a:lnTo>
                  <a:lnTo>
                    <a:pt x="247" y="140"/>
                  </a:lnTo>
                  <a:lnTo>
                    <a:pt x="247" y="152"/>
                  </a:lnTo>
                  <a:lnTo>
                    <a:pt x="243" y="161"/>
                  </a:lnTo>
                  <a:lnTo>
                    <a:pt x="240" y="167"/>
                  </a:lnTo>
                  <a:lnTo>
                    <a:pt x="236" y="168"/>
                  </a:lnTo>
                  <a:lnTo>
                    <a:pt x="236" y="168"/>
                  </a:lnTo>
                  <a:lnTo>
                    <a:pt x="235" y="170"/>
                  </a:lnTo>
                  <a:lnTo>
                    <a:pt x="235" y="172"/>
                  </a:lnTo>
                  <a:lnTo>
                    <a:pt x="235" y="180"/>
                  </a:lnTo>
                  <a:lnTo>
                    <a:pt x="236" y="193"/>
                  </a:lnTo>
                  <a:lnTo>
                    <a:pt x="237" y="205"/>
                  </a:lnTo>
                  <a:lnTo>
                    <a:pt x="237" y="205"/>
                  </a:lnTo>
                  <a:lnTo>
                    <a:pt x="235" y="224"/>
                  </a:lnTo>
                  <a:lnTo>
                    <a:pt x="236" y="232"/>
                  </a:lnTo>
                  <a:lnTo>
                    <a:pt x="237" y="235"/>
                  </a:lnTo>
                  <a:lnTo>
                    <a:pt x="240" y="237"/>
                  </a:lnTo>
                  <a:lnTo>
                    <a:pt x="240" y="237"/>
                  </a:lnTo>
                  <a:lnTo>
                    <a:pt x="243" y="240"/>
                  </a:lnTo>
                  <a:lnTo>
                    <a:pt x="244" y="244"/>
                  </a:lnTo>
                  <a:lnTo>
                    <a:pt x="247" y="254"/>
                  </a:lnTo>
                  <a:lnTo>
                    <a:pt x="245" y="263"/>
                  </a:lnTo>
                  <a:lnTo>
                    <a:pt x="244" y="267"/>
                  </a:lnTo>
                  <a:lnTo>
                    <a:pt x="241" y="271"/>
                  </a:lnTo>
                  <a:lnTo>
                    <a:pt x="241" y="271"/>
                  </a:lnTo>
                  <a:lnTo>
                    <a:pt x="240" y="274"/>
                  </a:lnTo>
                  <a:lnTo>
                    <a:pt x="239" y="277"/>
                  </a:lnTo>
                  <a:lnTo>
                    <a:pt x="237" y="286"/>
                  </a:lnTo>
                  <a:lnTo>
                    <a:pt x="239" y="310"/>
                  </a:lnTo>
                  <a:lnTo>
                    <a:pt x="239" y="310"/>
                  </a:lnTo>
                  <a:lnTo>
                    <a:pt x="237" y="336"/>
                  </a:lnTo>
                  <a:lnTo>
                    <a:pt x="239" y="347"/>
                  </a:lnTo>
                  <a:lnTo>
                    <a:pt x="240" y="351"/>
                  </a:lnTo>
                  <a:lnTo>
                    <a:pt x="243" y="355"/>
                  </a:lnTo>
                  <a:lnTo>
                    <a:pt x="243" y="355"/>
                  </a:lnTo>
                  <a:lnTo>
                    <a:pt x="245" y="359"/>
                  </a:lnTo>
                  <a:lnTo>
                    <a:pt x="247" y="363"/>
                  </a:lnTo>
                  <a:lnTo>
                    <a:pt x="248" y="374"/>
                  </a:lnTo>
                  <a:lnTo>
                    <a:pt x="248" y="378"/>
                  </a:lnTo>
                  <a:lnTo>
                    <a:pt x="247" y="384"/>
                  </a:lnTo>
                  <a:lnTo>
                    <a:pt x="244" y="386"/>
                  </a:lnTo>
                  <a:lnTo>
                    <a:pt x="241" y="388"/>
                  </a:lnTo>
                  <a:lnTo>
                    <a:pt x="241" y="388"/>
                  </a:lnTo>
                  <a:lnTo>
                    <a:pt x="237" y="389"/>
                  </a:lnTo>
                  <a:lnTo>
                    <a:pt x="236" y="390"/>
                  </a:lnTo>
                  <a:lnTo>
                    <a:pt x="236" y="392"/>
                  </a:lnTo>
                  <a:lnTo>
                    <a:pt x="236" y="396"/>
                  </a:lnTo>
                  <a:lnTo>
                    <a:pt x="237" y="404"/>
                  </a:lnTo>
                  <a:lnTo>
                    <a:pt x="239" y="419"/>
                  </a:lnTo>
                  <a:lnTo>
                    <a:pt x="239" y="419"/>
                  </a:lnTo>
                  <a:lnTo>
                    <a:pt x="237" y="435"/>
                  </a:lnTo>
                  <a:lnTo>
                    <a:pt x="237" y="449"/>
                  </a:lnTo>
                  <a:lnTo>
                    <a:pt x="237" y="459"/>
                  </a:lnTo>
                  <a:lnTo>
                    <a:pt x="239" y="463"/>
                  </a:lnTo>
                  <a:lnTo>
                    <a:pt x="241" y="467"/>
                  </a:lnTo>
                  <a:lnTo>
                    <a:pt x="241" y="467"/>
                  </a:lnTo>
                  <a:lnTo>
                    <a:pt x="245" y="474"/>
                  </a:lnTo>
                  <a:lnTo>
                    <a:pt x="247" y="482"/>
                  </a:lnTo>
                  <a:lnTo>
                    <a:pt x="245" y="490"/>
                  </a:lnTo>
                  <a:lnTo>
                    <a:pt x="241" y="499"/>
                  </a:lnTo>
                  <a:lnTo>
                    <a:pt x="241" y="499"/>
                  </a:lnTo>
                  <a:lnTo>
                    <a:pt x="239" y="503"/>
                  </a:lnTo>
                  <a:lnTo>
                    <a:pt x="237" y="508"/>
                  </a:lnTo>
                  <a:lnTo>
                    <a:pt x="237" y="520"/>
                  </a:lnTo>
                  <a:lnTo>
                    <a:pt x="237" y="535"/>
                  </a:lnTo>
                  <a:lnTo>
                    <a:pt x="239" y="551"/>
                  </a:lnTo>
                  <a:lnTo>
                    <a:pt x="239" y="551"/>
                  </a:lnTo>
                  <a:lnTo>
                    <a:pt x="239" y="557"/>
                  </a:lnTo>
                  <a:lnTo>
                    <a:pt x="241" y="564"/>
                  </a:lnTo>
                  <a:lnTo>
                    <a:pt x="243" y="572"/>
                  </a:lnTo>
                  <a:lnTo>
                    <a:pt x="243" y="581"/>
                  </a:lnTo>
                  <a:lnTo>
                    <a:pt x="243" y="581"/>
                  </a:lnTo>
                  <a:lnTo>
                    <a:pt x="240" y="610"/>
                  </a:lnTo>
                  <a:lnTo>
                    <a:pt x="235" y="638"/>
                  </a:lnTo>
                  <a:lnTo>
                    <a:pt x="228" y="668"/>
                  </a:lnTo>
                  <a:lnTo>
                    <a:pt x="220" y="695"/>
                  </a:lnTo>
                  <a:lnTo>
                    <a:pt x="220" y="695"/>
                  </a:lnTo>
                  <a:lnTo>
                    <a:pt x="210" y="718"/>
                  </a:lnTo>
                  <a:lnTo>
                    <a:pt x="204" y="734"/>
                  </a:lnTo>
                  <a:lnTo>
                    <a:pt x="198" y="749"/>
                  </a:lnTo>
                  <a:lnTo>
                    <a:pt x="197" y="756"/>
                  </a:lnTo>
                  <a:lnTo>
                    <a:pt x="195" y="764"/>
                  </a:lnTo>
                  <a:lnTo>
                    <a:pt x="195" y="764"/>
                  </a:lnTo>
                  <a:lnTo>
                    <a:pt x="195" y="768"/>
                  </a:lnTo>
                  <a:lnTo>
                    <a:pt x="193" y="772"/>
                  </a:lnTo>
                  <a:lnTo>
                    <a:pt x="190" y="775"/>
                  </a:lnTo>
                  <a:lnTo>
                    <a:pt x="186" y="778"/>
                  </a:lnTo>
                  <a:lnTo>
                    <a:pt x="176" y="783"/>
                  </a:lnTo>
                  <a:lnTo>
                    <a:pt x="166" y="787"/>
                  </a:lnTo>
                  <a:lnTo>
                    <a:pt x="153" y="790"/>
                  </a:lnTo>
                  <a:lnTo>
                    <a:pt x="141" y="791"/>
                  </a:lnTo>
                  <a:lnTo>
                    <a:pt x="121" y="792"/>
                  </a:lnTo>
                  <a:lnTo>
                    <a:pt x="121" y="792"/>
                  </a:lnTo>
                  <a:close/>
                </a:path>
              </a:pathLst>
            </a:custGeom>
            <a:solidFill>
              <a:srgbClr val="B1B1B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7" name="Freeform 7"/>
            <p:cNvSpPr>
              <a:spLocks/>
            </p:cNvSpPr>
            <p:nvPr/>
          </p:nvSpPr>
          <p:spPr bwMode="auto">
            <a:xfrm>
              <a:off x="2700338" y="6330950"/>
              <a:ext cx="322263" cy="141288"/>
            </a:xfrm>
            <a:custGeom>
              <a:avLst/>
              <a:gdLst>
                <a:gd name="T0" fmla="*/ 102 w 203"/>
                <a:gd name="T1" fmla="*/ 0 h 89"/>
                <a:gd name="T2" fmla="*/ 102 w 203"/>
                <a:gd name="T3" fmla="*/ 0 h 89"/>
                <a:gd name="T4" fmla="*/ 122 w 203"/>
                <a:gd name="T5" fmla="*/ 1 h 89"/>
                <a:gd name="T6" fmla="*/ 141 w 203"/>
                <a:gd name="T7" fmla="*/ 4 h 89"/>
                <a:gd name="T8" fmla="*/ 159 w 203"/>
                <a:gd name="T9" fmla="*/ 8 h 89"/>
                <a:gd name="T10" fmla="*/ 174 w 203"/>
                <a:gd name="T11" fmla="*/ 13 h 89"/>
                <a:gd name="T12" fmla="*/ 186 w 203"/>
                <a:gd name="T13" fmla="*/ 20 h 89"/>
                <a:gd name="T14" fmla="*/ 195 w 203"/>
                <a:gd name="T15" fmla="*/ 27 h 89"/>
                <a:gd name="T16" fmla="*/ 199 w 203"/>
                <a:gd name="T17" fmla="*/ 31 h 89"/>
                <a:gd name="T18" fmla="*/ 202 w 203"/>
                <a:gd name="T19" fmla="*/ 36 h 89"/>
                <a:gd name="T20" fmla="*/ 203 w 203"/>
                <a:gd name="T21" fmla="*/ 40 h 89"/>
                <a:gd name="T22" fmla="*/ 203 w 203"/>
                <a:gd name="T23" fmla="*/ 44 h 89"/>
                <a:gd name="T24" fmla="*/ 203 w 203"/>
                <a:gd name="T25" fmla="*/ 44 h 89"/>
                <a:gd name="T26" fmla="*/ 203 w 203"/>
                <a:gd name="T27" fmla="*/ 50 h 89"/>
                <a:gd name="T28" fmla="*/ 202 w 203"/>
                <a:gd name="T29" fmla="*/ 54 h 89"/>
                <a:gd name="T30" fmla="*/ 199 w 203"/>
                <a:gd name="T31" fmla="*/ 58 h 89"/>
                <a:gd name="T32" fmla="*/ 195 w 203"/>
                <a:gd name="T33" fmla="*/ 62 h 89"/>
                <a:gd name="T34" fmla="*/ 186 w 203"/>
                <a:gd name="T35" fmla="*/ 70 h 89"/>
                <a:gd name="T36" fmla="*/ 174 w 203"/>
                <a:gd name="T37" fmla="*/ 77 h 89"/>
                <a:gd name="T38" fmla="*/ 159 w 203"/>
                <a:gd name="T39" fmla="*/ 82 h 89"/>
                <a:gd name="T40" fmla="*/ 141 w 203"/>
                <a:gd name="T41" fmla="*/ 86 h 89"/>
                <a:gd name="T42" fmla="*/ 122 w 203"/>
                <a:gd name="T43" fmla="*/ 89 h 89"/>
                <a:gd name="T44" fmla="*/ 102 w 203"/>
                <a:gd name="T45" fmla="*/ 89 h 89"/>
                <a:gd name="T46" fmla="*/ 102 w 203"/>
                <a:gd name="T47" fmla="*/ 89 h 89"/>
                <a:gd name="T48" fmla="*/ 81 w 203"/>
                <a:gd name="T49" fmla="*/ 89 h 89"/>
                <a:gd name="T50" fmla="*/ 62 w 203"/>
                <a:gd name="T51" fmla="*/ 86 h 89"/>
                <a:gd name="T52" fmla="*/ 45 w 203"/>
                <a:gd name="T53" fmla="*/ 82 h 89"/>
                <a:gd name="T54" fmla="*/ 30 w 203"/>
                <a:gd name="T55" fmla="*/ 77 h 89"/>
                <a:gd name="T56" fmla="*/ 18 w 203"/>
                <a:gd name="T57" fmla="*/ 70 h 89"/>
                <a:gd name="T58" fmla="*/ 8 w 203"/>
                <a:gd name="T59" fmla="*/ 62 h 89"/>
                <a:gd name="T60" fmla="*/ 4 w 203"/>
                <a:gd name="T61" fmla="*/ 58 h 89"/>
                <a:gd name="T62" fmla="*/ 2 w 203"/>
                <a:gd name="T63" fmla="*/ 54 h 89"/>
                <a:gd name="T64" fmla="*/ 0 w 203"/>
                <a:gd name="T65" fmla="*/ 50 h 89"/>
                <a:gd name="T66" fmla="*/ 0 w 203"/>
                <a:gd name="T67" fmla="*/ 44 h 89"/>
                <a:gd name="T68" fmla="*/ 0 w 203"/>
                <a:gd name="T69" fmla="*/ 44 h 89"/>
                <a:gd name="T70" fmla="*/ 0 w 203"/>
                <a:gd name="T71" fmla="*/ 40 h 89"/>
                <a:gd name="T72" fmla="*/ 2 w 203"/>
                <a:gd name="T73" fmla="*/ 36 h 89"/>
                <a:gd name="T74" fmla="*/ 4 w 203"/>
                <a:gd name="T75" fmla="*/ 31 h 89"/>
                <a:gd name="T76" fmla="*/ 8 w 203"/>
                <a:gd name="T77" fmla="*/ 27 h 89"/>
                <a:gd name="T78" fmla="*/ 18 w 203"/>
                <a:gd name="T79" fmla="*/ 20 h 89"/>
                <a:gd name="T80" fmla="*/ 30 w 203"/>
                <a:gd name="T81" fmla="*/ 13 h 89"/>
                <a:gd name="T82" fmla="*/ 45 w 203"/>
                <a:gd name="T83" fmla="*/ 8 h 89"/>
                <a:gd name="T84" fmla="*/ 62 w 203"/>
                <a:gd name="T85" fmla="*/ 4 h 89"/>
                <a:gd name="T86" fmla="*/ 81 w 203"/>
                <a:gd name="T87" fmla="*/ 1 h 89"/>
                <a:gd name="T88" fmla="*/ 102 w 203"/>
                <a:gd name="T89" fmla="*/ 0 h 89"/>
                <a:gd name="T90" fmla="*/ 102 w 203"/>
                <a:gd name="T9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3" h="89">
                  <a:moveTo>
                    <a:pt x="102" y="0"/>
                  </a:moveTo>
                  <a:lnTo>
                    <a:pt x="102" y="0"/>
                  </a:lnTo>
                  <a:lnTo>
                    <a:pt x="122" y="1"/>
                  </a:lnTo>
                  <a:lnTo>
                    <a:pt x="141" y="4"/>
                  </a:lnTo>
                  <a:lnTo>
                    <a:pt x="159" y="8"/>
                  </a:lnTo>
                  <a:lnTo>
                    <a:pt x="174" y="13"/>
                  </a:lnTo>
                  <a:lnTo>
                    <a:pt x="186" y="20"/>
                  </a:lnTo>
                  <a:lnTo>
                    <a:pt x="195" y="27"/>
                  </a:lnTo>
                  <a:lnTo>
                    <a:pt x="199" y="31"/>
                  </a:lnTo>
                  <a:lnTo>
                    <a:pt x="202" y="36"/>
                  </a:lnTo>
                  <a:lnTo>
                    <a:pt x="203" y="40"/>
                  </a:lnTo>
                  <a:lnTo>
                    <a:pt x="203" y="44"/>
                  </a:lnTo>
                  <a:lnTo>
                    <a:pt x="203" y="44"/>
                  </a:lnTo>
                  <a:lnTo>
                    <a:pt x="203" y="50"/>
                  </a:lnTo>
                  <a:lnTo>
                    <a:pt x="202" y="54"/>
                  </a:lnTo>
                  <a:lnTo>
                    <a:pt x="199" y="58"/>
                  </a:lnTo>
                  <a:lnTo>
                    <a:pt x="195" y="62"/>
                  </a:lnTo>
                  <a:lnTo>
                    <a:pt x="186" y="70"/>
                  </a:lnTo>
                  <a:lnTo>
                    <a:pt x="174" y="77"/>
                  </a:lnTo>
                  <a:lnTo>
                    <a:pt x="159" y="82"/>
                  </a:lnTo>
                  <a:lnTo>
                    <a:pt x="141" y="86"/>
                  </a:lnTo>
                  <a:lnTo>
                    <a:pt x="122" y="89"/>
                  </a:lnTo>
                  <a:lnTo>
                    <a:pt x="102" y="89"/>
                  </a:lnTo>
                  <a:lnTo>
                    <a:pt x="102" y="89"/>
                  </a:lnTo>
                  <a:lnTo>
                    <a:pt x="81" y="89"/>
                  </a:lnTo>
                  <a:lnTo>
                    <a:pt x="62" y="86"/>
                  </a:lnTo>
                  <a:lnTo>
                    <a:pt x="45" y="82"/>
                  </a:lnTo>
                  <a:lnTo>
                    <a:pt x="30" y="77"/>
                  </a:lnTo>
                  <a:lnTo>
                    <a:pt x="18" y="70"/>
                  </a:lnTo>
                  <a:lnTo>
                    <a:pt x="8" y="62"/>
                  </a:lnTo>
                  <a:lnTo>
                    <a:pt x="4" y="58"/>
                  </a:lnTo>
                  <a:lnTo>
                    <a:pt x="2" y="54"/>
                  </a:lnTo>
                  <a:lnTo>
                    <a:pt x="0" y="50"/>
                  </a:lnTo>
                  <a:lnTo>
                    <a:pt x="0" y="44"/>
                  </a:lnTo>
                  <a:lnTo>
                    <a:pt x="0" y="44"/>
                  </a:lnTo>
                  <a:lnTo>
                    <a:pt x="0" y="40"/>
                  </a:lnTo>
                  <a:lnTo>
                    <a:pt x="2" y="36"/>
                  </a:lnTo>
                  <a:lnTo>
                    <a:pt x="4" y="31"/>
                  </a:lnTo>
                  <a:lnTo>
                    <a:pt x="8" y="27"/>
                  </a:lnTo>
                  <a:lnTo>
                    <a:pt x="18" y="20"/>
                  </a:lnTo>
                  <a:lnTo>
                    <a:pt x="30" y="13"/>
                  </a:lnTo>
                  <a:lnTo>
                    <a:pt x="45" y="8"/>
                  </a:lnTo>
                  <a:lnTo>
                    <a:pt x="62" y="4"/>
                  </a:lnTo>
                  <a:lnTo>
                    <a:pt x="81" y="1"/>
                  </a:lnTo>
                  <a:lnTo>
                    <a:pt x="102" y="0"/>
                  </a:lnTo>
                  <a:lnTo>
                    <a:pt x="102" y="0"/>
                  </a:lnTo>
                  <a:close/>
                </a:path>
              </a:pathLst>
            </a:custGeom>
            <a:solidFill>
              <a:srgbClr val="6C6C6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8" name="Freeform 8"/>
            <p:cNvSpPr>
              <a:spLocks/>
            </p:cNvSpPr>
            <p:nvPr/>
          </p:nvSpPr>
          <p:spPr bwMode="auto">
            <a:xfrm>
              <a:off x="2579688" y="6265863"/>
              <a:ext cx="563563" cy="157163"/>
            </a:xfrm>
            <a:custGeom>
              <a:avLst/>
              <a:gdLst>
                <a:gd name="T0" fmla="*/ 178 w 355"/>
                <a:gd name="T1" fmla="*/ 0 h 99"/>
                <a:gd name="T2" fmla="*/ 178 w 355"/>
                <a:gd name="T3" fmla="*/ 0 h 99"/>
                <a:gd name="T4" fmla="*/ 213 w 355"/>
                <a:gd name="T5" fmla="*/ 1 h 99"/>
                <a:gd name="T6" fmla="*/ 247 w 355"/>
                <a:gd name="T7" fmla="*/ 4 h 99"/>
                <a:gd name="T8" fmla="*/ 277 w 355"/>
                <a:gd name="T9" fmla="*/ 8 h 99"/>
                <a:gd name="T10" fmla="*/ 302 w 355"/>
                <a:gd name="T11" fmla="*/ 15 h 99"/>
                <a:gd name="T12" fmla="*/ 324 w 355"/>
                <a:gd name="T13" fmla="*/ 22 h 99"/>
                <a:gd name="T14" fmla="*/ 333 w 355"/>
                <a:gd name="T15" fmla="*/ 26 h 99"/>
                <a:gd name="T16" fmla="*/ 340 w 355"/>
                <a:gd name="T17" fmla="*/ 30 h 99"/>
                <a:gd name="T18" fmla="*/ 347 w 355"/>
                <a:gd name="T19" fmla="*/ 34 h 99"/>
                <a:gd name="T20" fmla="*/ 351 w 355"/>
                <a:gd name="T21" fmla="*/ 39 h 99"/>
                <a:gd name="T22" fmla="*/ 354 w 355"/>
                <a:gd name="T23" fmla="*/ 45 h 99"/>
                <a:gd name="T24" fmla="*/ 355 w 355"/>
                <a:gd name="T25" fmla="*/ 49 h 99"/>
                <a:gd name="T26" fmla="*/ 355 w 355"/>
                <a:gd name="T27" fmla="*/ 49 h 99"/>
                <a:gd name="T28" fmla="*/ 354 w 355"/>
                <a:gd name="T29" fmla="*/ 54 h 99"/>
                <a:gd name="T30" fmla="*/ 351 w 355"/>
                <a:gd name="T31" fmla="*/ 60 h 99"/>
                <a:gd name="T32" fmla="*/ 347 w 355"/>
                <a:gd name="T33" fmla="*/ 64 h 99"/>
                <a:gd name="T34" fmla="*/ 340 w 355"/>
                <a:gd name="T35" fmla="*/ 68 h 99"/>
                <a:gd name="T36" fmla="*/ 333 w 355"/>
                <a:gd name="T37" fmla="*/ 73 h 99"/>
                <a:gd name="T38" fmla="*/ 324 w 355"/>
                <a:gd name="T39" fmla="*/ 77 h 99"/>
                <a:gd name="T40" fmla="*/ 302 w 355"/>
                <a:gd name="T41" fmla="*/ 84 h 99"/>
                <a:gd name="T42" fmla="*/ 277 w 355"/>
                <a:gd name="T43" fmla="*/ 89 h 99"/>
                <a:gd name="T44" fmla="*/ 247 w 355"/>
                <a:gd name="T45" fmla="*/ 95 h 99"/>
                <a:gd name="T46" fmla="*/ 213 w 355"/>
                <a:gd name="T47" fmla="*/ 98 h 99"/>
                <a:gd name="T48" fmla="*/ 178 w 355"/>
                <a:gd name="T49" fmla="*/ 99 h 99"/>
                <a:gd name="T50" fmla="*/ 178 w 355"/>
                <a:gd name="T51" fmla="*/ 99 h 99"/>
                <a:gd name="T52" fmla="*/ 143 w 355"/>
                <a:gd name="T53" fmla="*/ 98 h 99"/>
                <a:gd name="T54" fmla="*/ 109 w 355"/>
                <a:gd name="T55" fmla="*/ 95 h 99"/>
                <a:gd name="T56" fmla="*/ 79 w 355"/>
                <a:gd name="T57" fmla="*/ 89 h 99"/>
                <a:gd name="T58" fmla="*/ 53 w 355"/>
                <a:gd name="T59" fmla="*/ 84 h 99"/>
                <a:gd name="T60" fmla="*/ 31 w 355"/>
                <a:gd name="T61" fmla="*/ 77 h 99"/>
                <a:gd name="T62" fmla="*/ 22 w 355"/>
                <a:gd name="T63" fmla="*/ 73 h 99"/>
                <a:gd name="T64" fmla="*/ 15 w 355"/>
                <a:gd name="T65" fmla="*/ 68 h 99"/>
                <a:gd name="T66" fmla="*/ 8 w 355"/>
                <a:gd name="T67" fmla="*/ 64 h 99"/>
                <a:gd name="T68" fmla="*/ 4 w 355"/>
                <a:gd name="T69" fmla="*/ 60 h 99"/>
                <a:gd name="T70" fmla="*/ 2 w 355"/>
                <a:gd name="T71" fmla="*/ 54 h 99"/>
                <a:gd name="T72" fmla="*/ 0 w 355"/>
                <a:gd name="T73" fmla="*/ 49 h 99"/>
                <a:gd name="T74" fmla="*/ 0 w 355"/>
                <a:gd name="T75" fmla="*/ 49 h 99"/>
                <a:gd name="T76" fmla="*/ 2 w 355"/>
                <a:gd name="T77" fmla="*/ 45 h 99"/>
                <a:gd name="T78" fmla="*/ 4 w 355"/>
                <a:gd name="T79" fmla="*/ 39 h 99"/>
                <a:gd name="T80" fmla="*/ 8 w 355"/>
                <a:gd name="T81" fmla="*/ 34 h 99"/>
                <a:gd name="T82" fmla="*/ 15 w 355"/>
                <a:gd name="T83" fmla="*/ 30 h 99"/>
                <a:gd name="T84" fmla="*/ 22 w 355"/>
                <a:gd name="T85" fmla="*/ 26 h 99"/>
                <a:gd name="T86" fmla="*/ 31 w 355"/>
                <a:gd name="T87" fmla="*/ 22 h 99"/>
                <a:gd name="T88" fmla="*/ 53 w 355"/>
                <a:gd name="T89" fmla="*/ 15 h 99"/>
                <a:gd name="T90" fmla="*/ 79 w 355"/>
                <a:gd name="T91" fmla="*/ 8 h 99"/>
                <a:gd name="T92" fmla="*/ 109 w 355"/>
                <a:gd name="T93" fmla="*/ 4 h 99"/>
                <a:gd name="T94" fmla="*/ 143 w 355"/>
                <a:gd name="T95" fmla="*/ 1 h 99"/>
                <a:gd name="T96" fmla="*/ 178 w 355"/>
                <a:gd name="T97" fmla="*/ 0 h 99"/>
                <a:gd name="T98" fmla="*/ 178 w 355"/>
                <a:gd name="T9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5" h="99">
                  <a:moveTo>
                    <a:pt x="178" y="0"/>
                  </a:moveTo>
                  <a:lnTo>
                    <a:pt x="178" y="0"/>
                  </a:lnTo>
                  <a:lnTo>
                    <a:pt x="213" y="1"/>
                  </a:lnTo>
                  <a:lnTo>
                    <a:pt x="247" y="4"/>
                  </a:lnTo>
                  <a:lnTo>
                    <a:pt x="277" y="8"/>
                  </a:lnTo>
                  <a:lnTo>
                    <a:pt x="302" y="15"/>
                  </a:lnTo>
                  <a:lnTo>
                    <a:pt x="324" y="22"/>
                  </a:lnTo>
                  <a:lnTo>
                    <a:pt x="333" y="26"/>
                  </a:lnTo>
                  <a:lnTo>
                    <a:pt x="340" y="30"/>
                  </a:lnTo>
                  <a:lnTo>
                    <a:pt x="347" y="34"/>
                  </a:lnTo>
                  <a:lnTo>
                    <a:pt x="351" y="39"/>
                  </a:lnTo>
                  <a:lnTo>
                    <a:pt x="354" y="45"/>
                  </a:lnTo>
                  <a:lnTo>
                    <a:pt x="355" y="49"/>
                  </a:lnTo>
                  <a:lnTo>
                    <a:pt x="355" y="49"/>
                  </a:lnTo>
                  <a:lnTo>
                    <a:pt x="354" y="54"/>
                  </a:lnTo>
                  <a:lnTo>
                    <a:pt x="351" y="60"/>
                  </a:lnTo>
                  <a:lnTo>
                    <a:pt x="347" y="64"/>
                  </a:lnTo>
                  <a:lnTo>
                    <a:pt x="340" y="68"/>
                  </a:lnTo>
                  <a:lnTo>
                    <a:pt x="333" y="73"/>
                  </a:lnTo>
                  <a:lnTo>
                    <a:pt x="324" y="77"/>
                  </a:lnTo>
                  <a:lnTo>
                    <a:pt x="302" y="84"/>
                  </a:lnTo>
                  <a:lnTo>
                    <a:pt x="277" y="89"/>
                  </a:lnTo>
                  <a:lnTo>
                    <a:pt x="247" y="95"/>
                  </a:lnTo>
                  <a:lnTo>
                    <a:pt x="213" y="98"/>
                  </a:lnTo>
                  <a:lnTo>
                    <a:pt x="178" y="99"/>
                  </a:lnTo>
                  <a:lnTo>
                    <a:pt x="178" y="99"/>
                  </a:lnTo>
                  <a:lnTo>
                    <a:pt x="143" y="98"/>
                  </a:lnTo>
                  <a:lnTo>
                    <a:pt x="109" y="95"/>
                  </a:lnTo>
                  <a:lnTo>
                    <a:pt x="79" y="89"/>
                  </a:lnTo>
                  <a:lnTo>
                    <a:pt x="53" y="84"/>
                  </a:lnTo>
                  <a:lnTo>
                    <a:pt x="31" y="77"/>
                  </a:lnTo>
                  <a:lnTo>
                    <a:pt x="22" y="73"/>
                  </a:lnTo>
                  <a:lnTo>
                    <a:pt x="15" y="68"/>
                  </a:lnTo>
                  <a:lnTo>
                    <a:pt x="8" y="64"/>
                  </a:lnTo>
                  <a:lnTo>
                    <a:pt x="4" y="60"/>
                  </a:lnTo>
                  <a:lnTo>
                    <a:pt x="2" y="54"/>
                  </a:lnTo>
                  <a:lnTo>
                    <a:pt x="0" y="49"/>
                  </a:lnTo>
                  <a:lnTo>
                    <a:pt x="0" y="49"/>
                  </a:lnTo>
                  <a:lnTo>
                    <a:pt x="2" y="45"/>
                  </a:lnTo>
                  <a:lnTo>
                    <a:pt x="4" y="39"/>
                  </a:lnTo>
                  <a:lnTo>
                    <a:pt x="8" y="34"/>
                  </a:lnTo>
                  <a:lnTo>
                    <a:pt x="15" y="30"/>
                  </a:lnTo>
                  <a:lnTo>
                    <a:pt x="22" y="26"/>
                  </a:lnTo>
                  <a:lnTo>
                    <a:pt x="31" y="22"/>
                  </a:lnTo>
                  <a:lnTo>
                    <a:pt x="53" y="15"/>
                  </a:lnTo>
                  <a:lnTo>
                    <a:pt x="79" y="8"/>
                  </a:lnTo>
                  <a:lnTo>
                    <a:pt x="109" y="4"/>
                  </a:lnTo>
                  <a:lnTo>
                    <a:pt x="143" y="1"/>
                  </a:lnTo>
                  <a:lnTo>
                    <a:pt x="178" y="0"/>
                  </a:lnTo>
                  <a:lnTo>
                    <a:pt x="178" y="0"/>
                  </a:lnTo>
                  <a:close/>
                </a:path>
              </a:pathLst>
            </a:custGeom>
            <a:solidFill>
              <a:srgbClr val="57575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9" name="Freeform 9"/>
            <p:cNvSpPr>
              <a:spLocks/>
            </p:cNvSpPr>
            <p:nvPr/>
          </p:nvSpPr>
          <p:spPr bwMode="auto">
            <a:xfrm>
              <a:off x="2505076" y="6310313"/>
              <a:ext cx="714375" cy="58738"/>
            </a:xfrm>
            <a:custGeom>
              <a:avLst/>
              <a:gdLst>
                <a:gd name="T0" fmla="*/ 207 w 450"/>
                <a:gd name="T1" fmla="*/ 37 h 37"/>
                <a:gd name="T2" fmla="*/ 207 w 450"/>
                <a:gd name="T3" fmla="*/ 37 h 37"/>
                <a:gd name="T4" fmla="*/ 149 w 450"/>
                <a:gd name="T5" fmla="*/ 37 h 37"/>
                <a:gd name="T6" fmla="*/ 115 w 450"/>
                <a:gd name="T7" fmla="*/ 34 h 37"/>
                <a:gd name="T8" fmla="*/ 83 w 450"/>
                <a:gd name="T9" fmla="*/ 32 h 37"/>
                <a:gd name="T10" fmla="*/ 53 w 450"/>
                <a:gd name="T11" fmla="*/ 29 h 37"/>
                <a:gd name="T12" fmla="*/ 27 w 450"/>
                <a:gd name="T13" fmla="*/ 23 h 37"/>
                <a:gd name="T14" fmla="*/ 18 w 450"/>
                <a:gd name="T15" fmla="*/ 21 h 37"/>
                <a:gd name="T16" fmla="*/ 9 w 450"/>
                <a:gd name="T17" fmla="*/ 18 h 37"/>
                <a:gd name="T18" fmla="*/ 5 w 450"/>
                <a:gd name="T19" fmla="*/ 15 h 37"/>
                <a:gd name="T20" fmla="*/ 3 w 450"/>
                <a:gd name="T21" fmla="*/ 11 h 37"/>
                <a:gd name="T22" fmla="*/ 3 w 450"/>
                <a:gd name="T23" fmla="*/ 11 h 37"/>
                <a:gd name="T24" fmla="*/ 0 w 450"/>
                <a:gd name="T25" fmla="*/ 2 h 37"/>
                <a:gd name="T26" fmla="*/ 0 w 450"/>
                <a:gd name="T27" fmla="*/ 2 h 37"/>
                <a:gd name="T28" fmla="*/ 19 w 450"/>
                <a:gd name="T29" fmla="*/ 7 h 37"/>
                <a:gd name="T30" fmla="*/ 42 w 450"/>
                <a:gd name="T31" fmla="*/ 10 h 37"/>
                <a:gd name="T32" fmla="*/ 69 w 450"/>
                <a:gd name="T33" fmla="*/ 14 h 37"/>
                <a:gd name="T34" fmla="*/ 97 w 450"/>
                <a:gd name="T35" fmla="*/ 15 h 37"/>
                <a:gd name="T36" fmla="*/ 156 w 450"/>
                <a:gd name="T37" fmla="*/ 19 h 37"/>
                <a:gd name="T38" fmla="*/ 206 w 450"/>
                <a:gd name="T39" fmla="*/ 19 h 37"/>
                <a:gd name="T40" fmla="*/ 206 w 450"/>
                <a:gd name="T41" fmla="*/ 19 h 37"/>
                <a:gd name="T42" fmla="*/ 263 w 450"/>
                <a:gd name="T43" fmla="*/ 18 h 37"/>
                <a:gd name="T44" fmla="*/ 332 w 450"/>
                <a:gd name="T45" fmla="*/ 15 h 37"/>
                <a:gd name="T46" fmla="*/ 367 w 450"/>
                <a:gd name="T47" fmla="*/ 13 h 37"/>
                <a:gd name="T48" fmla="*/ 399 w 450"/>
                <a:gd name="T49" fmla="*/ 10 h 37"/>
                <a:gd name="T50" fmla="*/ 428 w 450"/>
                <a:gd name="T51" fmla="*/ 6 h 37"/>
                <a:gd name="T52" fmla="*/ 450 w 450"/>
                <a:gd name="T53" fmla="*/ 0 h 37"/>
                <a:gd name="T54" fmla="*/ 450 w 450"/>
                <a:gd name="T55" fmla="*/ 0 h 37"/>
                <a:gd name="T56" fmla="*/ 447 w 450"/>
                <a:gd name="T57" fmla="*/ 11 h 37"/>
                <a:gd name="T58" fmla="*/ 447 w 450"/>
                <a:gd name="T59" fmla="*/ 11 h 37"/>
                <a:gd name="T60" fmla="*/ 444 w 450"/>
                <a:gd name="T61" fmla="*/ 15 h 37"/>
                <a:gd name="T62" fmla="*/ 437 w 450"/>
                <a:gd name="T63" fmla="*/ 18 h 37"/>
                <a:gd name="T64" fmla="*/ 429 w 450"/>
                <a:gd name="T65" fmla="*/ 21 h 37"/>
                <a:gd name="T66" fmla="*/ 417 w 450"/>
                <a:gd name="T67" fmla="*/ 23 h 37"/>
                <a:gd name="T68" fmla="*/ 386 w 450"/>
                <a:gd name="T69" fmla="*/ 29 h 37"/>
                <a:gd name="T70" fmla="*/ 351 w 450"/>
                <a:gd name="T71" fmla="*/ 32 h 37"/>
                <a:gd name="T72" fmla="*/ 311 w 450"/>
                <a:gd name="T73" fmla="*/ 34 h 37"/>
                <a:gd name="T74" fmla="*/ 272 w 450"/>
                <a:gd name="T75" fmla="*/ 37 h 37"/>
                <a:gd name="T76" fmla="*/ 207 w 450"/>
                <a:gd name="T77" fmla="*/ 37 h 37"/>
                <a:gd name="T78" fmla="*/ 207 w 450"/>
                <a:gd name="T7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0" h="37">
                  <a:moveTo>
                    <a:pt x="207" y="37"/>
                  </a:moveTo>
                  <a:lnTo>
                    <a:pt x="207" y="37"/>
                  </a:lnTo>
                  <a:lnTo>
                    <a:pt x="149" y="37"/>
                  </a:lnTo>
                  <a:lnTo>
                    <a:pt x="115" y="34"/>
                  </a:lnTo>
                  <a:lnTo>
                    <a:pt x="83" y="32"/>
                  </a:lnTo>
                  <a:lnTo>
                    <a:pt x="53" y="29"/>
                  </a:lnTo>
                  <a:lnTo>
                    <a:pt x="27" y="23"/>
                  </a:lnTo>
                  <a:lnTo>
                    <a:pt x="18" y="21"/>
                  </a:lnTo>
                  <a:lnTo>
                    <a:pt x="9" y="18"/>
                  </a:lnTo>
                  <a:lnTo>
                    <a:pt x="5" y="15"/>
                  </a:lnTo>
                  <a:lnTo>
                    <a:pt x="3" y="11"/>
                  </a:lnTo>
                  <a:lnTo>
                    <a:pt x="3" y="11"/>
                  </a:lnTo>
                  <a:lnTo>
                    <a:pt x="0" y="2"/>
                  </a:lnTo>
                  <a:lnTo>
                    <a:pt x="0" y="2"/>
                  </a:lnTo>
                  <a:lnTo>
                    <a:pt x="19" y="7"/>
                  </a:lnTo>
                  <a:lnTo>
                    <a:pt x="42" y="10"/>
                  </a:lnTo>
                  <a:lnTo>
                    <a:pt x="69" y="14"/>
                  </a:lnTo>
                  <a:lnTo>
                    <a:pt x="97" y="15"/>
                  </a:lnTo>
                  <a:lnTo>
                    <a:pt x="156" y="19"/>
                  </a:lnTo>
                  <a:lnTo>
                    <a:pt x="206" y="19"/>
                  </a:lnTo>
                  <a:lnTo>
                    <a:pt x="206" y="19"/>
                  </a:lnTo>
                  <a:lnTo>
                    <a:pt x="263" y="18"/>
                  </a:lnTo>
                  <a:lnTo>
                    <a:pt x="332" y="15"/>
                  </a:lnTo>
                  <a:lnTo>
                    <a:pt x="367" y="13"/>
                  </a:lnTo>
                  <a:lnTo>
                    <a:pt x="399" y="10"/>
                  </a:lnTo>
                  <a:lnTo>
                    <a:pt x="428" y="6"/>
                  </a:lnTo>
                  <a:lnTo>
                    <a:pt x="450" y="0"/>
                  </a:lnTo>
                  <a:lnTo>
                    <a:pt x="450" y="0"/>
                  </a:lnTo>
                  <a:lnTo>
                    <a:pt x="447" y="11"/>
                  </a:lnTo>
                  <a:lnTo>
                    <a:pt x="447" y="11"/>
                  </a:lnTo>
                  <a:lnTo>
                    <a:pt x="444" y="15"/>
                  </a:lnTo>
                  <a:lnTo>
                    <a:pt x="437" y="18"/>
                  </a:lnTo>
                  <a:lnTo>
                    <a:pt x="429" y="21"/>
                  </a:lnTo>
                  <a:lnTo>
                    <a:pt x="417" y="23"/>
                  </a:lnTo>
                  <a:lnTo>
                    <a:pt x="386" y="29"/>
                  </a:lnTo>
                  <a:lnTo>
                    <a:pt x="351" y="32"/>
                  </a:lnTo>
                  <a:lnTo>
                    <a:pt x="311" y="34"/>
                  </a:lnTo>
                  <a:lnTo>
                    <a:pt x="272" y="37"/>
                  </a:lnTo>
                  <a:lnTo>
                    <a:pt x="207" y="37"/>
                  </a:lnTo>
                  <a:lnTo>
                    <a:pt x="207" y="37"/>
                  </a:lnTo>
                  <a:close/>
                </a:path>
              </a:pathLst>
            </a:custGeom>
            <a:solidFill>
              <a:srgbClr val="4B4B4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0" name="Freeform 10"/>
            <p:cNvSpPr>
              <a:spLocks/>
            </p:cNvSpPr>
            <p:nvPr/>
          </p:nvSpPr>
          <p:spPr bwMode="auto">
            <a:xfrm>
              <a:off x="2212976" y="5440363"/>
              <a:ext cx="1306513" cy="96838"/>
            </a:xfrm>
            <a:custGeom>
              <a:avLst/>
              <a:gdLst>
                <a:gd name="T0" fmla="*/ 20 w 823"/>
                <a:gd name="T1" fmla="*/ 37 h 61"/>
                <a:gd name="T2" fmla="*/ 788 w 823"/>
                <a:gd name="T3" fmla="*/ 0 h 61"/>
                <a:gd name="T4" fmla="*/ 788 w 823"/>
                <a:gd name="T5" fmla="*/ 0 h 61"/>
                <a:gd name="T6" fmla="*/ 788 w 823"/>
                <a:gd name="T7" fmla="*/ 4 h 61"/>
                <a:gd name="T8" fmla="*/ 791 w 823"/>
                <a:gd name="T9" fmla="*/ 7 h 61"/>
                <a:gd name="T10" fmla="*/ 795 w 823"/>
                <a:gd name="T11" fmla="*/ 10 h 61"/>
                <a:gd name="T12" fmla="*/ 804 w 823"/>
                <a:gd name="T13" fmla="*/ 12 h 61"/>
                <a:gd name="T14" fmla="*/ 804 w 823"/>
                <a:gd name="T15" fmla="*/ 12 h 61"/>
                <a:gd name="T16" fmla="*/ 810 w 823"/>
                <a:gd name="T17" fmla="*/ 15 h 61"/>
                <a:gd name="T18" fmla="*/ 816 w 823"/>
                <a:gd name="T19" fmla="*/ 16 h 61"/>
                <a:gd name="T20" fmla="*/ 820 w 823"/>
                <a:gd name="T21" fmla="*/ 19 h 61"/>
                <a:gd name="T22" fmla="*/ 823 w 823"/>
                <a:gd name="T23" fmla="*/ 23 h 61"/>
                <a:gd name="T24" fmla="*/ 0 w 823"/>
                <a:gd name="T25" fmla="*/ 61 h 61"/>
                <a:gd name="T26" fmla="*/ 0 w 823"/>
                <a:gd name="T27" fmla="*/ 61 h 61"/>
                <a:gd name="T28" fmla="*/ 8 w 823"/>
                <a:gd name="T29" fmla="*/ 58 h 61"/>
                <a:gd name="T30" fmla="*/ 8 w 823"/>
                <a:gd name="T31" fmla="*/ 58 h 61"/>
                <a:gd name="T32" fmla="*/ 15 w 823"/>
                <a:gd name="T33" fmla="*/ 57 h 61"/>
                <a:gd name="T34" fmla="*/ 20 w 823"/>
                <a:gd name="T35" fmla="*/ 54 h 61"/>
                <a:gd name="T36" fmla="*/ 23 w 823"/>
                <a:gd name="T37" fmla="*/ 52 h 61"/>
                <a:gd name="T38" fmla="*/ 24 w 823"/>
                <a:gd name="T39" fmla="*/ 49 h 61"/>
                <a:gd name="T40" fmla="*/ 24 w 823"/>
                <a:gd name="T41" fmla="*/ 46 h 61"/>
                <a:gd name="T42" fmla="*/ 23 w 823"/>
                <a:gd name="T43" fmla="*/ 43 h 61"/>
                <a:gd name="T44" fmla="*/ 20 w 823"/>
                <a:gd name="T45" fmla="*/ 37 h 61"/>
                <a:gd name="T46" fmla="*/ 20 w 823"/>
                <a:gd name="T47" fmla="*/ 3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3" h="61">
                  <a:moveTo>
                    <a:pt x="20" y="37"/>
                  </a:moveTo>
                  <a:lnTo>
                    <a:pt x="788" y="0"/>
                  </a:lnTo>
                  <a:lnTo>
                    <a:pt x="788" y="0"/>
                  </a:lnTo>
                  <a:lnTo>
                    <a:pt x="788" y="4"/>
                  </a:lnTo>
                  <a:lnTo>
                    <a:pt x="791" y="7"/>
                  </a:lnTo>
                  <a:lnTo>
                    <a:pt x="795" y="10"/>
                  </a:lnTo>
                  <a:lnTo>
                    <a:pt x="804" y="12"/>
                  </a:lnTo>
                  <a:lnTo>
                    <a:pt x="804" y="12"/>
                  </a:lnTo>
                  <a:lnTo>
                    <a:pt x="810" y="15"/>
                  </a:lnTo>
                  <a:lnTo>
                    <a:pt x="816" y="16"/>
                  </a:lnTo>
                  <a:lnTo>
                    <a:pt x="820" y="19"/>
                  </a:lnTo>
                  <a:lnTo>
                    <a:pt x="823" y="23"/>
                  </a:lnTo>
                  <a:lnTo>
                    <a:pt x="0" y="61"/>
                  </a:lnTo>
                  <a:lnTo>
                    <a:pt x="0" y="61"/>
                  </a:lnTo>
                  <a:lnTo>
                    <a:pt x="8" y="58"/>
                  </a:lnTo>
                  <a:lnTo>
                    <a:pt x="8" y="58"/>
                  </a:lnTo>
                  <a:lnTo>
                    <a:pt x="15" y="57"/>
                  </a:lnTo>
                  <a:lnTo>
                    <a:pt x="20" y="54"/>
                  </a:lnTo>
                  <a:lnTo>
                    <a:pt x="23" y="52"/>
                  </a:lnTo>
                  <a:lnTo>
                    <a:pt x="24" y="49"/>
                  </a:lnTo>
                  <a:lnTo>
                    <a:pt x="24" y="46"/>
                  </a:lnTo>
                  <a:lnTo>
                    <a:pt x="23" y="43"/>
                  </a:lnTo>
                  <a:lnTo>
                    <a:pt x="20" y="37"/>
                  </a:lnTo>
                  <a:lnTo>
                    <a:pt x="20" y="37"/>
                  </a:lnTo>
                  <a:close/>
                </a:path>
              </a:pathLst>
            </a:custGeom>
            <a:solidFill>
              <a:srgbClr val="6C6C6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1" name="Freeform 11"/>
            <p:cNvSpPr>
              <a:spLocks/>
            </p:cNvSpPr>
            <p:nvPr/>
          </p:nvSpPr>
          <p:spPr bwMode="auto">
            <a:xfrm>
              <a:off x="2189163" y="5332413"/>
              <a:ext cx="1325563" cy="100013"/>
            </a:xfrm>
            <a:custGeom>
              <a:avLst/>
              <a:gdLst>
                <a:gd name="T0" fmla="*/ 0 w 835"/>
                <a:gd name="T1" fmla="*/ 40 h 63"/>
                <a:gd name="T2" fmla="*/ 835 w 835"/>
                <a:gd name="T3" fmla="*/ 0 h 63"/>
                <a:gd name="T4" fmla="*/ 835 w 835"/>
                <a:gd name="T5" fmla="*/ 0 h 63"/>
                <a:gd name="T6" fmla="*/ 829 w 835"/>
                <a:gd name="T7" fmla="*/ 6 h 63"/>
                <a:gd name="T8" fmla="*/ 821 w 835"/>
                <a:gd name="T9" fmla="*/ 9 h 63"/>
                <a:gd name="T10" fmla="*/ 812 w 835"/>
                <a:gd name="T11" fmla="*/ 11 h 63"/>
                <a:gd name="T12" fmla="*/ 806 w 835"/>
                <a:gd name="T13" fmla="*/ 11 h 63"/>
                <a:gd name="T14" fmla="*/ 806 w 835"/>
                <a:gd name="T15" fmla="*/ 11 h 63"/>
                <a:gd name="T16" fmla="*/ 800 w 835"/>
                <a:gd name="T17" fmla="*/ 13 h 63"/>
                <a:gd name="T18" fmla="*/ 800 w 835"/>
                <a:gd name="T19" fmla="*/ 14 h 63"/>
                <a:gd name="T20" fmla="*/ 800 w 835"/>
                <a:gd name="T21" fmla="*/ 17 h 63"/>
                <a:gd name="T22" fmla="*/ 802 w 835"/>
                <a:gd name="T23" fmla="*/ 21 h 63"/>
                <a:gd name="T24" fmla="*/ 804 w 835"/>
                <a:gd name="T25" fmla="*/ 26 h 63"/>
                <a:gd name="T26" fmla="*/ 42 w 835"/>
                <a:gd name="T27" fmla="*/ 63 h 63"/>
                <a:gd name="T28" fmla="*/ 42 w 835"/>
                <a:gd name="T29" fmla="*/ 63 h 63"/>
                <a:gd name="T30" fmla="*/ 42 w 835"/>
                <a:gd name="T31" fmla="*/ 60 h 63"/>
                <a:gd name="T32" fmla="*/ 41 w 835"/>
                <a:gd name="T33" fmla="*/ 60 h 63"/>
                <a:gd name="T34" fmla="*/ 36 w 835"/>
                <a:gd name="T35" fmla="*/ 59 h 63"/>
                <a:gd name="T36" fmla="*/ 36 w 835"/>
                <a:gd name="T37" fmla="*/ 59 h 63"/>
                <a:gd name="T38" fmla="*/ 27 w 835"/>
                <a:gd name="T39" fmla="*/ 57 h 63"/>
                <a:gd name="T40" fmla="*/ 16 w 835"/>
                <a:gd name="T41" fmla="*/ 53 h 63"/>
                <a:gd name="T42" fmla="*/ 7 w 835"/>
                <a:gd name="T43" fmla="*/ 48 h 63"/>
                <a:gd name="T44" fmla="*/ 3 w 835"/>
                <a:gd name="T45" fmla="*/ 44 h 63"/>
                <a:gd name="T46" fmla="*/ 0 w 835"/>
                <a:gd name="T47" fmla="*/ 40 h 63"/>
                <a:gd name="T48" fmla="*/ 0 w 835"/>
                <a:gd name="T49" fmla="*/ 4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5" h="63">
                  <a:moveTo>
                    <a:pt x="0" y="40"/>
                  </a:moveTo>
                  <a:lnTo>
                    <a:pt x="835" y="0"/>
                  </a:lnTo>
                  <a:lnTo>
                    <a:pt x="835" y="0"/>
                  </a:lnTo>
                  <a:lnTo>
                    <a:pt x="829" y="6"/>
                  </a:lnTo>
                  <a:lnTo>
                    <a:pt x="821" y="9"/>
                  </a:lnTo>
                  <a:lnTo>
                    <a:pt x="812" y="11"/>
                  </a:lnTo>
                  <a:lnTo>
                    <a:pt x="806" y="11"/>
                  </a:lnTo>
                  <a:lnTo>
                    <a:pt x="806" y="11"/>
                  </a:lnTo>
                  <a:lnTo>
                    <a:pt x="800" y="13"/>
                  </a:lnTo>
                  <a:lnTo>
                    <a:pt x="800" y="14"/>
                  </a:lnTo>
                  <a:lnTo>
                    <a:pt x="800" y="17"/>
                  </a:lnTo>
                  <a:lnTo>
                    <a:pt x="802" y="21"/>
                  </a:lnTo>
                  <a:lnTo>
                    <a:pt x="804" y="26"/>
                  </a:lnTo>
                  <a:lnTo>
                    <a:pt x="42" y="63"/>
                  </a:lnTo>
                  <a:lnTo>
                    <a:pt x="42" y="63"/>
                  </a:lnTo>
                  <a:lnTo>
                    <a:pt x="42" y="60"/>
                  </a:lnTo>
                  <a:lnTo>
                    <a:pt x="41" y="60"/>
                  </a:lnTo>
                  <a:lnTo>
                    <a:pt x="36" y="59"/>
                  </a:lnTo>
                  <a:lnTo>
                    <a:pt x="36" y="59"/>
                  </a:lnTo>
                  <a:lnTo>
                    <a:pt x="27" y="57"/>
                  </a:lnTo>
                  <a:lnTo>
                    <a:pt x="16" y="53"/>
                  </a:lnTo>
                  <a:lnTo>
                    <a:pt x="7" y="48"/>
                  </a:lnTo>
                  <a:lnTo>
                    <a:pt x="3" y="44"/>
                  </a:lnTo>
                  <a:lnTo>
                    <a:pt x="0" y="40"/>
                  </a:lnTo>
                  <a:lnTo>
                    <a:pt x="0" y="40"/>
                  </a:lnTo>
                  <a:close/>
                </a:path>
              </a:pathLst>
            </a:custGeom>
            <a:solidFill>
              <a:srgbClr val="6C6C6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2" name="Freeform 12"/>
            <p:cNvSpPr>
              <a:spLocks/>
            </p:cNvSpPr>
            <p:nvPr/>
          </p:nvSpPr>
          <p:spPr bwMode="auto">
            <a:xfrm>
              <a:off x="2216151" y="5529263"/>
              <a:ext cx="1268413" cy="96838"/>
            </a:xfrm>
            <a:custGeom>
              <a:avLst/>
              <a:gdLst>
                <a:gd name="T0" fmla="*/ 0 w 799"/>
                <a:gd name="T1" fmla="*/ 36 h 61"/>
                <a:gd name="T2" fmla="*/ 795 w 799"/>
                <a:gd name="T3" fmla="*/ 0 h 61"/>
                <a:gd name="T4" fmla="*/ 795 w 799"/>
                <a:gd name="T5" fmla="*/ 0 h 61"/>
                <a:gd name="T6" fmla="*/ 794 w 799"/>
                <a:gd name="T7" fmla="*/ 4 h 61"/>
                <a:gd name="T8" fmla="*/ 795 w 799"/>
                <a:gd name="T9" fmla="*/ 10 h 61"/>
                <a:gd name="T10" fmla="*/ 799 w 799"/>
                <a:gd name="T11" fmla="*/ 23 h 61"/>
                <a:gd name="T12" fmla="*/ 11 w 799"/>
                <a:gd name="T13" fmla="*/ 61 h 61"/>
                <a:gd name="T14" fmla="*/ 11 w 799"/>
                <a:gd name="T15" fmla="*/ 61 h 61"/>
                <a:gd name="T16" fmla="*/ 13 w 799"/>
                <a:gd name="T17" fmla="*/ 52 h 61"/>
                <a:gd name="T18" fmla="*/ 13 w 799"/>
                <a:gd name="T19" fmla="*/ 46 h 61"/>
                <a:gd name="T20" fmla="*/ 11 w 799"/>
                <a:gd name="T21" fmla="*/ 43 h 61"/>
                <a:gd name="T22" fmla="*/ 10 w 799"/>
                <a:gd name="T23" fmla="*/ 40 h 61"/>
                <a:gd name="T24" fmla="*/ 6 w 799"/>
                <a:gd name="T25" fmla="*/ 39 h 61"/>
                <a:gd name="T26" fmla="*/ 0 w 799"/>
                <a:gd name="T27" fmla="*/ 36 h 61"/>
                <a:gd name="T28" fmla="*/ 0 w 799"/>
                <a:gd name="T29"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9" h="61">
                  <a:moveTo>
                    <a:pt x="0" y="36"/>
                  </a:moveTo>
                  <a:lnTo>
                    <a:pt x="795" y="0"/>
                  </a:lnTo>
                  <a:lnTo>
                    <a:pt x="795" y="0"/>
                  </a:lnTo>
                  <a:lnTo>
                    <a:pt x="794" y="4"/>
                  </a:lnTo>
                  <a:lnTo>
                    <a:pt x="795" y="10"/>
                  </a:lnTo>
                  <a:lnTo>
                    <a:pt x="799" y="23"/>
                  </a:lnTo>
                  <a:lnTo>
                    <a:pt x="11" y="61"/>
                  </a:lnTo>
                  <a:lnTo>
                    <a:pt x="11" y="61"/>
                  </a:lnTo>
                  <a:lnTo>
                    <a:pt x="13" y="52"/>
                  </a:lnTo>
                  <a:lnTo>
                    <a:pt x="13" y="46"/>
                  </a:lnTo>
                  <a:lnTo>
                    <a:pt x="11" y="43"/>
                  </a:lnTo>
                  <a:lnTo>
                    <a:pt x="10" y="40"/>
                  </a:lnTo>
                  <a:lnTo>
                    <a:pt x="6" y="39"/>
                  </a:lnTo>
                  <a:lnTo>
                    <a:pt x="0" y="36"/>
                  </a:lnTo>
                  <a:lnTo>
                    <a:pt x="0" y="36"/>
                  </a:lnTo>
                  <a:close/>
                </a:path>
              </a:pathLst>
            </a:custGeom>
            <a:solidFill>
              <a:srgbClr val="6C6C6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3" name="Freeform 13"/>
            <p:cNvSpPr>
              <a:spLocks/>
            </p:cNvSpPr>
            <p:nvPr/>
          </p:nvSpPr>
          <p:spPr bwMode="auto">
            <a:xfrm>
              <a:off x="2227263" y="5614988"/>
              <a:ext cx="1285875" cy="96838"/>
            </a:xfrm>
            <a:custGeom>
              <a:avLst/>
              <a:gdLst>
                <a:gd name="T0" fmla="*/ 3 w 810"/>
                <a:gd name="T1" fmla="*/ 36 h 61"/>
                <a:gd name="T2" fmla="*/ 788 w 810"/>
                <a:gd name="T3" fmla="*/ 0 h 61"/>
                <a:gd name="T4" fmla="*/ 788 w 810"/>
                <a:gd name="T5" fmla="*/ 0 h 61"/>
                <a:gd name="T6" fmla="*/ 788 w 810"/>
                <a:gd name="T7" fmla="*/ 5 h 61"/>
                <a:gd name="T8" fmla="*/ 790 w 810"/>
                <a:gd name="T9" fmla="*/ 11 h 61"/>
                <a:gd name="T10" fmla="*/ 795 w 810"/>
                <a:gd name="T11" fmla="*/ 16 h 61"/>
                <a:gd name="T12" fmla="*/ 803 w 810"/>
                <a:gd name="T13" fmla="*/ 20 h 61"/>
                <a:gd name="T14" fmla="*/ 803 w 810"/>
                <a:gd name="T15" fmla="*/ 20 h 61"/>
                <a:gd name="T16" fmla="*/ 810 w 810"/>
                <a:gd name="T17" fmla="*/ 23 h 61"/>
                <a:gd name="T18" fmla="*/ 0 w 810"/>
                <a:gd name="T19" fmla="*/ 61 h 61"/>
                <a:gd name="T20" fmla="*/ 0 w 810"/>
                <a:gd name="T21" fmla="*/ 61 h 61"/>
                <a:gd name="T22" fmla="*/ 4 w 810"/>
                <a:gd name="T23" fmla="*/ 55 h 61"/>
                <a:gd name="T24" fmla="*/ 6 w 810"/>
                <a:gd name="T25" fmla="*/ 50 h 61"/>
                <a:gd name="T26" fmla="*/ 4 w 810"/>
                <a:gd name="T27" fmla="*/ 43 h 61"/>
                <a:gd name="T28" fmla="*/ 3 w 810"/>
                <a:gd name="T29" fmla="*/ 36 h 61"/>
                <a:gd name="T30" fmla="*/ 3 w 810"/>
                <a:gd name="T31"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0" h="61">
                  <a:moveTo>
                    <a:pt x="3" y="36"/>
                  </a:moveTo>
                  <a:lnTo>
                    <a:pt x="788" y="0"/>
                  </a:lnTo>
                  <a:lnTo>
                    <a:pt x="788" y="0"/>
                  </a:lnTo>
                  <a:lnTo>
                    <a:pt x="788" y="5"/>
                  </a:lnTo>
                  <a:lnTo>
                    <a:pt x="790" y="11"/>
                  </a:lnTo>
                  <a:lnTo>
                    <a:pt x="795" y="16"/>
                  </a:lnTo>
                  <a:lnTo>
                    <a:pt x="803" y="20"/>
                  </a:lnTo>
                  <a:lnTo>
                    <a:pt x="803" y="20"/>
                  </a:lnTo>
                  <a:lnTo>
                    <a:pt x="810" y="23"/>
                  </a:lnTo>
                  <a:lnTo>
                    <a:pt x="0" y="61"/>
                  </a:lnTo>
                  <a:lnTo>
                    <a:pt x="0" y="61"/>
                  </a:lnTo>
                  <a:lnTo>
                    <a:pt x="4" y="55"/>
                  </a:lnTo>
                  <a:lnTo>
                    <a:pt x="6" y="50"/>
                  </a:lnTo>
                  <a:lnTo>
                    <a:pt x="4" y="43"/>
                  </a:lnTo>
                  <a:lnTo>
                    <a:pt x="3" y="36"/>
                  </a:lnTo>
                  <a:lnTo>
                    <a:pt x="3" y="36"/>
                  </a:lnTo>
                  <a:close/>
                </a:path>
              </a:pathLst>
            </a:custGeom>
            <a:solidFill>
              <a:srgbClr val="6C6C6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4" name="Freeform 14"/>
            <p:cNvSpPr>
              <a:spLocks/>
            </p:cNvSpPr>
            <p:nvPr/>
          </p:nvSpPr>
          <p:spPr bwMode="auto">
            <a:xfrm>
              <a:off x="2219326" y="5713413"/>
              <a:ext cx="1262063" cy="96838"/>
            </a:xfrm>
            <a:custGeom>
              <a:avLst/>
              <a:gdLst>
                <a:gd name="T0" fmla="*/ 0 w 795"/>
                <a:gd name="T1" fmla="*/ 38 h 61"/>
                <a:gd name="T2" fmla="*/ 788 w 795"/>
                <a:gd name="T3" fmla="*/ 0 h 61"/>
                <a:gd name="T4" fmla="*/ 788 w 795"/>
                <a:gd name="T5" fmla="*/ 0 h 61"/>
                <a:gd name="T6" fmla="*/ 792 w 795"/>
                <a:gd name="T7" fmla="*/ 8 h 61"/>
                <a:gd name="T8" fmla="*/ 795 w 795"/>
                <a:gd name="T9" fmla="*/ 15 h 61"/>
                <a:gd name="T10" fmla="*/ 795 w 795"/>
                <a:gd name="T11" fmla="*/ 22 h 61"/>
                <a:gd name="T12" fmla="*/ 795 w 795"/>
                <a:gd name="T13" fmla="*/ 22 h 61"/>
                <a:gd name="T14" fmla="*/ 795 w 795"/>
                <a:gd name="T15" fmla="*/ 24 h 61"/>
                <a:gd name="T16" fmla="*/ 9 w 795"/>
                <a:gd name="T17" fmla="*/ 61 h 61"/>
                <a:gd name="T18" fmla="*/ 9 w 795"/>
                <a:gd name="T19" fmla="*/ 61 h 61"/>
                <a:gd name="T20" fmla="*/ 11 w 795"/>
                <a:gd name="T21" fmla="*/ 56 h 61"/>
                <a:gd name="T22" fmla="*/ 13 w 795"/>
                <a:gd name="T23" fmla="*/ 50 h 61"/>
                <a:gd name="T24" fmla="*/ 17 w 795"/>
                <a:gd name="T25" fmla="*/ 43 h 61"/>
                <a:gd name="T26" fmla="*/ 17 w 795"/>
                <a:gd name="T27" fmla="*/ 41 h 61"/>
                <a:gd name="T28" fmla="*/ 15 w 795"/>
                <a:gd name="T29" fmla="*/ 39 h 61"/>
                <a:gd name="T30" fmla="*/ 9 w 795"/>
                <a:gd name="T31" fmla="*/ 38 h 61"/>
                <a:gd name="T32" fmla="*/ 0 w 795"/>
                <a:gd name="T33" fmla="*/ 38 h 61"/>
                <a:gd name="T34" fmla="*/ 0 w 795"/>
                <a:gd name="T3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5" h="61">
                  <a:moveTo>
                    <a:pt x="0" y="38"/>
                  </a:moveTo>
                  <a:lnTo>
                    <a:pt x="788" y="0"/>
                  </a:lnTo>
                  <a:lnTo>
                    <a:pt x="788" y="0"/>
                  </a:lnTo>
                  <a:lnTo>
                    <a:pt x="792" y="8"/>
                  </a:lnTo>
                  <a:lnTo>
                    <a:pt x="795" y="15"/>
                  </a:lnTo>
                  <a:lnTo>
                    <a:pt x="795" y="22"/>
                  </a:lnTo>
                  <a:lnTo>
                    <a:pt x="795" y="22"/>
                  </a:lnTo>
                  <a:lnTo>
                    <a:pt x="795" y="24"/>
                  </a:lnTo>
                  <a:lnTo>
                    <a:pt x="9" y="61"/>
                  </a:lnTo>
                  <a:lnTo>
                    <a:pt x="9" y="61"/>
                  </a:lnTo>
                  <a:lnTo>
                    <a:pt x="11" y="56"/>
                  </a:lnTo>
                  <a:lnTo>
                    <a:pt x="13" y="50"/>
                  </a:lnTo>
                  <a:lnTo>
                    <a:pt x="17" y="43"/>
                  </a:lnTo>
                  <a:lnTo>
                    <a:pt x="17" y="41"/>
                  </a:lnTo>
                  <a:lnTo>
                    <a:pt x="15" y="39"/>
                  </a:lnTo>
                  <a:lnTo>
                    <a:pt x="9" y="38"/>
                  </a:lnTo>
                  <a:lnTo>
                    <a:pt x="0" y="38"/>
                  </a:lnTo>
                  <a:lnTo>
                    <a:pt x="0" y="38"/>
                  </a:lnTo>
                  <a:close/>
                </a:path>
              </a:pathLst>
            </a:custGeom>
            <a:solidFill>
              <a:srgbClr val="6C6C6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5" name="Freeform 15"/>
            <p:cNvSpPr>
              <a:spLocks/>
            </p:cNvSpPr>
            <p:nvPr/>
          </p:nvSpPr>
          <p:spPr bwMode="auto">
            <a:xfrm>
              <a:off x="2214563" y="5803900"/>
              <a:ext cx="1306513" cy="96838"/>
            </a:xfrm>
            <a:custGeom>
              <a:avLst/>
              <a:gdLst>
                <a:gd name="T0" fmla="*/ 15 w 823"/>
                <a:gd name="T1" fmla="*/ 36 h 61"/>
                <a:gd name="T2" fmla="*/ 794 w 823"/>
                <a:gd name="T3" fmla="*/ 0 h 61"/>
                <a:gd name="T4" fmla="*/ 794 w 823"/>
                <a:gd name="T5" fmla="*/ 0 h 61"/>
                <a:gd name="T6" fmla="*/ 794 w 823"/>
                <a:gd name="T7" fmla="*/ 4 h 61"/>
                <a:gd name="T8" fmla="*/ 796 w 823"/>
                <a:gd name="T9" fmla="*/ 7 h 61"/>
                <a:gd name="T10" fmla="*/ 800 w 823"/>
                <a:gd name="T11" fmla="*/ 11 h 61"/>
                <a:gd name="T12" fmla="*/ 807 w 823"/>
                <a:gd name="T13" fmla="*/ 13 h 61"/>
                <a:gd name="T14" fmla="*/ 807 w 823"/>
                <a:gd name="T15" fmla="*/ 13 h 61"/>
                <a:gd name="T16" fmla="*/ 817 w 823"/>
                <a:gd name="T17" fmla="*/ 18 h 61"/>
                <a:gd name="T18" fmla="*/ 823 w 823"/>
                <a:gd name="T19" fmla="*/ 22 h 61"/>
                <a:gd name="T20" fmla="*/ 0 w 823"/>
                <a:gd name="T21" fmla="*/ 61 h 61"/>
                <a:gd name="T22" fmla="*/ 0 w 823"/>
                <a:gd name="T23" fmla="*/ 61 h 61"/>
                <a:gd name="T24" fmla="*/ 3 w 823"/>
                <a:gd name="T25" fmla="*/ 59 h 61"/>
                <a:gd name="T26" fmla="*/ 3 w 823"/>
                <a:gd name="T27" fmla="*/ 59 h 61"/>
                <a:gd name="T28" fmla="*/ 11 w 823"/>
                <a:gd name="T29" fmla="*/ 55 h 61"/>
                <a:gd name="T30" fmla="*/ 14 w 823"/>
                <a:gd name="T31" fmla="*/ 53 h 61"/>
                <a:gd name="T32" fmla="*/ 15 w 823"/>
                <a:gd name="T33" fmla="*/ 50 h 61"/>
                <a:gd name="T34" fmla="*/ 16 w 823"/>
                <a:gd name="T35" fmla="*/ 43 h 61"/>
                <a:gd name="T36" fmla="*/ 15 w 823"/>
                <a:gd name="T37" fmla="*/ 36 h 61"/>
                <a:gd name="T38" fmla="*/ 15 w 823"/>
                <a:gd name="T39"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3" h="61">
                  <a:moveTo>
                    <a:pt x="15" y="36"/>
                  </a:moveTo>
                  <a:lnTo>
                    <a:pt x="794" y="0"/>
                  </a:lnTo>
                  <a:lnTo>
                    <a:pt x="794" y="0"/>
                  </a:lnTo>
                  <a:lnTo>
                    <a:pt x="794" y="4"/>
                  </a:lnTo>
                  <a:lnTo>
                    <a:pt x="796" y="7"/>
                  </a:lnTo>
                  <a:lnTo>
                    <a:pt x="800" y="11"/>
                  </a:lnTo>
                  <a:lnTo>
                    <a:pt x="807" y="13"/>
                  </a:lnTo>
                  <a:lnTo>
                    <a:pt x="807" y="13"/>
                  </a:lnTo>
                  <a:lnTo>
                    <a:pt x="817" y="18"/>
                  </a:lnTo>
                  <a:lnTo>
                    <a:pt x="823" y="22"/>
                  </a:lnTo>
                  <a:lnTo>
                    <a:pt x="0" y="61"/>
                  </a:lnTo>
                  <a:lnTo>
                    <a:pt x="0" y="61"/>
                  </a:lnTo>
                  <a:lnTo>
                    <a:pt x="3" y="59"/>
                  </a:lnTo>
                  <a:lnTo>
                    <a:pt x="3" y="59"/>
                  </a:lnTo>
                  <a:lnTo>
                    <a:pt x="11" y="55"/>
                  </a:lnTo>
                  <a:lnTo>
                    <a:pt x="14" y="53"/>
                  </a:lnTo>
                  <a:lnTo>
                    <a:pt x="15" y="50"/>
                  </a:lnTo>
                  <a:lnTo>
                    <a:pt x="16" y="43"/>
                  </a:lnTo>
                  <a:lnTo>
                    <a:pt x="15" y="36"/>
                  </a:lnTo>
                  <a:lnTo>
                    <a:pt x="15" y="36"/>
                  </a:lnTo>
                  <a:close/>
                </a:path>
              </a:pathLst>
            </a:custGeom>
            <a:solidFill>
              <a:srgbClr val="6C6C6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6" name="Freeform 16"/>
            <p:cNvSpPr>
              <a:spLocks/>
            </p:cNvSpPr>
            <p:nvPr/>
          </p:nvSpPr>
          <p:spPr bwMode="auto">
            <a:xfrm>
              <a:off x="2227263" y="5895975"/>
              <a:ext cx="1250950" cy="96838"/>
            </a:xfrm>
            <a:custGeom>
              <a:avLst/>
              <a:gdLst>
                <a:gd name="T0" fmla="*/ 0 w 788"/>
                <a:gd name="T1" fmla="*/ 37 h 61"/>
                <a:gd name="T2" fmla="*/ 786 w 788"/>
                <a:gd name="T3" fmla="*/ 0 h 61"/>
                <a:gd name="T4" fmla="*/ 786 w 788"/>
                <a:gd name="T5" fmla="*/ 0 h 61"/>
                <a:gd name="T6" fmla="*/ 784 w 788"/>
                <a:gd name="T7" fmla="*/ 6 h 61"/>
                <a:gd name="T8" fmla="*/ 786 w 788"/>
                <a:gd name="T9" fmla="*/ 11 h 61"/>
                <a:gd name="T10" fmla="*/ 788 w 788"/>
                <a:gd name="T11" fmla="*/ 25 h 61"/>
                <a:gd name="T12" fmla="*/ 7 w 788"/>
                <a:gd name="T13" fmla="*/ 61 h 61"/>
                <a:gd name="T14" fmla="*/ 7 w 788"/>
                <a:gd name="T15" fmla="*/ 61 h 61"/>
                <a:gd name="T16" fmla="*/ 8 w 788"/>
                <a:gd name="T17" fmla="*/ 54 h 61"/>
                <a:gd name="T18" fmla="*/ 8 w 788"/>
                <a:gd name="T19" fmla="*/ 48 h 61"/>
                <a:gd name="T20" fmla="*/ 6 w 788"/>
                <a:gd name="T21" fmla="*/ 42 h 61"/>
                <a:gd name="T22" fmla="*/ 0 w 788"/>
                <a:gd name="T23" fmla="*/ 37 h 61"/>
                <a:gd name="T24" fmla="*/ 0 w 788"/>
                <a:gd name="T25" fmla="*/ 3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61">
                  <a:moveTo>
                    <a:pt x="0" y="37"/>
                  </a:moveTo>
                  <a:lnTo>
                    <a:pt x="786" y="0"/>
                  </a:lnTo>
                  <a:lnTo>
                    <a:pt x="786" y="0"/>
                  </a:lnTo>
                  <a:lnTo>
                    <a:pt x="784" y="6"/>
                  </a:lnTo>
                  <a:lnTo>
                    <a:pt x="786" y="11"/>
                  </a:lnTo>
                  <a:lnTo>
                    <a:pt x="788" y="25"/>
                  </a:lnTo>
                  <a:lnTo>
                    <a:pt x="7" y="61"/>
                  </a:lnTo>
                  <a:lnTo>
                    <a:pt x="7" y="61"/>
                  </a:lnTo>
                  <a:lnTo>
                    <a:pt x="8" y="54"/>
                  </a:lnTo>
                  <a:lnTo>
                    <a:pt x="8" y="48"/>
                  </a:lnTo>
                  <a:lnTo>
                    <a:pt x="6" y="42"/>
                  </a:lnTo>
                  <a:lnTo>
                    <a:pt x="0" y="37"/>
                  </a:lnTo>
                  <a:lnTo>
                    <a:pt x="0" y="37"/>
                  </a:lnTo>
                  <a:close/>
                </a:path>
              </a:pathLst>
            </a:custGeom>
            <a:solidFill>
              <a:srgbClr val="6C6C6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7" name="Freeform 17"/>
            <p:cNvSpPr>
              <a:spLocks/>
            </p:cNvSpPr>
            <p:nvPr/>
          </p:nvSpPr>
          <p:spPr bwMode="auto">
            <a:xfrm>
              <a:off x="2246313" y="6029325"/>
              <a:ext cx="1254125" cy="311150"/>
            </a:xfrm>
            <a:custGeom>
              <a:avLst/>
              <a:gdLst>
                <a:gd name="T0" fmla="*/ 370 w 790"/>
                <a:gd name="T1" fmla="*/ 196 h 196"/>
                <a:gd name="T2" fmla="*/ 370 w 790"/>
                <a:gd name="T3" fmla="*/ 196 h 196"/>
                <a:gd name="T4" fmla="*/ 305 w 790"/>
                <a:gd name="T5" fmla="*/ 195 h 196"/>
                <a:gd name="T6" fmla="*/ 269 w 790"/>
                <a:gd name="T7" fmla="*/ 194 h 196"/>
                <a:gd name="T8" fmla="*/ 233 w 790"/>
                <a:gd name="T9" fmla="*/ 191 h 196"/>
                <a:gd name="T10" fmla="*/ 201 w 790"/>
                <a:gd name="T11" fmla="*/ 187 h 196"/>
                <a:gd name="T12" fmla="*/ 172 w 790"/>
                <a:gd name="T13" fmla="*/ 182 h 196"/>
                <a:gd name="T14" fmla="*/ 163 w 790"/>
                <a:gd name="T15" fmla="*/ 179 h 196"/>
                <a:gd name="T16" fmla="*/ 155 w 790"/>
                <a:gd name="T17" fmla="*/ 176 h 196"/>
                <a:gd name="T18" fmla="*/ 148 w 790"/>
                <a:gd name="T19" fmla="*/ 172 h 196"/>
                <a:gd name="T20" fmla="*/ 147 w 790"/>
                <a:gd name="T21" fmla="*/ 168 h 196"/>
                <a:gd name="T22" fmla="*/ 147 w 790"/>
                <a:gd name="T23" fmla="*/ 168 h 196"/>
                <a:gd name="T24" fmla="*/ 144 w 790"/>
                <a:gd name="T25" fmla="*/ 160 h 196"/>
                <a:gd name="T26" fmla="*/ 140 w 790"/>
                <a:gd name="T27" fmla="*/ 153 h 196"/>
                <a:gd name="T28" fmla="*/ 133 w 790"/>
                <a:gd name="T29" fmla="*/ 145 h 196"/>
                <a:gd name="T30" fmla="*/ 125 w 790"/>
                <a:gd name="T31" fmla="*/ 138 h 196"/>
                <a:gd name="T32" fmla="*/ 99 w 790"/>
                <a:gd name="T33" fmla="*/ 121 h 196"/>
                <a:gd name="T34" fmla="*/ 64 w 790"/>
                <a:gd name="T35" fmla="*/ 99 h 196"/>
                <a:gd name="T36" fmla="*/ 64 w 790"/>
                <a:gd name="T37" fmla="*/ 99 h 196"/>
                <a:gd name="T38" fmla="*/ 52 w 790"/>
                <a:gd name="T39" fmla="*/ 92 h 196"/>
                <a:gd name="T40" fmla="*/ 42 w 790"/>
                <a:gd name="T41" fmla="*/ 84 h 196"/>
                <a:gd name="T42" fmla="*/ 33 w 790"/>
                <a:gd name="T43" fmla="*/ 76 h 196"/>
                <a:gd name="T44" fmla="*/ 23 w 790"/>
                <a:gd name="T45" fmla="*/ 68 h 196"/>
                <a:gd name="T46" fmla="*/ 11 w 790"/>
                <a:gd name="T47" fmla="*/ 53 h 196"/>
                <a:gd name="T48" fmla="*/ 0 w 790"/>
                <a:gd name="T49" fmla="*/ 37 h 196"/>
                <a:gd name="T50" fmla="*/ 790 w 790"/>
                <a:gd name="T51" fmla="*/ 0 h 196"/>
                <a:gd name="T52" fmla="*/ 790 w 790"/>
                <a:gd name="T53" fmla="*/ 0 h 196"/>
                <a:gd name="T54" fmla="*/ 786 w 790"/>
                <a:gd name="T55" fmla="*/ 12 h 196"/>
                <a:gd name="T56" fmla="*/ 778 w 790"/>
                <a:gd name="T57" fmla="*/ 24 h 196"/>
                <a:gd name="T58" fmla="*/ 770 w 790"/>
                <a:gd name="T59" fmla="*/ 38 h 196"/>
                <a:gd name="T60" fmla="*/ 760 w 790"/>
                <a:gd name="T61" fmla="*/ 50 h 196"/>
                <a:gd name="T62" fmla="*/ 749 w 790"/>
                <a:gd name="T63" fmla="*/ 62 h 196"/>
                <a:gd name="T64" fmla="*/ 738 w 790"/>
                <a:gd name="T65" fmla="*/ 76 h 196"/>
                <a:gd name="T66" fmla="*/ 711 w 790"/>
                <a:gd name="T67" fmla="*/ 99 h 196"/>
                <a:gd name="T68" fmla="*/ 711 w 790"/>
                <a:gd name="T69" fmla="*/ 99 h 196"/>
                <a:gd name="T70" fmla="*/ 696 w 790"/>
                <a:gd name="T71" fmla="*/ 111 h 196"/>
                <a:gd name="T72" fmla="*/ 682 w 790"/>
                <a:gd name="T73" fmla="*/ 122 h 196"/>
                <a:gd name="T74" fmla="*/ 657 w 790"/>
                <a:gd name="T75" fmla="*/ 138 h 196"/>
                <a:gd name="T76" fmla="*/ 646 w 790"/>
                <a:gd name="T77" fmla="*/ 146 h 196"/>
                <a:gd name="T78" fmla="*/ 638 w 790"/>
                <a:gd name="T79" fmla="*/ 153 h 196"/>
                <a:gd name="T80" fmla="*/ 633 w 790"/>
                <a:gd name="T81" fmla="*/ 160 h 196"/>
                <a:gd name="T82" fmla="*/ 630 w 790"/>
                <a:gd name="T83" fmla="*/ 168 h 196"/>
                <a:gd name="T84" fmla="*/ 630 w 790"/>
                <a:gd name="T85" fmla="*/ 168 h 196"/>
                <a:gd name="T86" fmla="*/ 629 w 790"/>
                <a:gd name="T87" fmla="*/ 169 h 196"/>
                <a:gd name="T88" fmla="*/ 627 w 790"/>
                <a:gd name="T89" fmla="*/ 172 h 196"/>
                <a:gd name="T90" fmla="*/ 621 w 790"/>
                <a:gd name="T91" fmla="*/ 176 h 196"/>
                <a:gd name="T92" fmla="*/ 610 w 790"/>
                <a:gd name="T93" fmla="*/ 179 h 196"/>
                <a:gd name="T94" fmla="*/ 598 w 790"/>
                <a:gd name="T95" fmla="*/ 182 h 196"/>
                <a:gd name="T96" fmla="*/ 564 w 790"/>
                <a:gd name="T97" fmla="*/ 187 h 196"/>
                <a:gd name="T98" fmla="*/ 525 w 790"/>
                <a:gd name="T99" fmla="*/ 191 h 196"/>
                <a:gd name="T100" fmla="*/ 483 w 790"/>
                <a:gd name="T101" fmla="*/ 194 h 196"/>
                <a:gd name="T102" fmla="*/ 439 w 790"/>
                <a:gd name="T103" fmla="*/ 195 h 196"/>
                <a:gd name="T104" fmla="*/ 370 w 790"/>
                <a:gd name="T105" fmla="*/ 196 h 196"/>
                <a:gd name="T106" fmla="*/ 370 w 790"/>
                <a:gd name="T10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0" h="196">
                  <a:moveTo>
                    <a:pt x="370" y="196"/>
                  </a:moveTo>
                  <a:lnTo>
                    <a:pt x="370" y="196"/>
                  </a:lnTo>
                  <a:lnTo>
                    <a:pt x="305" y="195"/>
                  </a:lnTo>
                  <a:lnTo>
                    <a:pt x="269" y="194"/>
                  </a:lnTo>
                  <a:lnTo>
                    <a:pt x="233" y="191"/>
                  </a:lnTo>
                  <a:lnTo>
                    <a:pt x="201" y="187"/>
                  </a:lnTo>
                  <a:lnTo>
                    <a:pt x="172" y="182"/>
                  </a:lnTo>
                  <a:lnTo>
                    <a:pt x="163" y="179"/>
                  </a:lnTo>
                  <a:lnTo>
                    <a:pt x="155" y="176"/>
                  </a:lnTo>
                  <a:lnTo>
                    <a:pt x="148" y="172"/>
                  </a:lnTo>
                  <a:lnTo>
                    <a:pt x="147" y="168"/>
                  </a:lnTo>
                  <a:lnTo>
                    <a:pt x="147" y="168"/>
                  </a:lnTo>
                  <a:lnTo>
                    <a:pt x="144" y="160"/>
                  </a:lnTo>
                  <a:lnTo>
                    <a:pt x="140" y="153"/>
                  </a:lnTo>
                  <a:lnTo>
                    <a:pt x="133" y="145"/>
                  </a:lnTo>
                  <a:lnTo>
                    <a:pt x="125" y="138"/>
                  </a:lnTo>
                  <a:lnTo>
                    <a:pt x="99" y="121"/>
                  </a:lnTo>
                  <a:lnTo>
                    <a:pt x="64" y="99"/>
                  </a:lnTo>
                  <a:lnTo>
                    <a:pt x="64" y="99"/>
                  </a:lnTo>
                  <a:lnTo>
                    <a:pt x="52" y="92"/>
                  </a:lnTo>
                  <a:lnTo>
                    <a:pt x="42" y="84"/>
                  </a:lnTo>
                  <a:lnTo>
                    <a:pt x="33" y="76"/>
                  </a:lnTo>
                  <a:lnTo>
                    <a:pt x="23" y="68"/>
                  </a:lnTo>
                  <a:lnTo>
                    <a:pt x="11" y="53"/>
                  </a:lnTo>
                  <a:lnTo>
                    <a:pt x="0" y="37"/>
                  </a:lnTo>
                  <a:lnTo>
                    <a:pt x="790" y="0"/>
                  </a:lnTo>
                  <a:lnTo>
                    <a:pt x="790" y="0"/>
                  </a:lnTo>
                  <a:lnTo>
                    <a:pt x="786" y="12"/>
                  </a:lnTo>
                  <a:lnTo>
                    <a:pt x="778" y="24"/>
                  </a:lnTo>
                  <a:lnTo>
                    <a:pt x="770" y="38"/>
                  </a:lnTo>
                  <a:lnTo>
                    <a:pt x="760" y="50"/>
                  </a:lnTo>
                  <a:lnTo>
                    <a:pt x="749" y="62"/>
                  </a:lnTo>
                  <a:lnTo>
                    <a:pt x="738" y="76"/>
                  </a:lnTo>
                  <a:lnTo>
                    <a:pt x="711" y="99"/>
                  </a:lnTo>
                  <a:lnTo>
                    <a:pt x="711" y="99"/>
                  </a:lnTo>
                  <a:lnTo>
                    <a:pt x="696" y="111"/>
                  </a:lnTo>
                  <a:lnTo>
                    <a:pt x="682" y="122"/>
                  </a:lnTo>
                  <a:lnTo>
                    <a:pt x="657" y="138"/>
                  </a:lnTo>
                  <a:lnTo>
                    <a:pt x="646" y="146"/>
                  </a:lnTo>
                  <a:lnTo>
                    <a:pt x="638" y="153"/>
                  </a:lnTo>
                  <a:lnTo>
                    <a:pt x="633" y="160"/>
                  </a:lnTo>
                  <a:lnTo>
                    <a:pt x="630" y="168"/>
                  </a:lnTo>
                  <a:lnTo>
                    <a:pt x="630" y="168"/>
                  </a:lnTo>
                  <a:lnTo>
                    <a:pt x="629" y="169"/>
                  </a:lnTo>
                  <a:lnTo>
                    <a:pt x="627" y="172"/>
                  </a:lnTo>
                  <a:lnTo>
                    <a:pt x="621" y="176"/>
                  </a:lnTo>
                  <a:lnTo>
                    <a:pt x="610" y="179"/>
                  </a:lnTo>
                  <a:lnTo>
                    <a:pt x="598" y="182"/>
                  </a:lnTo>
                  <a:lnTo>
                    <a:pt x="564" y="187"/>
                  </a:lnTo>
                  <a:lnTo>
                    <a:pt x="525" y="191"/>
                  </a:lnTo>
                  <a:lnTo>
                    <a:pt x="483" y="194"/>
                  </a:lnTo>
                  <a:lnTo>
                    <a:pt x="439" y="195"/>
                  </a:lnTo>
                  <a:lnTo>
                    <a:pt x="370" y="196"/>
                  </a:lnTo>
                  <a:lnTo>
                    <a:pt x="370" y="196"/>
                  </a:lnTo>
                  <a:close/>
                </a:path>
              </a:pathLst>
            </a:custGeom>
            <a:solidFill>
              <a:srgbClr val="6C6C6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8" name="Freeform 18"/>
            <p:cNvSpPr>
              <a:spLocks/>
            </p:cNvSpPr>
            <p:nvPr/>
          </p:nvSpPr>
          <p:spPr bwMode="auto">
            <a:xfrm>
              <a:off x="2470151" y="6061075"/>
              <a:ext cx="361950" cy="279400"/>
            </a:xfrm>
            <a:custGeom>
              <a:avLst/>
              <a:gdLst>
                <a:gd name="T0" fmla="*/ 82 w 228"/>
                <a:gd name="T1" fmla="*/ 170 h 176"/>
                <a:gd name="T2" fmla="*/ 82 w 228"/>
                <a:gd name="T3" fmla="*/ 170 h 176"/>
                <a:gd name="T4" fmla="*/ 73 w 228"/>
                <a:gd name="T5" fmla="*/ 149 h 176"/>
                <a:gd name="T6" fmla="*/ 65 w 228"/>
                <a:gd name="T7" fmla="*/ 130 h 176"/>
                <a:gd name="T8" fmla="*/ 52 w 228"/>
                <a:gd name="T9" fmla="*/ 109 h 176"/>
                <a:gd name="T10" fmla="*/ 34 w 228"/>
                <a:gd name="T11" fmla="*/ 80 h 176"/>
                <a:gd name="T12" fmla="*/ 34 w 228"/>
                <a:gd name="T13" fmla="*/ 80 h 176"/>
                <a:gd name="T14" fmla="*/ 25 w 228"/>
                <a:gd name="T15" fmla="*/ 64 h 176"/>
                <a:gd name="T16" fmla="*/ 15 w 228"/>
                <a:gd name="T17" fmla="*/ 46 h 176"/>
                <a:gd name="T18" fmla="*/ 0 w 228"/>
                <a:gd name="T19" fmla="*/ 10 h 176"/>
                <a:gd name="T20" fmla="*/ 225 w 228"/>
                <a:gd name="T21" fmla="*/ 0 h 176"/>
                <a:gd name="T22" fmla="*/ 225 w 228"/>
                <a:gd name="T23" fmla="*/ 0 h 176"/>
                <a:gd name="T24" fmla="*/ 228 w 228"/>
                <a:gd name="T25" fmla="*/ 41 h 176"/>
                <a:gd name="T26" fmla="*/ 228 w 228"/>
                <a:gd name="T27" fmla="*/ 80 h 176"/>
                <a:gd name="T28" fmla="*/ 228 w 228"/>
                <a:gd name="T29" fmla="*/ 80 h 176"/>
                <a:gd name="T30" fmla="*/ 226 w 228"/>
                <a:gd name="T31" fmla="*/ 110 h 176"/>
                <a:gd name="T32" fmla="*/ 224 w 228"/>
                <a:gd name="T33" fmla="*/ 133 h 176"/>
                <a:gd name="T34" fmla="*/ 224 w 228"/>
                <a:gd name="T35" fmla="*/ 152 h 176"/>
                <a:gd name="T36" fmla="*/ 224 w 228"/>
                <a:gd name="T37" fmla="*/ 162 h 176"/>
                <a:gd name="T38" fmla="*/ 226 w 228"/>
                <a:gd name="T39" fmla="*/ 172 h 176"/>
                <a:gd name="T40" fmla="*/ 226 w 228"/>
                <a:gd name="T41" fmla="*/ 172 h 176"/>
                <a:gd name="T42" fmla="*/ 226 w 228"/>
                <a:gd name="T43" fmla="*/ 176 h 176"/>
                <a:gd name="T44" fmla="*/ 226 w 228"/>
                <a:gd name="T45" fmla="*/ 176 h 176"/>
                <a:gd name="T46" fmla="*/ 157 w 228"/>
                <a:gd name="T47" fmla="*/ 175 h 176"/>
                <a:gd name="T48" fmla="*/ 118 w 228"/>
                <a:gd name="T49" fmla="*/ 172 h 176"/>
                <a:gd name="T50" fmla="*/ 82 w 228"/>
                <a:gd name="T51" fmla="*/ 170 h 176"/>
                <a:gd name="T52" fmla="*/ 82 w 228"/>
                <a:gd name="T53" fmla="*/ 17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176">
                  <a:moveTo>
                    <a:pt x="82" y="170"/>
                  </a:moveTo>
                  <a:lnTo>
                    <a:pt x="82" y="170"/>
                  </a:lnTo>
                  <a:lnTo>
                    <a:pt x="73" y="149"/>
                  </a:lnTo>
                  <a:lnTo>
                    <a:pt x="65" y="130"/>
                  </a:lnTo>
                  <a:lnTo>
                    <a:pt x="52" y="109"/>
                  </a:lnTo>
                  <a:lnTo>
                    <a:pt x="34" y="80"/>
                  </a:lnTo>
                  <a:lnTo>
                    <a:pt x="34" y="80"/>
                  </a:lnTo>
                  <a:lnTo>
                    <a:pt x="25" y="64"/>
                  </a:lnTo>
                  <a:lnTo>
                    <a:pt x="15" y="46"/>
                  </a:lnTo>
                  <a:lnTo>
                    <a:pt x="0" y="10"/>
                  </a:lnTo>
                  <a:lnTo>
                    <a:pt x="225" y="0"/>
                  </a:lnTo>
                  <a:lnTo>
                    <a:pt x="225" y="0"/>
                  </a:lnTo>
                  <a:lnTo>
                    <a:pt x="228" y="41"/>
                  </a:lnTo>
                  <a:lnTo>
                    <a:pt x="228" y="80"/>
                  </a:lnTo>
                  <a:lnTo>
                    <a:pt x="228" y="80"/>
                  </a:lnTo>
                  <a:lnTo>
                    <a:pt x="226" y="110"/>
                  </a:lnTo>
                  <a:lnTo>
                    <a:pt x="224" y="133"/>
                  </a:lnTo>
                  <a:lnTo>
                    <a:pt x="224" y="152"/>
                  </a:lnTo>
                  <a:lnTo>
                    <a:pt x="224" y="162"/>
                  </a:lnTo>
                  <a:lnTo>
                    <a:pt x="226" y="172"/>
                  </a:lnTo>
                  <a:lnTo>
                    <a:pt x="226" y="172"/>
                  </a:lnTo>
                  <a:lnTo>
                    <a:pt x="226" y="176"/>
                  </a:lnTo>
                  <a:lnTo>
                    <a:pt x="226" y="176"/>
                  </a:lnTo>
                  <a:lnTo>
                    <a:pt x="157" y="175"/>
                  </a:lnTo>
                  <a:lnTo>
                    <a:pt x="118" y="172"/>
                  </a:lnTo>
                  <a:lnTo>
                    <a:pt x="82" y="170"/>
                  </a:lnTo>
                  <a:lnTo>
                    <a:pt x="82" y="170"/>
                  </a:lnTo>
                  <a:close/>
                </a:path>
              </a:pathLst>
            </a:custGeom>
            <a:solidFill>
              <a:srgbClr val="93939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9" name="Freeform 19"/>
            <p:cNvSpPr>
              <a:spLocks/>
            </p:cNvSpPr>
            <p:nvPr/>
          </p:nvSpPr>
          <p:spPr bwMode="auto">
            <a:xfrm>
              <a:off x="3044826" y="5083175"/>
              <a:ext cx="512763" cy="271463"/>
            </a:xfrm>
            <a:custGeom>
              <a:avLst/>
              <a:gdLst>
                <a:gd name="T0" fmla="*/ 0 w 323"/>
                <a:gd name="T1" fmla="*/ 0 h 171"/>
                <a:gd name="T2" fmla="*/ 323 w 323"/>
                <a:gd name="T3" fmla="*/ 0 h 171"/>
                <a:gd name="T4" fmla="*/ 306 w 323"/>
                <a:gd name="T5" fmla="*/ 140 h 171"/>
                <a:gd name="T6" fmla="*/ 306 w 323"/>
                <a:gd name="T7" fmla="*/ 140 h 171"/>
                <a:gd name="T8" fmla="*/ 305 w 323"/>
                <a:gd name="T9" fmla="*/ 147 h 171"/>
                <a:gd name="T10" fmla="*/ 302 w 323"/>
                <a:gd name="T11" fmla="*/ 152 h 171"/>
                <a:gd name="T12" fmla="*/ 296 w 323"/>
                <a:gd name="T13" fmla="*/ 157 h 171"/>
                <a:gd name="T14" fmla="*/ 291 w 323"/>
                <a:gd name="T15" fmla="*/ 161 h 171"/>
                <a:gd name="T16" fmla="*/ 286 w 323"/>
                <a:gd name="T17" fmla="*/ 164 h 171"/>
                <a:gd name="T18" fmla="*/ 279 w 323"/>
                <a:gd name="T19" fmla="*/ 167 h 171"/>
                <a:gd name="T20" fmla="*/ 272 w 323"/>
                <a:gd name="T21" fmla="*/ 168 h 171"/>
                <a:gd name="T22" fmla="*/ 267 w 323"/>
                <a:gd name="T23" fmla="*/ 168 h 171"/>
                <a:gd name="T24" fmla="*/ 0 w 323"/>
                <a:gd name="T25" fmla="*/ 171 h 171"/>
                <a:gd name="T26" fmla="*/ 0 w 323"/>
                <a:gd name="T2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171">
                  <a:moveTo>
                    <a:pt x="0" y="0"/>
                  </a:moveTo>
                  <a:lnTo>
                    <a:pt x="323" y="0"/>
                  </a:lnTo>
                  <a:lnTo>
                    <a:pt x="306" y="140"/>
                  </a:lnTo>
                  <a:lnTo>
                    <a:pt x="306" y="140"/>
                  </a:lnTo>
                  <a:lnTo>
                    <a:pt x="305" y="147"/>
                  </a:lnTo>
                  <a:lnTo>
                    <a:pt x="302" y="152"/>
                  </a:lnTo>
                  <a:lnTo>
                    <a:pt x="296" y="157"/>
                  </a:lnTo>
                  <a:lnTo>
                    <a:pt x="291" y="161"/>
                  </a:lnTo>
                  <a:lnTo>
                    <a:pt x="286" y="164"/>
                  </a:lnTo>
                  <a:lnTo>
                    <a:pt x="279" y="167"/>
                  </a:lnTo>
                  <a:lnTo>
                    <a:pt x="272" y="168"/>
                  </a:lnTo>
                  <a:lnTo>
                    <a:pt x="267" y="168"/>
                  </a:lnTo>
                  <a:lnTo>
                    <a:pt x="0" y="171"/>
                  </a:lnTo>
                  <a:lnTo>
                    <a:pt x="0" y="0"/>
                  </a:lnTo>
                  <a:close/>
                </a:path>
              </a:pathLst>
            </a:custGeom>
            <a:solidFill>
              <a:srgbClr val="93939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20" name="Freeform 20"/>
            <p:cNvSpPr>
              <a:spLocks/>
            </p:cNvSpPr>
            <p:nvPr/>
          </p:nvSpPr>
          <p:spPr bwMode="auto">
            <a:xfrm>
              <a:off x="3049588" y="5083175"/>
              <a:ext cx="508000" cy="269875"/>
            </a:xfrm>
            <a:custGeom>
              <a:avLst/>
              <a:gdLst>
                <a:gd name="T0" fmla="*/ 0 w 320"/>
                <a:gd name="T1" fmla="*/ 0 h 170"/>
                <a:gd name="T2" fmla="*/ 0 w 320"/>
                <a:gd name="T3" fmla="*/ 0 h 170"/>
                <a:gd name="T4" fmla="*/ 320 w 320"/>
                <a:gd name="T5" fmla="*/ 0 h 170"/>
                <a:gd name="T6" fmla="*/ 320 w 320"/>
                <a:gd name="T7" fmla="*/ 0 h 170"/>
                <a:gd name="T8" fmla="*/ 303 w 320"/>
                <a:gd name="T9" fmla="*/ 140 h 170"/>
                <a:gd name="T10" fmla="*/ 303 w 320"/>
                <a:gd name="T11" fmla="*/ 140 h 170"/>
                <a:gd name="T12" fmla="*/ 302 w 320"/>
                <a:gd name="T13" fmla="*/ 147 h 170"/>
                <a:gd name="T14" fmla="*/ 299 w 320"/>
                <a:gd name="T15" fmla="*/ 152 h 170"/>
                <a:gd name="T16" fmla="*/ 293 w 320"/>
                <a:gd name="T17" fmla="*/ 157 h 170"/>
                <a:gd name="T18" fmla="*/ 288 w 320"/>
                <a:gd name="T19" fmla="*/ 161 h 170"/>
                <a:gd name="T20" fmla="*/ 283 w 320"/>
                <a:gd name="T21" fmla="*/ 164 h 170"/>
                <a:gd name="T22" fmla="*/ 276 w 320"/>
                <a:gd name="T23" fmla="*/ 167 h 170"/>
                <a:gd name="T24" fmla="*/ 269 w 320"/>
                <a:gd name="T25" fmla="*/ 168 h 170"/>
                <a:gd name="T26" fmla="*/ 264 w 320"/>
                <a:gd name="T27" fmla="*/ 168 h 170"/>
                <a:gd name="T28" fmla="*/ 264 w 320"/>
                <a:gd name="T29" fmla="*/ 168 h 170"/>
                <a:gd name="T30" fmla="*/ 1 w 320"/>
                <a:gd name="T31" fmla="*/ 170 h 170"/>
                <a:gd name="T32" fmla="*/ 1 w 320"/>
                <a:gd name="T33" fmla="*/ 170 h 170"/>
                <a:gd name="T34" fmla="*/ 0 w 320"/>
                <a:gd name="T35" fmla="*/ 0 h 170"/>
                <a:gd name="T36" fmla="*/ 0 w 320"/>
                <a:gd name="T3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0" h="170">
                  <a:moveTo>
                    <a:pt x="0" y="0"/>
                  </a:moveTo>
                  <a:lnTo>
                    <a:pt x="0" y="0"/>
                  </a:lnTo>
                  <a:lnTo>
                    <a:pt x="320" y="0"/>
                  </a:lnTo>
                  <a:lnTo>
                    <a:pt x="320" y="0"/>
                  </a:lnTo>
                  <a:lnTo>
                    <a:pt x="303" y="140"/>
                  </a:lnTo>
                  <a:lnTo>
                    <a:pt x="303" y="140"/>
                  </a:lnTo>
                  <a:lnTo>
                    <a:pt x="302" y="147"/>
                  </a:lnTo>
                  <a:lnTo>
                    <a:pt x="299" y="152"/>
                  </a:lnTo>
                  <a:lnTo>
                    <a:pt x="293" y="157"/>
                  </a:lnTo>
                  <a:lnTo>
                    <a:pt x="288" y="161"/>
                  </a:lnTo>
                  <a:lnTo>
                    <a:pt x="283" y="164"/>
                  </a:lnTo>
                  <a:lnTo>
                    <a:pt x="276" y="167"/>
                  </a:lnTo>
                  <a:lnTo>
                    <a:pt x="269" y="168"/>
                  </a:lnTo>
                  <a:lnTo>
                    <a:pt x="264" y="168"/>
                  </a:lnTo>
                  <a:lnTo>
                    <a:pt x="264" y="168"/>
                  </a:lnTo>
                  <a:lnTo>
                    <a:pt x="1" y="170"/>
                  </a:lnTo>
                  <a:lnTo>
                    <a:pt x="1" y="170"/>
                  </a:lnTo>
                  <a:lnTo>
                    <a:pt x="0" y="0"/>
                  </a:lnTo>
                  <a:lnTo>
                    <a:pt x="0" y="0"/>
                  </a:lnTo>
                  <a:close/>
                </a:path>
              </a:pathLst>
            </a:custGeom>
            <a:solidFill>
              <a:srgbClr val="94949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21" name="Freeform 21"/>
            <p:cNvSpPr>
              <a:spLocks/>
            </p:cNvSpPr>
            <p:nvPr/>
          </p:nvSpPr>
          <p:spPr bwMode="auto">
            <a:xfrm>
              <a:off x="3055938" y="5083175"/>
              <a:ext cx="501650" cy="269875"/>
            </a:xfrm>
            <a:custGeom>
              <a:avLst/>
              <a:gdLst>
                <a:gd name="T0" fmla="*/ 0 w 316"/>
                <a:gd name="T1" fmla="*/ 0 h 170"/>
                <a:gd name="T2" fmla="*/ 0 w 316"/>
                <a:gd name="T3" fmla="*/ 0 h 170"/>
                <a:gd name="T4" fmla="*/ 316 w 316"/>
                <a:gd name="T5" fmla="*/ 0 h 170"/>
                <a:gd name="T6" fmla="*/ 316 w 316"/>
                <a:gd name="T7" fmla="*/ 0 h 170"/>
                <a:gd name="T8" fmla="*/ 299 w 316"/>
                <a:gd name="T9" fmla="*/ 140 h 170"/>
                <a:gd name="T10" fmla="*/ 299 w 316"/>
                <a:gd name="T11" fmla="*/ 140 h 170"/>
                <a:gd name="T12" fmla="*/ 298 w 316"/>
                <a:gd name="T13" fmla="*/ 147 h 170"/>
                <a:gd name="T14" fmla="*/ 295 w 316"/>
                <a:gd name="T15" fmla="*/ 152 h 170"/>
                <a:gd name="T16" fmla="*/ 289 w 316"/>
                <a:gd name="T17" fmla="*/ 156 h 170"/>
                <a:gd name="T18" fmla="*/ 284 w 316"/>
                <a:gd name="T19" fmla="*/ 160 h 170"/>
                <a:gd name="T20" fmla="*/ 279 w 316"/>
                <a:gd name="T21" fmla="*/ 164 h 170"/>
                <a:gd name="T22" fmla="*/ 272 w 316"/>
                <a:gd name="T23" fmla="*/ 167 h 170"/>
                <a:gd name="T24" fmla="*/ 266 w 316"/>
                <a:gd name="T25" fmla="*/ 168 h 170"/>
                <a:gd name="T26" fmla="*/ 260 w 316"/>
                <a:gd name="T27" fmla="*/ 168 h 170"/>
                <a:gd name="T28" fmla="*/ 260 w 316"/>
                <a:gd name="T29" fmla="*/ 168 h 170"/>
                <a:gd name="T30" fmla="*/ 1 w 316"/>
                <a:gd name="T31" fmla="*/ 170 h 170"/>
                <a:gd name="T32" fmla="*/ 1 w 316"/>
                <a:gd name="T33" fmla="*/ 170 h 170"/>
                <a:gd name="T34" fmla="*/ 0 w 316"/>
                <a:gd name="T35" fmla="*/ 0 h 170"/>
                <a:gd name="T36" fmla="*/ 0 w 316"/>
                <a:gd name="T3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6" h="170">
                  <a:moveTo>
                    <a:pt x="0" y="0"/>
                  </a:moveTo>
                  <a:lnTo>
                    <a:pt x="0" y="0"/>
                  </a:lnTo>
                  <a:lnTo>
                    <a:pt x="316" y="0"/>
                  </a:lnTo>
                  <a:lnTo>
                    <a:pt x="316" y="0"/>
                  </a:lnTo>
                  <a:lnTo>
                    <a:pt x="299" y="140"/>
                  </a:lnTo>
                  <a:lnTo>
                    <a:pt x="299" y="140"/>
                  </a:lnTo>
                  <a:lnTo>
                    <a:pt x="298" y="147"/>
                  </a:lnTo>
                  <a:lnTo>
                    <a:pt x="295" y="152"/>
                  </a:lnTo>
                  <a:lnTo>
                    <a:pt x="289" y="156"/>
                  </a:lnTo>
                  <a:lnTo>
                    <a:pt x="284" y="160"/>
                  </a:lnTo>
                  <a:lnTo>
                    <a:pt x="279" y="164"/>
                  </a:lnTo>
                  <a:lnTo>
                    <a:pt x="272" y="167"/>
                  </a:lnTo>
                  <a:lnTo>
                    <a:pt x="266" y="168"/>
                  </a:lnTo>
                  <a:lnTo>
                    <a:pt x="260" y="168"/>
                  </a:lnTo>
                  <a:lnTo>
                    <a:pt x="260" y="168"/>
                  </a:lnTo>
                  <a:lnTo>
                    <a:pt x="1" y="170"/>
                  </a:lnTo>
                  <a:lnTo>
                    <a:pt x="1" y="170"/>
                  </a:lnTo>
                  <a:lnTo>
                    <a:pt x="0" y="0"/>
                  </a:lnTo>
                  <a:lnTo>
                    <a:pt x="0" y="0"/>
                  </a:lnTo>
                  <a:close/>
                </a:path>
              </a:pathLst>
            </a:custGeom>
            <a:solidFill>
              <a:srgbClr val="94949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22" name="Freeform 22"/>
            <p:cNvSpPr>
              <a:spLocks/>
            </p:cNvSpPr>
            <p:nvPr/>
          </p:nvSpPr>
          <p:spPr bwMode="auto">
            <a:xfrm>
              <a:off x="3062288" y="5083175"/>
              <a:ext cx="495300" cy="266700"/>
            </a:xfrm>
            <a:custGeom>
              <a:avLst/>
              <a:gdLst>
                <a:gd name="T0" fmla="*/ 0 w 312"/>
                <a:gd name="T1" fmla="*/ 0 h 168"/>
                <a:gd name="T2" fmla="*/ 0 w 312"/>
                <a:gd name="T3" fmla="*/ 0 h 168"/>
                <a:gd name="T4" fmla="*/ 312 w 312"/>
                <a:gd name="T5" fmla="*/ 0 h 168"/>
                <a:gd name="T6" fmla="*/ 312 w 312"/>
                <a:gd name="T7" fmla="*/ 0 h 168"/>
                <a:gd name="T8" fmla="*/ 295 w 312"/>
                <a:gd name="T9" fmla="*/ 140 h 168"/>
                <a:gd name="T10" fmla="*/ 295 w 312"/>
                <a:gd name="T11" fmla="*/ 140 h 168"/>
                <a:gd name="T12" fmla="*/ 294 w 312"/>
                <a:gd name="T13" fmla="*/ 147 h 168"/>
                <a:gd name="T14" fmla="*/ 291 w 312"/>
                <a:gd name="T15" fmla="*/ 152 h 168"/>
                <a:gd name="T16" fmla="*/ 285 w 312"/>
                <a:gd name="T17" fmla="*/ 156 h 168"/>
                <a:gd name="T18" fmla="*/ 280 w 312"/>
                <a:gd name="T19" fmla="*/ 160 h 168"/>
                <a:gd name="T20" fmla="*/ 275 w 312"/>
                <a:gd name="T21" fmla="*/ 164 h 168"/>
                <a:gd name="T22" fmla="*/ 269 w 312"/>
                <a:gd name="T23" fmla="*/ 167 h 168"/>
                <a:gd name="T24" fmla="*/ 262 w 312"/>
                <a:gd name="T25" fmla="*/ 168 h 168"/>
                <a:gd name="T26" fmla="*/ 257 w 312"/>
                <a:gd name="T27" fmla="*/ 168 h 168"/>
                <a:gd name="T28" fmla="*/ 257 w 312"/>
                <a:gd name="T29" fmla="*/ 168 h 168"/>
                <a:gd name="T30" fmla="*/ 0 w 312"/>
                <a:gd name="T31" fmla="*/ 168 h 168"/>
                <a:gd name="T32" fmla="*/ 0 w 312"/>
                <a:gd name="T33" fmla="*/ 168 h 168"/>
                <a:gd name="T34" fmla="*/ 0 w 312"/>
                <a:gd name="T35" fmla="*/ 0 h 168"/>
                <a:gd name="T36" fmla="*/ 0 w 312"/>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2" h="168">
                  <a:moveTo>
                    <a:pt x="0" y="0"/>
                  </a:moveTo>
                  <a:lnTo>
                    <a:pt x="0" y="0"/>
                  </a:lnTo>
                  <a:lnTo>
                    <a:pt x="312" y="0"/>
                  </a:lnTo>
                  <a:lnTo>
                    <a:pt x="312" y="0"/>
                  </a:lnTo>
                  <a:lnTo>
                    <a:pt x="295" y="140"/>
                  </a:lnTo>
                  <a:lnTo>
                    <a:pt x="295" y="140"/>
                  </a:lnTo>
                  <a:lnTo>
                    <a:pt x="294" y="147"/>
                  </a:lnTo>
                  <a:lnTo>
                    <a:pt x="291" y="152"/>
                  </a:lnTo>
                  <a:lnTo>
                    <a:pt x="285" y="156"/>
                  </a:lnTo>
                  <a:lnTo>
                    <a:pt x="280" y="160"/>
                  </a:lnTo>
                  <a:lnTo>
                    <a:pt x="275" y="164"/>
                  </a:lnTo>
                  <a:lnTo>
                    <a:pt x="269" y="167"/>
                  </a:lnTo>
                  <a:lnTo>
                    <a:pt x="262" y="168"/>
                  </a:lnTo>
                  <a:lnTo>
                    <a:pt x="257" y="168"/>
                  </a:lnTo>
                  <a:lnTo>
                    <a:pt x="257" y="168"/>
                  </a:lnTo>
                  <a:lnTo>
                    <a:pt x="0" y="168"/>
                  </a:lnTo>
                  <a:lnTo>
                    <a:pt x="0" y="168"/>
                  </a:lnTo>
                  <a:lnTo>
                    <a:pt x="0" y="0"/>
                  </a:lnTo>
                  <a:lnTo>
                    <a:pt x="0" y="0"/>
                  </a:lnTo>
                  <a:close/>
                </a:path>
              </a:pathLst>
            </a:custGeom>
            <a:solidFill>
              <a:srgbClr val="95959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23" name="Freeform 23"/>
            <p:cNvSpPr>
              <a:spLocks/>
            </p:cNvSpPr>
            <p:nvPr/>
          </p:nvSpPr>
          <p:spPr bwMode="auto">
            <a:xfrm>
              <a:off x="3068638" y="5083175"/>
              <a:ext cx="488950" cy="266700"/>
            </a:xfrm>
            <a:custGeom>
              <a:avLst/>
              <a:gdLst>
                <a:gd name="T0" fmla="*/ 0 w 308"/>
                <a:gd name="T1" fmla="*/ 0 h 168"/>
                <a:gd name="T2" fmla="*/ 0 w 308"/>
                <a:gd name="T3" fmla="*/ 0 h 168"/>
                <a:gd name="T4" fmla="*/ 308 w 308"/>
                <a:gd name="T5" fmla="*/ 0 h 168"/>
                <a:gd name="T6" fmla="*/ 308 w 308"/>
                <a:gd name="T7" fmla="*/ 0 h 168"/>
                <a:gd name="T8" fmla="*/ 291 w 308"/>
                <a:gd name="T9" fmla="*/ 140 h 168"/>
                <a:gd name="T10" fmla="*/ 291 w 308"/>
                <a:gd name="T11" fmla="*/ 140 h 168"/>
                <a:gd name="T12" fmla="*/ 290 w 308"/>
                <a:gd name="T13" fmla="*/ 147 h 168"/>
                <a:gd name="T14" fmla="*/ 287 w 308"/>
                <a:gd name="T15" fmla="*/ 152 h 168"/>
                <a:gd name="T16" fmla="*/ 281 w 308"/>
                <a:gd name="T17" fmla="*/ 156 h 168"/>
                <a:gd name="T18" fmla="*/ 277 w 308"/>
                <a:gd name="T19" fmla="*/ 160 h 168"/>
                <a:gd name="T20" fmla="*/ 271 w 308"/>
                <a:gd name="T21" fmla="*/ 164 h 168"/>
                <a:gd name="T22" fmla="*/ 265 w 308"/>
                <a:gd name="T23" fmla="*/ 166 h 168"/>
                <a:gd name="T24" fmla="*/ 258 w 308"/>
                <a:gd name="T25" fmla="*/ 168 h 168"/>
                <a:gd name="T26" fmla="*/ 253 w 308"/>
                <a:gd name="T27" fmla="*/ 168 h 168"/>
                <a:gd name="T28" fmla="*/ 253 w 308"/>
                <a:gd name="T29" fmla="*/ 168 h 168"/>
                <a:gd name="T30" fmla="*/ 0 w 308"/>
                <a:gd name="T31" fmla="*/ 167 h 168"/>
                <a:gd name="T32" fmla="*/ 0 w 308"/>
                <a:gd name="T33" fmla="*/ 167 h 168"/>
                <a:gd name="T34" fmla="*/ 0 w 308"/>
                <a:gd name="T35" fmla="*/ 0 h 168"/>
                <a:gd name="T36" fmla="*/ 0 w 308"/>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8" h="168">
                  <a:moveTo>
                    <a:pt x="0" y="0"/>
                  </a:moveTo>
                  <a:lnTo>
                    <a:pt x="0" y="0"/>
                  </a:lnTo>
                  <a:lnTo>
                    <a:pt x="308" y="0"/>
                  </a:lnTo>
                  <a:lnTo>
                    <a:pt x="308" y="0"/>
                  </a:lnTo>
                  <a:lnTo>
                    <a:pt x="291" y="140"/>
                  </a:lnTo>
                  <a:lnTo>
                    <a:pt x="291" y="140"/>
                  </a:lnTo>
                  <a:lnTo>
                    <a:pt x="290" y="147"/>
                  </a:lnTo>
                  <a:lnTo>
                    <a:pt x="287" y="152"/>
                  </a:lnTo>
                  <a:lnTo>
                    <a:pt x="281" y="156"/>
                  </a:lnTo>
                  <a:lnTo>
                    <a:pt x="277" y="160"/>
                  </a:lnTo>
                  <a:lnTo>
                    <a:pt x="271" y="164"/>
                  </a:lnTo>
                  <a:lnTo>
                    <a:pt x="265" y="166"/>
                  </a:lnTo>
                  <a:lnTo>
                    <a:pt x="258" y="168"/>
                  </a:lnTo>
                  <a:lnTo>
                    <a:pt x="253" y="168"/>
                  </a:lnTo>
                  <a:lnTo>
                    <a:pt x="253" y="168"/>
                  </a:lnTo>
                  <a:lnTo>
                    <a:pt x="0" y="167"/>
                  </a:lnTo>
                  <a:lnTo>
                    <a:pt x="0" y="167"/>
                  </a:lnTo>
                  <a:lnTo>
                    <a:pt x="0" y="0"/>
                  </a:lnTo>
                  <a:lnTo>
                    <a:pt x="0" y="0"/>
                  </a:lnTo>
                  <a:close/>
                </a:path>
              </a:pathLst>
            </a:custGeom>
            <a:solidFill>
              <a:srgbClr val="9595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24" name="Freeform 24"/>
            <p:cNvSpPr>
              <a:spLocks/>
            </p:cNvSpPr>
            <p:nvPr/>
          </p:nvSpPr>
          <p:spPr bwMode="auto">
            <a:xfrm>
              <a:off x="3074988" y="5083175"/>
              <a:ext cx="482600" cy="266700"/>
            </a:xfrm>
            <a:custGeom>
              <a:avLst/>
              <a:gdLst>
                <a:gd name="T0" fmla="*/ 0 w 304"/>
                <a:gd name="T1" fmla="*/ 0 h 168"/>
                <a:gd name="T2" fmla="*/ 0 w 304"/>
                <a:gd name="T3" fmla="*/ 0 h 168"/>
                <a:gd name="T4" fmla="*/ 304 w 304"/>
                <a:gd name="T5" fmla="*/ 0 h 168"/>
                <a:gd name="T6" fmla="*/ 304 w 304"/>
                <a:gd name="T7" fmla="*/ 0 h 168"/>
                <a:gd name="T8" fmla="*/ 287 w 304"/>
                <a:gd name="T9" fmla="*/ 140 h 168"/>
                <a:gd name="T10" fmla="*/ 287 w 304"/>
                <a:gd name="T11" fmla="*/ 140 h 168"/>
                <a:gd name="T12" fmla="*/ 286 w 304"/>
                <a:gd name="T13" fmla="*/ 147 h 168"/>
                <a:gd name="T14" fmla="*/ 283 w 304"/>
                <a:gd name="T15" fmla="*/ 152 h 168"/>
                <a:gd name="T16" fmla="*/ 279 w 304"/>
                <a:gd name="T17" fmla="*/ 156 h 168"/>
                <a:gd name="T18" fmla="*/ 273 w 304"/>
                <a:gd name="T19" fmla="*/ 160 h 168"/>
                <a:gd name="T20" fmla="*/ 267 w 304"/>
                <a:gd name="T21" fmla="*/ 164 h 168"/>
                <a:gd name="T22" fmla="*/ 261 w 304"/>
                <a:gd name="T23" fmla="*/ 166 h 168"/>
                <a:gd name="T24" fmla="*/ 254 w 304"/>
                <a:gd name="T25" fmla="*/ 167 h 168"/>
                <a:gd name="T26" fmla="*/ 249 w 304"/>
                <a:gd name="T27" fmla="*/ 168 h 168"/>
                <a:gd name="T28" fmla="*/ 249 w 304"/>
                <a:gd name="T29" fmla="*/ 168 h 168"/>
                <a:gd name="T30" fmla="*/ 0 w 304"/>
                <a:gd name="T31" fmla="*/ 166 h 168"/>
                <a:gd name="T32" fmla="*/ 0 w 304"/>
                <a:gd name="T33" fmla="*/ 166 h 168"/>
                <a:gd name="T34" fmla="*/ 0 w 304"/>
                <a:gd name="T35" fmla="*/ 0 h 168"/>
                <a:gd name="T36" fmla="*/ 0 w 304"/>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4" h="168">
                  <a:moveTo>
                    <a:pt x="0" y="0"/>
                  </a:moveTo>
                  <a:lnTo>
                    <a:pt x="0" y="0"/>
                  </a:lnTo>
                  <a:lnTo>
                    <a:pt x="304" y="0"/>
                  </a:lnTo>
                  <a:lnTo>
                    <a:pt x="304" y="0"/>
                  </a:lnTo>
                  <a:lnTo>
                    <a:pt x="287" y="140"/>
                  </a:lnTo>
                  <a:lnTo>
                    <a:pt x="287" y="140"/>
                  </a:lnTo>
                  <a:lnTo>
                    <a:pt x="286" y="147"/>
                  </a:lnTo>
                  <a:lnTo>
                    <a:pt x="283" y="152"/>
                  </a:lnTo>
                  <a:lnTo>
                    <a:pt x="279" y="156"/>
                  </a:lnTo>
                  <a:lnTo>
                    <a:pt x="273" y="160"/>
                  </a:lnTo>
                  <a:lnTo>
                    <a:pt x="267" y="164"/>
                  </a:lnTo>
                  <a:lnTo>
                    <a:pt x="261" y="166"/>
                  </a:lnTo>
                  <a:lnTo>
                    <a:pt x="254" y="167"/>
                  </a:lnTo>
                  <a:lnTo>
                    <a:pt x="249" y="168"/>
                  </a:lnTo>
                  <a:lnTo>
                    <a:pt x="249" y="168"/>
                  </a:lnTo>
                  <a:lnTo>
                    <a:pt x="0" y="166"/>
                  </a:lnTo>
                  <a:lnTo>
                    <a:pt x="0" y="166"/>
                  </a:lnTo>
                  <a:lnTo>
                    <a:pt x="0" y="0"/>
                  </a:lnTo>
                  <a:lnTo>
                    <a:pt x="0" y="0"/>
                  </a:lnTo>
                  <a:close/>
                </a:path>
              </a:pathLst>
            </a:custGeom>
            <a:solidFill>
              <a:srgbClr val="9696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25" name="Freeform 25"/>
            <p:cNvSpPr>
              <a:spLocks/>
            </p:cNvSpPr>
            <p:nvPr/>
          </p:nvSpPr>
          <p:spPr bwMode="auto">
            <a:xfrm>
              <a:off x="3081338" y="5083175"/>
              <a:ext cx="476250" cy="266700"/>
            </a:xfrm>
            <a:custGeom>
              <a:avLst/>
              <a:gdLst>
                <a:gd name="T0" fmla="*/ 0 w 300"/>
                <a:gd name="T1" fmla="*/ 0 h 168"/>
                <a:gd name="T2" fmla="*/ 0 w 300"/>
                <a:gd name="T3" fmla="*/ 0 h 168"/>
                <a:gd name="T4" fmla="*/ 300 w 300"/>
                <a:gd name="T5" fmla="*/ 0 h 168"/>
                <a:gd name="T6" fmla="*/ 300 w 300"/>
                <a:gd name="T7" fmla="*/ 0 h 168"/>
                <a:gd name="T8" fmla="*/ 283 w 300"/>
                <a:gd name="T9" fmla="*/ 140 h 168"/>
                <a:gd name="T10" fmla="*/ 283 w 300"/>
                <a:gd name="T11" fmla="*/ 140 h 168"/>
                <a:gd name="T12" fmla="*/ 282 w 300"/>
                <a:gd name="T13" fmla="*/ 147 h 168"/>
                <a:gd name="T14" fmla="*/ 279 w 300"/>
                <a:gd name="T15" fmla="*/ 152 h 168"/>
                <a:gd name="T16" fmla="*/ 275 w 300"/>
                <a:gd name="T17" fmla="*/ 156 h 168"/>
                <a:gd name="T18" fmla="*/ 269 w 300"/>
                <a:gd name="T19" fmla="*/ 160 h 168"/>
                <a:gd name="T20" fmla="*/ 264 w 300"/>
                <a:gd name="T21" fmla="*/ 163 h 168"/>
                <a:gd name="T22" fmla="*/ 257 w 300"/>
                <a:gd name="T23" fmla="*/ 166 h 168"/>
                <a:gd name="T24" fmla="*/ 252 w 300"/>
                <a:gd name="T25" fmla="*/ 167 h 168"/>
                <a:gd name="T26" fmla="*/ 245 w 300"/>
                <a:gd name="T27" fmla="*/ 168 h 168"/>
                <a:gd name="T28" fmla="*/ 245 w 300"/>
                <a:gd name="T29" fmla="*/ 168 h 168"/>
                <a:gd name="T30" fmla="*/ 0 w 300"/>
                <a:gd name="T31" fmla="*/ 164 h 168"/>
                <a:gd name="T32" fmla="*/ 0 w 300"/>
                <a:gd name="T33" fmla="*/ 164 h 168"/>
                <a:gd name="T34" fmla="*/ 0 w 300"/>
                <a:gd name="T35" fmla="*/ 0 h 168"/>
                <a:gd name="T36" fmla="*/ 0 w 300"/>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0" h="168">
                  <a:moveTo>
                    <a:pt x="0" y="0"/>
                  </a:moveTo>
                  <a:lnTo>
                    <a:pt x="0" y="0"/>
                  </a:lnTo>
                  <a:lnTo>
                    <a:pt x="300" y="0"/>
                  </a:lnTo>
                  <a:lnTo>
                    <a:pt x="300" y="0"/>
                  </a:lnTo>
                  <a:lnTo>
                    <a:pt x="283" y="140"/>
                  </a:lnTo>
                  <a:lnTo>
                    <a:pt x="283" y="140"/>
                  </a:lnTo>
                  <a:lnTo>
                    <a:pt x="282" y="147"/>
                  </a:lnTo>
                  <a:lnTo>
                    <a:pt x="279" y="152"/>
                  </a:lnTo>
                  <a:lnTo>
                    <a:pt x="275" y="156"/>
                  </a:lnTo>
                  <a:lnTo>
                    <a:pt x="269" y="160"/>
                  </a:lnTo>
                  <a:lnTo>
                    <a:pt x="264" y="163"/>
                  </a:lnTo>
                  <a:lnTo>
                    <a:pt x="257" y="166"/>
                  </a:lnTo>
                  <a:lnTo>
                    <a:pt x="252" y="167"/>
                  </a:lnTo>
                  <a:lnTo>
                    <a:pt x="245" y="168"/>
                  </a:lnTo>
                  <a:lnTo>
                    <a:pt x="245" y="168"/>
                  </a:lnTo>
                  <a:lnTo>
                    <a:pt x="0" y="164"/>
                  </a:lnTo>
                  <a:lnTo>
                    <a:pt x="0" y="164"/>
                  </a:lnTo>
                  <a:lnTo>
                    <a:pt x="0" y="0"/>
                  </a:lnTo>
                  <a:lnTo>
                    <a:pt x="0" y="0"/>
                  </a:lnTo>
                  <a:close/>
                </a:path>
              </a:pathLst>
            </a:custGeom>
            <a:solidFill>
              <a:srgbClr val="97979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26" name="Freeform 26"/>
            <p:cNvSpPr>
              <a:spLocks/>
            </p:cNvSpPr>
            <p:nvPr/>
          </p:nvSpPr>
          <p:spPr bwMode="auto">
            <a:xfrm>
              <a:off x="3086101" y="5083175"/>
              <a:ext cx="471488" cy="266700"/>
            </a:xfrm>
            <a:custGeom>
              <a:avLst/>
              <a:gdLst>
                <a:gd name="T0" fmla="*/ 0 w 297"/>
                <a:gd name="T1" fmla="*/ 0 h 168"/>
                <a:gd name="T2" fmla="*/ 0 w 297"/>
                <a:gd name="T3" fmla="*/ 0 h 168"/>
                <a:gd name="T4" fmla="*/ 297 w 297"/>
                <a:gd name="T5" fmla="*/ 0 h 168"/>
                <a:gd name="T6" fmla="*/ 297 w 297"/>
                <a:gd name="T7" fmla="*/ 0 h 168"/>
                <a:gd name="T8" fmla="*/ 280 w 297"/>
                <a:gd name="T9" fmla="*/ 140 h 168"/>
                <a:gd name="T10" fmla="*/ 280 w 297"/>
                <a:gd name="T11" fmla="*/ 140 h 168"/>
                <a:gd name="T12" fmla="*/ 279 w 297"/>
                <a:gd name="T13" fmla="*/ 147 h 168"/>
                <a:gd name="T14" fmla="*/ 276 w 297"/>
                <a:gd name="T15" fmla="*/ 152 h 168"/>
                <a:gd name="T16" fmla="*/ 272 w 297"/>
                <a:gd name="T17" fmla="*/ 156 h 168"/>
                <a:gd name="T18" fmla="*/ 266 w 297"/>
                <a:gd name="T19" fmla="*/ 160 h 168"/>
                <a:gd name="T20" fmla="*/ 261 w 297"/>
                <a:gd name="T21" fmla="*/ 163 h 168"/>
                <a:gd name="T22" fmla="*/ 254 w 297"/>
                <a:gd name="T23" fmla="*/ 166 h 168"/>
                <a:gd name="T24" fmla="*/ 249 w 297"/>
                <a:gd name="T25" fmla="*/ 167 h 168"/>
                <a:gd name="T26" fmla="*/ 243 w 297"/>
                <a:gd name="T27" fmla="*/ 168 h 168"/>
                <a:gd name="T28" fmla="*/ 243 w 297"/>
                <a:gd name="T29" fmla="*/ 168 h 168"/>
                <a:gd name="T30" fmla="*/ 1 w 297"/>
                <a:gd name="T31" fmla="*/ 163 h 168"/>
                <a:gd name="T32" fmla="*/ 1 w 297"/>
                <a:gd name="T33" fmla="*/ 163 h 168"/>
                <a:gd name="T34" fmla="*/ 0 w 297"/>
                <a:gd name="T35" fmla="*/ 0 h 168"/>
                <a:gd name="T36" fmla="*/ 0 w 297"/>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68">
                  <a:moveTo>
                    <a:pt x="0" y="0"/>
                  </a:moveTo>
                  <a:lnTo>
                    <a:pt x="0" y="0"/>
                  </a:lnTo>
                  <a:lnTo>
                    <a:pt x="297" y="0"/>
                  </a:lnTo>
                  <a:lnTo>
                    <a:pt x="297" y="0"/>
                  </a:lnTo>
                  <a:lnTo>
                    <a:pt x="280" y="140"/>
                  </a:lnTo>
                  <a:lnTo>
                    <a:pt x="280" y="140"/>
                  </a:lnTo>
                  <a:lnTo>
                    <a:pt x="279" y="147"/>
                  </a:lnTo>
                  <a:lnTo>
                    <a:pt x="276" y="152"/>
                  </a:lnTo>
                  <a:lnTo>
                    <a:pt x="272" y="156"/>
                  </a:lnTo>
                  <a:lnTo>
                    <a:pt x="266" y="160"/>
                  </a:lnTo>
                  <a:lnTo>
                    <a:pt x="261" y="163"/>
                  </a:lnTo>
                  <a:lnTo>
                    <a:pt x="254" y="166"/>
                  </a:lnTo>
                  <a:lnTo>
                    <a:pt x="249" y="167"/>
                  </a:lnTo>
                  <a:lnTo>
                    <a:pt x="243" y="168"/>
                  </a:lnTo>
                  <a:lnTo>
                    <a:pt x="243" y="168"/>
                  </a:lnTo>
                  <a:lnTo>
                    <a:pt x="1" y="163"/>
                  </a:lnTo>
                  <a:lnTo>
                    <a:pt x="1" y="163"/>
                  </a:lnTo>
                  <a:lnTo>
                    <a:pt x="0" y="0"/>
                  </a:lnTo>
                  <a:lnTo>
                    <a:pt x="0" y="0"/>
                  </a:lnTo>
                  <a:close/>
                </a:path>
              </a:pathLst>
            </a:custGeom>
            <a:solidFill>
              <a:srgbClr val="97979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27" name="Freeform 27"/>
            <p:cNvSpPr>
              <a:spLocks/>
            </p:cNvSpPr>
            <p:nvPr/>
          </p:nvSpPr>
          <p:spPr bwMode="auto">
            <a:xfrm>
              <a:off x="3092451" y="5083175"/>
              <a:ext cx="465138" cy="266700"/>
            </a:xfrm>
            <a:custGeom>
              <a:avLst/>
              <a:gdLst>
                <a:gd name="T0" fmla="*/ 0 w 293"/>
                <a:gd name="T1" fmla="*/ 0 h 168"/>
                <a:gd name="T2" fmla="*/ 0 w 293"/>
                <a:gd name="T3" fmla="*/ 0 h 168"/>
                <a:gd name="T4" fmla="*/ 293 w 293"/>
                <a:gd name="T5" fmla="*/ 0 h 168"/>
                <a:gd name="T6" fmla="*/ 293 w 293"/>
                <a:gd name="T7" fmla="*/ 0 h 168"/>
                <a:gd name="T8" fmla="*/ 276 w 293"/>
                <a:gd name="T9" fmla="*/ 140 h 168"/>
                <a:gd name="T10" fmla="*/ 276 w 293"/>
                <a:gd name="T11" fmla="*/ 140 h 168"/>
                <a:gd name="T12" fmla="*/ 275 w 293"/>
                <a:gd name="T13" fmla="*/ 147 h 168"/>
                <a:gd name="T14" fmla="*/ 272 w 293"/>
                <a:gd name="T15" fmla="*/ 152 h 168"/>
                <a:gd name="T16" fmla="*/ 268 w 293"/>
                <a:gd name="T17" fmla="*/ 156 h 168"/>
                <a:gd name="T18" fmla="*/ 262 w 293"/>
                <a:gd name="T19" fmla="*/ 160 h 168"/>
                <a:gd name="T20" fmla="*/ 257 w 293"/>
                <a:gd name="T21" fmla="*/ 163 h 168"/>
                <a:gd name="T22" fmla="*/ 250 w 293"/>
                <a:gd name="T23" fmla="*/ 166 h 168"/>
                <a:gd name="T24" fmla="*/ 245 w 293"/>
                <a:gd name="T25" fmla="*/ 167 h 168"/>
                <a:gd name="T26" fmla="*/ 239 w 293"/>
                <a:gd name="T27" fmla="*/ 168 h 168"/>
                <a:gd name="T28" fmla="*/ 239 w 293"/>
                <a:gd name="T29" fmla="*/ 168 h 168"/>
                <a:gd name="T30" fmla="*/ 0 w 293"/>
                <a:gd name="T31" fmla="*/ 163 h 168"/>
                <a:gd name="T32" fmla="*/ 0 w 293"/>
                <a:gd name="T33" fmla="*/ 163 h 168"/>
                <a:gd name="T34" fmla="*/ 0 w 293"/>
                <a:gd name="T35" fmla="*/ 0 h 168"/>
                <a:gd name="T36" fmla="*/ 0 w 293"/>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 h="168">
                  <a:moveTo>
                    <a:pt x="0" y="0"/>
                  </a:moveTo>
                  <a:lnTo>
                    <a:pt x="0" y="0"/>
                  </a:lnTo>
                  <a:lnTo>
                    <a:pt x="293" y="0"/>
                  </a:lnTo>
                  <a:lnTo>
                    <a:pt x="293" y="0"/>
                  </a:lnTo>
                  <a:lnTo>
                    <a:pt x="276" y="140"/>
                  </a:lnTo>
                  <a:lnTo>
                    <a:pt x="276" y="140"/>
                  </a:lnTo>
                  <a:lnTo>
                    <a:pt x="275" y="147"/>
                  </a:lnTo>
                  <a:lnTo>
                    <a:pt x="272" y="152"/>
                  </a:lnTo>
                  <a:lnTo>
                    <a:pt x="268" y="156"/>
                  </a:lnTo>
                  <a:lnTo>
                    <a:pt x="262" y="160"/>
                  </a:lnTo>
                  <a:lnTo>
                    <a:pt x="257" y="163"/>
                  </a:lnTo>
                  <a:lnTo>
                    <a:pt x="250" y="166"/>
                  </a:lnTo>
                  <a:lnTo>
                    <a:pt x="245" y="167"/>
                  </a:lnTo>
                  <a:lnTo>
                    <a:pt x="239" y="168"/>
                  </a:lnTo>
                  <a:lnTo>
                    <a:pt x="239" y="168"/>
                  </a:lnTo>
                  <a:lnTo>
                    <a:pt x="0" y="163"/>
                  </a:lnTo>
                  <a:lnTo>
                    <a:pt x="0" y="163"/>
                  </a:lnTo>
                  <a:lnTo>
                    <a:pt x="0" y="0"/>
                  </a:lnTo>
                  <a:lnTo>
                    <a:pt x="0" y="0"/>
                  </a:lnTo>
                  <a:close/>
                </a:path>
              </a:pathLst>
            </a:custGeom>
            <a:solidFill>
              <a:srgbClr val="98989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28" name="Freeform 28"/>
            <p:cNvSpPr>
              <a:spLocks/>
            </p:cNvSpPr>
            <p:nvPr/>
          </p:nvSpPr>
          <p:spPr bwMode="auto">
            <a:xfrm>
              <a:off x="3098801" y="5083175"/>
              <a:ext cx="458788" cy="266700"/>
            </a:xfrm>
            <a:custGeom>
              <a:avLst/>
              <a:gdLst>
                <a:gd name="T0" fmla="*/ 0 w 289"/>
                <a:gd name="T1" fmla="*/ 0 h 168"/>
                <a:gd name="T2" fmla="*/ 0 w 289"/>
                <a:gd name="T3" fmla="*/ 0 h 168"/>
                <a:gd name="T4" fmla="*/ 289 w 289"/>
                <a:gd name="T5" fmla="*/ 0 h 168"/>
                <a:gd name="T6" fmla="*/ 289 w 289"/>
                <a:gd name="T7" fmla="*/ 0 h 168"/>
                <a:gd name="T8" fmla="*/ 272 w 289"/>
                <a:gd name="T9" fmla="*/ 140 h 168"/>
                <a:gd name="T10" fmla="*/ 272 w 289"/>
                <a:gd name="T11" fmla="*/ 140 h 168"/>
                <a:gd name="T12" fmla="*/ 271 w 289"/>
                <a:gd name="T13" fmla="*/ 147 h 168"/>
                <a:gd name="T14" fmla="*/ 268 w 289"/>
                <a:gd name="T15" fmla="*/ 151 h 168"/>
                <a:gd name="T16" fmla="*/ 264 w 289"/>
                <a:gd name="T17" fmla="*/ 156 h 168"/>
                <a:gd name="T18" fmla="*/ 258 w 289"/>
                <a:gd name="T19" fmla="*/ 160 h 168"/>
                <a:gd name="T20" fmla="*/ 253 w 289"/>
                <a:gd name="T21" fmla="*/ 163 h 168"/>
                <a:gd name="T22" fmla="*/ 248 w 289"/>
                <a:gd name="T23" fmla="*/ 166 h 168"/>
                <a:gd name="T24" fmla="*/ 235 w 289"/>
                <a:gd name="T25" fmla="*/ 168 h 168"/>
                <a:gd name="T26" fmla="*/ 235 w 289"/>
                <a:gd name="T27" fmla="*/ 168 h 168"/>
                <a:gd name="T28" fmla="*/ 0 w 289"/>
                <a:gd name="T29" fmla="*/ 161 h 168"/>
                <a:gd name="T30" fmla="*/ 0 w 289"/>
                <a:gd name="T31" fmla="*/ 161 h 168"/>
                <a:gd name="T32" fmla="*/ 0 w 289"/>
                <a:gd name="T33" fmla="*/ 0 h 168"/>
                <a:gd name="T34" fmla="*/ 0 w 28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9" h="168">
                  <a:moveTo>
                    <a:pt x="0" y="0"/>
                  </a:moveTo>
                  <a:lnTo>
                    <a:pt x="0" y="0"/>
                  </a:lnTo>
                  <a:lnTo>
                    <a:pt x="289" y="0"/>
                  </a:lnTo>
                  <a:lnTo>
                    <a:pt x="289" y="0"/>
                  </a:lnTo>
                  <a:lnTo>
                    <a:pt x="272" y="140"/>
                  </a:lnTo>
                  <a:lnTo>
                    <a:pt x="272" y="140"/>
                  </a:lnTo>
                  <a:lnTo>
                    <a:pt x="271" y="147"/>
                  </a:lnTo>
                  <a:lnTo>
                    <a:pt x="268" y="151"/>
                  </a:lnTo>
                  <a:lnTo>
                    <a:pt x="264" y="156"/>
                  </a:lnTo>
                  <a:lnTo>
                    <a:pt x="258" y="160"/>
                  </a:lnTo>
                  <a:lnTo>
                    <a:pt x="253" y="163"/>
                  </a:lnTo>
                  <a:lnTo>
                    <a:pt x="248" y="166"/>
                  </a:lnTo>
                  <a:lnTo>
                    <a:pt x="235" y="168"/>
                  </a:lnTo>
                  <a:lnTo>
                    <a:pt x="235" y="168"/>
                  </a:lnTo>
                  <a:lnTo>
                    <a:pt x="0" y="161"/>
                  </a:lnTo>
                  <a:lnTo>
                    <a:pt x="0" y="161"/>
                  </a:lnTo>
                  <a:lnTo>
                    <a:pt x="0" y="0"/>
                  </a:lnTo>
                  <a:lnTo>
                    <a:pt x="0" y="0"/>
                  </a:lnTo>
                  <a:close/>
                </a:path>
              </a:pathLst>
            </a:custGeom>
            <a:solidFill>
              <a:srgbClr val="99999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29" name="Freeform 29"/>
            <p:cNvSpPr>
              <a:spLocks/>
            </p:cNvSpPr>
            <p:nvPr/>
          </p:nvSpPr>
          <p:spPr bwMode="auto">
            <a:xfrm>
              <a:off x="3105151" y="5083175"/>
              <a:ext cx="452438" cy="265113"/>
            </a:xfrm>
            <a:custGeom>
              <a:avLst/>
              <a:gdLst>
                <a:gd name="T0" fmla="*/ 0 w 285"/>
                <a:gd name="T1" fmla="*/ 0 h 167"/>
                <a:gd name="T2" fmla="*/ 0 w 285"/>
                <a:gd name="T3" fmla="*/ 0 h 167"/>
                <a:gd name="T4" fmla="*/ 285 w 285"/>
                <a:gd name="T5" fmla="*/ 0 h 167"/>
                <a:gd name="T6" fmla="*/ 285 w 285"/>
                <a:gd name="T7" fmla="*/ 0 h 167"/>
                <a:gd name="T8" fmla="*/ 268 w 285"/>
                <a:gd name="T9" fmla="*/ 140 h 167"/>
                <a:gd name="T10" fmla="*/ 268 w 285"/>
                <a:gd name="T11" fmla="*/ 140 h 167"/>
                <a:gd name="T12" fmla="*/ 267 w 285"/>
                <a:gd name="T13" fmla="*/ 147 h 167"/>
                <a:gd name="T14" fmla="*/ 264 w 285"/>
                <a:gd name="T15" fmla="*/ 151 h 167"/>
                <a:gd name="T16" fmla="*/ 260 w 285"/>
                <a:gd name="T17" fmla="*/ 156 h 167"/>
                <a:gd name="T18" fmla="*/ 254 w 285"/>
                <a:gd name="T19" fmla="*/ 160 h 167"/>
                <a:gd name="T20" fmla="*/ 249 w 285"/>
                <a:gd name="T21" fmla="*/ 163 h 167"/>
                <a:gd name="T22" fmla="*/ 244 w 285"/>
                <a:gd name="T23" fmla="*/ 166 h 167"/>
                <a:gd name="T24" fmla="*/ 231 w 285"/>
                <a:gd name="T25" fmla="*/ 167 h 167"/>
                <a:gd name="T26" fmla="*/ 231 w 285"/>
                <a:gd name="T27" fmla="*/ 167 h 167"/>
                <a:gd name="T28" fmla="*/ 0 w 285"/>
                <a:gd name="T29" fmla="*/ 160 h 167"/>
                <a:gd name="T30" fmla="*/ 0 w 285"/>
                <a:gd name="T31" fmla="*/ 160 h 167"/>
                <a:gd name="T32" fmla="*/ 0 w 285"/>
                <a:gd name="T33" fmla="*/ 0 h 167"/>
                <a:gd name="T34" fmla="*/ 0 w 285"/>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167">
                  <a:moveTo>
                    <a:pt x="0" y="0"/>
                  </a:moveTo>
                  <a:lnTo>
                    <a:pt x="0" y="0"/>
                  </a:lnTo>
                  <a:lnTo>
                    <a:pt x="285" y="0"/>
                  </a:lnTo>
                  <a:lnTo>
                    <a:pt x="285" y="0"/>
                  </a:lnTo>
                  <a:lnTo>
                    <a:pt x="268" y="140"/>
                  </a:lnTo>
                  <a:lnTo>
                    <a:pt x="268" y="140"/>
                  </a:lnTo>
                  <a:lnTo>
                    <a:pt x="267" y="147"/>
                  </a:lnTo>
                  <a:lnTo>
                    <a:pt x="264" y="151"/>
                  </a:lnTo>
                  <a:lnTo>
                    <a:pt x="260" y="156"/>
                  </a:lnTo>
                  <a:lnTo>
                    <a:pt x="254" y="160"/>
                  </a:lnTo>
                  <a:lnTo>
                    <a:pt x="249" y="163"/>
                  </a:lnTo>
                  <a:lnTo>
                    <a:pt x="244" y="166"/>
                  </a:lnTo>
                  <a:lnTo>
                    <a:pt x="231" y="167"/>
                  </a:lnTo>
                  <a:lnTo>
                    <a:pt x="231" y="167"/>
                  </a:lnTo>
                  <a:lnTo>
                    <a:pt x="0" y="160"/>
                  </a:lnTo>
                  <a:lnTo>
                    <a:pt x="0" y="160"/>
                  </a:lnTo>
                  <a:lnTo>
                    <a:pt x="0" y="0"/>
                  </a:lnTo>
                  <a:lnTo>
                    <a:pt x="0" y="0"/>
                  </a:lnTo>
                  <a:close/>
                </a:path>
              </a:pathLst>
            </a:custGeom>
            <a:solidFill>
              <a:srgbClr val="99999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30" name="Freeform 30"/>
            <p:cNvSpPr>
              <a:spLocks/>
            </p:cNvSpPr>
            <p:nvPr/>
          </p:nvSpPr>
          <p:spPr bwMode="auto">
            <a:xfrm>
              <a:off x="3111501" y="5083175"/>
              <a:ext cx="446088" cy="265113"/>
            </a:xfrm>
            <a:custGeom>
              <a:avLst/>
              <a:gdLst>
                <a:gd name="T0" fmla="*/ 0 w 281"/>
                <a:gd name="T1" fmla="*/ 0 h 167"/>
                <a:gd name="T2" fmla="*/ 0 w 281"/>
                <a:gd name="T3" fmla="*/ 0 h 167"/>
                <a:gd name="T4" fmla="*/ 281 w 281"/>
                <a:gd name="T5" fmla="*/ 0 h 167"/>
                <a:gd name="T6" fmla="*/ 281 w 281"/>
                <a:gd name="T7" fmla="*/ 0 h 167"/>
                <a:gd name="T8" fmla="*/ 264 w 281"/>
                <a:gd name="T9" fmla="*/ 140 h 167"/>
                <a:gd name="T10" fmla="*/ 264 w 281"/>
                <a:gd name="T11" fmla="*/ 140 h 167"/>
                <a:gd name="T12" fmla="*/ 263 w 281"/>
                <a:gd name="T13" fmla="*/ 145 h 167"/>
                <a:gd name="T14" fmla="*/ 260 w 281"/>
                <a:gd name="T15" fmla="*/ 151 h 167"/>
                <a:gd name="T16" fmla="*/ 256 w 281"/>
                <a:gd name="T17" fmla="*/ 156 h 167"/>
                <a:gd name="T18" fmla="*/ 250 w 281"/>
                <a:gd name="T19" fmla="*/ 160 h 167"/>
                <a:gd name="T20" fmla="*/ 245 w 281"/>
                <a:gd name="T21" fmla="*/ 163 h 167"/>
                <a:gd name="T22" fmla="*/ 240 w 281"/>
                <a:gd name="T23" fmla="*/ 166 h 167"/>
                <a:gd name="T24" fmla="*/ 229 w 281"/>
                <a:gd name="T25" fmla="*/ 167 h 167"/>
                <a:gd name="T26" fmla="*/ 229 w 281"/>
                <a:gd name="T27" fmla="*/ 167 h 167"/>
                <a:gd name="T28" fmla="*/ 0 w 281"/>
                <a:gd name="T29" fmla="*/ 159 h 167"/>
                <a:gd name="T30" fmla="*/ 0 w 281"/>
                <a:gd name="T31" fmla="*/ 159 h 167"/>
                <a:gd name="T32" fmla="*/ 0 w 281"/>
                <a:gd name="T33" fmla="*/ 0 h 167"/>
                <a:gd name="T34" fmla="*/ 0 w 281"/>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1" h="167">
                  <a:moveTo>
                    <a:pt x="0" y="0"/>
                  </a:moveTo>
                  <a:lnTo>
                    <a:pt x="0" y="0"/>
                  </a:lnTo>
                  <a:lnTo>
                    <a:pt x="281" y="0"/>
                  </a:lnTo>
                  <a:lnTo>
                    <a:pt x="281" y="0"/>
                  </a:lnTo>
                  <a:lnTo>
                    <a:pt x="264" y="140"/>
                  </a:lnTo>
                  <a:lnTo>
                    <a:pt x="264" y="140"/>
                  </a:lnTo>
                  <a:lnTo>
                    <a:pt x="263" y="145"/>
                  </a:lnTo>
                  <a:lnTo>
                    <a:pt x="260" y="151"/>
                  </a:lnTo>
                  <a:lnTo>
                    <a:pt x="256" y="156"/>
                  </a:lnTo>
                  <a:lnTo>
                    <a:pt x="250" y="160"/>
                  </a:lnTo>
                  <a:lnTo>
                    <a:pt x="245" y="163"/>
                  </a:lnTo>
                  <a:lnTo>
                    <a:pt x="240" y="166"/>
                  </a:lnTo>
                  <a:lnTo>
                    <a:pt x="229" y="167"/>
                  </a:lnTo>
                  <a:lnTo>
                    <a:pt x="229" y="167"/>
                  </a:lnTo>
                  <a:lnTo>
                    <a:pt x="0" y="159"/>
                  </a:lnTo>
                  <a:lnTo>
                    <a:pt x="0" y="159"/>
                  </a:lnTo>
                  <a:lnTo>
                    <a:pt x="0" y="0"/>
                  </a:lnTo>
                  <a:lnTo>
                    <a:pt x="0" y="0"/>
                  </a:lnTo>
                  <a:close/>
                </a:path>
              </a:pathLst>
            </a:custGeom>
            <a:solidFill>
              <a:srgbClr val="9A9A9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31" name="Freeform 31"/>
            <p:cNvSpPr>
              <a:spLocks/>
            </p:cNvSpPr>
            <p:nvPr/>
          </p:nvSpPr>
          <p:spPr bwMode="auto">
            <a:xfrm>
              <a:off x="3116263" y="5083175"/>
              <a:ext cx="441325" cy="265113"/>
            </a:xfrm>
            <a:custGeom>
              <a:avLst/>
              <a:gdLst>
                <a:gd name="T0" fmla="*/ 1 w 278"/>
                <a:gd name="T1" fmla="*/ 0 h 167"/>
                <a:gd name="T2" fmla="*/ 1 w 278"/>
                <a:gd name="T3" fmla="*/ 0 h 167"/>
                <a:gd name="T4" fmla="*/ 278 w 278"/>
                <a:gd name="T5" fmla="*/ 0 h 167"/>
                <a:gd name="T6" fmla="*/ 278 w 278"/>
                <a:gd name="T7" fmla="*/ 0 h 167"/>
                <a:gd name="T8" fmla="*/ 261 w 278"/>
                <a:gd name="T9" fmla="*/ 140 h 167"/>
                <a:gd name="T10" fmla="*/ 261 w 278"/>
                <a:gd name="T11" fmla="*/ 140 h 167"/>
                <a:gd name="T12" fmla="*/ 260 w 278"/>
                <a:gd name="T13" fmla="*/ 145 h 167"/>
                <a:gd name="T14" fmla="*/ 257 w 278"/>
                <a:gd name="T15" fmla="*/ 151 h 167"/>
                <a:gd name="T16" fmla="*/ 253 w 278"/>
                <a:gd name="T17" fmla="*/ 156 h 167"/>
                <a:gd name="T18" fmla="*/ 247 w 278"/>
                <a:gd name="T19" fmla="*/ 159 h 167"/>
                <a:gd name="T20" fmla="*/ 242 w 278"/>
                <a:gd name="T21" fmla="*/ 163 h 167"/>
                <a:gd name="T22" fmla="*/ 237 w 278"/>
                <a:gd name="T23" fmla="*/ 166 h 167"/>
                <a:gd name="T24" fmla="*/ 226 w 278"/>
                <a:gd name="T25" fmla="*/ 167 h 167"/>
                <a:gd name="T26" fmla="*/ 226 w 278"/>
                <a:gd name="T27" fmla="*/ 167 h 167"/>
                <a:gd name="T28" fmla="*/ 0 w 278"/>
                <a:gd name="T29" fmla="*/ 157 h 167"/>
                <a:gd name="T30" fmla="*/ 0 w 278"/>
                <a:gd name="T31" fmla="*/ 157 h 167"/>
                <a:gd name="T32" fmla="*/ 1 w 278"/>
                <a:gd name="T33" fmla="*/ 0 h 167"/>
                <a:gd name="T34" fmla="*/ 1 w 278"/>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167">
                  <a:moveTo>
                    <a:pt x="1" y="0"/>
                  </a:moveTo>
                  <a:lnTo>
                    <a:pt x="1" y="0"/>
                  </a:lnTo>
                  <a:lnTo>
                    <a:pt x="278" y="0"/>
                  </a:lnTo>
                  <a:lnTo>
                    <a:pt x="278" y="0"/>
                  </a:lnTo>
                  <a:lnTo>
                    <a:pt x="261" y="140"/>
                  </a:lnTo>
                  <a:lnTo>
                    <a:pt x="261" y="140"/>
                  </a:lnTo>
                  <a:lnTo>
                    <a:pt x="260" y="145"/>
                  </a:lnTo>
                  <a:lnTo>
                    <a:pt x="257" y="151"/>
                  </a:lnTo>
                  <a:lnTo>
                    <a:pt x="253" y="156"/>
                  </a:lnTo>
                  <a:lnTo>
                    <a:pt x="247" y="159"/>
                  </a:lnTo>
                  <a:lnTo>
                    <a:pt x="242" y="163"/>
                  </a:lnTo>
                  <a:lnTo>
                    <a:pt x="237" y="166"/>
                  </a:lnTo>
                  <a:lnTo>
                    <a:pt x="226" y="167"/>
                  </a:lnTo>
                  <a:lnTo>
                    <a:pt x="226" y="167"/>
                  </a:lnTo>
                  <a:lnTo>
                    <a:pt x="0" y="157"/>
                  </a:lnTo>
                  <a:lnTo>
                    <a:pt x="0" y="157"/>
                  </a:lnTo>
                  <a:lnTo>
                    <a:pt x="1" y="0"/>
                  </a:lnTo>
                  <a:lnTo>
                    <a:pt x="1" y="0"/>
                  </a:lnTo>
                  <a:close/>
                </a:path>
              </a:pathLst>
            </a:custGeom>
            <a:solidFill>
              <a:srgbClr val="9A9A9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32" name="Freeform 32"/>
            <p:cNvSpPr>
              <a:spLocks/>
            </p:cNvSpPr>
            <p:nvPr/>
          </p:nvSpPr>
          <p:spPr bwMode="auto">
            <a:xfrm>
              <a:off x="3122613" y="5083175"/>
              <a:ext cx="434975" cy="265113"/>
            </a:xfrm>
            <a:custGeom>
              <a:avLst/>
              <a:gdLst>
                <a:gd name="T0" fmla="*/ 1 w 274"/>
                <a:gd name="T1" fmla="*/ 0 h 167"/>
                <a:gd name="T2" fmla="*/ 1 w 274"/>
                <a:gd name="T3" fmla="*/ 0 h 167"/>
                <a:gd name="T4" fmla="*/ 274 w 274"/>
                <a:gd name="T5" fmla="*/ 0 h 167"/>
                <a:gd name="T6" fmla="*/ 274 w 274"/>
                <a:gd name="T7" fmla="*/ 0 h 167"/>
                <a:gd name="T8" fmla="*/ 257 w 274"/>
                <a:gd name="T9" fmla="*/ 140 h 167"/>
                <a:gd name="T10" fmla="*/ 257 w 274"/>
                <a:gd name="T11" fmla="*/ 140 h 167"/>
                <a:gd name="T12" fmla="*/ 256 w 274"/>
                <a:gd name="T13" fmla="*/ 145 h 167"/>
                <a:gd name="T14" fmla="*/ 253 w 274"/>
                <a:gd name="T15" fmla="*/ 151 h 167"/>
                <a:gd name="T16" fmla="*/ 249 w 274"/>
                <a:gd name="T17" fmla="*/ 156 h 167"/>
                <a:gd name="T18" fmla="*/ 245 w 274"/>
                <a:gd name="T19" fmla="*/ 159 h 167"/>
                <a:gd name="T20" fmla="*/ 239 w 274"/>
                <a:gd name="T21" fmla="*/ 163 h 167"/>
                <a:gd name="T22" fmla="*/ 233 w 274"/>
                <a:gd name="T23" fmla="*/ 164 h 167"/>
                <a:gd name="T24" fmla="*/ 222 w 274"/>
                <a:gd name="T25" fmla="*/ 167 h 167"/>
                <a:gd name="T26" fmla="*/ 222 w 274"/>
                <a:gd name="T27" fmla="*/ 167 h 167"/>
                <a:gd name="T28" fmla="*/ 0 w 274"/>
                <a:gd name="T29" fmla="*/ 156 h 167"/>
                <a:gd name="T30" fmla="*/ 0 w 274"/>
                <a:gd name="T31" fmla="*/ 156 h 167"/>
                <a:gd name="T32" fmla="*/ 1 w 274"/>
                <a:gd name="T33" fmla="*/ 0 h 167"/>
                <a:gd name="T34" fmla="*/ 1 w 274"/>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 h="167">
                  <a:moveTo>
                    <a:pt x="1" y="0"/>
                  </a:moveTo>
                  <a:lnTo>
                    <a:pt x="1" y="0"/>
                  </a:lnTo>
                  <a:lnTo>
                    <a:pt x="274" y="0"/>
                  </a:lnTo>
                  <a:lnTo>
                    <a:pt x="274" y="0"/>
                  </a:lnTo>
                  <a:lnTo>
                    <a:pt x="257" y="140"/>
                  </a:lnTo>
                  <a:lnTo>
                    <a:pt x="257" y="140"/>
                  </a:lnTo>
                  <a:lnTo>
                    <a:pt x="256" y="145"/>
                  </a:lnTo>
                  <a:lnTo>
                    <a:pt x="253" y="151"/>
                  </a:lnTo>
                  <a:lnTo>
                    <a:pt x="249" y="156"/>
                  </a:lnTo>
                  <a:lnTo>
                    <a:pt x="245" y="159"/>
                  </a:lnTo>
                  <a:lnTo>
                    <a:pt x="239" y="163"/>
                  </a:lnTo>
                  <a:lnTo>
                    <a:pt x="233" y="164"/>
                  </a:lnTo>
                  <a:lnTo>
                    <a:pt x="222" y="167"/>
                  </a:lnTo>
                  <a:lnTo>
                    <a:pt x="222" y="167"/>
                  </a:lnTo>
                  <a:lnTo>
                    <a:pt x="0" y="156"/>
                  </a:lnTo>
                  <a:lnTo>
                    <a:pt x="0" y="156"/>
                  </a:lnTo>
                  <a:lnTo>
                    <a:pt x="1" y="0"/>
                  </a:lnTo>
                  <a:lnTo>
                    <a:pt x="1" y="0"/>
                  </a:lnTo>
                  <a:close/>
                </a:path>
              </a:pathLst>
            </a:custGeom>
            <a:solidFill>
              <a:srgbClr val="9B9B9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33" name="Freeform 33"/>
            <p:cNvSpPr>
              <a:spLocks/>
            </p:cNvSpPr>
            <p:nvPr/>
          </p:nvSpPr>
          <p:spPr bwMode="auto">
            <a:xfrm>
              <a:off x="3128963" y="5083175"/>
              <a:ext cx="428625" cy="265113"/>
            </a:xfrm>
            <a:custGeom>
              <a:avLst/>
              <a:gdLst>
                <a:gd name="T0" fmla="*/ 0 w 270"/>
                <a:gd name="T1" fmla="*/ 0 h 167"/>
                <a:gd name="T2" fmla="*/ 0 w 270"/>
                <a:gd name="T3" fmla="*/ 0 h 167"/>
                <a:gd name="T4" fmla="*/ 270 w 270"/>
                <a:gd name="T5" fmla="*/ 0 h 167"/>
                <a:gd name="T6" fmla="*/ 270 w 270"/>
                <a:gd name="T7" fmla="*/ 0 h 167"/>
                <a:gd name="T8" fmla="*/ 253 w 270"/>
                <a:gd name="T9" fmla="*/ 140 h 167"/>
                <a:gd name="T10" fmla="*/ 253 w 270"/>
                <a:gd name="T11" fmla="*/ 140 h 167"/>
                <a:gd name="T12" fmla="*/ 252 w 270"/>
                <a:gd name="T13" fmla="*/ 145 h 167"/>
                <a:gd name="T14" fmla="*/ 249 w 270"/>
                <a:gd name="T15" fmla="*/ 151 h 167"/>
                <a:gd name="T16" fmla="*/ 245 w 270"/>
                <a:gd name="T17" fmla="*/ 155 h 167"/>
                <a:gd name="T18" fmla="*/ 241 w 270"/>
                <a:gd name="T19" fmla="*/ 159 h 167"/>
                <a:gd name="T20" fmla="*/ 235 w 270"/>
                <a:gd name="T21" fmla="*/ 163 h 167"/>
                <a:gd name="T22" fmla="*/ 230 w 270"/>
                <a:gd name="T23" fmla="*/ 164 h 167"/>
                <a:gd name="T24" fmla="*/ 219 w 270"/>
                <a:gd name="T25" fmla="*/ 167 h 167"/>
                <a:gd name="T26" fmla="*/ 219 w 270"/>
                <a:gd name="T27" fmla="*/ 167 h 167"/>
                <a:gd name="T28" fmla="*/ 0 w 270"/>
                <a:gd name="T29" fmla="*/ 156 h 167"/>
                <a:gd name="T30" fmla="*/ 0 w 270"/>
                <a:gd name="T31" fmla="*/ 156 h 167"/>
                <a:gd name="T32" fmla="*/ 0 w 270"/>
                <a:gd name="T33" fmla="*/ 0 h 167"/>
                <a:gd name="T34" fmla="*/ 0 w 270"/>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0" h="167">
                  <a:moveTo>
                    <a:pt x="0" y="0"/>
                  </a:moveTo>
                  <a:lnTo>
                    <a:pt x="0" y="0"/>
                  </a:lnTo>
                  <a:lnTo>
                    <a:pt x="270" y="0"/>
                  </a:lnTo>
                  <a:lnTo>
                    <a:pt x="270" y="0"/>
                  </a:lnTo>
                  <a:lnTo>
                    <a:pt x="253" y="140"/>
                  </a:lnTo>
                  <a:lnTo>
                    <a:pt x="253" y="140"/>
                  </a:lnTo>
                  <a:lnTo>
                    <a:pt x="252" y="145"/>
                  </a:lnTo>
                  <a:lnTo>
                    <a:pt x="249" y="151"/>
                  </a:lnTo>
                  <a:lnTo>
                    <a:pt x="245" y="155"/>
                  </a:lnTo>
                  <a:lnTo>
                    <a:pt x="241" y="159"/>
                  </a:lnTo>
                  <a:lnTo>
                    <a:pt x="235" y="163"/>
                  </a:lnTo>
                  <a:lnTo>
                    <a:pt x="230" y="164"/>
                  </a:lnTo>
                  <a:lnTo>
                    <a:pt x="219" y="167"/>
                  </a:lnTo>
                  <a:lnTo>
                    <a:pt x="219" y="167"/>
                  </a:lnTo>
                  <a:lnTo>
                    <a:pt x="0" y="156"/>
                  </a:lnTo>
                  <a:lnTo>
                    <a:pt x="0" y="156"/>
                  </a:lnTo>
                  <a:lnTo>
                    <a:pt x="0" y="0"/>
                  </a:lnTo>
                  <a:lnTo>
                    <a:pt x="0" y="0"/>
                  </a:lnTo>
                  <a:close/>
                </a:path>
              </a:pathLst>
            </a:custGeom>
            <a:solidFill>
              <a:srgbClr val="9C9C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34" name="Freeform 34"/>
            <p:cNvSpPr>
              <a:spLocks/>
            </p:cNvSpPr>
            <p:nvPr/>
          </p:nvSpPr>
          <p:spPr bwMode="auto">
            <a:xfrm>
              <a:off x="3135313" y="5083175"/>
              <a:ext cx="422275" cy="265113"/>
            </a:xfrm>
            <a:custGeom>
              <a:avLst/>
              <a:gdLst>
                <a:gd name="T0" fmla="*/ 0 w 266"/>
                <a:gd name="T1" fmla="*/ 0 h 167"/>
                <a:gd name="T2" fmla="*/ 0 w 266"/>
                <a:gd name="T3" fmla="*/ 0 h 167"/>
                <a:gd name="T4" fmla="*/ 266 w 266"/>
                <a:gd name="T5" fmla="*/ 0 h 167"/>
                <a:gd name="T6" fmla="*/ 266 w 266"/>
                <a:gd name="T7" fmla="*/ 0 h 167"/>
                <a:gd name="T8" fmla="*/ 249 w 266"/>
                <a:gd name="T9" fmla="*/ 140 h 167"/>
                <a:gd name="T10" fmla="*/ 249 w 266"/>
                <a:gd name="T11" fmla="*/ 140 h 167"/>
                <a:gd name="T12" fmla="*/ 248 w 266"/>
                <a:gd name="T13" fmla="*/ 145 h 167"/>
                <a:gd name="T14" fmla="*/ 245 w 266"/>
                <a:gd name="T15" fmla="*/ 151 h 167"/>
                <a:gd name="T16" fmla="*/ 241 w 266"/>
                <a:gd name="T17" fmla="*/ 155 h 167"/>
                <a:gd name="T18" fmla="*/ 237 w 266"/>
                <a:gd name="T19" fmla="*/ 159 h 167"/>
                <a:gd name="T20" fmla="*/ 226 w 266"/>
                <a:gd name="T21" fmla="*/ 164 h 167"/>
                <a:gd name="T22" fmla="*/ 215 w 266"/>
                <a:gd name="T23" fmla="*/ 167 h 167"/>
                <a:gd name="T24" fmla="*/ 215 w 266"/>
                <a:gd name="T25" fmla="*/ 167 h 167"/>
                <a:gd name="T26" fmla="*/ 0 w 266"/>
                <a:gd name="T27" fmla="*/ 155 h 167"/>
                <a:gd name="T28" fmla="*/ 0 w 266"/>
                <a:gd name="T29" fmla="*/ 155 h 167"/>
                <a:gd name="T30" fmla="*/ 0 w 266"/>
                <a:gd name="T31" fmla="*/ 0 h 167"/>
                <a:gd name="T32" fmla="*/ 0 w 266"/>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 h="167">
                  <a:moveTo>
                    <a:pt x="0" y="0"/>
                  </a:moveTo>
                  <a:lnTo>
                    <a:pt x="0" y="0"/>
                  </a:lnTo>
                  <a:lnTo>
                    <a:pt x="266" y="0"/>
                  </a:lnTo>
                  <a:lnTo>
                    <a:pt x="266" y="0"/>
                  </a:lnTo>
                  <a:lnTo>
                    <a:pt x="249" y="140"/>
                  </a:lnTo>
                  <a:lnTo>
                    <a:pt x="249" y="140"/>
                  </a:lnTo>
                  <a:lnTo>
                    <a:pt x="248" y="145"/>
                  </a:lnTo>
                  <a:lnTo>
                    <a:pt x="245" y="151"/>
                  </a:lnTo>
                  <a:lnTo>
                    <a:pt x="241" y="155"/>
                  </a:lnTo>
                  <a:lnTo>
                    <a:pt x="237" y="159"/>
                  </a:lnTo>
                  <a:lnTo>
                    <a:pt x="226" y="164"/>
                  </a:lnTo>
                  <a:lnTo>
                    <a:pt x="215" y="167"/>
                  </a:lnTo>
                  <a:lnTo>
                    <a:pt x="215" y="167"/>
                  </a:lnTo>
                  <a:lnTo>
                    <a:pt x="0" y="155"/>
                  </a:lnTo>
                  <a:lnTo>
                    <a:pt x="0" y="155"/>
                  </a:lnTo>
                  <a:lnTo>
                    <a:pt x="0" y="0"/>
                  </a:lnTo>
                  <a:lnTo>
                    <a:pt x="0" y="0"/>
                  </a:lnTo>
                  <a:close/>
                </a:path>
              </a:pathLst>
            </a:custGeom>
            <a:solidFill>
              <a:srgbClr val="9C9C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35" name="Freeform 35"/>
            <p:cNvSpPr>
              <a:spLocks/>
            </p:cNvSpPr>
            <p:nvPr/>
          </p:nvSpPr>
          <p:spPr bwMode="auto">
            <a:xfrm>
              <a:off x="3138488" y="5083175"/>
              <a:ext cx="419100" cy="265113"/>
            </a:xfrm>
            <a:custGeom>
              <a:avLst/>
              <a:gdLst>
                <a:gd name="T0" fmla="*/ 2 w 264"/>
                <a:gd name="T1" fmla="*/ 0 h 167"/>
                <a:gd name="T2" fmla="*/ 2 w 264"/>
                <a:gd name="T3" fmla="*/ 0 h 167"/>
                <a:gd name="T4" fmla="*/ 264 w 264"/>
                <a:gd name="T5" fmla="*/ 0 h 167"/>
                <a:gd name="T6" fmla="*/ 264 w 264"/>
                <a:gd name="T7" fmla="*/ 0 h 167"/>
                <a:gd name="T8" fmla="*/ 247 w 264"/>
                <a:gd name="T9" fmla="*/ 140 h 167"/>
                <a:gd name="T10" fmla="*/ 247 w 264"/>
                <a:gd name="T11" fmla="*/ 140 h 167"/>
                <a:gd name="T12" fmla="*/ 246 w 264"/>
                <a:gd name="T13" fmla="*/ 145 h 167"/>
                <a:gd name="T14" fmla="*/ 243 w 264"/>
                <a:gd name="T15" fmla="*/ 151 h 167"/>
                <a:gd name="T16" fmla="*/ 239 w 264"/>
                <a:gd name="T17" fmla="*/ 155 h 167"/>
                <a:gd name="T18" fmla="*/ 235 w 264"/>
                <a:gd name="T19" fmla="*/ 159 h 167"/>
                <a:gd name="T20" fmla="*/ 224 w 264"/>
                <a:gd name="T21" fmla="*/ 164 h 167"/>
                <a:gd name="T22" fmla="*/ 213 w 264"/>
                <a:gd name="T23" fmla="*/ 167 h 167"/>
                <a:gd name="T24" fmla="*/ 213 w 264"/>
                <a:gd name="T25" fmla="*/ 167 h 167"/>
                <a:gd name="T26" fmla="*/ 0 w 264"/>
                <a:gd name="T27" fmla="*/ 153 h 167"/>
                <a:gd name="T28" fmla="*/ 0 w 264"/>
                <a:gd name="T29" fmla="*/ 153 h 167"/>
                <a:gd name="T30" fmla="*/ 2 w 264"/>
                <a:gd name="T31" fmla="*/ 0 h 167"/>
                <a:gd name="T32" fmla="*/ 2 w 264"/>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4" h="167">
                  <a:moveTo>
                    <a:pt x="2" y="0"/>
                  </a:moveTo>
                  <a:lnTo>
                    <a:pt x="2" y="0"/>
                  </a:lnTo>
                  <a:lnTo>
                    <a:pt x="264" y="0"/>
                  </a:lnTo>
                  <a:lnTo>
                    <a:pt x="264" y="0"/>
                  </a:lnTo>
                  <a:lnTo>
                    <a:pt x="247" y="140"/>
                  </a:lnTo>
                  <a:lnTo>
                    <a:pt x="247" y="140"/>
                  </a:lnTo>
                  <a:lnTo>
                    <a:pt x="246" y="145"/>
                  </a:lnTo>
                  <a:lnTo>
                    <a:pt x="243" y="151"/>
                  </a:lnTo>
                  <a:lnTo>
                    <a:pt x="239" y="155"/>
                  </a:lnTo>
                  <a:lnTo>
                    <a:pt x="235" y="159"/>
                  </a:lnTo>
                  <a:lnTo>
                    <a:pt x="224" y="164"/>
                  </a:lnTo>
                  <a:lnTo>
                    <a:pt x="213" y="167"/>
                  </a:lnTo>
                  <a:lnTo>
                    <a:pt x="213" y="167"/>
                  </a:lnTo>
                  <a:lnTo>
                    <a:pt x="0" y="153"/>
                  </a:lnTo>
                  <a:lnTo>
                    <a:pt x="0" y="153"/>
                  </a:lnTo>
                  <a:lnTo>
                    <a:pt x="2" y="0"/>
                  </a:lnTo>
                  <a:lnTo>
                    <a:pt x="2" y="0"/>
                  </a:lnTo>
                  <a:close/>
                </a:path>
              </a:pathLst>
            </a:custGeom>
            <a:solidFill>
              <a:srgbClr val="9D9DA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36" name="Freeform 36"/>
            <p:cNvSpPr>
              <a:spLocks/>
            </p:cNvSpPr>
            <p:nvPr/>
          </p:nvSpPr>
          <p:spPr bwMode="auto">
            <a:xfrm>
              <a:off x="3144838" y="5083175"/>
              <a:ext cx="412750" cy="265113"/>
            </a:xfrm>
            <a:custGeom>
              <a:avLst/>
              <a:gdLst>
                <a:gd name="T0" fmla="*/ 2 w 260"/>
                <a:gd name="T1" fmla="*/ 0 h 167"/>
                <a:gd name="T2" fmla="*/ 2 w 260"/>
                <a:gd name="T3" fmla="*/ 0 h 167"/>
                <a:gd name="T4" fmla="*/ 260 w 260"/>
                <a:gd name="T5" fmla="*/ 0 h 167"/>
                <a:gd name="T6" fmla="*/ 260 w 260"/>
                <a:gd name="T7" fmla="*/ 0 h 167"/>
                <a:gd name="T8" fmla="*/ 243 w 260"/>
                <a:gd name="T9" fmla="*/ 140 h 167"/>
                <a:gd name="T10" fmla="*/ 243 w 260"/>
                <a:gd name="T11" fmla="*/ 140 h 167"/>
                <a:gd name="T12" fmla="*/ 242 w 260"/>
                <a:gd name="T13" fmla="*/ 145 h 167"/>
                <a:gd name="T14" fmla="*/ 239 w 260"/>
                <a:gd name="T15" fmla="*/ 151 h 167"/>
                <a:gd name="T16" fmla="*/ 235 w 260"/>
                <a:gd name="T17" fmla="*/ 155 h 167"/>
                <a:gd name="T18" fmla="*/ 231 w 260"/>
                <a:gd name="T19" fmla="*/ 159 h 167"/>
                <a:gd name="T20" fmla="*/ 220 w 260"/>
                <a:gd name="T21" fmla="*/ 164 h 167"/>
                <a:gd name="T22" fmla="*/ 209 w 260"/>
                <a:gd name="T23" fmla="*/ 167 h 167"/>
                <a:gd name="T24" fmla="*/ 209 w 260"/>
                <a:gd name="T25" fmla="*/ 167 h 167"/>
                <a:gd name="T26" fmla="*/ 0 w 260"/>
                <a:gd name="T27" fmla="*/ 152 h 167"/>
                <a:gd name="T28" fmla="*/ 0 w 260"/>
                <a:gd name="T29" fmla="*/ 152 h 167"/>
                <a:gd name="T30" fmla="*/ 2 w 260"/>
                <a:gd name="T31" fmla="*/ 0 h 167"/>
                <a:gd name="T32" fmla="*/ 2 w 260"/>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0" h="167">
                  <a:moveTo>
                    <a:pt x="2" y="0"/>
                  </a:moveTo>
                  <a:lnTo>
                    <a:pt x="2" y="0"/>
                  </a:lnTo>
                  <a:lnTo>
                    <a:pt x="260" y="0"/>
                  </a:lnTo>
                  <a:lnTo>
                    <a:pt x="260" y="0"/>
                  </a:lnTo>
                  <a:lnTo>
                    <a:pt x="243" y="140"/>
                  </a:lnTo>
                  <a:lnTo>
                    <a:pt x="243" y="140"/>
                  </a:lnTo>
                  <a:lnTo>
                    <a:pt x="242" y="145"/>
                  </a:lnTo>
                  <a:lnTo>
                    <a:pt x="239" y="151"/>
                  </a:lnTo>
                  <a:lnTo>
                    <a:pt x="235" y="155"/>
                  </a:lnTo>
                  <a:lnTo>
                    <a:pt x="231" y="159"/>
                  </a:lnTo>
                  <a:lnTo>
                    <a:pt x="220" y="164"/>
                  </a:lnTo>
                  <a:lnTo>
                    <a:pt x="209" y="167"/>
                  </a:lnTo>
                  <a:lnTo>
                    <a:pt x="209" y="167"/>
                  </a:lnTo>
                  <a:lnTo>
                    <a:pt x="0" y="152"/>
                  </a:lnTo>
                  <a:lnTo>
                    <a:pt x="0" y="152"/>
                  </a:lnTo>
                  <a:lnTo>
                    <a:pt x="2" y="0"/>
                  </a:lnTo>
                  <a:lnTo>
                    <a:pt x="2" y="0"/>
                  </a:lnTo>
                  <a:close/>
                </a:path>
              </a:pathLst>
            </a:custGeom>
            <a:solidFill>
              <a:srgbClr val="9D9D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37" name="Freeform 37"/>
            <p:cNvSpPr>
              <a:spLocks/>
            </p:cNvSpPr>
            <p:nvPr/>
          </p:nvSpPr>
          <p:spPr bwMode="auto">
            <a:xfrm>
              <a:off x="3152776" y="5083175"/>
              <a:ext cx="404813" cy="265113"/>
            </a:xfrm>
            <a:custGeom>
              <a:avLst/>
              <a:gdLst>
                <a:gd name="T0" fmla="*/ 1 w 255"/>
                <a:gd name="T1" fmla="*/ 0 h 167"/>
                <a:gd name="T2" fmla="*/ 1 w 255"/>
                <a:gd name="T3" fmla="*/ 0 h 167"/>
                <a:gd name="T4" fmla="*/ 255 w 255"/>
                <a:gd name="T5" fmla="*/ 0 h 167"/>
                <a:gd name="T6" fmla="*/ 255 w 255"/>
                <a:gd name="T7" fmla="*/ 0 h 167"/>
                <a:gd name="T8" fmla="*/ 238 w 255"/>
                <a:gd name="T9" fmla="*/ 140 h 167"/>
                <a:gd name="T10" fmla="*/ 238 w 255"/>
                <a:gd name="T11" fmla="*/ 140 h 167"/>
                <a:gd name="T12" fmla="*/ 237 w 255"/>
                <a:gd name="T13" fmla="*/ 145 h 167"/>
                <a:gd name="T14" fmla="*/ 234 w 255"/>
                <a:gd name="T15" fmla="*/ 151 h 167"/>
                <a:gd name="T16" fmla="*/ 230 w 255"/>
                <a:gd name="T17" fmla="*/ 155 h 167"/>
                <a:gd name="T18" fmla="*/ 226 w 255"/>
                <a:gd name="T19" fmla="*/ 159 h 167"/>
                <a:gd name="T20" fmla="*/ 215 w 255"/>
                <a:gd name="T21" fmla="*/ 164 h 167"/>
                <a:gd name="T22" fmla="*/ 205 w 255"/>
                <a:gd name="T23" fmla="*/ 167 h 167"/>
                <a:gd name="T24" fmla="*/ 205 w 255"/>
                <a:gd name="T25" fmla="*/ 167 h 167"/>
                <a:gd name="T26" fmla="*/ 0 w 255"/>
                <a:gd name="T27" fmla="*/ 151 h 167"/>
                <a:gd name="T28" fmla="*/ 0 w 255"/>
                <a:gd name="T29" fmla="*/ 151 h 167"/>
                <a:gd name="T30" fmla="*/ 1 w 255"/>
                <a:gd name="T31" fmla="*/ 0 h 167"/>
                <a:gd name="T32" fmla="*/ 1 w 255"/>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5" h="167">
                  <a:moveTo>
                    <a:pt x="1" y="0"/>
                  </a:moveTo>
                  <a:lnTo>
                    <a:pt x="1" y="0"/>
                  </a:lnTo>
                  <a:lnTo>
                    <a:pt x="255" y="0"/>
                  </a:lnTo>
                  <a:lnTo>
                    <a:pt x="255" y="0"/>
                  </a:lnTo>
                  <a:lnTo>
                    <a:pt x="238" y="140"/>
                  </a:lnTo>
                  <a:lnTo>
                    <a:pt x="238" y="140"/>
                  </a:lnTo>
                  <a:lnTo>
                    <a:pt x="237" y="145"/>
                  </a:lnTo>
                  <a:lnTo>
                    <a:pt x="234" y="151"/>
                  </a:lnTo>
                  <a:lnTo>
                    <a:pt x="230" y="155"/>
                  </a:lnTo>
                  <a:lnTo>
                    <a:pt x="226" y="159"/>
                  </a:lnTo>
                  <a:lnTo>
                    <a:pt x="215" y="164"/>
                  </a:lnTo>
                  <a:lnTo>
                    <a:pt x="205" y="167"/>
                  </a:lnTo>
                  <a:lnTo>
                    <a:pt x="205" y="167"/>
                  </a:lnTo>
                  <a:lnTo>
                    <a:pt x="0" y="151"/>
                  </a:lnTo>
                  <a:lnTo>
                    <a:pt x="0" y="151"/>
                  </a:lnTo>
                  <a:lnTo>
                    <a:pt x="1" y="0"/>
                  </a:lnTo>
                  <a:lnTo>
                    <a:pt x="1" y="0"/>
                  </a:lnTo>
                  <a:close/>
                </a:path>
              </a:pathLst>
            </a:custGeom>
            <a:solidFill>
              <a:srgbClr val="9E9E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38" name="Freeform 38"/>
            <p:cNvSpPr>
              <a:spLocks/>
            </p:cNvSpPr>
            <p:nvPr/>
          </p:nvSpPr>
          <p:spPr bwMode="auto">
            <a:xfrm>
              <a:off x="3159126" y="5083175"/>
              <a:ext cx="398463" cy="265113"/>
            </a:xfrm>
            <a:custGeom>
              <a:avLst/>
              <a:gdLst>
                <a:gd name="T0" fmla="*/ 1 w 251"/>
                <a:gd name="T1" fmla="*/ 0 h 167"/>
                <a:gd name="T2" fmla="*/ 1 w 251"/>
                <a:gd name="T3" fmla="*/ 0 h 167"/>
                <a:gd name="T4" fmla="*/ 251 w 251"/>
                <a:gd name="T5" fmla="*/ 0 h 167"/>
                <a:gd name="T6" fmla="*/ 251 w 251"/>
                <a:gd name="T7" fmla="*/ 0 h 167"/>
                <a:gd name="T8" fmla="*/ 234 w 251"/>
                <a:gd name="T9" fmla="*/ 140 h 167"/>
                <a:gd name="T10" fmla="*/ 234 w 251"/>
                <a:gd name="T11" fmla="*/ 140 h 167"/>
                <a:gd name="T12" fmla="*/ 233 w 251"/>
                <a:gd name="T13" fmla="*/ 145 h 167"/>
                <a:gd name="T14" fmla="*/ 230 w 251"/>
                <a:gd name="T15" fmla="*/ 151 h 167"/>
                <a:gd name="T16" fmla="*/ 226 w 251"/>
                <a:gd name="T17" fmla="*/ 155 h 167"/>
                <a:gd name="T18" fmla="*/ 222 w 251"/>
                <a:gd name="T19" fmla="*/ 159 h 167"/>
                <a:gd name="T20" fmla="*/ 212 w 251"/>
                <a:gd name="T21" fmla="*/ 164 h 167"/>
                <a:gd name="T22" fmla="*/ 201 w 251"/>
                <a:gd name="T23" fmla="*/ 167 h 167"/>
                <a:gd name="T24" fmla="*/ 201 w 251"/>
                <a:gd name="T25" fmla="*/ 167 h 167"/>
                <a:gd name="T26" fmla="*/ 0 w 251"/>
                <a:gd name="T27" fmla="*/ 149 h 167"/>
                <a:gd name="T28" fmla="*/ 0 w 251"/>
                <a:gd name="T29" fmla="*/ 149 h 167"/>
                <a:gd name="T30" fmla="*/ 1 w 251"/>
                <a:gd name="T31" fmla="*/ 0 h 167"/>
                <a:gd name="T32" fmla="*/ 1 w 251"/>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1" h="167">
                  <a:moveTo>
                    <a:pt x="1" y="0"/>
                  </a:moveTo>
                  <a:lnTo>
                    <a:pt x="1" y="0"/>
                  </a:lnTo>
                  <a:lnTo>
                    <a:pt x="251" y="0"/>
                  </a:lnTo>
                  <a:lnTo>
                    <a:pt x="251" y="0"/>
                  </a:lnTo>
                  <a:lnTo>
                    <a:pt x="234" y="140"/>
                  </a:lnTo>
                  <a:lnTo>
                    <a:pt x="234" y="140"/>
                  </a:lnTo>
                  <a:lnTo>
                    <a:pt x="233" y="145"/>
                  </a:lnTo>
                  <a:lnTo>
                    <a:pt x="230" y="151"/>
                  </a:lnTo>
                  <a:lnTo>
                    <a:pt x="226" y="155"/>
                  </a:lnTo>
                  <a:lnTo>
                    <a:pt x="222" y="159"/>
                  </a:lnTo>
                  <a:lnTo>
                    <a:pt x="212" y="164"/>
                  </a:lnTo>
                  <a:lnTo>
                    <a:pt x="201" y="167"/>
                  </a:lnTo>
                  <a:lnTo>
                    <a:pt x="201" y="167"/>
                  </a:lnTo>
                  <a:lnTo>
                    <a:pt x="0" y="149"/>
                  </a:lnTo>
                  <a:lnTo>
                    <a:pt x="0" y="149"/>
                  </a:lnTo>
                  <a:lnTo>
                    <a:pt x="1" y="0"/>
                  </a:lnTo>
                  <a:lnTo>
                    <a:pt x="1" y="0"/>
                  </a:lnTo>
                  <a:close/>
                </a:path>
              </a:pathLst>
            </a:custGeom>
            <a:solidFill>
              <a:srgbClr val="9F9FA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39" name="Freeform 39"/>
            <p:cNvSpPr>
              <a:spLocks/>
            </p:cNvSpPr>
            <p:nvPr/>
          </p:nvSpPr>
          <p:spPr bwMode="auto">
            <a:xfrm>
              <a:off x="3162301" y="5083175"/>
              <a:ext cx="395288" cy="263525"/>
            </a:xfrm>
            <a:custGeom>
              <a:avLst/>
              <a:gdLst>
                <a:gd name="T0" fmla="*/ 2 w 249"/>
                <a:gd name="T1" fmla="*/ 0 h 166"/>
                <a:gd name="T2" fmla="*/ 2 w 249"/>
                <a:gd name="T3" fmla="*/ 0 h 166"/>
                <a:gd name="T4" fmla="*/ 249 w 249"/>
                <a:gd name="T5" fmla="*/ 0 h 166"/>
                <a:gd name="T6" fmla="*/ 249 w 249"/>
                <a:gd name="T7" fmla="*/ 0 h 166"/>
                <a:gd name="T8" fmla="*/ 232 w 249"/>
                <a:gd name="T9" fmla="*/ 140 h 166"/>
                <a:gd name="T10" fmla="*/ 232 w 249"/>
                <a:gd name="T11" fmla="*/ 140 h 166"/>
                <a:gd name="T12" fmla="*/ 231 w 249"/>
                <a:gd name="T13" fmla="*/ 145 h 166"/>
                <a:gd name="T14" fmla="*/ 228 w 249"/>
                <a:gd name="T15" fmla="*/ 151 h 166"/>
                <a:gd name="T16" fmla="*/ 225 w 249"/>
                <a:gd name="T17" fmla="*/ 155 h 166"/>
                <a:gd name="T18" fmla="*/ 220 w 249"/>
                <a:gd name="T19" fmla="*/ 159 h 166"/>
                <a:gd name="T20" fmla="*/ 210 w 249"/>
                <a:gd name="T21" fmla="*/ 164 h 166"/>
                <a:gd name="T22" fmla="*/ 199 w 249"/>
                <a:gd name="T23" fmla="*/ 166 h 166"/>
                <a:gd name="T24" fmla="*/ 199 w 249"/>
                <a:gd name="T25" fmla="*/ 166 h 166"/>
                <a:gd name="T26" fmla="*/ 0 w 249"/>
                <a:gd name="T27" fmla="*/ 148 h 166"/>
                <a:gd name="T28" fmla="*/ 0 w 249"/>
                <a:gd name="T29" fmla="*/ 148 h 166"/>
                <a:gd name="T30" fmla="*/ 2 w 249"/>
                <a:gd name="T31" fmla="*/ 0 h 166"/>
                <a:gd name="T32" fmla="*/ 2 w 249"/>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9" h="166">
                  <a:moveTo>
                    <a:pt x="2" y="0"/>
                  </a:moveTo>
                  <a:lnTo>
                    <a:pt x="2" y="0"/>
                  </a:lnTo>
                  <a:lnTo>
                    <a:pt x="249" y="0"/>
                  </a:lnTo>
                  <a:lnTo>
                    <a:pt x="249" y="0"/>
                  </a:lnTo>
                  <a:lnTo>
                    <a:pt x="232" y="140"/>
                  </a:lnTo>
                  <a:lnTo>
                    <a:pt x="232" y="140"/>
                  </a:lnTo>
                  <a:lnTo>
                    <a:pt x="231" y="145"/>
                  </a:lnTo>
                  <a:lnTo>
                    <a:pt x="228" y="151"/>
                  </a:lnTo>
                  <a:lnTo>
                    <a:pt x="225" y="155"/>
                  </a:lnTo>
                  <a:lnTo>
                    <a:pt x="220" y="159"/>
                  </a:lnTo>
                  <a:lnTo>
                    <a:pt x="210" y="164"/>
                  </a:lnTo>
                  <a:lnTo>
                    <a:pt x="199" y="166"/>
                  </a:lnTo>
                  <a:lnTo>
                    <a:pt x="199" y="166"/>
                  </a:lnTo>
                  <a:lnTo>
                    <a:pt x="0" y="148"/>
                  </a:lnTo>
                  <a:lnTo>
                    <a:pt x="0" y="148"/>
                  </a:lnTo>
                  <a:lnTo>
                    <a:pt x="2" y="0"/>
                  </a:lnTo>
                  <a:lnTo>
                    <a:pt x="2" y="0"/>
                  </a:lnTo>
                  <a:close/>
                </a:path>
              </a:pathLst>
            </a:custGeom>
            <a:solidFill>
              <a:srgbClr val="9F9FA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40" name="Freeform 40"/>
            <p:cNvSpPr>
              <a:spLocks/>
            </p:cNvSpPr>
            <p:nvPr/>
          </p:nvSpPr>
          <p:spPr bwMode="auto">
            <a:xfrm>
              <a:off x="3168651" y="5083175"/>
              <a:ext cx="388938" cy="263525"/>
            </a:xfrm>
            <a:custGeom>
              <a:avLst/>
              <a:gdLst>
                <a:gd name="T0" fmla="*/ 2 w 245"/>
                <a:gd name="T1" fmla="*/ 0 h 166"/>
                <a:gd name="T2" fmla="*/ 2 w 245"/>
                <a:gd name="T3" fmla="*/ 0 h 166"/>
                <a:gd name="T4" fmla="*/ 245 w 245"/>
                <a:gd name="T5" fmla="*/ 0 h 166"/>
                <a:gd name="T6" fmla="*/ 245 w 245"/>
                <a:gd name="T7" fmla="*/ 0 h 166"/>
                <a:gd name="T8" fmla="*/ 228 w 245"/>
                <a:gd name="T9" fmla="*/ 140 h 166"/>
                <a:gd name="T10" fmla="*/ 228 w 245"/>
                <a:gd name="T11" fmla="*/ 140 h 166"/>
                <a:gd name="T12" fmla="*/ 227 w 245"/>
                <a:gd name="T13" fmla="*/ 145 h 166"/>
                <a:gd name="T14" fmla="*/ 224 w 245"/>
                <a:gd name="T15" fmla="*/ 151 h 166"/>
                <a:gd name="T16" fmla="*/ 221 w 245"/>
                <a:gd name="T17" fmla="*/ 155 h 166"/>
                <a:gd name="T18" fmla="*/ 216 w 245"/>
                <a:gd name="T19" fmla="*/ 159 h 166"/>
                <a:gd name="T20" fmla="*/ 206 w 245"/>
                <a:gd name="T21" fmla="*/ 163 h 166"/>
                <a:gd name="T22" fmla="*/ 195 w 245"/>
                <a:gd name="T23" fmla="*/ 166 h 166"/>
                <a:gd name="T24" fmla="*/ 195 w 245"/>
                <a:gd name="T25" fmla="*/ 166 h 166"/>
                <a:gd name="T26" fmla="*/ 0 w 245"/>
                <a:gd name="T27" fmla="*/ 148 h 166"/>
                <a:gd name="T28" fmla="*/ 0 w 245"/>
                <a:gd name="T29" fmla="*/ 148 h 166"/>
                <a:gd name="T30" fmla="*/ 2 w 245"/>
                <a:gd name="T31" fmla="*/ 0 h 166"/>
                <a:gd name="T32" fmla="*/ 2 w 245"/>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5" h="166">
                  <a:moveTo>
                    <a:pt x="2" y="0"/>
                  </a:moveTo>
                  <a:lnTo>
                    <a:pt x="2" y="0"/>
                  </a:lnTo>
                  <a:lnTo>
                    <a:pt x="245" y="0"/>
                  </a:lnTo>
                  <a:lnTo>
                    <a:pt x="245" y="0"/>
                  </a:lnTo>
                  <a:lnTo>
                    <a:pt x="228" y="140"/>
                  </a:lnTo>
                  <a:lnTo>
                    <a:pt x="228" y="140"/>
                  </a:lnTo>
                  <a:lnTo>
                    <a:pt x="227" y="145"/>
                  </a:lnTo>
                  <a:lnTo>
                    <a:pt x="224" y="151"/>
                  </a:lnTo>
                  <a:lnTo>
                    <a:pt x="221" y="155"/>
                  </a:lnTo>
                  <a:lnTo>
                    <a:pt x="216" y="159"/>
                  </a:lnTo>
                  <a:lnTo>
                    <a:pt x="206" y="163"/>
                  </a:lnTo>
                  <a:lnTo>
                    <a:pt x="195" y="166"/>
                  </a:lnTo>
                  <a:lnTo>
                    <a:pt x="195" y="166"/>
                  </a:lnTo>
                  <a:lnTo>
                    <a:pt x="0" y="148"/>
                  </a:lnTo>
                  <a:lnTo>
                    <a:pt x="0" y="148"/>
                  </a:lnTo>
                  <a:lnTo>
                    <a:pt x="2" y="0"/>
                  </a:lnTo>
                  <a:lnTo>
                    <a:pt x="2" y="0"/>
                  </a:lnTo>
                  <a:close/>
                </a:path>
              </a:pathLst>
            </a:custGeom>
            <a:solidFill>
              <a:srgbClr val="A0A0A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41" name="Freeform 41"/>
            <p:cNvSpPr>
              <a:spLocks/>
            </p:cNvSpPr>
            <p:nvPr/>
          </p:nvSpPr>
          <p:spPr bwMode="auto">
            <a:xfrm>
              <a:off x="3175001" y="5083175"/>
              <a:ext cx="382588" cy="263525"/>
            </a:xfrm>
            <a:custGeom>
              <a:avLst/>
              <a:gdLst>
                <a:gd name="T0" fmla="*/ 2 w 241"/>
                <a:gd name="T1" fmla="*/ 0 h 166"/>
                <a:gd name="T2" fmla="*/ 2 w 241"/>
                <a:gd name="T3" fmla="*/ 0 h 166"/>
                <a:gd name="T4" fmla="*/ 241 w 241"/>
                <a:gd name="T5" fmla="*/ 0 h 166"/>
                <a:gd name="T6" fmla="*/ 241 w 241"/>
                <a:gd name="T7" fmla="*/ 0 h 166"/>
                <a:gd name="T8" fmla="*/ 224 w 241"/>
                <a:gd name="T9" fmla="*/ 140 h 166"/>
                <a:gd name="T10" fmla="*/ 224 w 241"/>
                <a:gd name="T11" fmla="*/ 140 h 166"/>
                <a:gd name="T12" fmla="*/ 223 w 241"/>
                <a:gd name="T13" fmla="*/ 145 h 166"/>
                <a:gd name="T14" fmla="*/ 220 w 241"/>
                <a:gd name="T15" fmla="*/ 151 h 166"/>
                <a:gd name="T16" fmla="*/ 217 w 241"/>
                <a:gd name="T17" fmla="*/ 155 h 166"/>
                <a:gd name="T18" fmla="*/ 212 w 241"/>
                <a:gd name="T19" fmla="*/ 157 h 166"/>
                <a:gd name="T20" fmla="*/ 202 w 241"/>
                <a:gd name="T21" fmla="*/ 163 h 166"/>
                <a:gd name="T22" fmla="*/ 193 w 241"/>
                <a:gd name="T23" fmla="*/ 166 h 166"/>
                <a:gd name="T24" fmla="*/ 193 w 241"/>
                <a:gd name="T25" fmla="*/ 166 h 166"/>
                <a:gd name="T26" fmla="*/ 0 w 241"/>
                <a:gd name="T27" fmla="*/ 147 h 166"/>
                <a:gd name="T28" fmla="*/ 0 w 241"/>
                <a:gd name="T29" fmla="*/ 147 h 166"/>
                <a:gd name="T30" fmla="*/ 2 w 241"/>
                <a:gd name="T31" fmla="*/ 0 h 166"/>
                <a:gd name="T32" fmla="*/ 2 w 241"/>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1" h="166">
                  <a:moveTo>
                    <a:pt x="2" y="0"/>
                  </a:moveTo>
                  <a:lnTo>
                    <a:pt x="2" y="0"/>
                  </a:lnTo>
                  <a:lnTo>
                    <a:pt x="241" y="0"/>
                  </a:lnTo>
                  <a:lnTo>
                    <a:pt x="241" y="0"/>
                  </a:lnTo>
                  <a:lnTo>
                    <a:pt x="224" y="140"/>
                  </a:lnTo>
                  <a:lnTo>
                    <a:pt x="224" y="140"/>
                  </a:lnTo>
                  <a:lnTo>
                    <a:pt x="223" y="145"/>
                  </a:lnTo>
                  <a:lnTo>
                    <a:pt x="220" y="151"/>
                  </a:lnTo>
                  <a:lnTo>
                    <a:pt x="217" y="155"/>
                  </a:lnTo>
                  <a:lnTo>
                    <a:pt x="212" y="157"/>
                  </a:lnTo>
                  <a:lnTo>
                    <a:pt x="202" y="163"/>
                  </a:lnTo>
                  <a:lnTo>
                    <a:pt x="193" y="166"/>
                  </a:lnTo>
                  <a:lnTo>
                    <a:pt x="193" y="166"/>
                  </a:lnTo>
                  <a:lnTo>
                    <a:pt x="0" y="147"/>
                  </a:lnTo>
                  <a:lnTo>
                    <a:pt x="0" y="147"/>
                  </a:lnTo>
                  <a:lnTo>
                    <a:pt x="2" y="0"/>
                  </a:lnTo>
                  <a:lnTo>
                    <a:pt x="2" y="0"/>
                  </a:lnTo>
                  <a:close/>
                </a:path>
              </a:pathLst>
            </a:custGeom>
            <a:solidFill>
              <a:srgbClr val="A1A1A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42" name="Freeform 42"/>
            <p:cNvSpPr>
              <a:spLocks/>
            </p:cNvSpPr>
            <p:nvPr/>
          </p:nvSpPr>
          <p:spPr bwMode="auto">
            <a:xfrm>
              <a:off x="3182938" y="5083175"/>
              <a:ext cx="374650" cy="263525"/>
            </a:xfrm>
            <a:custGeom>
              <a:avLst/>
              <a:gdLst>
                <a:gd name="T0" fmla="*/ 1 w 236"/>
                <a:gd name="T1" fmla="*/ 0 h 166"/>
                <a:gd name="T2" fmla="*/ 1 w 236"/>
                <a:gd name="T3" fmla="*/ 0 h 166"/>
                <a:gd name="T4" fmla="*/ 236 w 236"/>
                <a:gd name="T5" fmla="*/ 0 h 166"/>
                <a:gd name="T6" fmla="*/ 236 w 236"/>
                <a:gd name="T7" fmla="*/ 0 h 166"/>
                <a:gd name="T8" fmla="*/ 219 w 236"/>
                <a:gd name="T9" fmla="*/ 140 h 166"/>
                <a:gd name="T10" fmla="*/ 219 w 236"/>
                <a:gd name="T11" fmla="*/ 140 h 166"/>
                <a:gd name="T12" fmla="*/ 218 w 236"/>
                <a:gd name="T13" fmla="*/ 145 h 166"/>
                <a:gd name="T14" fmla="*/ 215 w 236"/>
                <a:gd name="T15" fmla="*/ 151 h 166"/>
                <a:gd name="T16" fmla="*/ 212 w 236"/>
                <a:gd name="T17" fmla="*/ 155 h 166"/>
                <a:gd name="T18" fmla="*/ 208 w 236"/>
                <a:gd name="T19" fmla="*/ 157 h 166"/>
                <a:gd name="T20" fmla="*/ 197 w 236"/>
                <a:gd name="T21" fmla="*/ 163 h 166"/>
                <a:gd name="T22" fmla="*/ 188 w 236"/>
                <a:gd name="T23" fmla="*/ 166 h 166"/>
                <a:gd name="T24" fmla="*/ 188 w 236"/>
                <a:gd name="T25" fmla="*/ 166 h 166"/>
                <a:gd name="T26" fmla="*/ 0 w 236"/>
                <a:gd name="T27" fmla="*/ 145 h 166"/>
                <a:gd name="T28" fmla="*/ 0 w 236"/>
                <a:gd name="T29" fmla="*/ 145 h 166"/>
                <a:gd name="T30" fmla="*/ 1 w 236"/>
                <a:gd name="T31" fmla="*/ 0 h 166"/>
                <a:gd name="T32" fmla="*/ 1 w 236"/>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166">
                  <a:moveTo>
                    <a:pt x="1" y="0"/>
                  </a:moveTo>
                  <a:lnTo>
                    <a:pt x="1" y="0"/>
                  </a:lnTo>
                  <a:lnTo>
                    <a:pt x="236" y="0"/>
                  </a:lnTo>
                  <a:lnTo>
                    <a:pt x="236" y="0"/>
                  </a:lnTo>
                  <a:lnTo>
                    <a:pt x="219" y="140"/>
                  </a:lnTo>
                  <a:lnTo>
                    <a:pt x="219" y="140"/>
                  </a:lnTo>
                  <a:lnTo>
                    <a:pt x="218" y="145"/>
                  </a:lnTo>
                  <a:lnTo>
                    <a:pt x="215" y="151"/>
                  </a:lnTo>
                  <a:lnTo>
                    <a:pt x="212" y="155"/>
                  </a:lnTo>
                  <a:lnTo>
                    <a:pt x="208" y="157"/>
                  </a:lnTo>
                  <a:lnTo>
                    <a:pt x="197" y="163"/>
                  </a:lnTo>
                  <a:lnTo>
                    <a:pt x="188" y="166"/>
                  </a:lnTo>
                  <a:lnTo>
                    <a:pt x="188" y="166"/>
                  </a:lnTo>
                  <a:lnTo>
                    <a:pt x="0" y="145"/>
                  </a:lnTo>
                  <a:lnTo>
                    <a:pt x="0" y="145"/>
                  </a:lnTo>
                  <a:lnTo>
                    <a:pt x="1" y="0"/>
                  </a:lnTo>
                  <a:lnTo>
                    <a:pt x="1" y="0"/>
                  </a:lnTo>
                  <a:close/>
                </a:path>
              </a:pathLst>
            </a:custGeom>
            <a:solidFill>
              <a:srgbClr val="A1A1A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43" name="Freeform 43"/>
            <p:cNvSpPr>
              <a:spLocks/>
            </p:cNvSpPr>
            <p:nvPr/>
          </p:nvSpPr>
          <p:spPr bwMode="auto">
            <a:xfrm>
              <a:off x="3189288" y="5083175"/>
              <a:ext cx="368300" cy="263525"/>
            </a:xfrm>
            <a:custGeom>
              <a:avLst/>
              <a:gdLst>
                <a:gd name="T0" fmla="*/ 1 w 232"/>
                <a:gd name="T1" fmla="*/ 0 h 166"/>
                <a:gd name="T2" fmla="*/ 1 w 232"/>
                <a:gd name="T3" fmla="*/ 0 h 166"/>
                <a:gd name="T4" fmla="*/ 232 w 232"/>
                <a:gd name="T5" fmla="*/ 0 h 166"/>
                <a:gd name="T6" fmla="*/ 232 w 232"/>
                <a:gd name="T7" fmla="*/ 0 h 166"/>
                <a:gd name="T8" fmla="*/ 215 w 232"/>
                <a:gd name="T9" fmla="*/ 140 h 166"/>
                <a:gd name="T10" fmla="*/ 215 w 232"/>
                <a:gd name="T11" fmla="*/ 140 h 166"/>
                <a:gd name="T12" fmla="*/ 214 w 232"/>
                <a:gd name="T13" fmla="*/ 145 h 166"/>
                <a:gd name="T14" fmla="*/ 211 w 232"/>
                <a:gd name="T15" fmla="*/ 151 h 166"/>
                <a:gd name="T16" fmla="*/ 208 w 232"/>
                <a:gd name="T17" fmla="*/ 155 h 166"/>
                <a:gd name="T18" fmla="*/ 204 w 232"/>
                <a:gd name="T19" fmla="*/ 157 h 166"/>
                <a:gd name="T20" fmla="*/ 195 w 232"/>
                <a:gd name="T21" fmla="*/ 163 h 166"/>
                <a:gd name="T22" fmla="*/ 184 w 232"/>
                <a:gd name="T23" fmla="*/ 166 h 166"/>
                <a:gd name="T24" fmla="*/ 184 w 232"/>
                <a:gd name="T25" fmla="*/ 166 h 166"/>
                <a:gd name="T26" fmla="*/ 0 w 232"/>
                <a:gd name="T27" fmla="*/ 144 h 166"/>
                <a:gd name="T28" fmla="*/ 0 w 232"/>
                <a:gd name="T29" fmla="*/ 144 h 166"/>
                <a:gd name="T30" fmla="*/ 1 w 232"/>
                <a:gd name="T31" fmla="*/ 0 h 166"/>
                <a:gd name="T32" fmla="*/ 1 w 232"/>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 h="166">
                  <a:moveTo>
                    <a:pt x="1" y="0"/>
                  </a:moveTo>
                  <a:lnTo>
                    <a:pt x="1" y="0"/>
                  </a:lnTo>
                  <a:lnTo>
                    <a:pt x="232" y="0"/>
                  </a:lnTo>
                  <a:lnTo>
                    <a:pt x="232" y="0"/>
                  </a:lnTo>
                  <a:lnTo>
                    <a:pt x="215" y="140"/>
                  </a:lnTo>
                  <a:lnTo>
                    <a:pt x="215" y="140"/>
                  </a:lnTo>
                  <a:lnTo>
                    <a:pt x="214" y="145"/>
                  </a:lnTo>
                  <a:lnTo>
                    <a:pt x="211" y="151"/>
                  </a:lnTo>
                  <a:lnTo>
                    <a:pt x="208" y="155"/>
                  </a:lnTo>
                  <a:lnTo>
                    <a:pt x="204" y="157"/>
                  </a:lnTo>
                  <a:lnTo>
                    <a:pt x="195" y="163"/>
                  </a:lnTo>
                  <a:lnTo>
                    <a:pt x="184" y="166"/>
                  </a:lnTo>
                  <a:lnTo>
                    <a:pt x="184" y="166"/>
                  </a:lnTo>
                  <a:lnTo>
                    <a:pt x="0" y="144"/>
                  </a:lnTo>
                  <a:lnTo>
                    <a:pt x="0" y="144"/>
                  </a:lnTo>
                  <a:lnTo>
                    <a:pt x="1" y="0"/>
                  </a:lnTo>
                  <a:lnTo>
                    <a:pt x="1" y="0"/>
                  </a:lnTo>
                  <a:close/>
                </a:path>
              </a:pathLst>
            </a:custGeom>
            <a:solidFill>
              <a:srgbClr val="A2A2A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44" name="Freeform 44"/>
            <p:cNvSpPr>
              <a:spLocks/>
            </p:cNvSpPr>
            <p:nvPr/>
          </p:nvSpPr>
          <p:spPr bwMode="auto">
            <a:xfrm>
              <a:off x="3192463" y="5083175"/>
              <a:ext cx="365125" cy="263525"/>
            </a:xfrm>
            <a:custGeom>
              <a:avLst/>
              <a:gdLst>
                <a:gd name="T0" fmla="*/ 3 w 230"/>
                <a:gd name="T1" fmla="*/ 0 h 166"/>
                <a:gd name="T2" fmla="*/ 3 w 230"/>
                <a:gd name="T3" fmla="*/ 0 h 166"/>
                <a:gd name="T4" fmla="*/ 230 w 230"/>
                <a:gd name="T5" fmla="*/ 0 h 166"/>
                <a:gd name="T6" fmla="*/ 230 w 230"/>
                <a:gd name="T7" fmla="*/ 0 h 166"/>
                <a:gd name="T8" fmla="*/ 213 w 230"/>
                <a:gd name="T9" fmla="*/ 140 h 166"/>
                <a:gd name="T10" fmla="*/ 213 w 230"/>
                <a:gd name="T11" fmla="*/ 140 h 166"/>
                <a:gd name="T12" fmla="*/ 212 w 230"/>
                <a:gd name="T13" fmla="*/ 145 h 166"/>
                <a:gd name="T14" fmla="*/ 209 w 230"/>
                <a:gd name="T15" fmla="*/ 149 h 166"/>
                <a:gd name="T16" fmla="*/ 206 w 230"/>
                <a:gd name="T17" fmla="*/ 153 h 166"/>
                <a:gd name="T18" fmla="*/ 202 w 230"/>
                <a:gd name="T19" fmla="*/ 157 h 166"/>
                <a:gd name="T20" fmla="*/ 193 w 230"/>
                <a:gd name="T21" fmla="*/ 163 h 166"/>
                <a:gd name="T22" fmla="*/ 183 w 230"/>
                <a:gd name="T23" fmla="*/ 166 h 166"/>
                <a:gd name="T24" fmla="*/ 183 w 230"/>
                <a:gd name="T25" fmla="*/ 166 h 166"/>
                <a:gd name="T26" fmla="*/ 0 w 230"/>
                <a:gd name="T27" fmla="*/ 143 h 166"/>
                <a:gd name="T28" fmla="*/ 0 w 230"/>
                <a:gd name="T29" fmla="*/ 143 h 166"/>
                <a:gd name="T30" fmla="*/ 3 w 230"/>
                <a:gd name="T31" fmla="*/ 0 h 166"/>
                <a:gd name="T32" fmla="*/ 3 w 230"/>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0" h="166">
                  <a:moveTo>
                    <a:pt x="3" y="0"/>
                  </a:moveTo>
                  <a:lnTo>
                    <a:pt x="3" y="0"/>
                  </a:lnTo>
                  <a:lnTo>
                    <a:pt x="230" y="0"/>
                  </a:lnTo>
                  <a:lnTo>
                    <a:pt x="230" y="0"/>
                  </a:lnTo>
                  <a:lnTo>
                    <a:pt x="213" y="140"/>
                  </a:lnTo>
                  <a:lnTo>
                    <a:pt x="213" y="140"/>
                  </a:lnTo>
                  <a:lnTo>
                    <a:pt x="212" y="145"/>
                  </a:lnTo>
                  <a:lnTo>
                    <a:pt x="209" y="149"/>
                  </a:lnTo>
                  <a:lnTo>
                    <a:pt x="206" y="153"/>
                  </a:lnTo>
                  <a:lnTo>
                    <a:pt x="202" y="157"/>
                  </a:lnTo>
                  <a:lnTo>
                    <a:pt x="193" y="163"/>
                  </a:lnTo>
                  <a:lnTo>
                    <a:pt x="183" y="166"/>
                  </a:lnTo>
                  <a:lnTo>
                    <a:pt x="183" y="166"/>
                  </a:lnTo>
                  <a:lnTo>
                    <a:pt x="0" y="143"/>
                  </a:lnTo>
                  <a:lnTo>
                    <a:pt x="0" y="143"/>
                  </a:lnTo>
                  <a:lnTo>
                    <a:pt x="3" y="0"/>
                  </a:lnTo>
                  <a:lnTo>
                    <a:pt x="3" y="0"/>
                  </a:lnTo>
                  <a:close/>
                </a:path>
              </a:pathLst>
            </a:custGeom>
            <a:solidFill>
              <a:srgbClr val="A2A2A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45" name="Freeform 45"/>
            <p:cNvSpPr>
              <a:spLocks/>
            </p:cNvSpPr>
            <p:nvPr/>
          </p:nvSpPr>
          <p:spPr bwMode="auto">
            <a:xfrm>
              <a:off x="3198813" y="5083175"/>
              <a:ext cx="358775" cy="263525"/>
            </a:xfrm>
            <a:custGeom>
              <a:avLst/>
              <a:gdLst>
                <a:gd name="T0" fmla="*/ 3 w 226"/>
                <a:gd name="T1" fmla="*/ 0 h 166"/>
                <a:gd name="T2" fmla="*/ 3 w 226"/>
                <a:gd name="T3" fmla="*/ 0 h 166"/>
                <a:gd name="T4" fmla="*/ 226 w 226"/>
                <a:gd name="T5" fmla="*/ 0 h 166"/>
                <a:gd name="T6" fmla="*/ 226 w 226"/>
                <a:gd name="T7" fmla="*/ 0 h 166"/>
                <a:gd name="T8" fmla="*/ 209 w 226"/>
                <a:gd name="T9" fmla="*/ 140 h 166"/>
                <a:gd name="T10" fmla="*/ 209 w 226"/>
                <a:gd name="T11" fmla="*/ 140 h 166"/>
                <a:gd name="T12" fmla="*/ 208 w 226"/>
                <a:gd name="T13" fmla="*/ 145 h 166"/>
                <a:gd name="T14" fmla="*/ 205 w 226"/>
                <a:gd name="T15" fmla="*/ 149 h 166"/>
                <a:gd name="T16" fmla="*/ 202 w 226"/>
                <a:gd name="T17" fmla="*/ 153 h 166"/>
                <a:gd name="T18" fmla="*/ 198 w 226"/>
                <a:gd name="T19" fmla="*/ 157 h 166"/>
                <a:gd name="T20" fmla="*/ 189 w 226"/>
                <a:gd name="T21" fmla="*/ 163 h 166"/>
                <a:gd name="T22" fmla="*/ 179 w 226"/>
                <a:gd name="T23" fmla="*/ 166 h 166"/>
                <a:gd name="T24" fmla="*/ 179 w 226"/>
                <a:gd name="T25" fmla="*/ 166 h 166"/>
                <a:gd name="T26" fmla="*/ 0 w 226"/>
                <a:gd name="T27" fmla="*/ 141 h 166"/>
                <a:gd name="T28" fmla="*/ 0 w 226"/>
                <a:gd name="T29" fmla="*/ 141 h 166"/>
                <a:gd name="T30" fmla="*/ 3 w 226"/>
                <a:gd name="T31" fmla="*/ 0 h 166"/>
                <a:gd name="T32" fmla="*/ 3 w 226"/>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6" h="166">
                  <a:moveTo>
                    <a:pt x="3" y="0"/>
                  </a:moveTo>
                  <a:lnTo>
                    <a:pt x="3" y="0"/>
                  </a:lnTo>
                  <a:lnTo>
                    <a:pt x="226" y="0"/>
                  </a:lnTo>
                  <a:lnTo>
                    <a:pt x="226" y="0"/>
                  </a:lnTo>
                  <a:lnTo>
                    <a:pt x="209" y="140"/>
                  </a:lnTo>
                  <a:lnTo>
                    <a:pt x="209" y="140"/>
                  </a:lnTo>
                  <a:lnTo>
                    <a:pt x="208" y="145"/>
                  </a:lnTo>
                  <a:lnTo>
                    <a:pt x="205" y="149"/>
                  </a:lnTo>
                  <a:lnTo>
                    <a:pt x="202" y="153"/>
                  </a:lnTo>
                  <a:lnTo>
                    <a:pt x="198" y="157"/>
                  </a:lnTo>
                  <a:lnTo>
                    <a:pt x="189" y="163"/>
                  </a:lnTo>
                  <a:lnTo>
                    <a:pt x="179" y="166"/>
                  </a:lnTo>
                  <a:lnTo>
                    <a:pt x="179" y="166"/>
                  </a:lnTo>
                  <a:lnTo>
                    <a:pt x="0" y="141"/>
                  </a:lnTo>
                  <a:lnTo>
                    <a:pt x="0" y="141"/>
                  </a:lnTo>
                  <a:lnTo>
                    <a:pt x="3" y="0"/>
                  </a:lnTo>
                  <a:lnTo>
                    <a:pt x="3" y="0"/>
                  </a:lnTo>
                  <a:close/>
                </a:path>
              </a:pathLst>
            </a:custGeom>
            <a:solidFill>
              <a:srgbClr val="A3A3A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46" name="Freeform 46"/>
            <p:cNvSpPr>
              <a:spLocks/>
            </p:cNvSpPr>
            <p:nvPr/>
          </p:nvSpPr>
          <p:spPr bwMode="auto">
            <a:xfrm>
              <a:off x="3205163" y="5083175"/>
              <a:ext cx="352425" cy="263525"/>
            </a:xfrm>
            <a:custGeom>
              <a:avLst/>
              <a:gdLst>
                <a:gd name="T0" fmla="*/ 2 w 222"/>
                <a:gd name="T1" fmla="*/ 0 h 166"/>
                <a:gd name="T2" fmla="*/ 2 w 222"/>
                <a:gd name="T3" fmla="*/ 0 h 166"/>
                <a:gd name="T4" fmla="*/ 222 w 222"/>
                <a:gd name="T5" fmla="*/ 0 h 166"/>
                <a:gd name="T6" fmla="*/ 222 w 222"/>
                <a:gd name="T7" fmla="*/ 0 h 166"/>
                <a:gd name="T8" fmla="*/ 205 w 222"/>
                <a:gd name="T9" fmla="*/ 140 h 166"/>
                <a:gd name="T10" fmla="*/ 205 w 222"/>
                <a:gd name="T11" fmla="*/ 140 h 166"/>
                <a:gd name="T12" fmla="*/ 204 w 222"/>
                <a:gd name="T13" fmla="*/ 145 h 166"/>
                <a:gd name="T14" fmla="*/ 201 w 222"/>
                <a:gd name="T15" fmla="*/ 149 h 166"/>
                <a:gd name="T16" fmla="*/ 198 w 222"/>
                <a:gd name="T17" fmla="*/ 153 h 166"/>
                <a:gd name="T18" fmla="*/ 194 w 222"/>
                <a:gd name="T19" fmla="*/ 157 h 166"/>
                <a:gd name="T20" fmla="*/ 185 w 222"/>
                <a:gd name="T21" fmla="*/ 163 h 166"/>
                <a:gd name="T22" fmla="*/ 175 w 222"/>
                <a:gd name="T23" fmla="*/ 166 h 166"/>
                <a:gd name="T24" fmla="*/ 175 w 222"/>
                <a:gd name="T25" fmla="*/ 166 h 166"/>
                <a:gd name="T26" fmla="*/ 0 w 222"/>
                <a:gd name="T27" fmla="*/ 141 h 166"/>
                <a:gd name="T28" fmla="*/ 0 w 222"/>
                <a:gd name="T29" fmla="*/ 141 h 166"/>
                <a:gd name="T30" fmla="*/ 2 w 222"/>
                <a:gd name="T31" fmla="*/ 0 h 166"/>
                <a:gd name="T32" fmla="*/ 2 w 222"/>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2" h="166">
                  <a:moveTo>
                    <a:pt x="2" y="0"/>
                  </a:moveTo>
                  <a:lnTo>
                    <a:pt x="2" y="0"/>
                  </a:lnTo>
                  <a:lnTo>
                    <a:pt x="222" y="0"/>
                  </a:lnTo>
                  <a:lnTo>
                    <a:pt x="222" y="0"/>
                  </a:lnTo>
                  <a:lnTo>
                    <a:pt x="205" y="140"/>
                  </a:lnTo>
                  <a:lnTo>
                    <a:pt x="205" y="140"/>
                  </a:lnTo>
                  <a:lnTo>
                    <a:pt x="204" y="145"/>
                  </a:lnTo>
                  <a:lnTo>
                    <a:pt x="201" y="149"/>
                  </a:lnTo>
                  <a:lnTo>
                    <a:pt x="198" y="153"/>
                  </a:lnTo>
                  <a:lnTo>
                    <a:pt x="194" y="157"/>
                  </a:lnTo>
                  <a:lnTo>
                    <a:pt x="185" y="163"/>
                  </a:lnTo>
                  <a:lnTo>
                    <a:pt x="175" y="166"/>
                  </a:lnTo>
                  <a:lnTo>
                    <a:pt x="175" y="166"/>
                  </a:lnTo>
                  <a:lnTo>
                    <a:pt x="0" y="141"/>
                  </a:lnTo>
                  <a:lnTo>
                    <a:pt x="0" y="141"/>
                  </a:lnTo>
                  <a:lnTo>
                    <a:pt x="2" y="0"/>
                  </a:lnTo>
                  <a:lnTo>
                    <a:pt x="2" y="0"/>
                  </a:lnTo>
                  <a:close/>
                </a:path>
              </a:pathLst>
            </a:custGeom>
            <a:solidFill>
              <a:srgbClr val="A4A4A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47" name="Freeform 47"/>
            <p:cNvSpPr>
              <a:spLocks/>
            </p:cNvSpPr>
            <p:nvPr/>
          </p:nvSpPr>
          <p:spPr bwMode="auto">
            <a:xfrm>
              <a:off x="3211513" y="5083175"/>
              <a:ext cx="346075" cy="263525"/>
            </a:xfrm>
            <a:custGeom>
              <a:avLst/>
              <a:gdLst>
                <a:gd name="T0" fmla="*/ 2 w 218"/>
                <a:gd name="T1" fmla="*/ 0 h 166"/>
                <a:gd name="T2" fmla="*/ 2 w 218"/>
                <a:gd name="T3" fmla="*/ 0 h 166"/>
                <a:gd name="T4" fmla="*/ 218 w 218"/>
                <a:gd name="T5" fmla="*/ 0 h 166"/>
                <a:gd name="T6" fmla="*/ 218 w 218"/>
                <a:gd name="T7" fmla="*/ 0 h 166"/>
                <a:gd name="T8" fmla="*/ 201 w 218"/>
                <a:gd name="T9" fmla="*/ 140 h 166"/>
                <a:gd name="T10" fmla="*/ 201 w 218"/>
                <a:gd name="T11" fmla="*/ 140 h 166"/>
                <a:gd name="T12" fmla="*/ 200 w 218"/>
                <a:gd name="T13" fmla="*/ 145 h 166"/>
                <a:gd name="T14" fmla="*/ 197 w 218"/>
                <a:gd name="T15" fmla="*/ 149 h 166"/>
                <a:gd name="T16" fmla="*/ 194 w 218"/>
                <a:gd name="T17" fmla="*/ 153 h 166"/>
                <a:gd name="T18" fmla="*/ 190 w 218"/>
                <a:gd name="T19" fmla="*/ 157 h 166"/>
                <a:gd name="T20" fmla="*/ 181 w 218"/>
                <a:gd name="T21" fmla="*/ 163 h 166"/>
                <a:gd name="T22" fmla="*/ 171 w 218"/>
                <a:gd name="T23" fmla="*/ 166 h 166"/>
                <a:gd name="T24" fmla="*/ 171 w 218"/>
                <a:gd name="T25" fmla="*/ 166 h 166"/>
                <a:gd name="T26" fmla="*/ 0 w 218"/>
                <a:gd name="T27" fmla="*/ 140 h 166"/>
                <a:gd name="T28" fmla="*/ 0 w 218"/>
                <a:gd name="T29" fmla="*/ 140 h 166"/>
                <a:gd name="T30" fmla="*/ 2 w 218"/>
                <a:gd name="T31" fmla="*/ 0 h 166"/>
                <a:gd name="T32" fmla="*/ 2 w 218"/>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8" h="166">
                  <a:moveTo>
                    <a:pt x="2" y="0"/>
                  </a:moveTo>
                  <a:lnTo>
                    <a:pt x="2" y="0"/>
                  </a:lnTo>
                  <a:lnTo>
                    <a:pt x="218" y="0"/>
                  </a:lnTo>
                  <a:lnTo>
                    <a:pt x="218" y="0"/>
                  </a:lnTo>
                  <a:lnTo>
                    <a:pt x="201" y="140"/>
                  </a:lnTo>
                  <a:lnTo>
                    <a:pt x="201" y="140"/>
                  </a:lnTo>
                  <a:lnTo>
                    <a:pt x="200" y="145"/>
                  </a:lnTo>
                  <a:lnTo>
                    <a:pt x="197" y="149"/>
                  </a:lnTo>
                  <a:lnTo>
                    <a:pt x="194" y="153"/>
                  </a:lnTo>
                  <a:lnTo>
                    <a:pt x="190" y="157"/>
                  </a:lnTo>
                  <a:lnTo>
                    <a:pt x="181" y="163"/>
                  </a:lnTo>
                  <a:lnTo>
                    <a:pt x="171" y="166"/>
                  </a:lnTo>
                  <a:lnTo>
                    <a:pt x="171" y="166"/>
                  </a:lnTo>
                  <a:lnTo>
                    <a:pt x="0" y="140"/>
                  </a:lnTo>
                  <a:lnTo>
                    <a:pt x="0" y="140"/>
                  </a:lnTo>
                  <a:lnTo>
                    <a:pt x="2" y="0"/>
                  </a:lnTo>
                  <a:lnTo>
                    <a:pt x="2" y="0"/>
                  </a:lnTo>
                  <a:close/>
                </a:path>
              </a:pathLst>
            </a:custGeom>
            <a:solidFill>
              <a:srgbClr val="A4A4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48" name="Freeform 48"/>
            <p:cNvSpPr>
              <a:spLocks/>
            </p:cNvSpPr>
            <p:nvPr/>
          </p:nvSpPr>
          <p:spPr bwMode="auto">
            <a:xfrm>
              <a:off x="3216276" y="5083175"/>
              <a:ext cx="341313" cy="260350"/>
            </a:xfrm>
            <a:custGeom>
              <a:avLst/>
              <a:gdLst>
                <a:gd name="T0" fmla="*/ 3 w 215"/>
                <a:gd name="T1" fmla="*/ 0 h 164"/>
                <a:gd name="T2" fmla="*/ 3 w 215"/>
                <a:gd name="T3" fmla="*/ 0 h 164"/>
                <a:gd name="T4" fmla="*/ 215 w 215"/>
                <a:gd name="T5" fmla="*/ 0 h 164"/>
                <a:gd name="T6" fmla="*/ 215 w 215"/>
                <a:gd name="T7" fmla="*/ 0 h 164"/>
                <a:gd name="T8" fmla="*/ 198 w 215"/>
                <a:gd name="T9" fmla="*/ 140 h 164"/>
                <a:gd name="T10" fmla="*/ 198 w 215"/>
                <a:gd name="T11" fmla="*/ 140 h 164"/>
                <a:gd name="T12" fmla="*/ 197 w 215"/>
                <a:gd name="T13" fmla="*/ 145 h 164"/>
                <a:gd name="T14" fmla="*/ 195 w 215"/>
                <a:gd name="T15" fmla="*/ 149 h 164"/>
                <a:gd name="T16" fmla="*/ 191 w 215"/>
                <a:gd name="T17" fmla="*/ 153 h 164"/>
                <a:gd name="T18" fmla="*/ 187 w 215"/>
                <a:gd name="T19" fmla="*/ 157 h 164"/>
                <a:gd name="T20" fmla="*/ 178 w 215"/>
                <a:gd name="T21" fmla="*/ 163 h 164"/>
                <a:gd name="T22" fmla="*/ 169 w 215"/>
                <a:gd name="T23" fmla="*/ 164 h 164"/>
                <a:gd name="T24" fmla="*/ 169 w 215"/>
                <a:gd name="T25" fmla="*/ 164 h 164"/>
                <a:gd name="T26" fmla="*/ 0 w 215"/>
                <a:gd name="T27" fmla="*/ 138 h 164"/>
                <a:gd name="T28" fmla="*/ 0 w 215"/>
                <a:gd name="T29" fmla="*/ 138 h 164"/>
                <a:gd name="T30" fmla="*/ 3 w 215"/>
                <a:gd name="T31" fmla="*/ 0 h 164"/>
                <a:gd name="T32" fmla="*/ 3 w 215"/>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5" h="164">
                  <a:moveTo>
                    <a:pt x="3" y="0"/>
                  </a:moveTo>
                  <a:lnTo>
                    <a:pt x="3" y="0"/>
                  </a:lnTo>
                  <a:lnTo>
                    <a:pt x="215" y="0"/>
                  </a:lnTo>
                  <a:lnTo>
                    <a:pt x="215" y="0"/>
                  </a:lnTo>
                  <a:lnTo>
                    <a:pt x="198" y="140"/>
                  </a:lnTo>
                  <a:lnTo>
                    <a:pt x="198" y="140"/>
                  </a:lnTo>
                  <a:lnTo>
                    <a:pt x="197" y="145"/>
                  </a:lnTo>
                  <a:lnTo>
                    <a:pt x="195" y="149"/>
                  </a:lnTo>
                  <a:lnTo>
                    <a:pt x="191" y="153"/>
                  </a:lnTo>
                  <a:lnTo>
                    <a:pt x="187" y="157"/>
                  </a:lnTo>
                  <a:lnTo>
                    <a:pt x="178" y="163"/>
                  </a:lnTo>
                  <a:lnTo>
                    <a:pt x="169" y="164"/>
                  </a:lnTo>
                  <a:lnTo>
                    <a:pt x="169" y="164"/>
                  </a:lnTo>
                  <a:lnTo>
                    <a:pt x="0" y="138"/>
                  </a:lnTo>
                  <a:lnTo>
                    <a:pt x="0" y="138"/>
                  </a:lnTo>
                  <a:lnTo>
                    <a:pt x="3" y="0"/>
                  </a:lnTo>
                  <a:lnTo>
                    <a:pt x="3" y="0"/>
                  </a:lnTo>
                  <a:close/>
                </a:path>
              </a:pathLst>
            </a:custGeom>
            <a:solidFill>
              <a:srgbClr val="A5A5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49" name="Freeform 49"/>
            <p:cNvSpPr>
              <a:spLocks/>
            </p:cNvSpPr>
            <p:nvPr/>
          </p:nvSpPr>
          <p:spPr bwMode="auto">
            <a:xfrm>
              <a:off x="3222626" y="5083175"/>
              <a:ext cx="334963" cy="260350"/>
            </a:xfrm>
            <a:custGeom>
              <a:avLst/>
              <a:gdLst>
                <a:gd name="T0" fmla="*/ 3 w 211"/>
                <a:gd name="T1" fmla="*/ 0 h 164"/>
                <a:gd name="T2" fmla="*/ 3 w 211"/>
                <a:gd name="T3" fmla="*/ 0 h 164"/>
                <a:gd name="T4" fmla="*/ 211 w 211"/>
                <a:gd name="T5" fmla="*/ 0 h 164"/>
                <a:gd name="T6" fmla="*/ 211 w 211"/>
                <a:gd name="T7" fmla="*/ 0 h 164"/>
                <a:gd name="T8" fmla="*/ 194 w 211"/>
                <a:gd name="T9" fmla="*/ 140 h 164"/>
                <a:gd name="T10" fmla="*/ 194 w 211"/>
                <a:gd name="T11" fmla="*/ 140 h 164"/>
                <a:gd name="T12" fmla="*/ 193 w 211"/>
                <a:gd name="T13" fmla="*/ 145 h 164"/>
                <a:gd name="T14" fmla="*/ 191 w 211"/>
                <a:gd name="T15" fmla="*/ 149 h 164"/>
                <a:gd name="T16" fmla="*/ 187 w 211"/>
                <a:gd name="T17" fmla="*/ 153 h 164"/>
                <a:gd name="T18" fmla="*/ 183 w 211"/>
                <a:gd name="T19" fmla="*/ 157 h 164"/>
                <a:gd name="T20" fmla="*/ 175 w 211"/>
                <a:gd name="T21" fmla="*/ 161 h 164"/>
                <a:gd name="T22" fmla="*/ 165 w 211"/>
                <a:gd name="T23" fmla="*/ 164 h 164"/>
                <a:gd name="T24" fmla="*/ 165 w 211"/>
                <a:gd name="T25" fmla="*/ 164 h 164"/>
                <a:gd name="T26" fmla="*/ 0 w 211"/>
                <a:gd name="T27" fmla="*/ 137 h 164"/>
                <a:gd name="T28" fmla="*/ 0 w 211"/>
                <a:gd name="T29" fmla="*/ 137 h 164"/>
                <a:gd name="T30" fmla="*/ 3 w 211"/>
                <a:gd name="T31" fmla="*/ 0 h 164"/>
                <a:gd name="T32" fmla="*/ 3 w 211"/>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164">
                  <a:moveTo>
                    <a:pt x="3" y="0"/>
                  </a:moveTo>
                  <a:lnTo>
                    <a:pt x="3" y="0"/>
                  </a:lnTo>
                  <a:lnTo>
                    <a:pt x="211" y="0"/>
                  </a:lnTo>
                  <a:lnTo>
                    <a:pt x="211" y="0"/>
                  </a:lnTo>
                  <a:lnTo>
                    <a:pt x="194" y="140"/>
                  </a:lnTo>
                  <a:lnTo>
                    <a:pt x="194" y="140"/>
                  </a:lnTo>
                  <a:lnTo>
                    <a:pt x="193" y="145"/>
                  </a:lnTo>
                  <a:lnTo>
                    <a:pt x="191" y="149"/>
                  </a:lnTo>
                  <a:lnTo>
                    <a:pt x="187" y="153"/>
                  </a:lnTo>
                  <a:lnTo>
                    <a:pt x="183" y="157"/>
                  </a:lnTo>
                  <a:lnTo>
                    <a:pt x="175" y="161"/>
                  </a:lnTo>
                  <a:lnTo>
                    <a:pt x="165" y="164"/>
                  </a:lnTo>
                  <a:lnTo>
                    <a:pt x="165" y="164"/>
                  </a:lnTo>
                  <a:lnTo>
                    <a:pt x="0" y="137"/>
                  </a:lnTo>
                  <a:lnTo>
                    <a:pt x="0" y="137"/>
                  </a:lnTo>
                  <a:lnTo>
                    <a:pt x="3" y="0"/>
                  </a:lnTo>
                  <a:lnTo>
                    <a:pt x="3" y="0"/>
                  </a:lnTo>
                  <a:close/>
                </a:path>
              </a:pathLst>
            </a:custGeom>
            <a:solidFill>
              <a:srgbClr val="A6A6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50" name="Freeform 50"/>
            <p:cNvSpPr>
              <a:spLocks/>
            </p:cNvSpPr>
            <p:nvPr/>
          </p:nvSpPr>
          <p:spPr bwMode="auto">
            <a:xfrm>
              <a:off x="3228976" y="5083175"/>
              <a:ext cx="328613" cy="260350"/>
            </a:xfrm>
            <a:custGeom>
              <a:avLst/>
              <a:gdLst>
                <a:gd name="T0" fmla="*/ 3 w 207"/>
                <a:gd name="T1" fmla="*/ 0 h 164"/>
                <a:gd name="T2" fmla="*/ 3 w 207"/>
                <a:gd name="T3" fmla="*/ 0 h 164"/>
                <a:gd name="T4" fmla="*/ 207 w 207"/>
                <a:gd name="T5" fmla="*/ 0 h 164"/>
                <a:gd name="T6" fmla="*/ 207 w 207"/>
                <a:gd name="T7" fmla="*/ 0 h 164"/>
                <a:gd name="T8" fmla="*/ 190 w 207"/>
                <a:gd name="T9" fmla="*/ 140 h 164"/>
                <a:gd name="T10" fmla="*/ 190 w 207"/>
                <a:gd name="T11" fmla="*/ 140 h 164"/>
                <a:gd name="T12" fmla="*/ 189 w 207"/>
                <a:gd name="T13" fmla="*/ 145 h 164"/>
                <a:gd name="T14" fmla="*/ 187 w 207"/>
                <a:gd name="T15" fmla="*/ 149 h 164"/>
                <a:gd name="T16" fmla="*/ 183 w 207"/>
                <a:gd name="T17" fmla="*/ 153 h 164"/>
                <a:gd name="T18" fmla="*/ 179 w 207"/>
                <a:gd name="T19" fmla="*/ 156 h 164"/>
                <a:gd name="T20" fmla="*/ 171 w 207"/>
                <a:gd name="T21" fmla="*/ 161 h 164"/>
                <a:gd name="T22" fmla="*/ 161 w 207"/>
                <a:gd name="T23" fmla="*/ 164 h 164"/>
                <a:gd name="T24" fmla="*/ 161 w 207"/>
                <a:gd name="T25" fmla="*/ 164 h 164"/>
                <a:gd name="T26" fmla="*/ 0 w 207"/>
                <a:gd name="T27" fmla="*/ 136 h 164"/>
                <a:gd name="T28" fmla="*/ 0 w 207"/>
                <a:gd name="T29" fmla="*/ 136 h 164"/>
                <a:gd name="T30" fmla="*/ 3 w 207"/>
                <a:gd name="T31" fmla="*/ 0 h 164"/>
                <a:gd name="T32" fmla="*/ 3 w 207"/>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164">
                  <a:moveTo>
                    <a:pt x="3" y="0"/>
                  </a:moveTo>
                  <a:lnTo>
                    <a:pt x="3" y="0"/>
                  </a:lnTo>
                  <a:lnTo>
                    <a:pt x="207" y="0"/>
                  </a:lnTo>
                  <a:lnTo>
                    <a:pt x="207" y="0"/>
                  </a:lnTo>
                  <a:lnTo>
                    <a:pt x="190" y="140"/>
                  </a:lnTo>
                  <a:lnTo>
                    <a:pt x="190" y="140"/>
                  </a:lnTo>
                  <a:lnTo>
                    <a:pt x="189" y="145"/>
                  </a:lnTo>
                  <a:lnTo>
                    <a:pt x="187" y="149"/>
                  </a:lnTo>
                  <a:lnTo>
                    <a:pt x="183" y="153"/>
                  </a:lnTo>
                  <a:lnTo>
                    <a:pt x="179" y="156"/>
                  </a:lnTo>
                  <a:lnTo>
                    <a:pt x="171" y="161"/>
                  </a:lnTo>
                  <a:lnTo>
                    <a:pt x="161" y="164"/>
                  </a:lnTo>
                  <a:lnTo>
                    <a:pt x="161" y="164"/>
                  </a:lnTo>
                  <a:lnTo>
                    <a:pt x="0" y="136"/>
                  </a:lnTo>
                  <a:lnTo>
                    <a:pt x="0" y="136"/>
                  </a:lnTo>
                  <a:lnTo>
                    <a:pt x="3" y="0"/>
                  </a:lnTo>
                  <a:lnTo>
                    <a:pt x="3" y="0"/>
                  </a:lnTo>
                  <a:close/>
                </a:path>
              </a:pathLst>
            </a:custGeom>
            <a:solidFill>
              <a:srgbClr val="A6A6A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51" name="Freeform 51"/>
            <p:cNvSpPr>
              <a:spLocks/>
            </p:cNvSpPr>
            <p:nvPr/>
          </p:nvSpPr>
          <p:spPr bwMode="auto">
            <a:xfrm>
              <a:off x="3235326" y="5083175"/>
              <a:ext cx="322263" cy="260350"/>
            </a:xfrm>
            <a:custGeom>
              <a:avLst/>
              <a:gdLst>
                <a:gd name="T0" fmla="*/ 3 w 203"/>
                <a:gd name="T1" fmla="*/ 0 h 164"/>
                <a:gd name="T2" fmla="*/ 3 w 203"/>
                <a:gd name="T3" fmla="*/ 0 h 164"/>
                <a:gd name="T4" fmla="*/ 203 w 203"/>
                <a:gd name="T5" fmla="*/ 0 h 164"/>
                <a:gd name="T6" fmla="*/ 203 w 203"/>
                <a:gd name="T7" fmla="*/ 0 h 164"/>
                <a:gd name="T8" fmla="*/ 186 w 203"/>
                <a:gd name="T9" fmla="*/ 140 h 164"/>
                <a:gd name="T10" fmla="*/ 186 w 203"/>
                <a:gd name="T11" fmla="*/ 140 h 164"/>
                <a:gd name="T12" fmla="*/ 185 w 203"/>
                <a:gd name="T13" fmla="*/ 145 h 164"/>
                <a:gd name="T14" fmla="*/ 183 w 203"/>
                <a:gd name="T15" fmla="*/ 149 h 164"/>
                <a:gd name="T16" fmla="*/ 179 w 203"/>
                <a:gd name="T17" fmla="*/ 153 h 164"/>
                <a:gd name="T18" fmla="*/ 176 w 203"/>
                <a:gd name="T19" fmla="*/ 156 h 164"/>
                <a:gd name="T20" fmla="*/ 167 w 203"/>
                <a:gd name="T21" fmla="*/ 161 h 164"/>
                <a:gd name="T22" fmla="*/ 157 w 203"/>
                <a:gd name="T23" fmla="*/ 164 h 164"/>
                <a:gd name="T24" fmla="*/ 157 w 203"/>
                <a:gd name="T25" fmla="*/ 164 h 164"/>
                <a:gd name="T26" fmla="*/ 0 w 203"/>
                <a:gd name="T27" fmla="*/ 134 h 164"/>
                <a:gd name="T28" fmla="*/ 0 w 203"/>
                <a:gd name="T29" fmla="*/ 134 h 164"/>
                <a:gd name="T30" fmla="*/ 3 w 203"/>
                <a:gd name="T31" fmla="*/ 0 h 164"/>
                <a:gd name="T32" fmla="*/ 3 w 203"/>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3" h="164">
                  <a:moveTo>
                    <a:pt x="3" y="0"/>
                  </a:moveTo>
                  <a:lnTo>
                    <a:pt x="3" y="0"/>
                  </a:lnTo>
                  <a:lnTo>
                    <a:pt x="203" y="0"/>
                  </a:lnTo>
                  <a:lnTo>
                    <a:pt x="203" y="0"/>
                  </a:lnTo>
                  <a:lnTo>
                    <a:pt x="186" y="140"/>
                  </a:lnTo>
                  <a:lnTo>
                    <a:pt x="186" y="140"/>
                  </a:lnTo>
                  <a:lnTo>
                    <a:pt x="185" y="145"/>
                  </a:lnTo>
                  <a:lnTo>
                    <a:pt x="183" y="149"/>
                  </a:lnTo>
                  <a:lnTo>
                    <a:pt x="179" y="153"/>
                  </a:lnTo>
                  <a:lnTo>
                    <a:pt x="176" y="156"/>
                  </a:lnTo>
                  <a:lnTo>
                    <a:pt x="167" y="161"/>
                  </a:lnTo>
                  <a:lnTo>
                    <a:pt x="157" y="164"/>
                  </a:lnTo>
                  <a:lnTo>
                    <a:pt x="157" y="164"/>
                  </a:lnTo>
                  <a:lnTo>
                    <a:pt x="0" y="134"/>
                  </a:lnTo>
                  <a:lnTo>
                    <a:pt x="0" y="134"/>
                  </a:lnTo>
                  <a:lnTo>
                    <a:pt x="3" y="0"/>
                  </a:lnTo>
                  <a:lnTo>
                    <a:pt x="3" y="0"/>
                  </a:lnTo>
                  <a:close/>
                </a:path>
              </a:pathLst>
            </a:custGeom>
            <a:solidFill>
              <a:srgbClr val="A7A7A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52" name="Freeform 52"/>
            <p:cNvSpPr>
              <a:spLocks/>
            </p:cNvSpPr>
            <p:nvPr/>
          </p:nvSpPr>
          <p:spPr bwMode="auto">
            <a:xfrm>
              <a:off x="3240088" y="5083175"/>
              <a:ext cx="317500" cy="260350"/>
            </a:xfrm>
            <a:custGeom>
              <a:avLst/>
              <a:gdLst>
                <a:gd name="T0" fmla="*/ 3 w 200"/>
                <a:gd name="T1" fmla="*/ 0 h 164"/>
                <a:gd name="T2" fmla="*/ 3 w 200"/>
                <a:gd name="T3" fmla="*/ 0 h 164"/>
                <a:gd name="T4" fmla="*/ 200 w 200"/>
                <a:gd name="T5" fmla="*/ 0 h 164"/>
                <a:gd name="T6" fmla="*/ 200 w 200"/>
                <a:gd name="T7" fmla="*/ 0 h 164"/>
                <a:gd name="T8" fmla="*/ 183 w 200"/>
                <a:gd name="T9" fmla="*/ 140 h 164"/>
                <a:gd name="T10" fmla="*/ 183 w 200"/>
                <a:gd name="T11" fmla="*/ 140 h 164"/>
                <a:gd name="T12" fmla="*/ 182 w 200"/>
                <a:gd name="T13" fmla="*/ 145 h 164"/>
                <a:gd name="T14" fmla="*/ 180 w 200"/>
                <a:gd name="T15" fmla="*/ 149 h 164"/>
                <a:gd name="T16" fmla="*/ 176 w 200"/>
                <a:gd name="T17" fmla="*/ 153 h 164"/>
                <a:gd name="T18" fmla="*/ 173 w 200"/>
                <a:gd name="T19" fmla="*/ 156 h 164"/>
                <a:gd name="T20" fmla="*/ 164 w 200"/>
                <a:gd name="T21" fmla="*/ 161 h 164"/>
                <a:gd name="T22" fmla="*/ 156 w 200"/>
                <a:gd name="T23" fmla="*/ 164 h 164"/>
                <a:gd name="T24" fmla="*/ 156 w 200"/>
                <a:gd name="T25" fmla="*/ 164 h 164"/>
                <a:gd name="T26" fmla="*/ 0 w 200"/>
                <a:gd name="T27" fmla="*/ 134 h 164"/>
                <a:gd name="T28" fmla="*/ 0 w 200"/>
                <a:gd name="T29" fmla="*/ 134 h 164"/>
                <a:gd name="T30" fmla="*/ 3 w 200"/>
                <a:gd name="T31" fmla="*/ 0 h 164"/>
                <a:gd name="T32" fmla="*/ 3 w 200"/>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164">
                  <a:moveTo>
                    <a:pt x="3" y="0"/>
                  </a:moveTo>
                  <a:lnTo>
                    <a:pt x="3" y="0"/>
                  </a:lnTo>
                  <a:lnTo>
                    <a:pt x="200" y="0"/>
                  </a:lnTo>
                  <a:lnTo>
                    <a:pt x="200" y="0"/>
                  </a:lnTo>
                  <a:lnTo>
                    <a:pt x="183" y="140"/>
                  </a:lnTo>
                  <a:lnTo>
                    <a:pt x="183" y="140"/>
                  </a:lnTo>
                  <a:lnTo>
                    <a:pt x="182" y="145"/>
                  </a:lnTo>
                  <a:lnTo>
                    <a:pt x="180" y="149"/>
                  </a:lnTo>
                  <a:lnTo>
                    <a:pt x="176" y="153"/>
                  </a:lnTo>
                  <a:lnTo>
                    <a:pt x="173" y="156"/>
                  </a:lnTo>
                  <a:lnTo>
                    <a:pt x="164" y="161"/>
                  </a:lnTo>
                  <a:lnTo>
                    <a:pt x="156" y="164"/>
                  </a:lnTo>
                  <a:lnTo>
                    <a:pt x="156" y="164"/>
                  </a:lnTo>
                  <a:lnTo>
                    <a:pt x="0" y="134"/>
                  </a:lnTo>
                  <a:lnTo>
                    <a:pt x="0" y="134"/>
                  </a:lnTo>
                  <a:lnTo>
                    <a:pt x="3" y="0"/>
                  </a:lnTo>
                  <a:lnTo>
                    <a:pt x="3" y="0"/>
                  </a:lnTo>
                  <a:close/>
                </a:path>
              </a:pathLst>
            </a:custGeom>
            <a:solidFill>
              <a:srgbClr val="A7A7A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53" name="Freeform 53"/>
            <p:cNvSpPr>
              <a:spLocks/>
            </p:cNvSpPr>
            <p:nvPr/>
          </p:nvSpPr>
          <p:spPr bwMode="auto">
            <a:xfrm>
              <a:off x="3246438" y="5083175"/>
              <a:ext cx="311150" cy="260350"/>
            </a:xfrm>
            <a:custGeom>
              <a:avLst/>
              <a:gdLst>
                <a:gd name="T0" fmla="*/ 3 w 196"/>
                <a:gd name="T1" fmla="*/ 0 h 164"/>
                <a:gd name="T2" fmla="*/ 3 w 196"/>
                <a:gd name="T3" fmla="*/ 0 h 164"/>
                <a:gd name="T4" fmla="*/ 196 w 196"/>
                <a:gd name="T5" fmla="*/ 0 h 164"/>
                <a:gd name="T6" fmla="*/ 196 w 196"/>
                <a:gd name="T7" fmla="*/ 0 h 164"/>
                <a:gd name="T8" fmla="*/ 179 w 196"/>
                <a:gd name="T9" fmla="*/ 140 h 164"/>
                <a:gd name="T10" fmla="*/ 179 w 196"/>
                <a:gd name="T11" fmla="*/ 140 h 164"/>
                <a:gd name="T12" fmla="*/ 178 w 196"/>
                <a:gd name="T13" fmla="*/ 145 h 164"/>
                <a:gd name="T14" fmla="*/ 176 w 196"/>
                <a:gd name="T15" fmla="*/ 149 h 164"/>
                <a:gd name="T16" fmla="*/ 172 w 196"/>
                <a:gd name="T17" fmla="*/ 153 h 164"/>
                <a:gd name="T18" fmla="*/ 169 w 196"/>
                <a:gd name="T19" fmla="*/ 156 h 164"/>
                <a:gd name="T20" fmla="*/ 160 w 196"/>
                <a:gd name="T21" fmla="*/ 161 h 164"/>
                <a:gd name="T22" fmla="*/ 152 w 196"/>
                <a:gd name="T23" fmla="*/ 164 h 164"/>
                <a:gd name="T24" fmla="*/ 152 w 196"/>
                <a:gd name="T25" fmla="*/ 164 h 164"/>
                <a:gd name="T26" fmla="*/ 0 w 196"/>
                <a:gd name="T27" fmla="*/ 133 h 164"/>
                <a:gd name="T28" fmla="*/ 0 w 196"/>
                <a:gd name="T29" fmla="*/ 133 h 164"/>
                <a:gd name="T30" fmla="*/ 3 w 196"/>
                <a:gd name="T31" fmla="*/ 0 h 164"/>
                <a:gd name="T32" fmla="*/ 3 w 196"/>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6" h="164">
                  <a:moveTo>
                    <a:pt x="3" y="0"/>
                  </a:moveTo>
                  <a:lnTo>
                    <a:pt x="3" y="0"/>
                  </a:lnTo>
                  <a:lnTo>
                    <a:pt x="196" y="0"/>
                  </a:lnTo>
                  <a:lnTo>
                    <a:pt x="196" y="0"/>
                  </a:lnTo>
                  <a:lnTo>
                    <a:pt x="179" y="140"/>
                  </a:lnTo>
                  <a:lnTo>
                    <a:pt x="179" y="140"/>
                  </a:lnTo>
                  <a:lnTo>
                    <a:pt x="178" y="145"/>
                  </a:lnTo>
                  <a:lnTo>
                    <a:pt x="176" y="149"/>
                  </a:lnTo>
                  <a:lnTo>
                    <a:pt x="172" y="153"/>
                  </a:lnTo>
                  <a:lnTo>
                    <a:pt x="169" y="156"/>
                  </a:lnTo>
                  <a:lnTo>
                    <a:pt x="160" y="161"/>
                  </a:lnTo>
                  <a:lnTo>
                    <a:pt x="152" y="164"/>
                  </a:lnTo>
                  <a:lnTo>
                    <a:pt x="152" y="164"/>
                  </a:lnTo>
                  <a:lnTo>
                    <a:pt x="0" y="133"/>
                  </a:lnTo>
                  <a:lnTo>
                    <a:pt x="0" y="133"/>
                  </a:lnTo>
                  <a:lnTo>
                    <a:pt x="3" y="0"/>
                  </a:lnTo>
                  <a:lnTo>
                    <a:pt x="3" y="0"/>
                  </a:lnTo>
                  <a:close/>
                </a:path>
              </a:pathLst>
            </a:custGeom>
            <a:solidFill>
              <a:srgbClr val="A8A8A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54" name="Freeform 54"/>
            <p:cNvSpPr>
              <a:spLocks/>
            </p:cNvSpPr>
            <p:nvPr/>
          </p:nvSpPr>
          <p:spPr bwMode="auto">
            <a:xfrm>
              <a:off x="3252788" y="5083175"/>
              <a:ext cx="304800" cy="260350"/>
            </a:xfrm>
            <a:custGeom>
              <a:avLst/>
              <a:gdLst>
                <a:gd name="T0" fmla="*/ 3 w 192"/>
                <a:gd name="T1" fmla="*/ 0 h 164"/>
                <a:gd name="T2" fmla="*/ 3 w 192"/>
                <a:gd name="T3" fmla="*/ 0 h 164"/>
                <a:gd name="T4" fmla="*/ 192 w 192"/>
                <a:gd name="T5" fmla="*/ 0 h 164"/>
                <a:gd name="T6" fmla="*/ 192 w 192"/>
                <a:gd name="T7" fmla="*/ 0 h 164"/>
                <a:gd name="T8" fmla="*/ 175 w 192"/>
                <a:gd name="T9" fmla="*/ 140 h 164"/>
                <a:gd name="T10" fmla="*/ 175 w 192"/>
                <a:gd name="T11" fmla="*/ 140 h 164"/>
                <a:gd name="T12" fmla="*/ 174 w 192"/>
                <a:gd name="T13" fmla="*/ 145 h 164"/>
                <a:gd name="T14" fmla="*/ 172 w 192"/>
                <a:gd name="T15" fmla="*/ 149 h 164"/>
                <a:gd name="T16" fmla="*/ 169 w 192"/>
                <a:gd name="T17" fmla="*/ 153 h 164"/>
                <a:gd name="T18" fmla="*/ 165 w 192"/>
                <a:gd name="T19" fmla="*/ 156 h 164"/>
                <a:gd name="T20" fmla="*/ 157 w 192"/>
                <a:gd name="T21" fmla="*/ 161 h 164"/>
                <a:gd name="T22" fmla="*/ 148 w 192"/>
                <a:gd name="T23" fmla="*/ 164 h 164"/>
                <a:gd name="T24" fmla="*/ 148 w 192"/>
                <a:gd name="T25" fmla="*/ 164 h 164"/>
                <a:gd name="T26" fmla="*/ 0 w 192"/>
                <a:gd name="T27" fmla="*/ 132 h 164"/>
                <a:gd name="T28" fmla="*/ 0 w 192"/>
                <a:gd name="T29" fmla="*/ 132 h 164"/>
                <a:gd name="T30" fmla="*/ 3 w 192"/>
                <a:gd name="T31" fmla="*/ 0 h 164"/>
                <a:gd name="T32" fmla="*/ 3 w 192"/>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164">
                  <a:moveTo>
                    <a:pt x="3" y="0"/>
                  </a:moveTo>
                  <a:lnTo>
                    <a:pt x="3" y="0"/>
                  </a:lnTo>
                  <a:lnTo>
                    <a:pt x="192" y="0"/>
                  </a:lnTo>
                  <a:lnTo>
                    <a:pt x="192" y="0"/>
                  </a:lnTo>
                  <a:lnTo>
                    <a:pt x="175" y="140"/>
                  </a:lnTo>
                  <a:lnTo>
                    <a:pt x="175" y="140"/>
                  </a:lnTo>
                  <a:lnTo>
                    <a:pt x="174" y="145"/>
                  </a:lnTo>
                  <a:lnTo>
                    <a:pt x="172" y="149"/>
                  </a:lnTo>
                  <a:lnTo>
                    <a:pt x="169" y="153"/>
                  </a:lnTo>
                  <a:lnTo>
                    <a:pt x="165" y="156"/>
                  </a:lnTo>
                  <a:lnTo>
                    <a:pt x="157" y="161"/>
                  </a:lnTo>
                  <a:lnTo>
                    <a:pt x="148" y="164"/>
                  </a:lnTo>
                  <a:lnTo>
                    <a:pt x="148" y="164"/>
                  </a:lnTo>
                  <a:lnTo>
                    <a:pt x="0" y="132"/>
                  </a:lnTo>
                  <a:lnTo>
                    <a:pt x="0" y="132"/>
                  </a:lnTo>
                  <a:lnTo>
                    <a:pt x="3" y="0"/>
                  </a:lnTo>
                  <a:lnTo>
                    <a:pt x="3" y="0"/>
                  </a:lnTo>
                  <a:close/>
                </a:path>
              </a:pathLst>
            </a:custGeom>
            <a:solidFill>
              <a:srgbClr val="A9A9A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55" name="Freeform 55"/>
            <p:cNvSpPr>
              <a:spLocks/>
            </p:cNvSpPr>
            <p:nvPr/>
          </p:nvSpPr>
          <p:spPr bwMode="auto">
            <a:xfrm>
              <a:off x="3259138" y="5083175"/>
              <a:ext cx="298450" cy="260350"/>
            </a:xfrm>
            <a:custGeom>
              <a:avLst/>
              <a:gdLst>
                <a:gd name="T0" fmla="*/ 3 w 188"/>
                <a:gd name="T1" fmla="*/ 0 h 164"/>
                <a:gd name="T2" fmla="*/ 3 w 188"/>
                <a:gd name="T3" fmla="*/ 0 h 164"/>
                <a:gd name="T4" fmla="*/ 188 w 188"/>
                <a:gd name="T5" fmla="*/ 0 h 164"/>
                <a:gd name="T6" fmla="*/ 188 w 188"/>
                <a:gd name="T7" fmla="*/ 0 h 164"/>
                <a:gd name="T8" fmla="*/ 171 w 188"/>
                <a:gd name="T9" fmla="*/ 140 h 164"/>
                <a:gd name="T10" fmla="*/ 171 w 188"/>
                <a:gd name="T11" fmla="*/ 140 h 164"/>
                <a:gd name="T12" fmla="*/ 170 w 188"/>
                <a:gd name="T13" fmla="*/ 145 h 164"/>
                <a:gd name="T14" fmla="*/ 168 w 188"/>
                <a:gd name="T15" fmla="*/ 149 h 164"/>
                <a:gd name="T16" fmla="*/ 165 w 188"/>
                <a:gd name="T17" fmla="*/ 153 h 164"/>
                <a:gd name="T18" fmla="*/ 161 w 188"/>
                <a:gd name="T19" fmla="*/ 156 h 164"/>
                <a:gd name="T20" fmla="*/ 153 w 188"/>
                <a:gd name="T21" fmla="*/ 161 h 164"/>
                <a:gd name="T22" fmla="*/ 144 w 188"/>
                <a:gd name="T23" fmla="*/ 164 h 164"/>
                <a:gd name="T24" fmla="*/ 144 w 188"/>
                <a:gd name="T25" fmla="*/ 164 h 164"/>
                <a:gd name="T26" fmla="*/ 0 w 188"/>
                <a:gd name="T27" fmla="*/ 130 h 164"/>
                <a:gd name="T28" fmla="*/ 0 w 188"/>
                <a:gd name="T29" fmla="*/ 130 h 164"/>
                <a:gd name="T30" fmla="*/ 3 w 188"/>
                <a:gd name="T31" fmla="*/ 0 h 164"/>
                <a:gd name="T32" fmla="*/ 3 w 188"/>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8" h="164">
                  <a:moveTo>
                    <a:pt x="3" y="0"/>
                  </a:moveTo>
                  <a:lnTo>
                    <a:pt x="3" y="0"/>
                  </a:lnTo>
                  <a:lnTo>
                    <a:pt x="188" y="0"/>
                  </a:lnTo>
                  <a:lnTo>
                    <a:pt x="188" y="0"/>
                  </a:lnTo>
                  <a:lnTo>
                    <a:pt x="171" y="140"/>
                  </a:lnTo>
                  <a:lnTo>
                    <a:pt x="171" y="140"/>
                  </a:lnTo>
                  <a:lnTo>
                    <a:pt x="170" y="145"/>
                  </a:lnTo>
                  <a:lnTo>
                    <a:pt x="168" y="149"/>
                  </a:lnTo>
                  <a:lnTo>
                    <a:pt x="165" y="153"/>
                  </a:lnTo>
                  <a:lnTo>
                    <a:pt x="161" y="156"/>
                  </a:lnTo>
                  <a:lnTo>
                    <a:pt x="153" y="161"/>
                  </a:lnTo>
                  <a:lnTo>
                    <a:pt x="144" y="164"/>
                  </a:lnTo>
                  <a:lnTo>
                    <a:pt x="144" y="164"/>
                  </a:lnTo>
                  <a:lnTo>
                    <a:pt x="0" y="130"/>
                  </a:lnTo>
                  <a:lnTo>
                    <a:pt x="0" y="130"/>
                  </a:lnTo>
                  <a:lnTo>
                    <a:pt x="3" y="0"/>
                  </a:lnTo>
                  <a:lnTo>
                    <a:pt x="3" y="0"/>
                  </a:lnTo>
                  <a:close/>
                </a:path>
              </a:pathLst>
            </a:custGeom>
            <a:solidFill>
              <a:srgbClr val="A9A9A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56" name="Freeform 56"/>
            <p:cNvSpPr>
              <a:spLocks/>
            </p:cNvSpPr>
            <p:nvPr/>
          </p:nvSpPr>
          <p:spPr bwMode="auto">
            <a:xfrm>
              <a:off x="3265488" y="5083175"/>
              <a:ext cx="292100" cy="260350"/>
            </a:xfrm>
            <a:custGeom>
              <a:avLst/>
              <a:gdLst>
                <a:gd name="T0" fmla="*/ 3 w 184"/>
                <a:gd name="T1" fmla="*/ 0 h 164"/>
                <a:gd name="T2" fmla="*/ 3 w 184"/>
                <a:gd name="T3" fmla="*/ 0 h 164"/>
                <a:gd name="T4" fmla="*/ 184 w 184"/>
                <a:gd name="T5" fmla="*/ 0 h 164"/>
                <a:gd name="T6" fmla="*/ 184 w 184"/>
                <a:gd name="T7" fmla="*/ 0 h 164"/>
                <a:gd name="T8" fmla="*/ 167 w 184"/>
                <a:gd name="T9" fmla="*/ 140 h 164"/>
                <a:gd name="T10" fmla="*/ 167 w 184"/>
                <a:gd name="T11" fmla="*/ 140 h 164"/>
                <a:gd name="T12" fmla="*/ 166 w 184"/>
                <a:gd name="T13" fmla="*/ 145 h 164"/>
                <a:gd name="T14" fmla="*/ 164 w 184"/>
                <a:gd name="T15" fmla="*/ 149 h 164"/>
                <a:gd name="T16" fmla="*/ 157 w 184"/>
                <a:gd name="T17" fmla="*/ 156 h 164"/>
                <a:gd name="T18" fmla="*/ 149 w 184"/>
                <a:gd name="T19" fmla="*/ 161 h 164"/>
                <a:gd name="T20" fmla="*/ 141 w 184"/>
                <a:gd name="T21" fmla="*/ 164 h 164"/>
                <a:gd name="T22" fmla="*/ 141 w 184"/>
                <a:gd name="T23" fmla="*/ 164 h 164"/>
                <a:gd name="T24" fmla="*/ 0 w 184"/>
                <a:gd name="T25" fmla="*/ 129 h 164"/>
                <a:gd name="T26" fmla="*/ 0 w 184"/>
                <a:gd name="T27" fmla="*/ 129 h 164"/>
                <a:gd name="T28" fmla="*/ 3 w 184"/>
                <a:gd name="T29" fmla="*/ 0 h 164"/>
                <a:gd name="T30" fmla="*/ 3 w 184"/>
                <a:gd name="T3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164">
                  <a:moveTo>
                    <a:pt x="3" y="0"/>
                  </a:moveTo>
                  <a:lnTo>
                    <a:pt x="3" y="0"/>
                  </a:lnTo>
                  <a:lnTo>
                    <a:pt x="184" y="0"/>
                  </a:lnTo>
                  <a:lnTo>
                    <a:pt x="184" y="0"/>
                  </a:lnTo>
                  <a:lnTo>
                    <a:pt x="167" y="140"/>
                  </a:lnTo>
                  <a:lnTo>
                    <a:pt x="167" y="140"/>
                  </a:lnTo>
                  <a:lnTo>
                    <a:pt x="166" y="145"/>
                  </a:lnTo>
                  <a:lnTo>
                    <a:pt x="164" y="149"/>
                  </a:lnTo>
                  <a:lnTo>
                    <a:pt x="157" y="156"/>
                  </a:lnTo>
                  <a:lnTo>
                    <a:pt x="149" y="161"/>
                  </a:lnTo>
                  <a:lnTo>
                    <a:pt x="141" y="164"/>
                  </a:lnTo>
                  <a:lnTo>
                    <a:pt x="141" y="164"/>
                  </a:lnTo>
                  <a:lnTo>
                    <a:pt x="0" y="129"/>
                  </a:lnTo>
                  <a:lnTo>
                    <a:pt x="0" y="129"/>
                  </a:lnTo>
                  <a:lnTo>
                    <a:pt x="3" y="0"/>
                  </a:lnTo>
                  <a:lnTo>
                    <a:pt x="3" y="0"/>
                  </a:lnTo>
                  <a:close/>
                </a:path>
              </a:pathLst>
            </a:custGeom>
            <a:solidFill>
              <a:srgbClr val="AAAAA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57" name="Freeform 57"/>
            <p:cNvSpPr>
              <a:spLocks/>
            </p:cNvSpPr>
            <p:nvPr/>
          </p:nvSpPr>
          <p:spPr bwMode="auto">
            <a:xfrm>
              <a:off x="3270251" y="5083175"/>
              <a:ext cx="287338" cy="260350"/>
            </a:xfrm>
            <a:custGeom>
              <a:avLst/>
              <a:gdLst>
                <a:gd name="T0" fmla="*/ 4 w 181"/>
                <a:gd name="T1" fmla="*/ 0 h 164"/>
                <a:gd name="T2" fmla="*/ 4 w 181"/>
                <a:gd name="T3" fmla="*/ 0 h 164"/>
                <a:gd name="T4" fmla="*/ 181 w 181"/>
                <a:gd name="T5" fmla="*/ 0 h 164"/>
                <a:gd name="T6" fmla="*/ 181 w 181"/>
                <a:gd name="T7" fmla="*/ 0 h 164"/>
                <a:gd name="T8" fmla="*/ 164 w 181"/>
                <a:gd name="T9" fmla="*/ 140 h 164"/>
                <a:gd name="T10" fmla="*/ 164 w 181"/>
                <a:gd name="T11" fmla="*/ 140 h 164"/>
                <a:gd name="T12" fmla="*/ 163 w 181"/>
                <a:gd name="T13" fmla="*/ 145 h 164"/>
                <a:gd name="T14" fmla="*/ 161 w 181"/>
                <a:gd name="T15" fmla="*/ 149 h 164"/>
                <a:gd name="T16" fmla="*/ 154 w 181"/>
                <a:gd name="T17" fmla="*/ 156 h 164"/>
                <a:gd name="T18" fmla="*/ 146 w 181"/>
                <a:gd name="T19" fmla="*/ 160 h 164"/>
                <a:gd name="T20" fmla="*/ 138 w 181"/>
                <a:gd name="T21" fmla="*/ 164 h 164"/>
                <a:gd name="T22" fmla="*/ 138 w 181"/>
                <a:gd name="T23" fmla="*/ 164 h 164"/>
                <a:gd name="T24" fmla="*/ 0 w 181"/>
                <a:gd name="T25" fmla="*/ 128 h 164"/>
                <a:gd name="T26" fmla="*/ 0 w 181"/>
                <a:gd name="T27" fmla="*/ 128 h 164"/>
                <a:gd name="T28" fmla="*/ 4 w 181"/>
                <a:gd name="T29" fmla="*/ 0 h 164"/>
                <a:gd name="T30" fmla="*/ 4 w 181"/>
                <a:gd name="T3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 h="164">
                  <a:moveTo>
                    <a:pt x="4" y="0"/>
                  </a:moveTo>
                  <a:lnTo>
                    <a:pt x="4" y="0"/>
                  </a:lnTo>
                  <a:lnTo>
                    <a:pt x="181" y="0"/>
                  </a:lnTo>
                  <a:lnTo>
                    <a:pt x="181" y="0"/>
                  </a:lnTo>
                  <a:lnTo>
                    <a:pt x="164" y="140"/>
                  </a:lnTo>
                  <a:lnTo>
                    <a:pt x="164" y="140"/>
                  </a:lnTo>
                  <a:lnTo>
                    <a:pt x="163" y="145"/>
                  </a:lnTo>
                  <a:lnTo>
                    <a:pt x="161" y="149"/>
                  </a:lnTo>
                  <a:lnTo>
                    <a:pt x="154" y="156"/>
                  </a:lnTo>
                  <a:lnTo>
                    <a:pt x="146" y="160"/>
                  </a:lnTo>
                  <a:lnTo>
                    <a:pt x="138" y="164"/>
                  </a:lnTo>
                  <a:lnTo>
                    <a:pt x="138" y="164"/>
                  </a:lnTo>
                  <a:lnTo>
                    <a:pt x="0" y="128"/>
                  </a:lnTo>
                  <a:lnTo>
                    <a:pt x="0" y="128"/>
                  </a:lnTo>
                  <a:lnTo>
                    <a:pt x="4" y="0"/>
                  </a:lnTo>
                  <a:lnTo>
                    <a:pt x="4" y="0"/>
                  </a:lnTo>
                  <a:close/>
                </a:path>
              </a:pathLst>
            </a:custGeom>
            <a:solidFill>
              <a:srgbClr val="AAAAA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58" name="Freeform 58"/>
            <p:cNvSpPr>
              <a:spLocks/>
            </p:cNvSpPr>
            <p:nvPr/>
          </p:nvSpPr>
          <p:spPr bwMode="auto">
            <a:xfrm>
              <a:off x="3276601" y="5083175"/>
              <a:ext cx="280988" cy="258763"/>
            </a:xfrm>
            <a:custGeom>
              <a:avLst/>
              <a:gdLst>
                <a:gd name="T0" fmla="*/ 4 w 177"/>
                <a:gd name="T1" fmla="*/ 0 h 163"/>
                <a:gd name="T2" fmla="*/ 4 w 177"/>
                <a:gd name="T3" fmla="*/ 0 h 163"/>
                <a:gd name="T4" fmla="*/ 177 w 177"/>
                <a:gd name="T5" fmla="*/ 0 h 163"/>
                <a:gd name="T6" fmla="*/ 177 w 177"/>
                <a:gd name="T7" fmla="*/ 0 h 163"/>
                <a:gd name="T8" fmla="*/ 160 w 177"/>
                <a:gd name="T9" fmla="*/ 140 h 163"/>
                <a:gd name="T10" fmla="*/ 160 w 177"/>
                <a:gd name="T11" fmla="*/ 140 h 163"/>
                <a:gd name="T12" fmla="*/ 159 w 177"/>
                <a:gd name="T13" fmla="*/ 145 h 163"/>
                <a:gd name="T14" fmla="*/ 157 w 177"/>
                <a:gd name="T15" fmla="*/ 149 h 163"/>
                <a:gd name="T16" fmla="*/ 150 w 177"/>
                <a:gd name="T17" fmla="*/ 156 h 163"/>
                <a:gd name="T18" fmla="*/ 142 w 177"/>
                <a:gd name="T19" fmla="*/ 160 h 163"/>
                <a:gd name="T20" fmla="*/ 134 w 177"/>
                <a:gd name="T21" fmla="*/ 163 h 163"/>
                <a:gd name="T22" fmla="*/ 134 w 177"/>
                <a:gd name="T23" fmla="*/ 163 h 163"/>
                <a:gd name="T24" fmla="*/ 0 w 177"/>
                <a:gd name="T25" fmla="*/ 128 h 163"/>
                <a:gd name="T26" fmla="*/ 0 w 177"/>
                <a:gd name="T27" fmla="*/ 128 h 163"/>
                <a:gd name="T28" fmla="*/ 4 w 177"/>
                <a:gd name="T29" fmla="*/ 0 h 163"/>
                <a:gd name="T30" fmla="*/ 4 w 177"/>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 h="163">
                  <a:moveTo>
                    <a:pt x="4" y="0"/>
                  </a:moveTo>
                  <a:lnTo>
                    <a:pt x="4" y="0"/>
                  </a:lnTo>
                  <a:lnTo>
                    <a:pt x="177" y="0"/>
                  </a:lnTo>
                  <a:lnTo>
                    <a:pt x="177" y="0"/>
                  </a:lnTo>
                  <a:lnTo>
                    <a:pt x="160" y="140"/>
                  </a:lnTo>
                  <a:lnTo>
                    <a:pt x="160" y="140"/>
                  </a:lnTo>
                  <a:lnTo>
                    <a:pt x="159" y="145"/>
                  </a:lnTo>
                  <a:lnTo>
                    <a:pt x="157" y="149"/>
                  </a:lnTo>
                  <a:lnTo>
                    <a:pt x="150" y="156"/>
                  </a:lnTo>
                  <a:lnTo>
                    <a:pt x="142" y="160"/>
                  </a:lnTo>
                  <a:lnTo>
                    <a:pt x="134" y="163"/>
                  </a:lnTo>
                  <a:lnTo>
                    <a:pt x="134" y="163"/>
                  </a:lnTo>
                  <a:lnTo>
                    <a:pt x="0" y="128"/>
                  </a:lnTo>
                  <a:lnTo>
                    <a:pt x="0" y="128"/>
                  </a:lnTo>
                  <a:lnTo>
                    <a:pt x="4" y="0"/>
                  </a:lnTo>
                  <a:lnTo>
                    <a:pt x="4" y="0"/>
                  </a:lnTo>
                  <a:close/>
                </a:path>
              </a:pathLst>
            </a:custGeom>
            <a:solidFill>
              <a:srgbClr val="ABABA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59" name="Freeform 59"/>
            <p:cNvSpPr>
              <a:spLocks/>
            </p:cNvSpPr>
            <p:nvPr/>
          </p:nvSpPr>
          <p:spPr bwMode="auto">
            <a:xfrm>
              <a:off x="3282951" y="5083175"/>
              <a:ext cx="274638" cy="258763"/>
            </a:xfrm>
            <a:custGeom>
              <a:avLst/>
              <a:gdLst>
                <a:gd name="T0" fmla="*/ 3 w 173"/>
                <a:gd name="T1" fmla="*/ 0 h 163"/>
                <a:gd name="T2" fmla="*/ 3 w 173"/>
                <a:gd name="T3" fmla="*/ 0 h 163"/>
                <a:gd name="T4" fmla="*/ 173 w 173"/>
                <a:gd name="T5" fmla="*/ 0 h 163"/>
                <a:gd name="T6" fmla="*/ 173 w 173"/>
                <a:gd name="T7" fmla="*/ 0 h 163"/>
                <a:gd name="T8" fmla="*/ 156 w 173"/>
                <a:gd name="T9" fmla="*/ 140 h 163"/>
                <a:gd name="T10" fmla="*/ 156 w 173"/>
                <a:gd name="T11" fmla="*/ 140 h 163"/>
                <a:gd name="T12" fmla="*/ 155 w 173"/>
                <a:gd name="T13" fmla="*/ 145 h 163"/>
                <a:gd name="T14" fmla="*/ 153 w 173"/>
                <a:gd name="T15" fmla="*/ 149 h 163"/>
                <a:gd name="T16" fmla="*/ 146 w 173"/>
                <a:gd name="T17" fmla="*/ 156 h 163"/>
                <a:gd name="T18" fmla="*/ 140 w 173"/>
                <a:gd name="T19" fmla="*/ 160 h 163"/>
                <a:gd name="T20" fmla="*/ 132 w 173"/>
                <a:gd name="T21" fmla="*/ 163 h 163"/>
                <a:gd name="T22" fmla="*/ 132 w 173"/>
                <a:gd name="T23" fmla="*/ 163 h 163"/>
                <a:gd name="T24" fmla="*/ 0 w 173"/>
                <a:gd name="T25" fmla="*/ 126 h 163"/>
                <a:gd name="T26" fmla="*/ 0 w 173"/>
                <a:gd name="T27" fmla="*/ 126 h 163"/>
                <a:gd name="T28" fmla="*/ 3 w 173"/>
                <a:gd name="T29" fmla="*/ 0 h 163"/>
                <a:gd name="T30" fmla="*/ 3 w 173"/>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163">
                  <a:moveTo>
                    <a:pt x="3" y="0"/>
                  </a:moveTo>
                  <a:lnTo>
                    <a:pt x="3" y="0"/>
                  </a:lnTo>
                  <a:lnTo>
                    <a:pt x="173" y="0"/>
                  </a:lnTo>
                  <a:lnTo>
                    <a:pt x="173" y="0"/>
                  </a:lnTo>
                  <a:lnTo>
                    <a:pt x="156" y="140"/>
                  </a:lnTo>
                  <a:lnTo>
                    <a:pt x="156" y="140"/>
                  </a:lnTo>
                  <a:lnTo>
                    <a:pt x="155" y="145"/>
                  </a:lnTo>
                  <a:lnTo>
                    <a:pt x="153" y="149"/>
                  </a:lnTo>
                  <a:lnTo>
                    <a:pt x="146" y="156"/>
                  </a:lnTo>
                  <a:lnTo>
                    <a:pt x="140" y="160"/>
                  </a:lnTo>
                  <a:lnTo>
                    <a:pt x="132" y="163"/>
                  </a:lnTo>
                  <a:lnTo>
                    <a:pt x="132" y="163"/>
                  </a:lnTo>
                  <a:lnTo>
                    <a:pt x="0" y="126"/>
                  </a:lnTo>
                  <a:lnTo>
                    <a:pt x="0" y="126"/>
                  </a:lnTo>
                  <a:lnTo>
                    <a:pt x="3" y="0"/>
                  </a:lnTo>
                  <a:lnTo>
                    <a:pt x="3" y="0"/>
                  </a:lnTo>
                  <a:close/>
                </a:path>
              </a:pathLst>
            </a:custGeom>
            <a:solidFill>
              <a:srgbClr val="ACACA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60" name="Freeform 60"/>
            <p:cNvSpPr>
              <a:spLocks/>
            </p:cNvSpPr>
            <p:nvPr/>
          </p:nvSpPr>
          <p:spPr bwMode="auto">
            <a:xfrm>
              <a:off x="3289301" y="5083175"/>
              <a:ext cx="268288" cy="258763"/>
            </a:xfrm>
            <a:custGeom>
              <a:avLst/>
              <a:gdLst>
                <a:gd name="T0" fmla="*/ 3 w 169"/>
                <a:gd name="T1" fmla="*/ 0 h 163"/>
                <a:gd name="T2" fmla="*/ 3 w 169"/>
                <a:gd name="T3" fmla="*/ 0 h 163"/>
                <a:gd name="T4" fmla="*/ 169 w 169"/>
                <a:gd name="T5" fmla="*/ 0 h 163"/>
                <a:gd name="T6" fmla="*/ 169 w 169"/>
                <a:gd name="T7" fmla="*/ 0 h 163"/>
                <a:gd name="T8" fmla="*/ 152 w 169"/>
                <a:gd name="T9" fmla="*/ 140 h 163"/>
                <a:gd name="T10" fmla="*/ 152 w 169"/>
                <a:gd name="T11" fmla="*/ 140 h 163"/>
                <a:gd name="T12" fmla="*/ 151 w 169"/>
                <a:gd name="T13" fmla="*/ 144 h 163"/>
                <a:gd name="T14" fmla="*/ 149 w 169"/>
                <a:gd name="T15" fmla="*/ 148 h 163"/>
                <a:gd name="T16" fmla="*/ 142 w 169"/>
                <a:gd name="T17" fmla="*/ 155 h 163"/>
                <a:gd name="T18" fmla="*/ 136 w 169"/>
                <a:gd name="T19" fmla="*/ 160 h 163"/>
                <a:gd name="T20" fmla="*/ 128 w 169"/>
                <a:gd name="T21" fmla="*/ 163 h 163"/>
                <a:gd name="T22" fmla="*/ 128 w 169"/>
                <a:gd name="T23" fmla="*/ 163 h 163"/>
                <a:gd name="T24" fmla="*/ 0 w 169"/>
                <a:gd name="T25" fmla="*/ 125 h 163"/>
                <a:gd name="T26" fmla="*/ 0 w 169"/>
                <a:gd name="T27" fmla="*/ 125 h 163"/>
                <a:gd name="T28" fmla="*/ 3 w 169"/>
                <a:gd name="T29" fmla="*/ 0 h 163"/>
                <a:gd name="T30" fmla="*/ 3 w 169"/>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 h="163">
                  <a:moveTo>
                    <a:pt x="3" y="0"/>
                  </a:moveTo>
                  <a:lnTo>
                    <a:pt x="3" y="0"/>
                  </a:lnTo>
                  <a:lnTo>
                    <a:pt x="169" y="0"/>
                  </a:lnTo>
                  <a:lnTo>
                    <a:pt x="169" y="0"/>
                  </a:lnTo>
                  <a:lnTo>
                    <a:pt x="152" y="140"/>
                  </a:lnTo>
                  <a:lnTo>
                    <a:pt x="152" y="140"/>
                  </a:lnTo>
                  <a:lnTo>
                    <a:pt x="151" y="144"/>
                  </a:lnTo>
                  <a:lnTo>
                    <a:pt x="149" y="148"/>
                  </a:lnTo>
                  <a:lnTo>
                    <a:pt x="142" y="155"/>
                  </a:lnTo>
                  <a:lnTo>
                    <a:pt x="136" y="160"/>
                  </a:lnTo>
                  <a:lnTo>
                    <a:pt x="128" y="163"/>
                  </a:lnTo>
                  <a:lnTo>
                    <a:pt x="128" y="163"/>
                  </a:lnTo>
                  <a:lnTo>
                    <a:pt x="0" y="125"/>
                  </a:lnTo>
                  <a:lnTo>
                    <a:pt x="0" y="125"/>
                  </a:lnTo>
                  <a:lnTo>
                    <a:pt x="3" y="0"/>
                  </a:lnTo>
                  <a:lnTo>
                    <a:pt x="3" y="0"/>
                  </a:lnTo>
                  <a:close/>
                </a:path>
              </a:pathLst>
            </a:custGeom>
            <a:solidFill>
              <a:srgbClr val="ACACB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61" name="Freeform 61"/>
            <p:cNvSpPr>
              <a:spLocks/>
            </p:cNvSpPr>
            <p:nvPr/>
          </p:nvSpPr>
          <p:spPr bwMode="auto">
            <a:xfrm>
              <a:off x="3294063" y="5083175"/>
              <a:ext cx="263525" cy="258763"/>
            </a:xfrm>
            <a:custGeom>
              <a:avLst/>
              <a:gdLst>
                <a:gd name="T0" fmla="*/ 4 w 166"/>
                <a:gd name="T1" fmla="*/ 0 h 163"/>
                <a:gd name="T2" fmla="*/ 4 w 166"/>
                <a:gd name="T3" fmla="*/ 0 h 163"/>
                <a:gd name="T4" fmla="*/ 166 w 166"/>
                <a:gd name="T5" fmla="*/ 0 h 163"/>
                <a:gd name="T6" fmla="*/ 166 w 166"/>
                <a:gd name="T7" fmla="*/ 0 h 163"/>
                <a:gd name="T8" fmla="*/ 149 w 166"/>
                <a:gd name="T9" fmla="*/ 140 h 163"/>
                <a:gd name="T10" fmla="*/ 149 w 166"/>
                <a:gd name="T11" fmla="*/ 140 h 163"/>
                <a:gd name="T12" fmla="*/ 148 w 166"/>
                <a:gd name="T13" fmla="*/ 144 h 163"/>
                <a:gd name="T14" fmla="*/ 146 w 166"/>
                <a:gd name="T15" fmla="*/ 148 h 163"/>
                <a:gd name="T16" fmla="*/ 141 w 166"/>
                <a:gd name="T17" fmla="*/ 155 h 163"/>
                <a:gd name="T18" fmla="*/ 133 w 166"/>
                <a:gd name="T19" fmla="*/ 160 h 163"/>
                <a:gd name="T20" fmla="*/ 125 w 166"/>
                <a:gd name="T21" fmla="*/ 163 h 163"/>
                <a:gd name="T22" fmla="*/ 125 w 166"/>
                <a:gd name="T23" fmla="*/ 163 h 163"/>
                <a:gd name="T24" fmla="*/ 0 w 166"/>
                <a:gd name="T25" fmla="*/ 124 h 163"/>
                <a:gd name="T26" fmla="*/ 0 w 166"/>
                <a:gd name="T27" fmla="*/ 124 h 163"/>
                <a:gd name="T28" fmla="*/ 4 w 166"/>
                <a:gd name="T29" fmla="*/ 0 h 163"/>
                <a:gd name="T30" fmla="*/ 4 w 166"/>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6" h="163">
                  <a:moveTo>
                    <a:pt x="4" y="0"/>
                  </a:moveTo>
                  <a:lnTo>
                    <a:pt x="4" y="0"/>
                  </a:lnTo>
                  <a:lnTo>
                    <a:pt x="166" y="0"/>
                  </a:lnTo>
                  <a:lnTo>
                    <a:pt x="166" y="0"/>
                  </a:lnTo>
                  <a:lnTo>
                    <a:pt x="149" y="140"/>
                  </a:lnTo>
                  <a:lnTo>
                    <a:pt x="149" y="140"/>
                  </a:lnTo>
                  <a:lnTo>
                    <a:pt x="148" y="144"/>
                  </a:lnTo>
                  <a:lnTo>
                    <a:pt x="146" y="148"/>
                  </a:lnTo>
                  <a:lnTo>
                    <a:pt x="141" y="155"/>
                  </a:lnTo>
                  <a:lnTo>
                    <a:pt x="133" y="160"/>
                  </a:lnTo>
                  <a:lnTo>
                    <a:pt x="125" y="163"/>
                  </a:lnTo>
                  <a:lnTo>
                    <a:pt x="125" y="163"/>
                  </a:lnTo>
                  <a:lnTo>
                    <a:pt x="0" y="124"/>
                  </a:lnTo>
                  <a:lnTo>
                    <a:pt x="0" y="124"/>
                  </a:lnTo>
                  <a:lnTo>
                    <a:pt x="4" y="0"/>
                  </a:lnTo>
                  <a:lnTo>
                    <a:pt x="4" y="0"/>
                  </a:lnTo>
                  <a:close/>
                </a:path>
              </a:pathLst>
            </a:custGeom>
            <a:solidFill>
              <a:srgbClr val="ADADB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62" name="Freeform 62"/>
            <p:cNvSpPr>
              <a:spLocks/>
            </p:cNvSpPr>
            <p:nvPr/>
          </p:nvSpPr>
          <p:spPr bwMode="auto">
            <a:xfrm>
              <a:off x="3300413" y="5083175"/>
              <a:ext cx="257175" cy="258763"/>
            </a:xfrm>
            <a:custGeom>
              <a:avLst/>
              <a:gdLst>
                <a:gd name="T0" fmla="*/ 4 w 162"/>
                <a:gd name="T1" fmla="*/ 0 h 163"/>
                <a:gd name="T2" fmla="*/ 4 w 162"/>
                <a:gd name="T3" fmla="*/ 0 h 163"/>
                <a:gd name="T4" fmla="*/ 162 w 162"/>
                <a:gd name="T5" fmla="*/ 0 h 163"/>
                <a:gd name="T6" fmla="*/ 162 w 162"/>
                <a:gd name="T7" fmla="*/ 0 h 163"/>
                <a:gd name="T8" fmla="*/ 145 w 162"/>
                <a:gd name="T9" fmla="*/ 140 h 163"/>
                <a:gd name="T10" fmla="*/ 145 w 162"/>
                <a:gd name="T11" fmla="*/ 140 h 163"/>
                <a:gd name="T12" fmla="*/ 144 w 162"/>
                <a:gd name="T13" fmla="*/ 144 h 163"/>
                <a:gd name="T14" fmla="*/ 142 w 162"/>
                <a:gd name="T15" fmla="*/ 148 h 163"/>
                <a:gd name="T16" fmla="*/ 137 w 162"/>
                <a:gd name="T17" fmla="*/ 155 h 163"/>
                <a:gd name="T18" fmla="*/ 129 w 162"/>
                <a:gd name="T19" fmla="*/ 160 h 163"/>
                <a:gd name="T20" fmla="*/ 121 w 162"/>
                <a:gd name="T21" fmla="*/ 163 h 163"/>
                <a:gd name="T22" fmla="*/ 121 w 162"/>
                <a:gd name="T23" fmla="*/ 163 h 163"/>
                <a:gd name="T24" fmla="*/ 0 w 162"/>
                <a:gd name="T25" fmla="*/ 122 h 163"/>
                <a:gd name="T26" fmla="*/ 0 w 162"/>
                <a:gd name="T27" fmla="*/ 122 h 163"/>
                <a:gd name="T28" fmla="*/ 4 w 162"/>
                <a:gd name="T29" fmla="*/ 0 h 163"/>
                <a:gd name="T30" fmla="*/ 4 w 162"/>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163">
                  <a:moveTo>
                    <a:pt x="4" y="0"/>
                  </a:moveTo>
                  <a:lnTo>
                    <a:pt x="4" y="0"/>
                  </a:lnTo>
                  <a:lnTo>
                    <a:pt x="162" y="0"/>
                  </a:lnTo>
                  <a:lnTo>
                    <a:pt x="162" y="0"/>
                  </a:lnTo>
                  <a:lnTo>
                    <a:pt x="145" y="140"/>
                  </a:lnTo>
                  <a:lnTo>
                    <a:pt x="145" y="140"/>
                  </a:lnTo>
                  <a:lnTo>
                    <a:pt x="144" y="144"/>
                  </a:lnTo>
                  <a:lnTo>
                    <a:pt x="142" y="148"/>
                  </a:lnTo>
                  <a:lnTo>
                    <a:pt x="137" y="155"/>
                  </a:lnTo>
                  <a:lnTo>
                    <a:pt x="129" y="160"/>
                  </a:lnTo>
                  <a:lnTo>
                    <a:pt x="121" y="163"/>
                  </a:lnTo>
                  <a:lnTo>
                    <a:pt x="121" y="163"/>
                  </a:lnTo>
                  <a:lnTo>
                    <a:pt x="0" y="122"/>
                  </a:lnTo>
                  <a:lnTo>
                    <a:pt x="0" y="122"/>
                  </a:lnTo>
                  <a:lnTo>
                    <a:pt x="4" y="0"/>
                  </a:lnTo>
                  <a:lnTo>
                    <a:pt x="4" y="0"/>
                  </a:lnTo>
                  <a:close/>
                </a:path>
              </a:pathLst>
            </a:custGeom>
            <a:solidFill>
              <a:srgbClr val="AEAEB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63" name="Freeform 63"/>
            <p:cNvSpPr>
              <a:spLocks/>
            </p:cNvSpPr>
            <p:nvPr/>
          </p:nvSpPr>
          <p:spPr bwMode="auto">
            <a:xfrm>
              <a:off x="3306763" y="5083175"/>
              <a:ext cx="250825" cy="258763"/>
            </a:xfrm>
            <a:custGeom>
              <a:avLst/>
              <a:gdLst>
                <a:gd name="T0" fmla="*/ 4 w 158"/>
                <a:gd name="T1" fmla="*/ 0 h 163"/>
                <a:gd name="T2" fmla="*/ 4 w 158"/>
                <a:gd name="T3" fmla="*/ 0 h 163"/>
                <a:gd name="T4" fmla="*/ 158 w 158"/>
                <a:gd name="T5" fmla="*/ 0 h 163"/>
                <a:gd name="T6" fmla="*/ 158 w 158"/>
                <a:gd name="T7" fmla="*/ 0 h 163"/>
                <a:gd name="T8" fmla="*/ 141 w 158"/>
                <a:gd name="T9" fmla="*/ 140 h 163"/>
                <a:gd name="T10" fmla="*/ 141 w 158"/>
                <a:gd name="T11" fmla="*/ 140 h 163"/>
                <a:gd name="T12" fmla="*/ 140 w 158"/>
                <a:gd name="T13" fmla="*/ 144 h 163"/>
                <a:gd name="T14" fmla="*/ 138 w 158"/>
                <a:gd name="T15" fmla="*/ 148 h 163"/>
                <a:gd name="T16" fmla="*/ 133 w 158"/>
                <a:gd name="T17" fmla="*/ 155 h 163"/>
                <a:gd name="T18" fmla="*/ 125 w 158"/>
                <a:gd name="T19" fmla="*/ 160 h 163"/>
                <a:gd name="T20" fmla="*/ 118 w 158"/>
                <a:gd name="T21" fmla="*/ 163 h 163"/>
                <a:gd name="T22" fmla="*/ 118 w 158"/>
                <a:gd name="T23" fmla="*/ 163 h 163"/>
                <a:gd name="T24" fmla="*/ 0 w 158"/>
                <a:gd name="T25" fmla="*/ 121 h 163"/>
                <a:gd name="T26" fmla="*/ 0 w 158"/>
                <a:gd name="T27" fmla="*/ 121 h 163"/>
                <a:gd name="T28" fmla="*/ 4 w 158"/>
                <a:gd name="T29" fmla="*/ 0 h 163"/>
                <a:gd name="T30" fmla="*/ 4 w 158"/>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8" h="163">
                  <a:moveTo>
                    <a:pt x="4" y="0"/>
                  </a:moveTo>
                  <a:lnTo>
                    <a:pt x="4" y="0"/>
                  </a:lnTo>
                  <a:lnTo>
                    <a:pt x="158" y="0"/>
                  </a:lnTo>
                  <a:lnTo>
                    <a:pt x="158" y="0"/>
                  </a:lnTo>
                  <a:lnTo>
                    <a:pt x="141" y="140"/>
                  </a:lnTo>
                  <a:lnTo>
                    <a:pt x="141" y="140"/>
                  </a:lnTo>
                  <a:lnTo>
                    <a:pt x="140" y="144"/>
                  </a:lnTo>
                  <a:lnTo>
                    <a:pt x="138" y="148"/>
                  </a:lnTo>
                  <a:lnTo>
                    <a:pt x="133" y="155"/>
                  </a:lnTo>
                  <a:lnTo>
                    <a:pt x="125" y="160"/>
                  </a:lnTo>
                  <a:lnTo>
                    <a:pt x="118" y="163"/>
                  </a:lnTo>
                  <a:lnTo>
                    <a:pt x="118" y="163"/>
                  </a:lnTo>
                  <a:lnTo>
                    <a:pt x="0" y="121"/>
                  </a:lnTo>
                  <a:lnTo>
                    <a:pt x="0" y="121"/>
                  </a:lnTo>
                  <a:lnTo>
                    <a:pt x="4" y="0"/>
                  </a:lnTo>
                  <a:lnTo>
                    <a:pt x="4" y="0"/>
                  </a:lnTo>
                  <a:close/>
                </a:path>
              </a:pathLst>
            </a:custGeom>
            <a:solidFill>
              <a:srgbClr val="AEAEB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64" name="Freeform 64"/>
            <p:cNvSpPr>
              <a:spLocks/>
            </p:cNvSpPr>
            <p:nvPr/>
          </p:nvSpPr>
          <p:spPr bwMode="auto">
            <a:xfrm>
              <a:off x="3313113" y="5083175"/>
              <a:ext cx="244475" cy="258763"/>
            </a:xfrm>
            <a:custGeom>
              <a:avLst/>
              <a:gdLst>
                <a:gd name="T0" fmla="*/ 4 w 154"/>
                <a:gd name="T1" fmla="*/ 0 h 163"/>
                <a:gd name="T2" fmla="*/ 4 w 154"/>
                <a:gd name="T3" fmla="*/ 0 h 163"/>
                <a:gd name="T4" fmla="*/ 154 w 154"/>
                <a:gd name="T5" fmla="*/ 0 h 163"/>
                <a:gd name="T6" fmla="*/ 154 w 154"/>
                <a:gd name="T7" fmla="*/ 0 h 163"/>
                <a:gd name="T8" fmla="*/ 137 w 154"/>
                <a:gd name="T9" fmla="*/ 140 h 163"/>
                <a:gd name="T10" fmla="*/ 137 w 154"/>
                <a:gd name="T11" fmla="*/ 140 h 163"/>
                <a:gd name="T12" fmla="*/ 136 w 154"/>
                <a:gd name="T13" fmla="*/ 144 h 163"/>
                <a:gd name="T14" fmla="*/ 134 w 154"/>
                <a:gd name="T15" fmla="*/ 148 h 163"/>
                <a:gd name="T16" fmla="*/ 129 w 154"/>
                <a:gd name="T17" fmla="*/ 155 h 163"/>
                <a:gd name="T18" fmla="*/ 122 w 154"/>
                <a:gd name="T19" fmla="*/ 160 h 163"/>
                <a:gd name="T20" fmla="*/ 114 w 154"/>
                <a:gd name="T21" fmla="*/ 163 h 163"/>
                <a:gd name="T22" fmla="*/ 114 w 154"/>
                <a:gd name="T23" fmla="*/ 163 h 163"/>
                <a:gd name="T24" fmla="*/ 0 w 154"/>
                <a:gd name="T25" fmla="*/ 119 h 163"/>
                <a:gd name="T26" fmla="*/ 0 w 154"/>
                <a:gd name="T27" fmla="*/ 119 h 163"/>
                <a:gd name="T28" fmla="*/ 4 w 154"/>
                <a:gd name="T29" fmla="*/ 0 h 163"/>
                <a:gd name="T30" fmla="*/ 4 w 154"/>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4" h="163">
                  <a:moveTo>
                    <a:pt x="4" y="0"/>
                  </a:moveTo>
                  <a:lnTo>
                    <a:pt x="4" y="0"/>
                  </a:lnTo>
                  <a:lnTo>
                    <a:pt x="154" y="0"/>
                  </a:lnTo>
                  <a:lnTo>
                    <a:pt x="154" y="0"/>
                  </a:lnTo>
                  <a:lnTo>
                    <a:pt x="137" y="140"/>
                  </a:lnTo>
                  <a:lnTo>
                    <a:pt x="137" y="140"/>
                  </a:lnTo>
                  <a:lnTo>
                    <a:pt x="136" y="144"/>
                  </a:lnTo>
                  <a:lnTo>
                    <a:pt x="134" y="148"/>
                  </a:lnTo>
                  <a:lnTo>
                    <a:pt x="129" y="155"/>
                  </a:lnTo>
                  <a:lnTo>
                    <a:pt x="122" y="160"/>
                  </a:lnTo>
                  <a:lnTo>
                    <a:pt x="114" y="163"/>
                  </a:lnTo>
                  <a:lnTo>
                    <a:pt x="114" y="163"/>
                  </a:lnTo>
                  <a:lnTo>
                    <a:pt x="0" y="119"/>
                  </a:lnTo>
                  <a:lnTo>
                    <a:pt x="0" y="119"/>
                  </a:lnTo>
                  <a:lnTo>
                    <a:pt x="4" y="0"/>
                  </a:lnTo>
                  <a:lnTo>
                    <a:pt x="4" y="0"/>
                  </a:lnTo>
                  <a:close/>
                </a:path>
              </a:pathLst>
            </a:custGeom>
            <a:solidFill>
              <a:srgbClr val="AFAFB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65" name="Freeform 65"/>
            <p:cNvSpPr>
              <a:spLocks/>
            </p:cNvSpPr>
            <p:nvPr/>
          </p:nvSpPr>
          <p:spPr bwMode="auto">
            <a:xfrm>
              <a:off x="3317876" y="5083175"/>
              <a:ext cx="239713" cy="258763"/>
            </a:xfrm>
            <a:custGeom>
              <a:avLst/>
              <a:gdLst>
                <a:gd name="T0" fmla="*/ 4 w 151"/>
                <a:gd name="T1" fmla="*/ 0 h 163"/>
                <a:gd name="T2" fmla="*/ 4 w 151"/>
                <a:gd name="T3" fmla="*/ 0 h 163"/>
                <a:gd name="T4" fmla="*/ 151 w 151"/>
                <a:gd name="T5" fmla="*/ 0 h 163"/>
                <a:gd name="T6" fmla="*/ 151 w 151"/>
                <a:gd name="T7" fmla="*/ 0 h 163"/>
                <a:gd name="T8" fmla="*/ 134 w 151"/>
                <a:gd name="T9" fmla="*/ 140 h 163"/>
                <a:gd name="T10" fmla="*/ 134 w 151"/>
                <a:gd name="T11" fmla="*/ 140 h 163"/>
                <a:gd name="T12" fmla="*/ 133 w 151"/>
                <a:gd name="T13" fmla="*/ 144 h 163"/>
                <a:gd name="T14" fmla="*/ 131 w 151"/>
                <a:gd name="T15" fmla="*/ 148 h 163"/>
                <a:gd name="T16" fmla="*/ 126 w 151"/>
                <a:gd name="T17" fmla="*/ 155 h 163"/>
                <a:gd name="T18" fmla="*/ 119 w 151"/>
                <a:gd name="T19" fmla="*/ 160 h 163"/>
                <a:gd name="T20" fmla="*/ 111 w 151"/>
                <a:gd name="T21" fmla="*/ 163 h 163"/>
                <a:gd name="T22" fmla="*/ 111 w 151"/>
                <a:gd name="T23" fmla="*/ 163 h 163"/>
                <a:gd name="T24" fmla="*/ 0 w 151"/>
                <a:gd name="T25" fmla="*/ 119 h 163"/>
                <a:gd name="T26" fmla="*/ 0 w 151"/>
                <a:gd name="T27" fmla="*/ 119 h 163"/>
                <a:gd name="T28" fmla="*/ 4 w 151"/>
                <a:gd name="T29" fmla="*/ 0 h 163"/>
                <a:gd name="T30" fmla="*/ 4 w 151"/>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1" h="163">
                  <a:moveTo>
                    <a:pt x="4" y="0"/>
                  </a:moveTo>
                  <a:lnTo>
                    <a:pt x="4" y="0"/>
                  </a:lnTo>
                  <a:lnTo>
                    <a:pt x="151" y="0"/>
                  </a:lnTo>
                  <a:lnTo>
                    <a:pt x="151" y="0"/>
                  </a:lnTo>
                  <a:lnTo>
                    <a:pt x="134" y="140"/>
                  </a:lnTo>
                  <a:lnTo>
                    <a:pt x="134" y="140"/>
                  </a:lnTo>
                  <a:lnTo>
                    <a:pt x="133" y="144"/>
                  </a:lnTo>
                  <a:lnTo>
                    <a:pt x="131" y="148"/>
                  </a:lnTo>
                  <a:lnTo>
                    <a:pt x="126" y="155"/>
                  </a:lnTo>
                  <a:lnTo>
                    <a:pt x="119" y="160"/>
                  </a:lnTo>
                  <a:lnTo>
                    <a:pt x="111" y="163"/>
                  </a:lnTo>
                  <a:lnTo>
                    <a:pt x="111" y="163"/>
                  </a:lnTo>
                  <a:lnTo>
                    <a:pt x="0" y="119"/>
                  </a:lnTo>
                  <a:lnTo>
                    <a:pt x="0" y="119"/>
                  </a:lnTo>
                  <a:lnTo>
                    <a:pt x="4" y="0"/>
                  </a:lnTo>
                  <a:lnTo>
                    <a:pt x="4" y="0"/>
                  </a:lnTo>
                  <a:close/>
                </a:path>
              </a:pathLst>
            </a:custGeom>
            <a:solidFill>
              <a:srgbClr val="AFAFB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66" name="Freeform 66"/>
            <p:cNvSpPr>
              <a:spLocks/>
            </p:cNvSpPr>
            <p:nvPr/>
          </p:nvSpPr>
          <p:spPr bwMode="auto">
            <a:xfrm>
              <a:off x="3324226" y="5083175"/>
              <a:ext cx="233363" cy="258763"/>
            </a:xfrm>
            <a:custGeom>
              <a:avLst/>
              <a:gdLst>
                <a:gd name="T0" fmla="*/ 4 w 147"/>
                <a:gd name="T1" fmla="*/ 0 h 163"/>
                <a:gd name="T2" fmla="*/ 4 w 147"/>
                <a:gd name="T3" fmla="*/ 0 h 163"/>
                <a:gd name="T4" fmla="*/ 147 w 147"/>
                <a:gd name="T5" fmla="*/ 0 h 163"/>
                <a:gd name="T6" fmla="*/ 147 w 147"/>
                <a:gd name="T7" fmla="*/ 0 h 163"/>
                <a:gd name="T8" fmla="*/ 130 w 147"/>
                <a:gd name="T9" fmla="*/ 140 h 163"/>
                <a:gd name="T10" fmla="*/ 130 w 147"/>
                <a:gd name="T11" fmla="*/ 140 h 163"/>
                <a:gd name="T12" fmla="*/ 129 w 147"/>
                <a:gd name="T13" fmla="*/ 144 h 163"/>
                <a:gd name="T14" fmla="*/ 127 w 147"/>
                <a:gd name="T15" fmla="*/ 148 h 163"/>
                <a:gd name="T16" fmla="*/ 122 w 147"/>
                <a:gd name="T17" fmla="*/ 155 h 163"/>
                <a:gd name="T18" fmla="*/ 115 w 147"/>
                <a:gd name="T19" fmla="*/ 159 h 163"/>
                <a:gd name="T20" fmla="*/ 107 w 147"/>
                <a:gd name="T21" fmla="*/ 163 h 163"/>
                <a:gd name="T22" fmla="*/ 107 w 147"/>
                <a:gd name="T23" fmla="*/ 163 h 163"/>
                <a:gd name="T24" fmla="*/ 0 w 147"/>
                <a:gd name="T25" fmla="*/ 118 h 163"/>
                <a:gd name="T26" fmla="*/ 0 w 147"/>
                <a:gd name="T27" fmla="*/ 118 h 163"/>
                <a:gd name="T28" fmla="*/ 4 w 147"/>
                <a:gd name="T29" fmla="*/ 0 h 163"/>
                <a:gd name="T30" fmla="*/ 4 w 147"/>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7" h="163">
                  <a:moveTo>
                    <a:pt x="4" y="0"/>
                  </a:moveTo>
                  <a:lnTo>
                    <a:pt x="4" y="0"/>
                  </a:lnTo>
                  <a:lnTo>
                    <a:pt x="147" y="0"/>
                  </a:lnTo>
                  <a:lnTo>
                    <a:pt x="147" y="0"/>
                  </a:lnTo>
                  <a:lnTo>
                    <a:pt x="130" y="140"/>
                  </a:lnTo>
                  <a:lnTo>
                    <a:pt x="130" y="140"/>
                  </a:lnTo>
                  <a:lnTo>
                    <a:pt x="129" y="144"/>
                  </a:lnTo>
                  <a:lnTo>
                    <a:pt x="127" y="148"/>
                  </a:lnTo>
                  <a:lnTo>
                    <a:pt x="122" y="155"/>
                  </a:lnTo>
                  <a:lnTo>
                    <a:pt x="115" y="159"/>
                  </a:lnTo>
                  <a:lnTo>
                    <a:pt x="107" y="163"/>
                  </a:lnTo>
                  <a:lnTo>
                    <a:pt x="107" y="163"/>
                  </a:lnTo>
                  <a:lnTo>
                    <a:pt x="0" y="118"/>
                  </a:lnTo>
                  <a:lnTo>
                    <a:pt x="0" y="118"/>
                  </a:lnTo>
                  <a:lnTo>
                    <a:pt x="4" y="0"/>
                  </a:lnTo>
                  <a:lnTo>
                    <a:pt x="4" y="0"/>
                  </a:lnTo>
                  <a:close/>
                </a:path>
              </a:pathLst>
            </a:custGeom>
            <a:solidFill>
              <a:srgbClr val="B0B0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67" name="Freeform 67"/>
            <p:cNvSpPr>
              <a:spLocks/>
            </p:cNvSpPr>
            <p:nvPr/>
          </p:nvSpPr>
          <p:spPr bwMode="auto">
            <a:xfrm>
              <a:off x="3330576" y="5083175"/>
              <a:ext cx="227013" cy="258763"/>
            </a:xfrm>
            <a:custGeom>
              <a:avLst/>
              <a:gdLst>
                <a:gd name="T0" fmla="*/ 4 w 143"/>
                <a:gd name="T1" fmla="*/ 0 h 163"/>
                <a:gd name="T2" fmla="*/ 4 w 143"/>
                <a:gd name="T3" fmla="*/ 0 h 163"/>
                <a:gd name="T4" fmla="*/ 143 w 143"/>
                <a:gd name="T5" fmla="*/ 0 h 163"/>
                <a:gd name="T6" fmla="*/ 143 w 143"/>
                <a:gd name="T7" fmla="*/ 0 h 163"/>
                <a:gd name="T8" fmla="*/ 126 w 143"/>
                <a:gd name="T9" fmla="*/ 140 h 163"/>
                <a:gd name="T10" fmla="*/ 126 w 143"/>
                <a:gd name="T11" fmla="*/ 140 h 163"/>
                <a:gd name="T12" fmla="*/ 125 w 143"/>
                <a:gd name="T13" fmla="*/ 144 h 163"/>
                <a:gd name="T14" fmla="*/ 123 w 143"/>
                <a:gd name="T15" fmla="*/ 148 h 163"/>
                <a:gd name="T16" fmla="*/ 118 w 143"/>
                <a:gd name="T17" fmla="*/ 155 h 163"/>
                <a:gd name="T18" fmla="*/ 111 w 143"/>
                <a:gd name="T19" fmla="*/ 159 h 163"/>
                <a:gd name="T20" fmla="*/ 104 w 143"/>
                <a:gd name="T21" fmla="*/ 163 h 163"/>
                <a:gd name="T22" fmla="*/ 104 w 143"/>
                <a:gd name="T23" fmla="*/ 163 h 163"/>
                <a:gd name="T24" fmla="*/ 0 w 143"/>
                <a:gd name="T25" fmla="*/ 117 h 163"/>
                <a:gd name="T26" fmla="*/ 0 w 143"/>
                <a:gd name="T27" fmla="*/ 117 h 163"/>
                <a:gd name="T28" fmla="*/ 4 w 143"/>
                <a:gd name="T29" fmla="*/ 0 h 163"/>
                <a:gd name="T30" fmla="*/ 4 w 143"/>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63">
                  <a:moveTo>
                    <a:pt x="4" y="0"/>
                  </a:moveTo>
                  <a:lnTo>
                    <a:pt x="4" y="0"/>
                  </a:lnTo>
                  <a:lnTo>
                    <a:pt x="143" y="0"/>
                  </a:lnTo>
                  <a:lnTo>
                    <a:pt x="143" y="0"/>
                  </a:lnTo>
                  <a:lnTo>
                    <a:pt x="126" y="140"/>
                  </a:lnTo>
                  <a:lnTo>
                    <a:pt x="126" y="140"/>
                  </a:lnTo>
                  <a:lnTo>
                    <a:pt x="125" y="144"/>
                  </a:lnTo>
                  <a:lnTo>
                    <a:pt x="123" y="148"/>
                  </a:lnTo>
                  <a:lnTo>
                    <a:pt x="118" y="155"/>
                  </a:lnTo>
                  <a:lnTo>
                    <a:pt x="111" y="159"/>
                  </a:lnTo>
                  <a:lnTo>
                    <a:pt x="104" y="163"/>
                  </a:lnTo>
                  <a:lnTo>
                    <a:pt x="104" y="163"/>
                  </a:lnTo>
                  <a:lnTo>
                    <a:pt x="0" y="117"/>
                  </a:lnTo>
                  <a:lnTo>
                    <a:pt x="0" y="117"/>
                  </a:lnTo>
                  <a:lnTo>
                    <a:pt x="4" y="0"/>
                  </a:lnTo>
                  <a:lnTo>
                    <a:pt x="4" y="0"/>
                  </a:lnTo>
                  <a:close/>
                </a:path>
              </a:pathLst>
            </a:custGeom>
            <a:solidFill>
              <a:srgbClr val="B1B1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68" name="Freeform 68"/>
            <p:cNvSpPr>
              <a:spLocks/>
            </p:cNvSpPr>
            <p:nvPr/>
          </p:nvSpPr>
          <p:spPr bwMode="auto">
            <a:xfrm>
              <a:off x="3336926" y="5083175"/>
              <a:ext cx="220663" cy="255588"/>
            </a:xfrm>
            <a:custGeom>
              <a:avLst/>
              <a:gdLst>
                <a:gd name="T0" fmla="*/ 4 w 139"/>
                <a:gd name="T1" fmla="*/ 0 h 161"/>
                <a:gd name="T2" fmla="*/ 4 w 139"/>
                <a:gd name="T3" fmla="*/ 0 h 161"/>
                <a:gd name="T4" fmla="*/ 139 w 139"/>
                <a:gd name="T5" fmla="*/ 0 h 161"/>
                <a:gd name="T6" fmla="*/ 139 w 139"/>
                <a:gd name="T7" fmla="*/ 0 h 161"/>
                <a:gd name="T8" fmla="*/ 122 w 139"/>
                <a:gd name="T9" fmla="*/ 140 h 161"/>
                <a:gd name="T10" fmla="*/ 122 w 139"/>
                <a:gd name="T11" fmla="*/ 140 h 161"/>
                <a:gd name="T12" fmla="*/ 121 w 139"/>
                <a:gd name="T13" fmla="*/ 144 h 161"/>
                <a:gd name="T14" fmla="*/ 119 w 139"/>
                <a:gd name="T15" fmla="*/ 148 h 161"/>
                <a:gd name="T16" fmla="*/ 114 w 139"/>
                <a:gd name="T17" fmla="*/ 155 h 161"/>
                <a:gd name="T18" fmla="*/ 107 w 139"/>
                <a:gd name="T19" fmla="*/ 159 h 161"/>
                <a:gd name="T20" fmla="*/ 100 w 139"/>
                <a:gd name="T21" fmla="*/ 161 h 161"/>
                <a:gd name="T22" fmla="*/ 100 w 139"/>
                <a:gd name="T23" fmla="*/ 161 h 161"/>
                <a:gd name="T24" fmla="*/ 0 w 139"/>
                <a:gd name="T25" fmla="*/ 115 h 161"/>
                <a:gd name="T26" fmla="*/ 0 w 139"/>
                <a:gd name="T27" fmla="*/ 115 h 161"/>
                <a:gd name="T28" fmla="*/ 4 w 139"/>
                <a:gd name="T29" fmla="*/ 0 h 161"/>
                <a:gd name="T30" fmla="*/ 4 w 139"/>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61">
                  <a:moveTo>
                    <a:pt x="4" y="0"/>
                  </a:moveTo>
                  <a:lnTo>
                    <a:pt x="4" y="0"/>
                  </a:lnTo>
                  <a:lnTo>
                    <a:pt x="139" y="0"/>
                  </a:lnTo>
                  <a:lnTo>
                    <a:pt x="139" y="0"/>
                  </a:lnTo>
                  <a:lnTo>
                    <a:pt x="122" y="140"/>
                  </a:lnTo>
                  <a:lnTo>
                    <a:pt x="122" y="140"/>
                  </a:lnTo>
                  <a:lnTo>
                    <a:pt x="121" y="144"/>
                  </a:lnTo>
                  <a:lnTo>
                    <a:pt x="119" y="148"/>
                  </a:lnTo>
                  <a:lnTo>
                    <a:pt x="114" y="155"/>
                  </a:lnTo>
                  <a:lnTo>
                    <a:pt x="107" y="159"/>
                  </a:lnTo>
                  <a:lnTo>
                    <a:pt x="100" y="161"/>
                  </a:lnTo>
                  <a:lnTo>
                    <a:pt x="100" y="161"/>
                  </a:lnTo>
                  <a:lnTo>
                    <a:pt x="0" y="115"/>
                  </a:lnTo>
                  <a:lnTo>
                    <a:pt x="0" y="115"/>
                  </a:lnTo>
                  <a:lnTo>
                    <a:pt x="4" y="0"/>
                  </a:lnTo>
                  <a:lnTo>
                    <a:pt x="4" y="0"/>
                  </a:lnTo>
                  <a:close/>
                </a:path>
              </a:pathLst>
            </a:custGeom>
            <a:solidFill>
              <a:srgbClr val="B1B1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69" name="Freeform 69"/>
            <p:cNvSpPr>
              <a:spLocks/>
            </p:cNvSpPr>
            <p:nvPr/>
          </p:nvSpPr>
          <p:spPr bwMode="auto">
            <a:xfrm>
              <a:off x="3343276" y="5083175"/>
              <a:ext cx="214313" cy="255588"/>
            </a:xfrm>
            <a:custGeom>
              <a:avLst/>
              <a:gdLst>
                <a:gd name="T0" fmla="*/ 4 w 135"/>
                <a:gd name="T1" fmla="*/ 0 h 161"/>
                <a:gd name="T2" fmla="*/ 4 w 135"/>
                <a:gd name="T3" fmla="*/ 0 h 161"/>
                <a:gd name="T4" fmla="*/ 135 w 135"/>
                <a:gd name="T5" fmla="*/ 0 h 161"/>
                <a:gd name="T6" fmla="*/ 135 w 135"/>
                <a:gd name="T7" fmla="*/ 0 h 161"/>
                <a:gd name="T8" fmla="*/ 118 w 135"/>
                <a:gd name="T9" fmla="*/ 140 h 161"/>
                <a:gd name="T10" fmla="*/ 118 w 135"/>
                <a:gd name="T11" fmla="*/ 140 h 161"/>
                <a:gd name="T12" fmla="*/ 117 w 135"/>
                <a:gd name="T13" fmla="*/ 144 h 161"/>
                <a:gd name="T14" fmla="*/ 115 w 135"/>
                <a:gd name="T15" fmla="*/ 148 h 161"/>
                <a:gd name="T16" fmla="*/ 110 w 135"/>
                <a:gd name="T17" fmla="*/ 155 h 161"/>
                <a:gd name="T18" fmla="*/ 103 w 135"/>
                <a:gd name="T19" fmla="*/ 159 h 161"/>
                <a:gd name="T20" fmla="*/ 96 w 135"/>
                <a:gd name="T21" fmla="*/ 161 h 161"/>
                <a:gd name="T22" fmla="*/ 96 w 135"/>
                <a:gd name="T23" fmla="*/ 161 h 161"/>
                <a:gd name="T24" fmla="*/ 0 w 135"/>
                <a:gd name="T25" fmla="*/ 114 h 161"/>
                <a:gd name="T26" fmla="*/ 0 w 135"/>
                <a:gd name="T27" fmla="*/ 114 h 161"/>
                <a:gd name="T28" fmla="*/ 4 w 135"/>
                <a:gd name="T29" fmla="*/ 0 h 161"/>
                <a:gd name="T30" fmla="*/ 4 w 135"/>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5" h="161">
                  <a:moveTo>
                    <a:pt x="4" y="0"/>
                  </a:moveTo>
                  <a:lnTo>
                    <a:pt x="4" y="0"/>
                  </a:lnTo>
                  <a:lnTo>
                    <a:pt x="135" y="0"/>
                  </a:lnTo>
                  <a:lnTo>
                    <a:pt x="135" y="0"/>
                  </a:lnTo>
                  <a:lnTo>
                    <a:pt x="118" y="140"/>
                  </a:lnTo>
                  <a:lnTo>
                    <a:pt x="118" y="140"/>
                  </a:lnTo>
                  <a:lnTo>
                    <a:pt x="117" y="144"/>
                  </a:lnTo>
                  <a:lnTo>
                    <a:pt x="115" y="148"/>
                  </a:lnTo>
                  <a:lnTo>
                    <a:pt x="110" y="155"/>
                  </a:lnTo>
                  <a:lnTo>
                    <a:pt x="103" y="159"/>
                  </a:lnTo>
                  <a:lnTo>
                    <a:pt x="96" y="161"/>
                  </a:lnTo>
                  <a:lnTo>
                    <a:pt x="96" y="161"/>
                  </a:lnTo>
                  <a:lnTo>
                    <a:pt x="0" y="114"/>
                  </a:lnTo>
                  <a:lnTo>
                    <a:pt x="0" y="114"/>
                  </a:lnTo>
                  <a:lnTo>
                    <a:pt x="4" y="0"/>
                  </a:lnTo>
                  <a:lnTo>
                    <a:pt x="4" y="0"/>
                  </a:lnTo>
                  <a:close/>
                </a:path>
              </a:pathLst>
            </a:custGeom>
            <a:solidFill>
              <a:srgbClr val="B2B2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70" name="Freeform 70"/>
            <p:cNvSpPr>
              <a:spLocks/>
            </p:cNvSpPr>
            <p:nvPr/>
          </p:nvSpPr>
          <p:spPr bwMode="auto">
            <a:xfrm>
              <a:off x="3348038" y="5083175"/>
              <a:ext cx="209550" cy="255588"/>
            </a:xfrm>
            <a:custGeom>
              <a:avLst/>
              <a:gdLst>
                <a:gd name="T0" fmla="*/ 5 w 132"/>
                <a:gd name="T1" fmla="*/ 0 h 161"/>
                <a:gd name="T2" fmla="*/ 5 w 132"/>
                <a:gd name="T3" fmla="*/ 0 h 161"/>
                <a:gd name="T4" fmla="*/ 132 w 132"/>
                <a:gd name="T5" fmla="*/ 0 h 161"/>
                <a:gd name="T6" fmla="*/ 132 w 132"/>
                <a:gd name="T7" fmla="*/ 0 h 161"/>
                <a:gd name="T8" fmla="*/ 115 w 132"/>
                <a:gd name="T9" fmla="*/ 140 h 161"/>
                <a:gd name="T10" fmla="*/ 115 w 132"/>
                <a:gd name="T11" fmla="*/ 140 h 161"/>
                <a:gd name="T12" fmla="*/ 114 w 132"/>
                <a:gd name="T13" fmla="*/ 144 h 161"/>
                <a:gd name="T14" fmla="*/ 112 w 132"/>
                <a:gd name="T15" fmla="*/ 148 h 161"/>
                <a:gd name="T16" fmla="*/ 108 w 132"/>
                <a:gd name="T17" fmla="*/ 153 h 161"/>
                <a:gd name="T18" fmla="*/ 101 w 132"/>
                <a:gd name="T19" fmla="*/ 159 h 161"/>
                <a:gd name="T20" fmla="*/ 95 w 132"/>
                <a:gd name="T21" fmla="*/ 161 h 161"/>
                <a:gd name="T22" fmla="*/ 95 w 132"/>
                <a:gd name="T23" fmla="*/ 161 h 161"/>
                <a:gd name="T24" fmla="*/ 0 w 132"/>
                <a:gd name="T25" fmla="*/ 113 h 161"/>
                <a:gd name="T26" fmla="*/ 0 w 132"/>
                <a:gd name="T27" fmla="*/ 113 h 161"/>
                <a:gd name="T28" fmla="*/ 5 w 132"/>
                <a:gd name="T29" fmla="*/ 0 h 161"/>
                <a:gd name="T30" fmla="*/ 5 w 132"/>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2" h="161">
                  <a:moveTo>
                    <a:pt x="5" y="0"/>
                  </a:moveTo>
                  <a:lnTo>
                    <a:pt x="5" y="0"/>
                  </a:lnTo>
                  <a:lnTo>
                    <a:pt x="132" y="0"/>
                  </a:lnTo>
                  <a:lnTo>
                    <a:pt x="132" y="0"/>
                  </a:lnTo>
                  <a:lnTo>
                    <a:pt x="115" y="140"/>
                  </a:lnTo>
                  <a:lnTo>
                    <a:pt x="115" y="140"/>
                  </a:lnTo>
                  <a:lnTo>
                    <a:pt x="114" y="144"/>
                  </a:lnTo>
                  <a:lnTo>
                    <a:pt x="112" y="148"/>
                  </a:lnTo>
                  <a:lnTo>
                    <a:pt x="108" y="153"/>
                  </a:lnTo>
                  <a:lnTo>
                    <a:pt x="101" y="159"/>
                  </a:lnTo>
                  <a:lnTo>
                    <a:pt x="95" y="161"/>
                  </a:lnTo>
                  <a:lnTo>
                    <a:pt x="95" y="161"/>
                  </a:lnTo>
                  <a:lnTo>
                    <a:pt x="0" y="113"/>
                  </a:lnTo>
                  <a:lnTo>
                    <a:pt x="0" y="113"/>
                  </a:lnTo>
                  <a:lnTo>
                    <a:pt x="5" y="0"/>
                  </a:lnTo>
                  <a:lnTo>
                    <a:pt x="5" y="0"/>
                  </a:lnTo>
                  <a:close/>
                </a:path>
              </a:pathLst>
            </a:custGeom>
            <a:solidFill>
              <a:srgbClr val="B2B2B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71" name="Freeform 71"/>
            <p:cNvSpPr>
              <a:spLocks/>
            </p:cNvSpPr>
            <p:nvPr/>
          </p:nvSpPr>
          <p:spPr bwMode="auto">
            <a:xfrm>
              <a:off x="3354388" y="5083175"/>
              <a:ext cx="203200" cy="255588"/>
            </a:xfrm>
            <a:custGeom>
              <a:avLst/>
              <a:gdLst>
                <a:gd name="T0" fmla="*/ 4 w 128"/>
                <a:gd name="T1" fmla="*/ 0 h 161"/>
                <a:gd name="T2" fmla="*/ 4 w 128"/>
                <a:gd name="T3" fmla="*/ 0 h 161"/>
                <a:gd name="T4" fmla="*/ 128 w 128"/>
                <a:gd name="T5" fmla="*/ 0 h 161"/>
                <a:gd name="T6" fmla="*/ 128 w 128"/>
                <a:gd name="T7" fmla="*/ 0 h 161"/>
                <a:gd name="T8" fmla="*/ 111 w 128"/>
                <a:gd name="T9" fmla="*/ 140 h 161"/>
                <a:gd name="T10" fmla="*/ 111 w 128"/>
                <a:gd name="T11" fmla="*/ 140 h 161"/>
                <a:gd name="T12" fmla="*/ 111 w 128"/>
                <a:gd name="T13" fmla="*/ 144 h 161"/>
                <a:gd name="T14" fmla="*/ 108 w 128"/>
                <a:gd name="T15" fmla="*/ 148 h 161"/>
                <a:gd name="T16" fmla="*/ 104 w 128"/>
                <a:gd name="T17" fmla="*/ 153 h 161"/>
                <a:gd name="T18" fmla="*/ 97 w 128"/>
                <a:gd name="T19" fmla="*/ 159 h 161"/>
                <a:gd name="T20" fmla="*/ 91 w 128"/>
                <a:gd name="T21" fmla="*/ 161 h 161"/>
                <a:gd name="T22" fmla="*/ 91 w 128"/>
                <a:gd name="T23" fmla="*/ 161 h 161"/>
                <a:gd name="T24" fmla="*/ 0 w 128"/>
                <a:gd name="T25" fmla="*/ 113 h 161"/>
                <a:gd name="T26" fmla="*/ 0 w 128"/>
                <a:gd name="T27" fmla="*/ 113 h 161"/>
                <a:gd name="T28" fmla="*/ 4 w 128"/>
                <a:gd name="T29" fmla="*/ 0 h 161"/>
                <a:gd name="T30" fmla="*/ 4 w 128"/>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161">
                  <a:moveTo>
                    <a:pt x="4" y="0"/>
                  </a:moveTo>
                  <a:lnTo>
                    <a:pt x="4" y="0"/>
                  </a:lnTo>
                  <a:lnTo>
                    <a:pt x="128" y="0"/>
                  </a:lnTo>
                  <a:lnTo>
                    <a:pt x="128" y="0"/>
                  </a:lnTo>
                  <a:lnTo>
                    <a:pt x="111" y="140"/>
                  </a:lnTo>
                  <a:lnTo>
                    <a:pt x="111" y="140"/>
                  </a:lnTo>
                  <a:lnTo>
                    <a:pt x="111" y="144"/>
                  </a:lnTo>
                  <a:lnTo>
                    <a:pt x="108" y="148"/>
                  </a:lnTo>
                  <a:lnTo>
                    <a:pt x="104" y="153"/>
                  </a:lnTo>
                  <a:lnTo>
                    <a:pt x="97" y="159"/>
                  </a:lnTo>
                  <a:lnTo>
                    <a:pt x="91" y="161"/>
                  </a:lnTo>
                  <a:lnTo>
                    <a:pt x="91" y="161"/>
                  </a:lnTo>
                  <a:lnTo>
                    <a:pt x="0" y="113"/>
                  </a:lnTo>
                  <a:lnTo>
                    <a:pt x="0" y="113"/>
                  </a:lnTo>
                  <a:lnTo>
                    <a:pt x="4" y="0"/>
                  </a:lnTo>
                  <a:lnTo>
                    <a:pt x="4" y="0"/>
                  </a:lnTo>
                  <a:close/>
                </a:path>
              </a:pathLst>
            </a:custGeom>
            <a:solidFill>
              <a:srgbClr val="B3B3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72" name="Freeform 72"/>
            <p:cNvSpPr>
              <a:spLocks/>
            </p:cNvSpPr>
            <p:nvPr/>
          </p:nvSpPr>
          <p:spPr bwMode="auto">
            <a:xfrm>
              <a:off x="3360738" y="5083175"/>
              <a:ext cx="196850" cy="255588"/>
            </a:xfrm>
            <a:custGeom>
              <a:avLst/>
              <a:gdLst>
                <a:gd name="T0" fmla="*/ 4 w 124"/>
                <a:gd name="T1" fmla="*/ 0 h 161"/>
                <a:gd name="T2" fmla="*/ 4 w 124"/>
                <a:gd name="T3" fmla="*/ 0 h 161"/>
                <a:gd name="T4" fmla="*/ 124 w 124"/>
                <a:gd name="T5" fmla="*/ 0 h 161"/>
                <a:gd name="T6" fmla="*/ 124 w 124"/>
                <a:gd name="T7" fmla="*/ 0 h 161"/>
                <a:gd name="T8" fmla="*/ 107 w 124"/>
                <a:gd name="T9" fmla="*/ 140 h 161"/>
                <a:gd name="T10" fmla="*/ 107 w 124"/>
                <a:gd name="T11" fmla="*/ 140 h 161"/>
                <a:gd name="T12" fmla="*/ 104 w 124"/>
                <a:gd name="T13" fmla="*/ 148 h 161"/>
                <a:gd name="T14" fmla="*/ 100 w 124"/>
                <a:gd name="T15" fmla="*/ 153 h 161"/>
                <a:gd name="T16" fmla="*/ 93 w 124"/>
                <a:gd name="T17" fmla="*/ 159 h 161"/>
                <a:gd name="T18" fmla="*/ 87 w 124"/>
                <a:gd name="T19" fmla="*/ 161 h 161"/>
                <a:gd name="T20" fmla="*/ 87 w 124"/>
                <a:gd name="T21" fmla="*/ 161 h 161"/>
                <a:gd name="T22" fmla="*/ 0 w 124"/>
                <a:gd name="T23" fmla="*/ 111 h 161"/>
                <a:gd name="T24" fmla="*/ 0 w 124"/>
                <a:gd name="T25" fmla="*/ 111 h 161"/>
                <a:gd name="T26" fmla="*/ 4 w 124"/>
                <a:gd name="T27" fmla="*/ 0 h 161"/>
                <a:gd name="T28" fmla="*/ 4 w 124"/>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 h="161">
                  <a:moveTo>
                    <a:pt x="4" y="0"/>
                  </a:moveTo>
                  <a:lnTo>
                    <a:pt x="4" y="0"/>
                  </a:lnTo>
                  <a:lnTo>
                    <a:pt x="124" y="0"/>
                  </a:lnTo>
                  <a:lnTo>
                    <a:pt x="124" y="0"/>
                  </a:lnTo>
                  <a:lnTo>
                    <a:pt x="107" y="140"/>
                  </a:lnTo>
                  <a:lnTo>
                    <a:pt x="107" y="140"/>
                  </a:lnTo>
                  <a:lnTo>
                    <a:pt x="104" y="148"/>
                  </a:lnTo>
                  <a:lnTo>
                    <a:pt x="100" y="153"/>
                  </a:lnTo>
                  <a:lnTo>
                    <a:pt x="93" y="159"/>
                  </a:lnTo>
                  <a:lnTo>
                    <a:pt x="87" y="161"/>
                  </a:lnTo>
                  <a:lnTo>
                    <a:pt x="87" y="161"/>
                  </a:lnTo>
                  <a:lnTo>
                    <a:pt x="0" y="111"/>
                  </a:lnTo>
                  <a:lnTo>
                    <a:pt x="0" y="111"/>
                  </a:lnTo>
                  <a:lnTo>
                    <a:pt x="4" y="0"/>
                  </a:lnTo>
                  <a:lnTo>
                    <a:pt x="4" y="0"/>
                  </a:lnTo>
                  <a:close/>
                </a:path>
              </a:pathLst>
            </a:custGeom>
            <a:solidFill>
              <a:srgbClr val="B4B4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73" name="Freeform 73"/>
            <p:cNvSpPr>
              <a:spLocks/>
            </p:cNvSpPr>
            <p:nvPr/>
          </p:nvSpPr>
          <p:spPr bwMode="auto">
            <a:xfrm>
              <a:off x="3367088" y="5083175"/>
              <a:ext cx="190500" cy="255588"/>
            </a:xfrm>
            <a:custGeom>
              <a:avLst/>
              <a:gdLst>
                <a:gd name="T0" fmla="*/ 4 w 120"/>
                <a:gd name="T1" fmla="*/ 0 h 161"/>
                <a:gd name="T2" fmla="*/ 4 w 120"/>
                <a:gd name="T3" fmla="*/ 0 h 161"/>
                <a:gd name="T4" fmla="*/ 120 w 120"/>
                <a:gd name="T5" fmla="*/ 0 h 161"/>
                <a:gd name="T6" fmla="*/ 120 w 120"/>
                <a:gd name="T7" fmla="*/ 0 h 161"/>
                <a:gd name="T8" fmla="*/ 103 w 120"/>
                <a:gd name="T9" fmla="*/ 140 h 161"/>
                <a:gd name="T10" fmla="*/ 103 w 120"/>
                <a:gd name="T11" fmla="*/ 140 h 161"/>
                <a:gd name="T12" fmla="*/ 100 w 120"/>
                <a:gd name="T13" fmla="*/ 148 h 161"/>
                <a:gd name="T14" fmla="*/ 96 w 120"/>
                <a:gd name="T15" fmla="*/ 153 h 161"/>
                <a:gd name="T16" fmla="*/ 89 w 120"/>
                <a:gd name="T17" fmla="*/ 159 h 161"/>
                <a:gd name="T18" fmla="*/ 83 w 120"/>
                <a:gd name="T19" fmla="*/ 161 h 161"/>
                <a:gd name="T20" fmla="*/ 83 w 120"/>
                <a:gd name="T21" fmla="*/ 161 h 161"/>
                <a:gd name="T22" fmla="*/ 0 w 120"/>
                <a:gd name="T23" fmla="*/ 110 h 161"/>
                <a:gd name="T24" fmla="*/ 0 w 120"/>
                <a:gd name="T25" fmla="*/ 110 h 161"/>
                <a:gd name="T26" fmla="*/ 4 w 120"/>
                <a:gd name="T27" fmla="*/ 0 h 161"/>
                <a:gd name="T28" fmla="*/ 4 w 120"/>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61">
                  <a:moveTo>
                    <a:pt x="4" y="0"/>
                  </a:moveTo>
                  <a:lnTo>
                    <a:pt x="4" y="0"/>
                  </a:lnTo>
                  <a:lnTo>
                    <a:pt x="120" y="0"/>
                  </a:lnTo>
                  <a:lnTo>
                    <a:pt x="120" y="0"/>
                  </a:lnTo>
                  <a:lnTo>
                    <a:pt x="103" y="140"/>
                  </a:lnTo>
                  <a:lnTo>
                    <a:pt x="103" y="140"/>
                  </a:lnTo>
                  <a:lnTo>
                    <a:pt x="100" y="148"/>
                  </a:lnTo>
                  <a:lnTo>
                    <a:pt x="96" y="153"/>
                  </a:lnTo>
                  <a:lnTo>
                    <a:pt x="89" y="159"/>
                  </a:lnTo>
                  <a:lnTo>
                    <a:pt x="83" y="161"/>
                  </a:lnTo>
                  <a:lnTo>
                    <a:pt x="83" y="161"/>
                  </a:lnTo>
                  <a:lnTo>
                    <a:pt x="0" y="110"/>
                  </a:lnTo>
                  <a:lnTo>
                    <a:pt x="0" y="110"/>
                  </a:lnTo>
                  <a:lnTo>
                    <a:pt x="4" y="0"/>
                  </a:lnTo>
                  <a:lnTo>
                    <a:pt x="4" y="0"/>
                  </a:lnTo>
                  <a:close/>
                </a:path>
              </a:pathLst>
            </a:custGeom>
            <a:solidFill>
              <a:srgbClr val="B4B4B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74" name="Freeform 74"/>
            <p:cNvSpPr>
              <a:spLocks/>
            </p:cNvSpPr>
            <p:nvPr/>
          </p:nvSpPr>
          <p:spPr bwMode="auto">
            <a:xfrm>
              <a:off x="3371851" y="5083175"/>
              <a:ext cx="185738" cy="255588"/>
            </a:xfrm>
            <a:custGeom>
              <a:avLst/>
              <a:gdLst>
                <a:gd name="T0" fmla="*/ 5 w 117"/>
                <a:gd name="T1" fmla="*/ 0 h 161"/>
                <a:gd name="T2" fmla="*/ 5 w 117"/>
                <a:gd name="T3" fmla="*/ 0 h 161"/>
                <a:gd name="T4" fmla="*/ 117 w 117"/>
                <a:gd name="T5" fmla="*/ 0 h 161"/>
                <a:gd name="T6" fmla="*/ 117 w 117"/>
                <a:gd name="T7" fmla="*/ 0 h 161"/>
                <a:gd name="T8" fmla="*/ 100 w 117"/>
                <a:gd name="T9" fmla="*/ 140 h 161"/>
                <a:gd name="T10" fmla="*/ 100 w 117"/>
                <a:gd name="T11" fmla="*/ 140 h 161"/>
                <a:gd name="T12" fmla="*/ 97 w 117"/>
                <a:gd name="T13" fmla="*/ 148 h 161"/>
                <a:gd name="T14" fmla="*/ 93 w 117"/>
                <a:gd name="T15" fmla="*/ 153 h 161"/>
                <a:gd name="T16" fmla="*/ 86 w 117"/>
                <a:gd name="T17" fmla="*/ 157 h 161"/>
                <a:gd name="T18" fmla="*/ 81 w 117"/>
                <a:gd name="T19" fmla="*/ 161 h 161"/>
                <a:gd name="T20" fmla="*/ 81 w 117"/>
                <a:gd name="T21" fmla="*/ 161 h 161"/>
                <a:gd name="T22" fmla="*/ 0 w 117"/>
                <a:gd name="T23" fmla="*/ 109 h 161"/>
                <a:gd name="T24" fmla="*/ 0 w 117"/>
                <a:gd name="T25" fmla="*/ 109 h 161"/>
                <a:gd name="T26" fmla="*/ 5 w 117"/>
                <a:gd name="T27" fmla="*/ 0 h 161"/>
                <a:gd name="T28" fmla="*/ 5 w 117"/>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61">
                  <a:moveTo>
                    <a:pt x="5" y="0"/>
                  </a:moveTo>
                  <a:lnTo>
                    <a:pt x="5" y="0"/>
                  </a:lnTo>
                  <a:lnTo>
                    <a:pt x="117" y="0"/>
                  </a:lnTo>
                  <a:lnTo>
                    <a:pt x="117" y="0"/>
                  </a:lnTo>
                  <a:lnTo>
                    <a:pt x="100" y="140"/>
                  </a:lnTo>
                  <a:lnTo>
                    <a:pt x="100" y="140"/>
                  </a:lnTo>
                  <a:lnTo>
                    <a:pt x="97" y="148"/>
                  </a:lnTo>
                  <a:lnTo>
                    <a:pt x="93" y="153"/>
                  </a:lnTo>
                  <a:lnTo>
                    <a:pt x="86" y="157"/>
                  </a:lnTo>
                  <a:lnTo>
                    <a:pt x="81" y="161"/>
                  </a:lnTo>
                  <a:lnTo>
                    <a:pt x="81" y="161"/>
                  </a:lnTo>
                  <a:lnTo>
                    <a:pt x="0" y="109"/>
                  </a:lnTo>
                  <a:lnTo>
                    <a:pt x="0" y="109"/>
                  </a:lnTo>
                  <a:lnTo>
                    <a:pt x="5" y="0"/>
                  </a:lnTo>
                  <a:lnTo>
                    <a:pt x="5" y="0"/>
                  </a:lnTo>
                  <a:close/>
                </a:path>
              </a:pathLst>
            </a:custGeom>
            <a:solidFill>
              <a:srgbClr val="B5B5B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75" name="Freeform 75"/>
            <p:cNvSpPr>
              <a:spLocks/>
            </p:cNvSpPr>
            <p:nvPr/>
          </p:nvSpPr>
          <p:spPr bwMode="auto">
            <a:xfrm>
              <a:off x="3378201" y="5083175"/>
              <a:ext cx="179388" cy="255588"/>
            </a:xfrm>
            <a:custGeom>
              <a:avLst/>
              <a:gdLst>
                <a:gd name="T0" fmla="*/ 5 w 113"/>
                <a:gd name="T1" fmla="*/ 0 h 161"/>
                <a:gd name="T2" fmla="*/ 5 w 113"/>
                <a:gd name="T3" fmla="*/ 0 h 161"/>
                <a:gd name="T4" fmla="*/ 113 w 113"/>
                <a:gd name="T5" fmla="*/ 0 h 161"/>
                <a:gd name="T6" fmla="*/ 113 w 113"/>
                <a:gd name="T7" fmla="*/ 0 h 161"/>
                <a:gd name="T8" fmla="*/ 96 w 113"/>
                <a:gd name="T9" fmla="*/ 140 h 161"/>
                <a:gd name="T10" fmla="*/ 96 w 113"/>
                <a:gd name="T11" fmla="*/ 140 h 161"/>
                <a:gd name="T12" fmla="*/ 93 w 113"/>
                <a:gd name="T13" fmla="*/ 147 h 161"/>
                <a:gd name="T14" fmla="*/ 89 w 113"/>
                <a:gd name="T15" fmla="*/ 153 h 161"/>
                <a:gd name="T16" fmla="*/ 84 w 113"/>
                <a:gd name="T17" fmla="*/ 157 h 161"/>
                <a:gd name="T18" fmla="*/ 77 w 113"/>
                <a:gd name="T19" fmla="*/ 161 h 161"/>
                <a:gd name="T20" fmla="*/ 77 w 113"/>
                <a:gd name="T21" fmla="*/ 161 h 161"/>
                <a:gd name="T22" fmla="*/ 0 w 113"/>
                <a:gd name="T23" fmla="*/ 107 h 161"/>
                <a:gd name="T24" fmla="*/ 0 w 113"/>
                <a:gd name="T25" fmla="*/ 107 h 161"/>
                <a:gd name="T26" fmla="*/ 5 w 113"/>
                <a:gd name="T27" fmla="*/ 0 h 161"/>
                <a:gd name="T28" fmla="*/ 5 w 113"/>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161">
                  <a:moveTo>
                    <a:pt x="5" y="0"/>
                  </a:moveTo>
                  <a:lnTo>
                    <a:pt x="5" y="0"/>
                  </a:lnTo>
                  <a:lnTo>
                    <a:pt x="113" y="0"/>
                  </a:lnTo>
                  <a:lnTo>
                    <a:pt x="113" y="0"/>
                  </a:lnTo>
                  <a:lnTo>
                    <a:pt x="96" y="140"/>
                  </a:lnTo>
                  <a:lnTo>
                    <a:pt x="96" y="140"/>
                  </a:lnTo>
                  <a:lnTo>
                    <a:pt x="93" y="147"/>
                  </a:lnTo>
                  <a:lnTo>
                    <a:pt x="89" y="153"/>
                  </a:lnTo>
                  <a:lnTo>
                    <a:pt x="84" y="157"/>
                  </a:lnTo>
                  <a:lnTo>
                    <a:pt x="77" y="161"/>
                  </a:lnTo>
                  <a:lnTo>
                    <a:pt x="77" y="161"/>
                  </a:lnTo>
                  <a:lnTo>
                    <a:pt x="0" y="107"/>
                  </a:lnTo>
                  <a:lnTo>
                    <a:pt x="0" y="107"/>
                  </a:lnTo>
                  <a:lnTo>
                    <a:pt x="5" y="0"/>
                  </a:lnTo>
                  <a:lnTo>
                    <a:pt x="5" y="0"/>
                  </a:lnTo>
                  <a:close/>
                </a:path>
              </a:pathLst>
            </a:custGeom>
            <a:solidFill>
              <a:srgbClr val="B6B6B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76" name="Freeform 76"/>
            <p:cNvSpPr>
              <a:spLocks/>
            </p:cNvSpPr>
            <p:nvPr/>
          </p:nvSpPr>
          <p:spPr bwMode="auto">
            <a:xfrm>
              <a:off x="3384551" y="5083175"/>
              <a:ext cx="173038" cy="255588"/>
            </a:xfrm>
            <a:custGeom>
              <a:avLst/>
              <a:gdLst>
                <a:gd name="T0" fmla="*/ 5 w 109"/>
                <a:gd name="T1" fmla="*/ 0 h 161"/>
                <a:gd name="T2" fmla="*/ 5 w 109"/>
                <a:gd name="T3" fmla="*/ 0 h 161"/>
                <a:gd name="T4" fmla="*/ 109 w 109"/>
                <a:gd name="T5" fmla="*/ 0 h 161"/>
                <a:gd name="T6" fmla="*/ 109 w 109"/>
                <a:gd name="T7" fmla="*/ 0 h 161"/>
                <a:gd name="T8" fmla="*/ 92 w 109"/>
                <a:gd name="T9" fmla="*/ 140 h 161"/>
                <a:gd name="T10" fmla="*/ 92 w 109"/>
                <a:gd name="T11" fmla="*/ 140 h 161"/>
                <a:gd name="T12" fmla="*/ 89 w 109"/>
                <a:gd name="T13" fmla="*/ 147 h 161"/>
                <a:gd name="T14" fmla="*/ 85 w 109"/>
                <a:gd name="T15" fmla="*/ 153 h 161"/>
                <a:gd name="T16" fmla="*/ 80 w 109"/>
                <a:gd name="T17" fmla="*/ 157 h 161"/>
                <a:gd name="T18" fmla="*/ 73 w 109"/>
                <a:gd name="T19" fmla="*/ 161 h 161"/>
                <a:gd name="T20" fmla="*/ 73 w 109"/>
                <a:gd name="T21" fmla="*/ 161 h 161"/>
                <a:gd name="T22" fmla="*/ 0 w 109"/>
                <a:gd name="T23" fmla="*/ 106 h 161"/>
                <a:gd name="T24" fmla="*/ 0 w 109"/>
                <a:gd name="T25" fmla="*/ 106 h 161"/>
                <a:gd name="T26" fmla="*/ 5 w 109"/>
                <a:gd name="T27" fmla="*/ 0 h 161"/>
                <a:gd name="T28" fmla="*/ 5 w 109"/>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61">
                  <a:moveTo>
                    <a:pt x="5" y="0"/>
                  </a:moveTo>
                  <a:lnTo>
                    <a:pt x="5" y="0"/>
                  </a:lnTo>
                  <a:lnTo>
                    <a:pt x="109" y="0"/>
                  </a:lnTo>
                  <a:lnTo>
                    <a:pt x="109" y="0"/>
                  </a:lnTo>
                  <a:lnTo>
                    <a:pt x="92" y="140"/>
                  </a:lnTo>
                  <a:lnTo>
                    <a:pt x="92" y="140"/>
                  </a:lnTo>
                  <a:lnTo>
                    <a:pt x="89" y="147"/>
                  </a:lnTo>
                  <a:lnTo>
                    <a:pt x="85" y="153"/>
                  </a:lnTo>
                  <a:lnTo>
                    <a:pt x="80" y="157"/>
                  </a:lnTo>
                  <a:lnTo>
                    <a:pt x="73" y="161"/>
                  </a:lnTo>
                  <a:lnTo>
                    <a:pt x="73" y="161"/>
                  </a:lnTo>
                  <a:lnTo>
                    <a:pt x="0" y="106"/>
                  </a:lnTo>
                  <a:lnTo>
                    <a:pt x="0" y="106"/>
                  </a:lnTo>
                  <a:lnTo>
                    <a:pt x="5" y="0"/>
                  </a:lnTo>
                  <a:lnTo>
                    <a:pt x="5" y="0"/>
                  </a:lnTo>
                  <a:close/>
                </a:path>
              </a:pathLst>
            </a:custGeom>
            <a:solidFill>
              <a:srgbClr val="B6B6B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77" name="Freeform 77"/>
            <p:cNvSpPr>
              <a:spLocks/>
            </p:cNvSpPr>
            <p:nvPr/>
          </p:nvSpPr>
          <p:spPr bwMode="auto">
            <a:xfrm>
              <a:off x="3390901" y="5083175"/>
              <a:ext cx="166688" cy="254000"/>
            </a:xfrm>
            <a:custGeom>
              <a:avLst/>
              <a:gdLst>
                <a:gd name="T0" fmla="*/ 5 w 105"/>
                <a:gd name="T1" fmla="*/ 0 h 160"/>
                <a:gd name="T2" fmla="*/ 5 w 105"/>
                <a:gd name="T3" fmla="*/ 0 h 160"/>
                <a:gd name="T4" fmla="*/ 105 w 105"/>
                <a:gd name="T5" fmla="*/ 0 h 160"/>
                <a:gd name="T6" fmla="*/ 105 w 105"/>
                <a:gd name="T7" fmla="*/ 0 h 160"/>
                <a:gd name="T8" fmla="*/ 88 w 105"/>
                <a:gd name="T9" fmla="*/ 140 h 160"/>
                <a:gd name="T10" fmla="*/ 88 w 105"/>
                <a:gd name="T11" fmla="*/ 140 h 160"/>
                <a:gd name="T12" fmla="*/ 87 w 105"/>
                <a:gd name="T13" fmla="*/ 147 h 160"/>
                <a:gd name="T14" fmla="*/ 81 w 105"/>
                <a:gd name="T15" fmla="*/ 153 h 160"/>
                <a:gd name="T16" fmla="*/ 76 w 105"/>
                <a:gd name="T17" fmla="*/ 157 h 160"/>
                <a:gd name="T18" fmla="*/ 69 w 105"/>
                <a:gd name="T19" fmla="*/ 160 h 160"/>
                <a:gd name="T20" fmla="*/ 69 w 105"/>
                <a:gd name="T21" fmla="*/ 160 h 160"/>
                <a:gd name="T22" fmla="*/ 0 w 105"/>
                <a:gd name="T23" fmla="*/ 106 h 160"/>
                <a:gd name="T24" fmla="*/ 0 w 105"/>
                <a:gd name="T25" fmla="*/ 106 h 160"/>
                <a:gd name="T26" fmla="*/ 5 w 105"/>
                <a:gd name="T27" fmla="*/ 0 h 160"/>
                <a:gd name="T28" fmla="*/ 5 w 105"/>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160">
                  <a:moveTo>
                    <a:pt x="5" y="0"/>
                  </a:moveTo>
                  <a:lnTo>
                    <a:pt x="5" y="0"/>
                  </a:lnTo>
                  <a:lnTo>
                    <a:pt x="105" y="0"/>
                  </a:lnTo>
                  <a:lnTo>
                    <a:pt x="105" y="0"/>
                  </a:lnTo>
                  <a:lnTo>
                    <a:pt x="88" y="140"/>
                  </a:lnTo>
                  <a:lnTo>
                    <a:pt x="88" y="140"/>
                  </a:lnTo>
                  <a:lnTo>
                    <a:pt x="87" y="147"/>
                  </a:lnTo>
                  <a:lnTo>
                    <a:pt x="81" y="153"/>
                  </a:lnTo>
                  <a:lnTo>
                    <a:pt x="76" y="157"/>
                  </a:lnTo>
                  <a:lnTo>
                    <a:pt x="69" y="160"/>
                  </a:lnTo>
                  <a:lnTo>
                    <a:pt x="69" y="160"/>
                  </a:lnTo>
                  <a:lnTo>
                    <a:pt x="0" y="106"/>
                  </a:lnTo>
                  <a:lnTo>
                    <a:pt x="0" y="106"/>
                  </a:lnTo>
                  <a:lnTo>
                    <a:pt x="5" y="0"/>
                  </a:lnTo>
                  <a:lnTo>
                    <a:pt x="5" y="0"/>
                  </a:lnTo>
                  <a:close/>
                </a:path>
              </a:pathLst>
            </a:custGeom>
            <a:solidFill>
              <a:srgbClr val="B7B7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78" name="Freeform 78"/>
            <p:cNvSpPr>
              <a:spLocks/>
            </p:cNvSpPr>
            <p:nvPr/>
          </p:nvSpPr>
          <p:spPr bwMode="auto">
            <a:xfrm>
              <a:off x="3395663" y="5083175"/>
              <a:ext cx="161925" cy="254000"/>
            </a:xfrm>
            <a:custGeom>
              <a:avLst/>
              <a:gdLst>
                <a:gd name="T0" fmla="*/ 5 w 102"/>
                <a:gd name="T1" fmla="*/ 0 h 160"/>
                <a:gd name="T2" fmla="*/ 5 w 102"/>
                <a:gd name="T3" fmla="*/ 0 h 160"/>
                <a:gd name="T4" fmla="*/ 102 w 102"/>
                <a:gd name="T5" fmla="*/ 0 h 160"/>
                <a:gd name="T6" fmla="*/ 102 w 102"/>
                <a:gd name="T7" fmla="*/ 0 h 160"/>
                <a:gd name="T8" fmla="*/ 85 w 102"/>
                <a:gd name="T9" fmla="*/ 140 h 160"/>
                <a:gd name="T10" fmla="*/ 85 w 102"/>
                <a:gd name="T11" fmla="*/ 140 h 160"/>
                <a:gd name="T12" fmla="*/ 84 w 102"/>
                <a:gd name="T13" fmla="*/ 147 h 160"/>
                <a:gd name="T14" fmla="*/ 78 w 102"/>
                <a:gd name="T15" fmla="*/ 153 h 160"/>
                <a:gd name="T16" fmla="*/ 73 w 102"/>
                <a:gd name="T17" fmla="*/ 157 h 160"/>
                <a:gd name="T18" fmla="*/ 67 w 102"/>
                <a:gd name="T19" fmla="*/ 160 h 160"/>
                <a:gd name="T20" fmla="*/ 67 w 102"/>
                <a:gd name="T21" fmla="*/ 160 h 160"/>
                <a:gd name="T22" fmla="*/ 0 w 102"/>
                <a:gd name="T23" fmla="*/ 105 h 160"/>
                <a:gd name="T24" fmla="*/ 0 w 102"/>
                <a:gd name="T25" fmla="*/ 105 h 160"/>
                <a:gd name="T26" fmla="*/ 5 w 102"/>
                <a:gd name="T27" fmla="*/ 0 h 160"/>
                <a:gd name="T28" fmla="*/ 5 w 102"/>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60">
                  <a:moveTo>
                    <a:pt x="5" y="0"/>
                  </a:moveTo>
                  <a:lnTo>
                    <a:pt x="5" y="0"/>
                  </a:lnTo>
                  <a:lnTo>
                    <a:pt x="102" y="0"/>
                  </a:lnTo>
                  <a:lnTo>
                    <a:pt x="102" y="0"/>
                  </a:lnTo>
                  <a:lnTo>
                    <a:pt x="85" y="140"/>
                  </a:lnTo>
                  <a:lnTo>
                    <a:pt x="85" y="140"/>
                  </a:lnTo>
                  <a:lnTo>
                    <a:pt x="84" y="147"/>
                  </a:lnTo>
                  <a:lnTo>
                    <a:pt x="78" y="153"/>
                  </a:lnTo>
                  <a:lnTo>
                    <a:pt x="73" y="157"/>
                  </a:lnTo>
                  <a:lnTo>
                    <a:pt x="67" y="160"/>
                  </a:lnTo>
                  <a:lnTo>
                    <a:pt x="67" y="160"/>
                  </a:lnTo>
                  <a:lnTo>
                    <a:pt x="0" y="105"/>
                  </a:lnTo>
                  <a:lnTo>
                    <a:pt x="0" y="105"/>
                  </a:lnTo>
                  <a:lnTo>
                    <a:pt x="5" y="0"/>
                  </a:lnTo>
                  <a:lnTo>
                    <a:pt x="5" y="0"/>
                  </a:lnTo>
                  <a:close/>
                </a:path>
              </a:pathLst>
            </a:custGeom>
            <a:solidFill>
              <a:srgbClr val="B7B7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79" name="Freeform 79"/>
            <p:cNvSpPr>
              <a:spLocks/>
            </p:cNvSpPr>
            <p:nvPr/>
          </p:nvSpPr>
          <p:spPr bwMode="auto">
            <a:xfrm>
              <a:off x="3402013" y="5083175"/>
              <a:ext cx="155575" cy="254000"/>
            </a:xfrm>
            <a:custGeom>
              <a:avLst/>
              <a:gdLst>
                <a:gd name="T0" fmla="*/ 5 w 98"/>
                <a:gd name="T1" fmla="*/ 0 h 160"/>
                <a:gd name="T2" fmla="*/ 5 w 98"/>
                <a:gd name="T3" fmla="*/ 0 h 160"/>
                <a:gd name="T4" fmla="*/ 98 w 98"/>
                <a:gd name="T5" fmla="*/ 0 h 160"/>
                <a:gd name="T6" fmla="*/ 98 w 98"/>
                <a:gd name="T7" fmla="*/ 0 h 160"/>
                <a:gd name="T8" fmla="*/ 81 w 98"/>
                <a:gd name="T9" fmla="*/ 140 h 160"/>
                <a:gd name="T10" fmla="*/ 81 w 98"/>
                <a:gd name="T11" fmla="*/ 140 h 160"/>
                <a:gd name="T12" fmla="*/ 80 w 98"/>
                <a:gd name="T13" fmla="*/ 147 h 160"/>
                <a:gd name="T14" fmla="*/ 74 w 98"/>
                <a:gd name="T15" fmla="*/ 152 h 160"/>
                <a:gd name="T16" fmla="*/ 69 w 98"/>
                <a:gd name="T17" fmla="*/ 157 h 160"/>
                <a:gd name="T18" fmla="*/ 63 w 98"/>
                <a:gd name="T19" fmla="*/ 160 h 160"/>
                <a:gd name="T20" fmla="*/ 63 w 98"/>
                <a:gd name="T21" fmla="*/ 160 h 160"/>
                <a:gd name="T22" fmla="*/ 0 w 98"/>
                <a:gd name="T23" fmla="*/ 103 h 160"/>
                <a:gd name="T24" fmla="*/ 0 w 98"/>
                <a:gd name="T25" fmla="*/ 103 h 160"/>
                <a:gd name="T26" fmla="*/ 5 w 98"/>
                <a:gd name="T27" fmla="*/ 0 h 160"/>
                <a:gd name="T28" fmla="*/ 5 w 98"/>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160">
                  <a:moveTo>
                    <a:pt x="5" y="0"/>
                  </a:moveTo>
                  <a:lnTo>
                    <a:pt x="5" y="0"/>
                  </a:lnTo>
                  <a:lnTo>
                    <a:pt x="98" y="0"/>
                  </a:lnTo>
                  <a:lnTo>
                    <a:pt x="98" y="0"/>
                  </a:lnTo>
                  <a:lnTo>
                    <a:pt x="81" y="140"/>
                  </a:lnTo>
                  <a:lnTo>
                    <a:pt x="81" y="140"/>
                  </a:lnTo>
                  <a:lnTo>
                    <a:pt x="80" y="147"/>
                  </a:lnTo>
                  <a:lnTo>
                    <a:pt x="74" y="152"/>
                  </a:lnTo>
                  <a:lnTo>
                    <a:pt x="69" y="157"/>
                  </a:lnTo>
                  <a:lnTo>
                    <a:pt x="63" y="160"/>
                  </a:lnTo>
                  <a:lnTo>
                    <a:pt x="63" y="160"/>
                  </a:lnTo>
                  <a:lnTo>
                    <a:pt x="0" y="103"/>
                  </a:lnTo>
                  <a:lnTo>
                    <a:pt x="0" y="103"/>
                  </a:lnTo>
                  <a:lnTo>
                    <a:pt x="5" y="0"/>
                  </a:lnTo>
                  <a:lnTo>
                    <a:pt x="5" y="0"/>
                  </a:lnTo>
                  <a:close/>
                </a:path>
              </a:pathLst>
            </a:custGeom>
            <a:solidFill>
              <a:srgbClr val="B8B8B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80" name="Freeform 80"/>
            <p:cNvSpPr>
              <a:spLocks/>
            </p:cNvSpPr>
            <p:nvPr/>
          </p:nvSpPr>
          <p:spPr bwMode="auto">
            <a:xfrm>
              <a:off x="3408363" y="5083175"/>
              <a:ext cx="149225" cy="254000"/>
            </a:xfrm>
            <a:custGeom>
              <a:avLst/>
              <a:gdLst>
                <a:gd name="T0" fmla="*/ 5 w 94"/>
                <a:gd name="T1" fmla="*/ 0 h 160"/>
                <a:gd name="T2" fmla="*/ 5 w 94"/>
                <a:gd name="T3" fmla="*/ 0 h 160"/>
                <a:gd name="T4" fmla="*/ 94 w 94"/>
                <a:gd name="T5" fmla="*/ 0 h 160"/>
                <a:gd name="T6" fmla="*/ 94 w 94"/>
                <a:gd name="T7" fmla="*/ 0 h 160"/>
                <a:gd name="T8" fmla="*/ 77 w 94"/>
                <a:gd name="T9" fmla="*/ 140 h 160"/>
                <a:gd name="T10" fmla="*/ 77 w 94"/>
                <a:gd name="T11" fmla="*/ 140 h 160"/>
                <a:gd name="T12" fmla="*/ 76 w 94"/>
                <a:gd name="T13" fmla="*/ 147 h 160"/>
                <a:gd name="T14" fmla="*/ 71 w 94"/>
                <a:gd name="T15" fmla="*/ 152 h 160"/>
                <a:gd name="T16" fmla="*/ 66 w 94"/>
                <a:gd name="T17" fmla="*/ 157 h 160"/>
                <a:gd name="T18" fmla="*/ 59 w 94"/>
                <a:gd name="T19" fmla="*/ 160 h 160"/>
                <a:gd name="T20" fmla="*/ 59 w 94"/>
                <a:gd name="T21" fmla="*/ 160 h 160"/>
                <a:gd name="T22" fmla="*/ 0 w 94"/>
                <a:gd name="T23" fmla="*/ 102 h 160"/>
                <a:gd name="T24" fmla="*/ 0 w 94"/>
                <a:gd name="T25" fmla="*/ 102 h 160"/>
                <a:gd name="T26" fmla="*/ 5 w 94"/>
                <a:gd name="T27" fmla="*/ 0 h 160"/>
                <a:gd name="T28" fmla="*/ 5 w 94"/>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60">
                  <a:moveTo>
                    <a:pt x="5" y="0"/>
                  </a:moveTo>
                  <a:lnTo>
                    <a:pt x="5" y="0"/>
                  </a:lnTo>
                  <a:lnTo>
                    <a:pt x="94" y="0"/>
                  </a:lnTo>
                  <a:lnTo>
                    <a:pt x="94" y="0"/>
                  </a:lnTo>
                  <a:lnTo>
                    <a:pt x="77" y="140"/>
                  </a:lnTo>
                  <a:lnTo>
                    <a:pt x="77" y="140"/>
                  </a:lnTo>
                  <a:lnTo>
                    <a:pt x="76" y="147"/>
                  </a:lnTo>
                  <a:lnTo>
                    <a:pt x="71" y="152"/>
                  </a:lnTo>
                  <a:lnTo>
                    <a:pt x="66" y="157"/>
                  </a:lnTo>
                  <a:lnTo>
                    <a:pt x="59" y="160"/>
                  </a:lnTo>
                  <a:lnTo>
                    <a:pt x="59" y="160"/>
                  </a:lnTo>
                  <a:lnTo>
                    <a:pt x="0" y="102"/>
                  </a:lnTo>
                  <a:lnTo>
                    <a:pt x="0" y="102"/>
                  </a:lnTo>
                  <a:lnTo>
                    <a:pt x="5" y="0"/>
                  </a:lnTo>
                  <a:lnTo>
                    <a:pt x="5" y="0"/>
                  </a:lnTo>
                  <a:close/>
                </a:path>
              </a:pathLst>
            </a:custGeom>
            <a:solidFill>
              <a:srgbClr val="B9B9B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81" name="Freeform 81"/>
            <p:cNvSpPr>
              <a:spLocks/>
            </p:cNvSpPr>
            <p:nvPr/>
          </p:nvSpPr>
          <p:spPr bwMode="auto">
            <a:xfrm>
              <a:off x="3414713" y="5083175"/>
              <a:ext cx="142875" cy="254000"/>
            </a:xfrm>
            <a:custGeom>
              <a:avLst/>
              <a:gdLst>
                <a:gd name="T0" fmla="*/ 5 w 90"/>
                <a:gd name="T1" fmla="*/ 0 h 160"/>
                <a:gd name="T2" fmla="*/ 5 w 90"/>
                <a:gd name="T3" fmla="*/ 0 h 160"/>
                <a:gd name="T4" fmla="*/ 90 w 90"/>
                <a:gd name="T5" fmla="*/ 0 h 160"/>
                <a:gd name="T6" fmla="*/ 90 w 90"/>
                <a:gd name="T7" fmla="*/ 0 h 160"/>
                <a:gd name="T8" fmla="*/ 73 w 90"/>
                <a:gd name="T9" fmla="*/ 140 h 160"/>
                <a:gd name="T10" fmla="*/ 73 w 90"/>
                <a:gd name="T11" fmla="*/ 140 h 160"/>
                <a:gd name="T12" fmla="*/ 72 w 90"/>
                <a:gd name="T13" fmla="*/ 147 h 160"/>
                <a:gd name="T14" fmla="*/ 67 w 90"/>
                <a:gd name="T15" fmla="*/ 152 h 160"/>
                <a:gd name="T16" fmla="*/ 62 w 90"/>
                <a:gd name="T17" fmla="*/ 157 h 160"/>
                <a:gd name="T18" fmla="*/ 55 w 90"/>
                <a:gd name="T19" fmla="*/ 160 h 160"/>
                <a:gd name="T20" fmla="*/ 55 w 90"/>
                <a:gd name="T21" fmla="*/ 160 h 160"/>
                <a:gd name="T22" fmla="*/ 0 w 90"/>
                <a:gd name="T23" fmla="*/ 101 h 160"/>
                <a:gd name="T24" fmla="*/ 0 w 90"/>
                <a:gd name="T25" fmla="*/ 101 h 160"/>
                <a:gd name="T26" fmla="*/ 5 w 90"/>
                <a:gd name="T27" fmla="*/ 0 h 160"/>
                <a:gd name="T28" fmla="*/ 5 w 90"/>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60">
                  <a:moveTo>
                    <a:pt x="5" y="0"/>
                  </a:moveTo>
                  <a:lnTo>
                    <a:pt x="5" y="0"/>
                  </a:lnTo>
                  <a:lnTo>
                    <a:pt x="90" y="0"/>
                  </a:lnTo>
                  <a:lnTo>
                    <a:pt x="90" y="0"/>
                  </a:lnTo>
                  <a:lnTo>
                    <a:pt x="73" y="140"/>
                  </a:lnTo>
                  <a:lnTo>
                    <a:pt x="73" y="140"/>
                  </a:lnTo>
                  <a:lnTo>
                    <a:pt x="72" y="147"/>
                  </a:lnTo>
                  <a:lnTo>
                    <a:pt x="67" y="152"/>
                  </a:lnTo>
                  <a:lnTo>
                    <a:pt x="62" y="157"/>
                  </a:lnTo>
                  <a:lnTo>
                    <a:pt x="55" y="160"/>
                  </a:lnTo>
                  <a:lnTo>
                    <a:pt x="55" y="160"/>
                  </a:lnTo>
                  <a:lnTo>
                    <a:pt x="0" y="101"/>
                  </a:lnTo>
                  <a:lnTo>
                    <a:pt x="0" y="101"/>
                  </a:lnTo>
                  <a:lnTo>
                    <a:pt x="5" y="0"/>
                  </a:lnTo>
                  <a:lnTo>
                    <a:pt x="5" y="0"/>
                  </a:lnTo>
                  <a:close/>
                </a:path>
              </a:pathLst>
            </a:custGeom>
            <a:solidFill>
              <a:srgbClr val="B9B9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82" name="Freeform 82"/>
            <p:cNvSpPr>
              <a:spLocks/>
            </p:cNvSpPr>
            <p:nvPr/>
          </p:nvSpPr>
          <p:spPr bwMode="auto">
            <a:xfrm>
              <a:off x="3417888" y="5083175"/>
              <a:ext cx="139700" cy="254000"/>
            </a:xfrm>
            <a:custGeom>
              <a:avLst/>
              <a:gdLst>
                <a:gd name="T0" fmla="*/ 7 w 88"/>
                <a:gd name="T1" fmla="*/ 0 h 160"/>
                <a:gd name="T2" fmla="*/ 7 w 88"/>
                <a:gd name="T3" fmla="*/ 0 h 160"/>
                <a:gd name="T4" fmla="*/ 88 w 88"/>
                <a:gd name="T5" fmla="*/ 0 h 160"/>
                <a:gd name="T6" fmla="*/ 88 w 88"/>
                <a:gd name="T7" fmla="*/ 0 h 160"/>
                <a:gd name="T8" fmla="*/ 71 w 88"/>
                <a:gd name="T9" fmla="*/ 140 h 160"/>
                <a:gd name="T10" fmla="*/ 71 w 88"/>
                <a:gd name="T11" fmla="*/ 140 h 160"/>
                <a:gd name="T12" fmla="*/ 70 w 88"/>
                <a:gd name="T13" fmla="*/ 147 h 160"/>
                <a:gd name="T14" fmla="*/ 65 w 88"/>
                <a:gd name="T15" fmla="*/ 152 h 160"/>
                <a:gd name="T16" fmla="*/ 60 w 88"/>
                <a:gd name="T17" fmla="*/ 157 h 160"/>
                <a:gd name="T18" fmla="*/ 55 w 88"/>
                <a:gd name="T19" fmla="*/ 160 h 160"/>
                <a:gd name="T20" fmla="*/ 55 w 88"/>
                <a:gd name="T21" fmla="*/ 160 h 160"/>
                <a:gd name="T22" fmla="*/ 0 w 88"/>
                <a:gd name="T23" fmla="*/ 99 h 160"/>
                <a:gd name="T24" fmla="*/ 0 w 88"/>
                <a:gd name="T25" fmla="*/ 99 h 160"/>
                <a:gd name="T26" fmla="*/ 7 w 88"/>
                <a:gd name="T27" fmla="*/ 0 h 160"/>
                <a:gd name="T28" fmla="*/ 7 w 88"/>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60">
                  <a:moveTo>
                    <a:pt x="7" y="0"/>
                  </a:moveTo>
                  <a:lnTo>
                    <a:pt x="7" y="0"/>
                  </a:lnTo>
                  <a:lnTo>
                    <a:pt x="88" y="0"/>
                  </a:lnTo>
                  <a:lnTo>
                    <a:pt x="88" y="0"/>
                  </a:lnTo>
                  <a:lnTo>
                    <a:pt x="71" y="140"/>
                  </a:lnTo>
                  <a:lnTo>
                    <a:pt x="71" y="140"/>
                  </a:lnTo>
                  <a:lnTo>
                    <a:pt x="70" y="147"/>
                  </a:lnTo>
                  <a:lnTo>
                    <a:pt x="65" y="152"/>
                  </a:lnTo>
                  <a:lnTo>
                    <a:pt x="60" y="157"/>
                  </a:lnTo>
                  <a:lnTo>
                    <a:pt x="55" y="160"/>
                  </a:lnTo>
                  <a:lnTo>
                    <a:pt x="55" y="160"/>
                  </a:lnTo>
                  <a:lnTo>
                    <a:pt x="0" y="99"/>
                  </a:lnTo>
                  <a:lnTo>
                    <a:pt x="0" y="99"/>
                  </a:lnTo>
                  <a:lnTo>
                    <a:pt x="7" y="0"/>
                  </a:lnTo>
                  <a:lnTo>
                    <a:pt x="7" y="0"/>
                  </a:lnTo>
                  <a:close/>
                </a:path>
              </a:pathLst>
            </a:custGeom>
            <a:solidFill>
              <a:srgbClr val="BABAB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83" name="Freeform 83"/>
            <p:cNvSpPr>
              <a:spLocks/>
            </p:cNvSpPr>
            <p:nvPr/>
          </p:nvSpPr>
          <p:spPr bwMode="auto">
            <a:xfrm>
              <a:off x="3425826" y="5083175"/>
              <a:ext cx="131763" cy="254000"/>
            </a:xfrm>
            <a:custGeom>
              <a:avLst/>
              <a:gdLst>
                <a:gd name="T0" fmla="*/ 6 w 83"/>
                <a:gd name="T1" fmla="*/ 0 h 160"/>
                <a:gd name="T2" fmla="*/ 6 w 83"/>
                <a:gd name="T3" fmla="*/ 0 h 160"/>
                <a:gd name="T4" fmla="*/ 83 w 83"/>
                <a:gd name="T5" fmla="*/ 0 h 160"/>
                <a:gd name="T6" fmla="*/ 83 w 83"/>
                <a:gd name="T7" fmla="*/ 0 h 160"/>
                <a:gd name="T8" fmla="*/ 66 w 83"/>
                <a:gd name="T9" fmla="*/ 140 h 160"/>
                <a:gd name="T10" fmla="*/ 66 w 83"/>
                <a:gd name="T11" fmla="*/ 140 h 160"/>
                <a:gd name="T12" fmla="*/ 65 w 83"/>
                <a:gd name="T13" fmla="*/ 147 h 160"/>
                <a:gd name="T14" fmla="*/ 60 w 83"/>
                <a:gd name="T15" fmla="*/ 152 h 160"/>
                <a:gd name="T16" fmla="*/ 55 w 83"/>
                <a:gd name="T17" fmla="*/ 156 h 160"/>
                <a:gd name="T18" fmla="*/ 50 w 83"/>
                <a:gd name="T19" fmla="*/ 160 h 160"/>
                <a:gd name="T20" fmla="*/ 50 w 83"/>
                <a:gd name="T21" fmla="*/ 160 h 160"/>
                <a:gd name="T22" fmla="*/ 0 w 83"/>
                <a:gd name="T23" fmla="*/ 99 h 160"/>
                <a:gd name="T24" fmla="*/ 0 w 83"/>
                <a:gd name="T25" fmla="*/ 99 h 160"/>
                <a:gd name="T26" fmla="*/ 6 w 83"/>
                <a:gd name="T27" fmla="*/ 0 h 160"/>
                <a:gd name="T28" fmla="*/ 6 w 83"/>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160">
                  <a:moveTo>
                    <a:pt x="6" y="0"/>
                  </a:moveTo>
                  <a:lnTo>
                    <a:pt x="6" y="0"/>
                  </a:lnTo>
                  <a:lnTo>
                    <a:pt x="83" y="0"/>
                  </a:lnTo>
                  <a:lnTo>
                    <a:pt x="83" y="0"/>
                  </a:lnTo>
                  <a:lnTo>
                    <a:pt x="66" y="140"/>
                  </a:lnTo>
                  <a:lnTo>
                    <a:pt x="66" y="140"/>
                  </a:lnTo>
                  <a:lnTo>
                    <a:pt x="65" y="147"/>
                  </a:lnTo>
                  <a:lnTo>
                    <a:pt x="60" y="152"/>
                  </a:lnTo>
                  <a:lnTo>
                    <a:pt x="55" y="156"/>
                  </a:lnTo>
                  <a:lnTo>
                    <a:pt x="50" y="160"/>
                  </a:lnTo>
                  <a:lnTo>
                    <a:pt x="50" y="160"/>
                  </a:lnTo>
                  <a:lnTo>
                    <a:pt x="0" y="99"/>
                  </a:lnTo>
                  <a:lnTo>
                    <a:pt x="0" y="99"/>
                  </a:lnTo>
                  <a:lnTo>
                    <a:pt x="6" y="0"/>
                  </a:lnTo>
                  <a:lnTo>
                    <a:pt x="6" y="0"/>
                  </a:lnTo>
                  <a:close/>
                </a:path>
              </a:pathLst>
            </a:custGeom>
            <a:solidFill>
              <a:srgbClr val="BBBBB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84" name="Freeform 84"/>
            <p:cNvSpPr>
              <a:spLocks/>
            </p:cNvSpPr>
            <p:nvPr/>
          </p:nvSpPr>
          <p:spPr bwMode="auto">
            <a:xfrm>
              <a:off x="3432176" y="5083175"/>
              <a:ext cx="125413" cy="254000"/>
            </a:xfrm>
            <a:custGeom>
              <a:avLst/>
              <a:gdLst>
                <a:gd name="T0" fmla="*/ 5 w 79"/>
                <a:gd name="T1" fmla="*/ 0 h 160"/>
                <a:gd name="T2" fmla="*/ 5 w 79"/>
                <a:gd name="T3" fmla="*/ 0 h 160"/>
                <a:gd name="T4" fmla="*/ 79 w 79"/>
                <a:gd name="T5" fmla="*/ 0 h 160"/>
                <a:gd name="T6" fmla="*/ 79 w 79"/>
                <a:gd name="T7" fmla="*/ 0 h 160"/>
                <a:gd name="T8" fmla="*/ 62 w 79"/>
                <a:gd name="T9" fmla="*/ 140 h 160"/>
                <a:gd name="T10" fmla="*/ 62 w 79"/>
                <a:gd name="T11" fmla="*/ 140 h 160"/>
                <a:gd name="T12" fmla="*/ 61 w 79"/>
                <a:gd name="T13" fmla="*/ 147 h 160"/>
                <a:gd name="T14" fmla="*/ 56 w 79"/>
                <a:gd name="T15" fmla="*/ 152 h 160"/>
                <a:gd name="T16" fmla="*/ 51 w 79"/>
                <a:gd name="T17" fmla="*/ 156 h 160"/>
                <a:gd name="T18" fmla="*/ 46 w 79"/>
                <a:gd name="T19" fmla="*/ 160 h 160"/>
                <a:gd name="T20" fmla="*/ 46 w 79"/>
                <a:gd name="T21" fmla="*/ 160 h 160"/>
                <a:gd name="T22" fmla="*/ 0 w 79"/>
                <a:gd name="T23" fmla="*/ 98 h 160"/>
                <a:gd name="T24" fmla="*/ 0 w 79"/>
                <a:gd name="T25" fmla="*/ 98 h 160"/>
                <a:gd name="T26" fmla="*/ 5 w 79"/>
                <a:gd name="T27" fmla="*/ 0 h 160"/>
                <a:gd name="T28" fmla="*/ 5 w 79"/>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60">
                  <a:moveTo>
                    <a:pt x="5" y="0"/>
                  </a:moveTo>
                  <a:lnTo>
                    <a:pt x="5" y="0"/>
                  </a:lnTo>
                  <a:lnTo>
                    <a:pt x="79" y="0"/>
                  </a:lnTo>
                  <a:lnTo>
                    <a:pt x="79" y="0"/>
                  </a:lnTo>
                  <a:lnTo>
                    <a:pt x="62" y="140"/>
                  </a:lnTo>
                  <a:lnTo>
                    <a:pt x="62" y="140"/>
                  </a:lnTo>
                  <a:lnTo>
                    <a:pt x="61" y="147"/>
                  </a:lnTo>
                  <a:lnTo>
                    <a:pt x="56" y="152"/>
                  </a:lnTo>
                  <a:lnTo>
                    <a:pt x="51" y="156"/>
                  </a:lnTo>
                  <a:lnTo>
                    <a:pt x="46" y="160"/>
                  </a:lnTo>
                  <a:lnTo>
                    <a:pt x="46" y="160"/>
                  </a:lnTo>
                  <a:lnTo>
                    <a:pt x="0" y="98"/>
                  </a:lnTo>
                  <a:lnTo>
                    <a:pt x="0" y="98"/>
                  </a:lnTo>
                  <a:lnTo>
                    <a:pt x="5" y="0"/>
                  </a:lnTo>
                  <a:lnTo>
                    <a:pt x="5" y="0"/>
                  </a:lnTo>
                  <a:close/>
                </a:path>
              </a:pathLst>
            </a:custGeom>
            <a:solidFill>
              <a:srgbClr val="BBBB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85" name="Freeform 85"/>
            <p:cNvSpPr>
              <a:spLocks/>
            </p:cNvSpPr>
            <p:nvPr/>
          </p:nvSpPr>
          <p:spPr bwMode="auto">
            <a:xfrm>
              <a:off x="3438526" y="5083175"/>
              <a:ext cx="119063" cy="254000"/>
            </a:xfrm>
            <a:custGeom>
              <a:avLst/>
              <a:gdLst>
                <a:gd name="T0" fmla="*/ 5 w 75"/>
                <a:gd name="T1" fmla="*/ 0 h 160"/>
                <a:gd name="T2" fmla="*/ 5 w 75"/>
                <a:gd name="T3" fmla="*/ 0 h 160"/>
                <a:gd name="T4" fmla="*/ 75 w 75"/>
                <a:gd name="T5" fmla="*/ 0 h 160"/>
                <a:gd name="T6" fmla="*/ 75 w 75"/>
                <a:gd name="T7" fmla="*/ 0 h 160"/>
                <a:gd name="T8" fmla="*/ 58 w 75"/>
                <a:gd name="T9" fmla="*/ 140 h 160"/>
                <a:gd name="T10" fmla="*/ 58 w 75"/>
                <a:gd name="T11" fmla="*/ 140 h 160"/>
                <a:gd name="T12" fmla="*/ 57 w 75"/>
                <a:gd name="T13" fmla="*/ 147 h 160"/>
                <a:gd name="T14" fmla="*/ 52 w 75"/>
                <a:gd name="T15" fmla="*/ 152 h 160"/>
                <a:gd name="T16" fmla="*/ 48 w 75"/>
                <a:gd name="T17" fmla="*/ 156 h 160"/>
                <a:gd name="T18" fmla="*/ 43 w 75"/>
                <a:gd name="T19" fmla="*/ 160 h 160"/>
                <a:gd name="T20" fmla="*/ 43 w 75"/>
                <a:gd name="T21" fmla="*/ 160 h 160"/>
                <a:gd name="T22" fmla="*/ 0 w 75"/>
                <a:gd name="T23" fmla="*/ 96 h 160"/>
                <a:gd name="T24" fmla="*/ 0 w 75"/>
                <a:gd name="T25" fmla="*/ 96 h 160"/>
                <a:gd name="T26" fmla="*/ 5 w 75"/>
                <a:gd name="T27" fmla="*/ 0 h 160"/>
                <a:gd name="T28" fmla="*/ 5 w 75"/>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160">
                  <a:moveTo>
                    <a:pt x="5" y="0"/>
                  </a:moveTo>
                  <a:lnTo>
                    <a:pt x="5" y="0"/>
                  </a:lnTo>
                  <a:lnTo>
                    <a:pt x="75" y="0"/>
                  </a:lnTo>
                  <a:lnTo>
                    <a:pt x="75" y="0"/>
                  </a:lnTo>
                  <a:lnTo>
                    <a:pt x="58" y="140"/>
                  </a:lnTo>
                  <a:lnTo>
                    <a:pt x="58" y="140"/>
                  </a:lnTo>
                  <a:lnTo>
                    <a:pt x="57" y="147"/>
                  </a:lnTo>
                  <a:lnTo>
                    <a:pt x="52" y="152"/>
                  </a:lnTo>
                  <a:lnTo>
                    <a:pt x="48" y="156"/>
                  </a:lnTo>
                  <a:lnTo>
                    <a:pt x="43" y="160"/>
                  </a:lnTo>
                  <a:lnTo>
                    <a:pt x="43" y="160"/>
                  </a:lnTo>
                  <a:lnTo>
                    <a:pt x="0" y="96"/>
                  </a:lnTo>
                  <a:lnTo>
                    <a:pt x="0" y="96"/>
                  </a:lnTo>
                  <a:lnTo>
                    <a:pt x="5" y="0"/>
                  </a:lnTo>
                  <a:lnTo>
                    <a:pt x="5" y="0"/>
                  </a:lnTo>
                  <a:close/>
                </a:path>
              </a:pathLst>
            </a:custGeom>
            <a:solidFill>
              <a:srgbClr val="BCBCC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86" name="Freeform 86"/>
            <p:cNvSpPr>
              <a:spLocks/>
            </p:cNvSpPr>
            <p:nvPr/>
          </p:nvSpPr>
          <p:spPr bwMode="auto">
            <a:xfrm>
              <a:off x="3444876" y="5083175"/>
              <a:ext cx="112713" cy="254000"/>
            </a:xfrm>
            <a:custGeom>
              <a:avLst/>
              <a:gdLst>
                <a:gd name="T0" fmla="*/ 5 w 71"/>
                <a:gd name="T1" fmla="*/ 0 h 160"/>
                <a:gd name="T2" fmla="*/ 5 w 71"/>
                <a:gd name="T3" fmla="*/ 0 h 160"/>
                <a:gd name="T4" fmla="*/ 71 w 71"/>
                <a:gd name="T5" fmla="*/ 0 h 160"/>
                <a:gd name="T6" fmla="*/ 71 w 71"/>
                <a:gd name="T7" fmla="*/ 0 h 160"/>
                <a:gd name="T8" fmla="*/ 54 w 71"/>
                <a:gd name="T9" fmla="*/ 140 h 160"/>
                <a:gd name="T10" fmla="*/ 54 w 71"/>
                <a:gd name="T11" fmla="*/ 140 h 160"/>
                <a:gd name="T12" fmla="*/ 53 w 71"/>
                <a:gd name="T13" fmla="*/ 147 h 160"/>
                <a:gd name="T14" fmla="*/ 48 w 71"/>
                <a:gd name="T15" fmla="*/ 152 h 160"/>
                <a:gd name="T16" fmla="*/ 44 w 71"/>
                <a:gd name="T17" fmla="*/ 156 h 160"/>
                <a:gd name="T18" fmla="*/ 39 w 71"/>
                <a:gd name="T19" fmla="*/ 160 h 160"/>
                <a:gd name="T20" fmla="*/ 39 w 71"/>
                <a:gd name="T21" fmla="*/ 160 h 160"/>
                <a:gd name="T22" fmla="*/ 0 w 71"/>
                <a:gd name="T23" fmla="*/ 95 h 160"/>
                <a:gd name="T24" fmla="*/ 0 w 71"/>
                <a:gd name="T25" fmla="*/ 95 h 160"/>
                <a:gd name="T26" fmla="*/ 5 w 71"/>
                <a:gd name="T27" fmla="*/ 0 h 160"/>
                <a:gd name="T28" fmla="*/ 5 w 71"/>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160">
                  <a:moveTo>
                    <a:pt x="5" y="0"/>
                  </a:moveTo>
                  <a:lnTo>
                    <a:pt x="5" y="0"/>
                  </a:lnTo>
                  <a:lnTo>
                    <a:pt x="71" y="0"/>
                  </a:lnTo>
                  <a:lnTo>
                    <a:pt x="71" y="0"/>
                  </a:lnTo>
                  <a:lnTo>
                    <a:pt x="54" y="140"/>
                  </a:lnTo>
                  <a:lnTo>
                    <a:pt x="54" y="140"/>
                  </a:lnTo>
                  <a:lnTo>
                    <a:pt x="53" y="147"/>
                  </a:lnTo>
                  <a:lnTo>
                    <a:pt x="48" y="152"/>
                  </a:lnTo>
                  <a:lnTo>
                    <a:pt x="44" y="156"/>
                  </a:lnTo>
                  <a:lnTo>
                    <a:pt x="39" y="160"/>
                  </a:lnTo>
                  <a:lnTo>
                    <a:pt x="39" y="160"/>
                  </a:lnTo>
                  <a:lnTo>
                    <a:pt x="0" y="95"/>
                  </a:lnTo>
                  <a:lnTo>
                    <a:pt x="0" y="95"/>
                  </a:lnTo>
                  <a:lnTo>
                    <a:pt x="5" y="0"/>
                  </a:lnTo>
                  <a:lnTo>
                    <a:pt x="5" y="0"/>
                  </a:lnTo>
                  <a:close/>
                </a:path>
              </a:pathLst>
            </a:custGeom>
            <a:solidFill>
              <a:srgbClr val="BCBCC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87" name="Freeform 87"/>
            <p:cNvSpPr>
              <a:spLocks/>
            </p:cNvSpPr>
            <p:nvPr/>
          </p:nvSpPr>
          <p:spPr bwMode="auto">
            <a:xfrm>
              <a:off x="3448051" y="5083175"/>
              <a:ext cx="109538" cy="252413"/>
            </a:xfrm>
            <a:custGeom>
              <a:avLst/>
              <a:gdLst>
                <a:gd name="T0" fmla="*/ 7 w 69"/>
                <a:gd name="T1" fmla="*/ 0 h 159"/>
                <a:gd name="T2" fmla="*/ 7 w 69"/>
                <a:gd name="T3" fmla="*/ 0 h 159"/>
                <a:gd name="T4" fmla="*/ 69 w 69"/>
                <a:gd name="T5" fmla="*/ 0 h 159"/>
                <a:gd name="T6" fmla="*/ 69 w 69"/>
                <a:gd name="T7" fmla="*/ 0 h 159"/>
                <a:gd name="T8" fmla="*/ 52 w 69"/>
                <a:gd name="T9" fmla="*/ 140 h 159"/>
                <a:gd name="T10" fmla="*/ 52 w 69"/>
                <a:gd name="T11" fmla="*/ 140 h 159"/>
                <a:gd name="T12" fmla="*/ 51 w 69"/>
                <a:gd name="T13" fmla="*/ 147 h 159"/>
                <a:gd name="T14" fmla="*/ 46 w 69"/>
                <a:gd name="T15" fmla="*/ 152 h 159"/>
                <a:gd name="T16" fmla="*/ 42 w 69"/>
                <a:gd name="T17" fmla="*/ 156 h 159"/>
                <a:gd name="T18" fmla="*/ 37 w 69"/>
                <a:gd name="T19" fmla="*/ 159 h 159"/>
                <a:gd name="T20" fmla="*/ 37 w 69"/>
                <a:gd name="T21" fmla="*/ 159 h 159"/>
                <a:gd name="T22" fmla="*/ 0 w 69"/>
                <a:gd name="T23" fmla="*/ 94 h 159"/>
                <a:gd name="T24" fmla="*/ 0 w 69"/>
                <a:gd name="T25" fmla="*/ 94 h 159"/>
                <a:gd name="T26" fmla="*/ 7 w 69"/>
                <a:gd name="T27" fmla="*/ 0 h 159"/>
                <a:gd name="T28" fmla="*/ 7 w 69"/>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159">
                  <a:moveTo>
                    <a:pt x="7" y="0"/>
                  </a:moveTo>
                  <a:lnTo>
                    <a:pt x="7" y="0"/>
                  </a:lnTo>
                  <a:lnTo>
                    <a:pt x="69" y="0"/>
                  </a:lnTo>
                  <a:lnTo>
                    <a:pt x="69" y="0"/>
                  </a:lnTo>
                  <a:lnTo>
                    <a:pt x="52" y="140"/>
                  </a:lnTo>
                  <a:lnTo>
                    <a:pt x="52" y="140"/>
                  </a:lnTo>
                  <a:lnTo>
                    <a:pt x="51" y="147"/>
                  </a:lnTo>
                  <a:lnTo>
                    <a:pt x="46" y="152"/>
                  </a:lnTo>
                  <a:lnTo>
                    <a:pt x="42" y="156"/>
                  </a:lnTo>
                  <a:lnTo>
                    <a:pt x="37" y="159"/>
                  </a:lnTo>
                  <a:lnTo>
                    <a:pt x="37" y="159"/>
                  </a:lnTo>
                  <a:lnTo>
                    <a:pt x="0" y="94"/>
                  </a:lnTo>
                  <a:lnTo>
                    <a:pt x="0" y="94"/>
                  </a:lnTo>
                  <a:lnTo>
                    <a:pt x="7" y="0"/>
                  </a:lnTo>
                  <a:lnTo>
                    <a:pt x="7" y="0"/>
                  </a:lnTo>
                  <a:close/>
                </a:path>
              </a:pathLst>
            </a:custGeom>
            <a:solidFill>
              <a:srgbClr val="BDBDC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88" name="Freeform 88"/>
            <p:cNvSpPr>
              <a:spLocks/>
            </p:cNvSpPr>
            <p:nvPr/>
          </p:nvSpPr>
          <p:spPr bwMode="auto">
            <a:xfrm>
              <a:off x="3454401" y="5083175"/>
              <a:ext cx="103188" cy="252413"/>
            </a:xfrm>
            <a:custGeom>
              <a:avLst/>
              <a:gdLst>
                <a:gd name="T0" fmla="*/ 7 w 65"/>
                <a:gd name="T1" fmla="*/ 0 h 159"/>
                <a:gd name="T2" fmla="*/ 7 w 65"/>
                <a:gd name="T3" fmla="*/ 0 h 159"/>
                <a:gd name="T4" fmla="*/ 65 w 65"/>
                <a:gd name="T5" fmla="*/ 0 h 159"/>
                <a:gd name="T6" fmla="*/ 65 w 65"/>
                <a:gd name="T7" fmla="*/ 0 h 159"/>
                <a:gd name="T8" fmla="*/ 48 w 65"/>
                <a:gd name="T9" fmla="*/ 140 h 159"/>
                <a:gd name="T10" fmla="*/ 48 w 65"/>
                <a:gd name="T11" fmla="*/ 140 h 159"/>
                <a:gd name="T12" fmla="*/ 47 w 65"/>
                <a:gd name="T13" fmla="*/ 147 h 159"/>
                <a:gd name="T14" fmla="*/ 42 w 65"/>
                <a:gd name="T15" fmla="*/ 152 h 159"/>
                <a:gd name="T16" fmla="*/ 38 w 65"/>
                <a:gd name="T17" fmla="*/ 156 h 159"/>
                <a:gd name="T18" fmla="*/ 33 w 65"/>
                <a:gd name="T19" fmla="*/ 159 h 159"/>
                <a:gd name="T20" fmla="*/ 33 w 65"/>
                <a:gd name="T21" fmla="*/ 159 h 159"/>
                <a:gd name="T22" fmla="*/ 0 w 65"/>
                <a:gd name="T23" fmla="*/ 92 h 159"/>
                <a:gd name="T24" fmla="*/ 0 w 65"/>
                <a:gd name="T25" fmla="*/ 92 h 159"/>
                <a:gd name="T26" fmla="*/ 7 w 65"/>
                <a:gd name="T27" fmla="*/ 0 h 159"/>
                <a:gd name="T28" fmla="*/ 7 w 65"/>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59">
                  <a:moveTo>
                    <a:pt x="7" y="0"/>
                  </a:moveTo>
                  <a:lnTo>
                    <a:pt x="7" y="0"/>
                  </a:lnTo>
                  <a:lnTo>
                    <a:pt x="65" y="0"/>
                  </a:lnTo>
                  <a:lnTo>
                    <a:pt x="65" y="0"/>
                  </a:lnTo>
                  <a:lnTo>
                    <a:pt x="48" y="140"/>
                  </a:lnTo>
                  <a:lnTo>
                    <a:pt x="48" y="140"/>
                  </a:lnTo>
                  <a:lnTo>
                    <a:pt x="47" y="147"/>
                  </a:lnTo>
                  <a:lnTo>
                    <a:pt x="42" y="152"/>
                  </a:lnTo>
                  <a:lnTo>
                    <a:pt x="38" y="156"/>
                  </a:lnTo>
                  <a:lnTo>
                    <a:pt x="33" y="159"/>
                  </a:lnTo>
                  <a:lnTo>
                    <a:pt x="33" y="159"/>
                  </a:lnTo>
                  <a:lnTo>
                    <a:pt x="0" y="92"/>
                  </a:lnTo>
                  <a:lnTo>
                    <a:pt x="0" y="92"/>
                  </a:lnTo>
                  <a:lnTo>
                    <a:pt x="7" y="0"/>
                  </a:lnTo>
                  <a:lnTo>
                    <a:pt x="7" y="0"/>
                  </a:lnTo>
                  <a:close/>
                </a:path>
              </a:pathLst>
            </a:custGeom>
            <a:solidFill>
              <a:srgbClr val="BEBEC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89" name="Freeform 89"/>
            <p:cNvSpPr>
              <a:spLocks/>
            </p:cNvSpPr>
            <p:nvPr/>
          </p:nvSpPr>
          <p:spPr bwMode="auto">
            <a:xfrm>
              <a:off x="3462338" y="5083175"/>
              <a:ext cx="95250" cy="252413"/>
            </a:xfrm>
            <a:custGeom>
              <a:avLst/>
              <a:gdLst>
                <a:gd name="T0" fmla="*/ 6 w 60"/>
                <a:gd name="T1" fmla="*/ 0 h 159"/>
                <a:gd name="T2" fmla="*/ 6 w 60"/>
                <a:gd name="T3" fmla="*/ 0 h 159"/>
                <a:gd name="T4" fmla="*/ 60 w 60"/>
                <a:gd name="T5" fmla="*/ 0 h 159"/>
                <a:gd name="T6" fmla="*/ 60 w 60"/>
                <a:gd name="T7" fmla="*/ 0 h 159"/>
                <a:gd name="T8" fmla="*/ 43 w 60"/>
                <a:gd name="T9" fmla="*/ 140 h 159"/>
                <a:gd name="T10" fmla="*/ 43 w 60"/>
                <a:gd name="T11" fmla="*/ 140 h 159"/>
                <a:gd name="T12" fmla="*/ 42 w 60"/>
                <a:gd name="T13" fmla="*/ 147 h 159"/>
                <a:gd name="T14" fmla="*/ 39 w 60"/>
                <a:gd name="T15" fmla="*/ 151 h 159"/>
                <a:gd name="T16" fmla="*/ 33 w 60"/>
                <a:gd name="T17" fmla="*/ 156 h 159"/>
                <a:gd name="T18" fmla="*/ 29 w 60"/>
                <a:gd name="T19" fmla="*/ 159 h 159"/>
                <a:gd name="T20" fmla="*/ 29 w 60"/>
                <a:gd name="T21" fmla="*/ 159 h 159"/>
                <a:gd name="T22" fmla="*/ 0 w 60"/>
                <a:gd name="T23" fmla="*/ 91 h 159"/>
                <a:gd name="T24" fmla="*/ 0 w 60"/>
                <a:gd name="T25" fmla="*/ 91 h 159"/>
                <a:gd name="T26" fmla="*/ 6 w 60"/>
                <a:gd name="T27" fmla="*/ 0 h 159"/>
                <a:gd name="T28" fmla="*/ 6 w 60"/>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59">
                  <a:moveTo>
                    <a:pt x="6" y="0"/>
                  </a:moveTo>
                  <a:lnTo>
                    <a:pt x="6" y="0"/>
                  </a:lnTo>
                  <a:lnTo>
                    <a:pt x="60" y="0"/>
                  </a:lnTo>
                  <a:lnTo>
                    <a:pt x="60" y="0"/>
                  </a:lnTo>
                  <a:lnTo>
                    <a:pt x="43" y="140"/>
                  </a:lnTo>
                  <a:lnTo>
                    <a:pt x="43" y="140"/>
                  </a:lnTo>
                  <a:lnTo>
                    <a:pt x="42" y="147"/>
                  </a:lnTo>
                  <a:lnTo>
                    <a:pt x="39" y="151"/>
                  </a:lnTo>
                  <a:lnTo>
                    <a:pt x="33" y="156"/>
                  </a:lnTo>
                  <a:lnTo>
                    <a:pt x="29" y="159"/>
                  </a:lnTo>
                  <a:lnTo>
                    <a:pt x="29" y="159"/>
                  </a:lnTo>
                  <a:lnTo>
                    <a:pt x="0" y="91"/>
                  </a:lnTo>
                  <a:lnTo>
                    <a:pt x="0" y="91"/>
                  </a:lnTo>
                  <a:lnTo>
                    <a:pt x="6" y="0"/>
                  </a:lnTo>
                  <a:lnTo>
                    <a:pt x="6" y="0"/>
                  </a:lnTo>
                  <a:close/>
                </a:path>
              </a:pathLst>
            </a:custGeom>
            <a:solidFill>
              <a:srgbClr val="BEBE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90" name="Freeform 90"/>
            <p:cNvSpPr>
              <a:spLocks/>
            </p:cNvSpPr>
            <p:nvPr/>
          </p:nvSpPr>
          <p:spPr bwMode="auto">
            <a:xfrm>
              <a:off x="3468688" y="5083175"/>
              <a:ext cx="88900" cy="252413"/>
            </a:xfrm>
            <a:custGeom>
              <a:avLst/>
              <a:gdLst>
                <a:gd name="T0" fmla="*/ 6 w 56"/>
                <a:gd name="T1" fmla="*/ 0 h 159"/>
                <a:gd name="T2" fmla="*/ 6 w 56"/>
                <a:gd name="T3" fmla="*/ 0 h 159"/>
                <a:gd name="T4" fmla="*/ 56 w 56"/>
                <a:gd name="T5" fmla="*/ 0 h 159"/>
                <a:gd name="T6" fmla="*/ 56 w 56"/>
                <a:gd name="T7" fmla="*/ 0 h 159"/>
                <a:gd name="T8" fmla="*/ 39 w 56"/>
                <a:gd name="T9" fmla="*/ 140 h 159"/>
                <a:gd name="T10" fmla="*/ 39 w 56"/>
                <a:gd name="T11" fmla="*/ 140 h 159"/>
                <a:gd name="T12" fmla="*/ 38 w 56"/>
                <a:gd name="T13" fmla="*/ 147 h 159"/>
                <a:gd name="T14" fmla="*/ 35 w 56"/>
                <a:gd name="T15" fmla="*/ 151 h 159"/>
                <a:gd name="T16" fmla="*/ 29 w 56"/>
                <a:gd name="T17" fmla="*/ 156 h 159"/>
                <a:gd name="T18" fmla="*/ 25 w 56"/>
                <a:gd name="T19" fmla="*/ 159 h 159"/>
                <a:gd name="T20" fmla="*/ 25 w 56"/>
                <a:gd name="T21" fmla="*/ 159 h 159"/>
                <a:gd name="T22" fmla="*/ 0 w 56"/>
                <a:gd name="T23" fmla="*/ 91 h 159"/>
                <a:gd name="T24" fmla="*/ 0 w 56"/>
                <a:gd name="T25" fmla="*/ 91 h 159"/>
                <a:gd name="T26" fmla="*/ 6 w 56"/>
                <a:gd name="T27" fmla="*/ 0 h 159"/>
                <a:gd name="T28" fmla="*/ 6 w 56"/>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159">
                  <a:moveTo>
                    <a:pt x="6" y="0"/>
                  </a:moveTo>
                  <a:lnTo>
                    <a:pt x="6" y="0"/>
                  </a:lnTo>
                  <a:lnTo>
                    <a:pt x="56" y="0"/>
                  </a:lnTo>
                  <a:lnTo>
                    <a:pt x="56" y="0"/>
                  </a:lnTo>
                  <a:lnTo>
                    <a:pt x="39" y="140"/>
                  </a:lnTo>
                  <a:lnTo>
                    <a:pt x="39" y="140"/>
                  </a:lnTo>
                  <a:lnTo>
                    <a:pt x="38" y="147"/>
                  </a:lnTo>
                  <a:lnTo>
                    <a:pt x="35" y="151"/>
                  </a:lnTo>
                  <a:lnTo>
                    <a:pt x="29" y="156"/>
                  </a:lnTo>
                  <a:lnTo>
                    <a:pt x="25" y="159"/>
                  </a:lnTo>
                  <a:lnTo>
                    <a:pt x="25" y="159"/>
                  </a:lnTo>
                  <a:lnTo>
                    <a:pt x="0" y="91"/>
                  </a:lnTo>
                  <a:lnTo>
                    <a:pt x="0" y="91"/>
                  </a:lnTo>
                  <a:lnTo>
                    <a:pt x="6" y="0"/>
                  </a:lnTo>
                  <a:lnTo>
                    <a:pt x="6" y="0"/>
                  </a:lnTo>
                  <a:close/>
                </a:path>
              </a:pathLst>
            </a:custGeom>
            <a:solidFill>
              <a:srgbClr val="BFBFC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91" name="Freeform 91"/>
            <p:cNvSpPr>
              <a:spLocks/>
            </p:cNvSpPr>
            <p:nvPr/>
          </p:nvSpPr>
          <p:spPr bwMode="auto">
            <a:xfrm>
              <a:off x="3471863" y="5083175"/>
              <a:ext cx="85725" cy="252413"/>
            </a:xfrm>
            <a:custGeom>
              <a:avLst/>
              <a:gdLst>
                <a:gd name="T0" fmla="*/ 7 w 54"/>
                <a:gd name="T1" fmla="*/ 0 h 159"/>
                <a:gd name="T2" fmla="*/ 7 w 54"/>
                <a:gd name="T3" fmla="*/ 0 h 159"/>
                <a:gd name="T4" fmla="*/ 54 w 54"/>
                <a:gd name="T5" fmla="*/ 0 h 159"/>
                <a:gd name="T6" fmla="*/ 54 w 54"/>
                <a:gd name="T7" fmla="*/ 0 h 159"/>
                <a:gd name="T8" fmla="*/ 37 w 54"/>
                <a:gd name="T9" fmla="*/ 140 h 159"/>
                <a:gd name="T10" fmla="*/ 37 w 54"/>
                <a:gd name="T11" fmla="*/ 140 h 159"/>
                <a:gd name="T12" fmla="*/ 36 w 54"/>
                <a:gd name="T13" fmla="*/ 145 h 159"/>
                <a:gd name="T14" fmla="*/ 33 w 54"/>
                <a:gd name="T15" fmla="*/ 151 h 159"/>
                <a:gd name="T16" fmla="*/ 29 w 54"/>
                <a:gd name="T17" fmla="*/ 155 h 159"/>
                <a:gd name="T18" fmla="*/ 23 w 54"/>
                <a:gd name="T19" fmla="*/ 159 h 159"/>
                <a:gd name="T20" fmla="*/ 23 w 54"/>
                <a:gd name="T21" fmla="*/ 159 h 159"/>
                <a:gd name="T22" fmla="*/ 0 w 54"/>
                <a:gd name="T23" fmla="*/ 90 h 159"/>
                <a:gd name="T24" fmla="*/ 0 w 54"/>
                <a:gd name="T25" fmla="*/ 90 h 159"/>
                <a:gd name="T26" fmla="*/ 7 w 54"/>
                <a:gd name="T27" fmla="*/ 0 h 159"/>
                <a:gd name="T28" fmla="*/ 7 w 54"/>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159">
                  <a:moveTo>
                    <a:pt x="7" y="0"/>
                  </a:moveTo>
                  <a:lnTo>
                    <a:pt x="7" y="0"/>
                  </a:lnTo>
                  <a:lnTo>
                    <a:pt x="54" y="0"/>
                  </a:lnTo>
                  <a:lnTo>
                    <a:pt x="54" y="0"/>
                  </a:lnTo>
                  <a:lnTo>
                    <a:pt x="37" y="140"/>
                  </a:lnTo>
                  <a:lnTo>
                    <a:pt x="37" y="140"/>
                  </a:lnTo>
                  <a:lnTo>
                    <a:pt x="36" y="145"/>
                  </a:lnTo>
                  <a:lnTo>
                    <a:pt x="33" y="151"/>
                  </a:lnTo>
                  <a:lnTo>
                    <a:pt x="29" y="155"/>
                  </a:lnTo>
                  <a:lnTo>
                    <a:pt x="23" y="159"/>
                  </a:lnTo>
                  <a:lnTo>
                    <a:pt x="23" y="159"/>
                  </a:lnTo>
                  <a:lnTo>
                    <a:pt x="0" y="90"/>
                  </a:lnTo>
                  <a:lnTo>
                    <a:pt x="0" y="90"/>
                  </a:lnTo>
                  <a:lnTo>
                    <a:pt x="7" y="0"/>
                  </a:lnTo>
                  <a:lnTo>
                    <a:pt x="7" y="0"/>
                  </a:lnTo>
                  <a:close/>
                </a:path>
              </a:pathLst>
            </a:custGeom>
            <a:solidFill>
              <a:srgbClr val="BFBFC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92" name="Freeform 92"/>
            <p:cNvSpPr>
              <a:spLocks/>
            </p:cNvSpPr>
            <p:nvPr/>
          </p:nvSpPr>
          <p:spPr bwMode="auto">
            <a:xfrm>
              <a:off x="3478213" y="5083175"/>
              <a:ext cx="79375" cy="252413"/>
            </a:xfrm>
            <a:custGeom>
              <a:avLst/>
              <a:gdLst>
                <a:gd name="T0" fmla="*/ 7 w 50"/>
                <a:gd name="T1" fmla="*/ 0 h 159"/>
                <a:gd name="T2" fmla="*/ 7 w 50"/>
                <a:gd name="T3" fmla="*/ 0 h 159"/>
                <a:gd name="T4" fmla="*/ 50 w 50"/>
                <a:gd name="T5" fmla="*/ 0 h 159"/>
                <a:gd name="T6" fmla="*/ 50 w 50"/>
                <a:gd name="T7" fmla="*/ 0 h 159"/>
                <a:gd name="T8" fmla="*/ 33 w 50"/>
                <a:gd name="T9" fmla="*/ 140 h 159"/>
                <a:gd name="T10" fmla="*/ 33 w 50"/>
                <a:gd name="T11" fmla="*/ 140 h 159"/>
                <a:gd name="T12" fmla="*/ 32 w 50"/>
                <a:gd name="T13" fmla="*/ 145 h 159"/>
                <a:gd name="T14" fmla="*/ 29 w 50"/>
                <a:gd name="T15" fmla="*/ 151 h 159"/>
                <a:gd name="T16" fmla="*/ 25 w 50"/>
                <a:gd name="T17" fmla="*/ 155 h 159"/>
                <a:gd name="T18" fmla="*/ 19 w 50"/>
                <a:gd name="T19" fmla="*/ 159 h 159"/>
                <a:gd name="T20" fmla="*/ 19 w 50"/>
                <a:gd name="T21" fmla="*/ 159 h 159"/>
                <a:gd name="T22" fmla="*/ 0 w 50"/>
                <a:gd name="T23" fmla="*/ 88 h 159"/>
                <a:gd name="T24" fmla="*/ 0 w 50"/>
                <a:gd name="T25" fmla="*/ 88 h 159"/>
                <a:gd name="T26" fmla="*/ 7 w 50"/>
                <a:gd name="T27" fmla="*/ 0 h 159"/>
                <a:gd name="T28" fmla="*/ 7 w 50"/>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159">
                  <a:moveTo>
                    <a:pt x="7" y="0"/>
                  </a:moveTo>
                  <a:lnTo>
                    <a:pt x="7" y="0"/>
                  </a:lnTo>
                  <a:lnTo>
                    <a:pt x="50" y="0"/>
                  </a:lnTo>
                  <a:lnTo>
                    <a:pt x="50" y="0"/>
                  </a:lnTo>
                  <a:lnTo>
                    <a:pt x="33" y="140"/>
                  </a:lnTo>
                  <a:lnTo>
                    <a:pt x="33" y="140"/>
                  </a:lnTo>
                  <a:lnTo>
                    <a:pt x="32" y="145"/>
                  </a:lnTo>
                  <a:lnTo>
                    <a:pt x="29" y="151"/>
                  </a:lnTo>
                  <a:lnTo>
                    <a:pt x="25" y="155"/>
                  </a:lnTo>
                  <a:lnTo>
                    <a:pt x="19" y="159"/>
                  </a:lnTo>
                  <a:lnTo>
                    <a:pt x="19" y="159"/>
                  </a:lnTo>
                  <a:lnTo>
                    <a:pt x="0" y="88"/>
                  </a:lnTo>
                  <a:lnTo>
                    <a:pt x="0" y="88"/>
                  </a:lnTo>
                  <a:lnTo>
                    <a:pt x="7" y="0"/>
                  </a:lnTo>
                  <a:lnTo>
                    <a:pt x="7" y="0"/>
                  </a:lnTo>
                  <a:close/>
                </a:path>
              </a:pathLst>
            </a:custGeom>
            <a:solidFill>
              <a:srgbClr val="C0C0C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93" name="Freeform 93"/>
            <p:cNvSpPr>
              <a:spLocks/>
            </p:cNvSpPr>
            <p:nvPr/>
          </p:nvSpPr>
          <p:spPr bwMode="auto">
            <a:xfrm>
              <a:off x="3484563" y="5083175"/>
              <a:ext cx="73025" cy="252413"/>
            </a:xfrm>
            <a:custGeom>
              <a:avLst/>
              <a:gdLst>
                <a:gd name="T0" fmla="*/ 7 w 46"/>
                <a:gd name="T1" fmla="*/ 0 h 159"/>
                <a:gd name="T2" fmla="*/ 7 w 46"/>
                <a:gd name="T3" fmla="*/ 0 h 159"/>
                <a:gd name="T4" fmla="*/ 46 w 46"/>
                <a:gd name="T5" fmla="*/ 0 h 159"/>
                <a:gd name="T6" fmla="*/ 46 w 46"/>
                <a:gd name="T7" fmla="*/ 0 h 159"/>
                <a:gd name="T8" fmla="*/ 29 w 46"/>
                <a:gd name="T9" fmla="*/ 140 h 159"/>
                <a:gd name="T10" fmla="*/ 29 w 46"/>
                <a:gd name="T11" fmla="*/ 140 h 159"/>
                <a:gd name="T12" fmla="*/ 28 w 46"/>
                <a:gd name="T13" fmla="*/ 145 h 159"/>
                <a:gd name="T14" fmla="*/ 25 w 46"/>
                <a:gd name="T15" fmla="*/ 151 h 159"/>
                <a:gd name="T16" fmla="*/ 21 w 46"/>
                <a:gd name="T17" fmla="*/ 155 h 159"/>
                <a:gd name="T18" fmla="*/ 17 w 46"/>
                <a:gd name="T19" fmla="*/ 159 h 159"/>
                <a:gd name="T20" fmla="*/ 17 w 46"/>
                <a:gd name="T21" fmla="*/ 159 h 159"/>
                <a:gd name="T22" fmla="*/ 0 w 46"/>
                <a:gd name="T23" fmla="*/ 87 h 159"/>
                <a:gd name="T24" fmla="*/ 0 w 46"/>
                <a:gd name="T25" fmla="*/ 87 h 159"/>
                <a:gd name="T26" fmla="*/ 7 w 46"/>
                <a:gd name="T27" fmla="*/ 0 h 159"/>
                <a:gd name="T28" fmla="*/ 7 w 46"/>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159">
                  <a:moveTo>
                    <a:pt x="7" y="0"/>
                  </a:moveTo>
                  <a:lnTo>
                    <a:pt x="7" y="0"/>
                  </a:lnTo>
                  <a:lnTo>
                    <a:pt x="46" y="0"/>
                  </a:lnTo>
                  <a:lnTo>
                    <a:pt x="46" y="0"/>
                  </a:lnTo>
                  <a:lnTo>
                    <a:pt x="29" y="140"/>
                  </a:lnTo>
                  <a:lnTo>
                    <a:pt x="29" y="140"/>
                  </a:lnTo>
                  <a:lnTo>
                    <a:pt x="28" y="145"/>
                  </a:lnTo>
                  <a:lnTo>
                    <a:pt x="25" y="151"/>
                  </a:lnTo>
                  <a:lnTo>
                    <a:pt x="21" y="155"/>
                  </a:lnTo>
                  <a:lnTo>
                    <a:pt x="17" y="159"/>
                  </a:lnTo>
                  <a:lnTo>
                    <a:pt x="17" y="159"/>
                  </a:lnTo>
                  <a:lnTo>
                    <a:pt x="0" y="87"/>
                  </a:lnTo>
                  <a:lnTo>
                    <a:pt x="0" y="87"/>
                  </a:lnTo>
                  <a:lnTo>
                    <a:pt x="7" y="0"/>
                  </a:lnTo>
                  <a:lnTo>
                    <a:pt x="7" y="0"/>
                  </a:lnTo>
                  <a:close/>
                </a:path>
              </a:pathLst>
            </a:custGeom>
            <a:solidFill>
              <a:srgbClr val="C1C1C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94" name="Freeform 94"/>
            <p:cNvSpPr>
              <a:spLocks/>
            </p:cNvSpPr>
            <p:nvPr/>
          </p:nvSpPr>
          <p:spPr bwMode="auto">
            <a:xfrm>
              <a:off x="3492501" y="5083175"/>
              <a:ext cx="65088" cy="252413"/>
            </a:xfrm>
            <a:custGeom>
              <a:avLst/>
              <a:gdLst>
                <a:gd name="T0" fmla="*/ 6 w 41"/>
                <a:gd name="T1" fmla="*/ 0 h 159"/>
                <a:gd name="T2" fmla="*/ 6 w 41"/>
                <a:gd name="T3" fmla="*/ 0 h 159"/>
                <a:gd name="T4" fmla="*/ 41 w 41"/>
                <a:gd name="T5" fmla="*/ 0 h 159"/>
                <a:gd name="T6" fmla="*/ 41 w 41"/>
                <a:gd name="T7" fmla="*/ 0 h 159"/>
                <a:gd name="T8" fmla="*/ 24 w 41"/>
                <a:gd name="T9" fmla="*/ 140 h 159"/>
                <a:gd name="T10" fmla="*/ 24 w 41"/>
                <a:gd name="T11" fmla="*/ 140 h 159"/>
                <a:gd name="T12" fmla="*/ 23 w 41"/>
                <a:gd name="T13" fmla="*/ 145 h 159"/>
                <a:gd name="T14" fmla="*/ 20 w 41"/>
                <a:gd name="T15" fmla="*/ 151 h 159"/>
                <a:gd name="T16" fmla="*/ 16 w 41"/>
                <a:gd name="T17" fmla="*/ 155 h 159"/>
                <a:gd name="T18" fmla="*/ 12 w 41"/>
                <a:gd name="T19" fmla="*/ 159 h 159"/>
                <a:gd name="T20" fmla="*/ 12 w 41"/>
                <a:gd name="T21" fmla="*/ 159 h 159"/>
                <a:gd name="T22" fmla="*/ 0 w 41"/>
                <a:gd name="T23" fmla="*/ 86 h 159"/>
                <a:gd name="T24" fmla="*/ 0 w 41"/>
                <a:gd name="T25" fmla="*/ 86 h 159"/>
                <a:gd name="T26" fmla="*/ 6 w 41"/>
                <a:gd name="T27" fmla="*/ 0 h 159"/>
                <a:gd name="T28" fmla="*/ 6 w 41"/>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159">
                  <a:moveTo>
                    <a:pt x="6" y="0"/>
                  </a:moveTo>
                  <a:lnTo>
                    <a:pt x="6" y="0"/>
                  </a:lnTo>
                  <a:lnTo>
                    <a:pt x="41" y="0"/>
                  </a:lnTo>
                  <a:lnTo>
                    <a:pt x="41" y="0"/>
                  </a:lnTo>
                  <a:lnTo>
                    <a:pt x="24" y="140"/>
                  </a:lnTo>
                  <a:lnTo>
                    <a:pt x="24" y="140"/>
                  </a:lnTo>
                  <a:lnTo>
                    <a:pt x="23" y="145"/>
                  </a:lnTo>
                  <a:lnTo>
                    <a:pt x="20" y="151"/>
                  </a:lnTo>
                  <a:lnTo>
                    <a:pt x="16" y="155"/>
                  </a:lnTo>
                  <a:lnTo>
                    <a:pt x="12" y="159"/>
                  </a:lnTo>
                  <a:lnTo>
                    <a:pt x="12" y="159"/>
                  </a:lnTo>
                  <a:lnTo>
                    <a:pt x="0" y="86"/>
                  </a:lnTo>
                  <a:lnTo>
                    <a:pt x="0" y="86"/>
                  </a:lnTo>
                  <a:lnTo>
                    <a:pt x="6" y="0"/>
                  </a:lnTo>
                  <a:lnTo>
                    <a:pt x="6" y="0"/>
                  </a:lnTo>
                  <a:close/>
                </a:path>
              </a:pathLst>
            </a:custGeom>
            <a:solidFill>
              <a:srgbClr val="C1C1C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95" name="Freeform 95"/>
            <p:cNvSpPr>
              <a:spLocks/>
            </p:cNvSpPr>
            <p:nvPr/>
          </p:nvSpPr>
          <p:spPr bwMode="auto">
            <a:xfrm>
              <a:off x="3495676" y="5083175"/>
              <a:ext cx="61913" cy="252413"/>
            </a:xfrm>
            <a:custGeom>
              <a:avLst/>
              <a:gdLst>
                <a:gd name="T0" fmla="*/ 8 w 39"/>
                <a:gd name="T1" fmla="*/ 0 h 159"/>
                <a:gd name="T2" fmla="*/ 8 w 39"/>
                <a:gd name="T3" fmla="*/ 0 h 159"/>
                <a:gd name="T4" fmla="*/ 39 w 39"/>
                <a:gd name="T5" fmla="*/ 0 h 159"/>
                <a:gd name="T6" fmla="*/ 39 w 39"/>
                <a:gd name="T7" fmla="*/ 0 h 159"/>
                <a:gd name="T8" fmla="*/ 22 w 39"/>
                <a:gd name="T9" fmla="*/ 140 h 159"/>
                <a:gd name="T10" fmla="*/ 22 w 39"/>
                <a:gd name="T11" fmla="*/ 140 h 159"/>
                <a:gd name="T12" fmla="*/ 21 w 39"/>
                <a:gd name="T13" fmla="*/ 145 h 159"/>
                <a:gd name="T14" fmla="*/ 18 w 39"/>
                <a:gd name="T15" fmla="*/ 151 h 159"/>
                <a:gd name="T16" fmla="*/ 14 w 39"/>
                <a:gd name="T17" fmla="*/ 155 h 159"/>
                <a:gd name="T18" fmla="*/ 10 w 39"/>
                <a:gd name="T19" fmla="*/ 159 h 159"/>
                <a:gd name="T20" fmla="*/ 10 w 39"/>
                <a:gd name="T21" fmla="*/ 159 h 159"/>
                <a:gd name="T22" fmla="*/ 0 w 39"/>
                <a:gd name="T23" fmla="*/ 84 h 159"/>
                <a:gd name="T24" fmla="*/ 0 w 39"/>
                <a:gd name="T25" fmla="*/ 84 h 159"/>
                <a:gd name="T26" fmla="*/ 8 w 39"/>
                <a:gd name="T27" fmla="*/ 0 h 159"/>
                <a:gd name="T28" fmla="*/ 8 w 39"/>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159">
                  <a:moveTo>
                    <a:pt x="8" y="0"/>
                  </a:moveTo>
                  <a:lnTo>
                    <a:pt x="8" y="0"/>
                  </a:lnTo>
                  <a:lnTo>
                    <a:pt x="39" y="0"/>
                  </a:lnTo>
                  <a:lnTo>
                    <a:pt x="39" y="0"/>
                  </a:lnTo>
                  <a:lnTo>
                    <a:pt x="22" y="140"/>
                  </a:lnTo>
                  <a:lnTo>
                    <a:pt x="22" y="140"/>
                  </a:lnTo>
                  <a:lnTo>
                    <a:pt x="21" y="145"/>
                  </a:lnTo>
                  <a:lnTo>
                    <a:pt x="18" y="151"/>
                  </a:lnTo>
                  <a:lnTo>
                    <a:pt x="14" y="155"/>
                  </a:lnTo>
                  <a:lnTo>
                    <a:pt x="10" y="159"/>
                  </a:lnTo>
                  <a:lnTo>
                    <a:pt x="10" y="159"/>
                  </a:lnTo>
                  <a:lnTo>
                    <a:pt x="0" y="84"/>
                  </a:lnTo>
                  <a:lnTo>
                    <a:pt x="0" y="84"/>
                  </a:lnTo>
                  <a:lnTo>
                    <a:pt x="8" y="0"/>
                  </a:lnTo>
                  <a:lnTo>
                    <a:pt x="8" y="0"/>
                  </a:lnTo>
                  <a:close/>
                </a:path>
              </a:pathLst>
            </a:custGeom>
            <a:solidFill>
              <a:srgbClr val="C2C2C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96" name="Freeform 96"/>
            <p:cNvSpPr>
              <a:spLocks/>
            </p:cNvSpPr>
            <p:nvPr/>
          </p:nvSpPr>
          <p:spPr bwMode="auto">
            <a:xfrm>
              <a:off x="3502026" y="5083175"/>
              <a:ext cx="55563" cy="252413"/>
            </a:xfrm>
            <a:custGeom>
              <a:avLst/>
              <a:gdLst>
                <a:gd name="T0" fmla="*/ 8 w 35"/>
                <a:gd name="T1" fmla="*/ 0 h 159"/>
                <a:gd name="T2" fmla="*/ 8 w 35"/>
                <a:gd name="T3" fmla="*/ 0 h 159"/>
                <a:gd name="T4" fmla="*/ 35 w 35"/>
                <a:gd name="T5" fmla="*/ 0 h 159"/>
                <a:gd name="T6" fmla="*/ 35 w 35"/>
                <a:gd name="T7" fmla="*/ 0 h 159"/>
                <a:gd name="T8" fmla="*/ 18 w 35"/>
                <a:gd name="T9" fmla="*/ 140 h 159"/>
                <a:gd name="T10" fmla="*/ 18 w 35"/>
                <a:gd name="T11" fmla="*/ 140 h 159"/>
                <a:gd name="T12" fmla="*/ 17 w 35"/>
                <a:gd name="T13" fmla="*/ 145 h 159"/>
                <a:gd name="T14" fmla="*/ 14 w 35"/>
                <a:gd name="T15" fmla="*/ 151 h 159"/>
                <a:gd name="T16" fmla="*/ 11 w 35"/>
                <a:gd name="T17" fmla="*/ 155 h 159"/>
                <a:gd name="T18" fmla="*/ 7 w 35"/>
                <a:gd name="T19" fmla="*/ 159 h 159"/>
                <a:gd name="T20" fmla="*/ 7 w 35"/>
                <a:gd name="T21" fmla="*/ 159 h 159"/>
                <a:gd name="T22" fmla="*/ 0 w 35"/>
                <a:gd name="T23" fmla="*/ 84 h 159"/>
                <a:gd name="T24" fmla="*/ 0 w 35"/>
                <a:gd name="T25" fmla="*/ 84 h 159"/>
                <a:gd name="T26" fmla="*/ 8 w 35"/>
                <a:gd name="T27" fmla="*/ 0 h 159"/>
                <a:gd name="T28" fmla="*/ 8 w 35"/>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159">
                  <a:moveTo>
                    <a:pt x="8" y="0"/>
                  </a:moveTo>
                  <a:lnTo>
                    <a:pt x="8" y="0"/>
                  </a:lnTo>
                  <a:lnTo>
                    <a:pt x="35" y="0"/>
                  </a:lnTo>
                  <a:lnTo>
                    <a:pt x="35" y="0"/>
                  </a:lnTo>
                  <a:lnTo>
                    <a:pt x="18" y="140"/>
                  </a:lnTo>
                  <a:lnTo>
                    <a:pt x="18" y="140"/>
                  </a:lnTo>
                  <a:lnTo>
                    <a:pt x="17" y="145"/>
                  </a:lnTo>
                  <a:lnTo>
                    <a:pt x="14" y="151"/>
                  </a:lnTo>
                  <a:lnTo>
                    <a:pt x="11" y="155"/>
                  </a:lnTo>
                  <a:lnTo>
                    <a:pt x="7" y="159"/>
                  </a:lnTo>
                  <a:lnTo>
                    <a:pt x="7" y="159"/>
                  </a:lnTo>
                  <a:lnTo>
                    <a:pt x="0" y="84"/>
                  </a:lnTo>
                  <a:lnTo>
                    <a:pt x="0" y="84"/>
                  </a:lnTo>
                  <a:lnTo>
                    <a:pt x="8" y="0"/>
                  </a:lnTo>
                  <a:lnTo>
                    <a:pt x="8" y="0"/>
                  </a:lnTo>
                  <a:close/>
                </a:path>
              </a:pathLst>
            </a:custGeom>
            <a:solidFill>
              <a:srgbClr val="C3C3C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97" name="Freeform 97"/>
            <p:cNvSpPr>
              <a:spLocks/>
            </p:cNvSpPr>
            <p:nvPr/>
          </p:nvSpPr>
          <p:spPr bwMode="auto">
            <a:xfrm>
              <a:off x="3508376" y="5083175"/>
              <a:ext cx="49213" cy="249238"/>
            </a:xfrm>
            <a:custGeom>
              <a:avLst/>
              <a:gdLst>
                <a:gd name="T0" fmla="*/ 7 w 31"/>
                <a:gd name="T1" fmla="*/ 0 h 157"/>
                <a:gd name="T2" fmla="*/ 7 w 31"/>
                <a:gd name="T3" fmla="*/ 0 h 157"/>
                <a:gd name="T4" fmla="*/ 31 w 31"/>
                <a:gd name="T5" fmla="*/ 0 h 157"/>
                <a:gd name="T6" fmla="*/ 31 w 31"/>
                <a:gd name="T7" fmla="*/ 0 h 157"/>
                <a:gd name="T8" fmla="*/ 14 w 31"/>
                <a:gd name="T9" fmla="*/ 140 h 157"/>
                <a:gd name="T10" fmla="*/ 14 w 31"/>
                <a:gd name="T11" fmla="*/ 140 h 157"/>
                <a:gd name="T12" fmla="*/ 13 w 31"/>
                <a:gd name="T13" fmla="*/ 145 h 157"/>
                <a:gd name="T14" fmla="*/ 10 w 31"/>
                <a:gd name="T15" fmla="*/ 151 h 157"/>
                <a:gd name="T16" fmla="*/ 7 w 31"/>
                <a:gd name="T17" fmla="*/ 155 h 157"/>
                <a:gd name="T18" fmla="*/ 3 w 31"/>
                <a:gd name="T19" fmla="*/ 157 h 157"/>
                <a:gd name="T20" fmla="*/ 3 w 31"/>
                <a:gd name="T21" fmla="*/ 157 h 157"/>
                <a:gd name="T22" fmla="*/ 0 w 31"/>
                <a:gd name="T23" fmla="*/ 83 h 157"/>
                <a:gd name="T24" fmla="*/ 0 w 31"/>
                <a:gd name="T25" fmla="*/ 83 h 157"/>
                <a:gd name="T26" fmla="*/ 7 w 31"/>
                <a:gd name="T27" fmla="*/ 0 h 157"/>
                <a:gd name="T28" fmla="*/ 7 w 31"/>
                <a:gd name="T2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157">
                  <a:moveTo>
                    <a:pt x="7" y="0"/>
                  </a:moveTo>
                  <a:lnTo>
                    <a:pt x="7" y="0"/>
                  </a:lnTo>
                  <a:lnTo>
                    <a:pt x="31" y="0"/>
                  </a:lnTo>
                  <a:lnTo>
                    <a:pt x="31" y="0"/>
                  </a:lnTo>
                  <a:lnTo>
                    <a:pt x="14" y="140"/>
                  </a:lnTo>
                  <a:lnTo>
                    <a:pt x="14" y="140"/>
                  </a:lnTo>
                  <a:lnTo>
                    <a:pt x="13" y="145"/>
                  </a:lnTo>
                  <a:lnTo>
                    <a:pt x="10" y="151"/>
                  </a:lnTo>
                  <a:lnTo>
                    <a:pt x="7" y="155"/>
                  </a:lnTo>
                  <a:lnTo>
                    <a:pt x="3" y="157"/>
                  </a:lnTo>
                  <a:lnTo>
                    <a:pt x="3" y="157"/>
                  </a:lnTo>
                  <a:lnTo>
                    <a:pt x="0" y="83"/>
                  </a:lnTo>
                  <a:lnTo>
                    <a:pt x="0" y="83"/>
                  </a:lnTo>
                  <a:lnTo>
                    <a:pt x="7" y="0"/>
                  </a:lnTo>
                  <a:lnTo>
                    <a:pt x="7" y="0"/>
                  </a:lnTo>
                  <a:close/>
                </a:path>
              </a:pathLst>
            </a:custGeom>
            <a:solidFill>
              <a:srgbClr val="C3C3C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98" name="Freeform 98"/>
            <p:cNvSpPr>
              <a:spLocks/>
            </p:cNvSpPr>
            <p:nvPr/>
          </p:nvSpPr>
          <p:spPr bwMode="auto">
            <a:xfrm>
              <a:off x="3513138" y="5083175"/>
              <a:ext cx="44450" cy="249238"/>
            </a:xfrm>
            <a:custGeom>
              <a:avLst/>
              <a:gdLst>
                <a:gd name="T0" fmla="*/ 8 w 28"/>
                <a:gd name="T1" fmla="*/ 0 h 157"/>
                <a:gd name="T2" fmla="*/ 8 w 28"/>
                <a:gd name="T3" fmla="*/ 0 h 157"/>
                <a:gd name="T4" fmla="*/ 28 w 28"/>
                <a:gd name="T5" fmla="*/ 0 h 157"/>
                <a:gd name="T6" fmla="*/ 28 w 28"/>
                <a:gd name="T7" fmla="*/ 0 h 157"/>
                <a:gd name="T8" fmla="*/ 11 w 28"/>
                <a:gd name="T9" fmla="*/ 140 h 157"/>
                <a:gd name="T10" fmla="*/ 11 w 28"/>
                <a:gd name="T11" fmla="*/ 140 h 157"/>
                <a:gd name="T12" fmla="*/ 10 w 28"/>
                <a:gd name="T13" fmla="*/ 145 h 157"/>
                <a:gd name="T14" fmla="*/ 7 w 28"/>
                <a:gd name="T15" fmla="*/ 151 h 157"/>
                <a:gd name="T16" fmla="*/ 4 w 28"/>
                <a:gd name="T17" fmla="*/ 155 h 157"/>
                <a:gd name="T18" fmla="*/ 0 w 28"/>
                <a:gd name="T19" fmla="*/ 157 h 157"/>
                <a:gd name="T20" fmla="*/ 0 w 28"/>
                <a:gd name="T21" fmla="*/ 157 h 157"/>
                <a:gd name="T22" fmla="*/ 1 w 28"/>
                <a:gd name="T23" fmla="*/ 82 h 157"/>
                <a:gd name="T24" fmla="*/ 1 w 28"/>
                <a:gd name="T25" fmla="*/ 82 h 157"/>
                <a:gd name="T26" fmla="*/ 8 w 28"/>
                <a:gd name="T27" fmla="*/ 0 h 157"/>
                <a:gd name="T28" fmla="*/ 8 w 28"/>
                <a:gd name="T2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57">
                  <a:moveTo>
                    <a:pt x="8" y="0"/>
                  </a:moveTo>
                  <a:lnTo>
                    <a:pt x="8" y="0"/>
                  </a:lnTo>
                  <a:lnTo>
                    <a:pt x="28" y="0"/>
                  </a:lnTo>
                  <a:lnTo>
                    <a:pt x="28" y="0"/>
                  </a:lnTo>
                  <a:lnTo>
                    <a:pt x="11" y="140"/>
                  </a:lnTo>
                  <a:lnTo>
                    <a:pt x="11" y="140"/>
                  </a:lnTo>
                  <a:lnTo>
                    <a:pt x="10" y="145"/>
                  </a:lnTo>
                  <a:lnTo>
                    <a:pt x="7" y="151"/>
                  </a:lnTo>
                  <a:lnTo>
                    <a:pt x="4" y="155"/>
                  </a:lnTo>
                  <a:lnTo>
                    <a:pt x="0" y="157"/>
                  </a:lnTo>
                  <a:lnTo>
                    <a:pt x="0" y="157"/>
                  </a:lnTo>
                  <a:lnTo>
                    <a:pt x="1" y="82"/>
                  </a:lnTo>
                  <a:lnTo>
                    <a:pt x="1" y="82"/>
                  </a:lnTo>
                  <a:lnTo>
                    <a:pt x="8" y="0"/>
                  </a:lnTo>
                  <a:lnTo>
                    <a:pt x="8" y="0"/>
                  </a:lnTo>
                  <a:close/>
                </a:path>
              </a:pathLst>
            </a:custGeom>
            <a:solidFill>
              <a:srgbClr val="C4C4C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99" name="Freeform 99"/>
            <p:cNvSpPr>
              <a:spLocks/>
            </p:cNvSpPr>
            <p:nvPr/>
          </p:nvSpPr>
          <p:spPr bwMode="auto">
            <a:xfrm>
              <a:off x="3513138" y="5083175"/>
              <a:ext cx="44450" cy="249238"/>
            </a:xfrm>
            <a:custGeom>
              <a:avLst/>
              <a:gdLst>
                <a:gd name="T0" fmla="*/ 12 w 28"/>
                <a:gd name="T1" fmla="*/ 0 h 157"/>
                <a:gd name="T2" fmla="*/ 12 w 28"/>
                <a:gd name="T3" fmla="*/ 0 h 157"/>
                <a:gd name="T4" fmla="*/ 28 w 28"/>
                <a:gd name="T5" fmla="*/ 0 h 157"/>
                <a:gd name="T6" fmla="*/ 28 w 28"/>
                <a:gd name="T7" fmla="*/ 0 h 157"/>
                <a:gd name="T8" fmla="*/ 11 w 28"/>
                <a:gd name="T9" fmla="*/ 140 h 157"/>
                <a:gd name="T10" fmla="*/ 11 w 28"/>
                <a:gd name="T11" fmla="*/ 140 h 157"/>
                <a:gd name="T12" fmla="*/ 10 w 28"/>
                <a:gd name="T13" fmla="*/ 145 h 157"/>
                <a:gd name="T14" fmla="*/ 8 w 28"/>
                <a:gd name="T15" fmla="*/ 149 h 157"/>
                <a:gd name="T16" fmla="*/ 4 w 28"/>
                <a:gd name="T17" fmla="*/ 155 h 157"/>
                <a:gd name="T18" fmla="*/ 0 w 28"/>
                <a:gd name="T19" fmla="*/ 157 h 157"/>
                <a:gd name="T20" fmla="*/ 0 w 28"/>
                <a:gd name="T21" fmla="*/ 157 h 157"/>
                <a:gd name="T22" fmla="*/ 5 w 28"/>
                <a:gd name="T23" fmla="*/ 80 h 157"/>
                <a:gd name="T24" fmla="*/ 5 w 28"/>
                <a:gd name="T25" fmla="*/ 80 h 157"/>
                <a:gd name="T26" fmla="*/ 12 w 28"/>
                <a:gd name="T27" fmla="*/ 0 h 157"/>
                <a:gd name="T28" fmla="*/ 12 w 28"/>
                <a:gd name="T2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57">
                  <a:moveTo>
                    <a:pt x="12" y="0"/>
                  </a:moveTo>
                  <a:lnTo>
                    <a:pt x="12" y="0"/>
                  </a:lnTo>
                  <a:lnTo>
                    <a:pt x="28" y="0"/>
                  </a:lnTo>
                  <a:lnTo>
                    <a:pt x="28" y="0"/>
                  </a:lnTo>
                  <a:lnTo>
                    <a:pt x="11" y="140"/>
                  </a:lnTo>
                  <a:lnTo>
                    <a:pt x="11" y="140"/>
                  </a:lnTo>
                  <a:lnTo>
                    <a:pt x="10" y="145"/>
                  </a:lnTo>
                  <a:lnTo>
                    <a:pt x="8" y="149"/>
                  </a:lnTo>
                  <a:lnTo>
                    <a:pt x="4" y="155"/>
                  </a:lnTo>
                  <a:lnTo>
                    <a:pt x="0" y="157"/>
                  </a:lnTo>
                  <a:lnTo>
                    <a:pt x="0" y="157"/>
                  </a:lnTo>
                  <a:lnTo>
                    <a:pt x="5" y="80"/>
                  </a:lnTo>
                  <a:lnTo>
                    <a:pt x="5" y="80"/>
                  </a:lnTo>
                  <a:lnTo>
                    <a:pt x="12" y="0"/>
                  </a:lnTo>
                  <a:lnTo>
                    <a:pt x="12" y="0"/>
                  </a:lnTo>
                  <a:close/>
                </a:path>
              </a:pathLst>
            </a:custGeom>
            <a:solidFill>
              <a:srgbClr val="C4C4C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00" name="Freeform 100"/>
            <p:cNvSpPr>
              <a:spLocks/>
            </p:cNvSpPr>
            <p:nvPr/>
          </p:nvSpPr>
          <p:spPr bwMode="auto">
            <a:xfrm>
              <a:off x="3514726" y="5083175"/>
              <a:ext cx="42863" cy="249238"/>
            </a:xfrm>
            <a:custGeom>
              <a:avLst/>
              <a:gdLst>
                <a:gd name="T0" fmla="*/ 15 w 27"/>
                <a:gd name="T1" fmla="*/ 0 h 157"/>
                <a:gd name="T2" fmla="*/ 27 w 27"/>
                <a:gd name="T3" fmla="*/ 0 h 157"/>
                <a:gd name="T4" fmla="*/ 10 w 27"/>
                <a:gd name="T5" fmla="*/ 140 h 157"/>
                <a:gd name="T6" fmla="*/ 10 w 27"/>
                <a:gd name="T7" fmla="*/ 140 h 157"/>
                <a:gd name="T8" fmla="*/ 9 w 27"/>
                <a:gd name="T9" fmla="*/ 145 h 157"/>
                <a:gd name="T10" fmla="*/ 7 w 27"/>
                <a:gd name="T11" fmla="*/ 149 h 157"/>
                <a:gd name="T12" fmla="*/ 3 w 27"/>
                <a:gd name="T13" fmla="*/ 153 h 157"/>
                <a:gd name="T14" fmla="*/ 0 w 27"/>
                <a:gd name="T15" fmla="*/ 157 h 157"/>
                <a:gd name="T16" fmla="*/ 15 w 27"/>
                <a:gd name="T1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57">
                  <a:moveTo>
                    <a:pt x="15" y="0"/>
                  </a:moveTo>
                  <a:lnTo>
                    <a:pt x="27" y="0"/>
                  </a:lnTo>
                  <a:lnTo>
                    <a:pt x="10" y="140"/>
                  </a:lnTo>
                  <a:lnTo>
                    <a:pt x="10" y="140"/>
                  </a:lnTo>
                  <a:lnTo>
                    <a:pt x="9" y="145"/>
                  </a:lnTo>
                  <a:lnTo>
                    <a:pt x="7" y="149"/>
                  </a:lnTo>
                  <a:lnTo>
                    <a:pt x="3" y="153"/>
                  </a:lnTo>
                  <a:lnTo>
                    <a:pt x="0" y="157"/>
                  </a:lnTo>
                  <a:lnTo>
                    <a:pt x="15" y="0"/>
                  </a:lnTo>
                  <a:close/>
                </a:path>
              </a:pathLst>
            </a:custGeom>
            <a:solidFill>
              <a:srgbClr val="C5C5C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08" name="Freeform 108"/>
            <p:cNvSpPr>
              <a:spLocks/>
            </p:cNvSpPr>
            <p:nvPr/>
          </p:nvSpPr>
          <p:spPr bwMode="auto">
            <a:xfrm>
              <a:off x="2687638" y="4930775"/>
              <a:ext cx="47625" cy="55563"/>
            </a:xfrm>
            <a:custGeom>
              <a:avLst/>
              <a:gdLst>
                <a:gd name="T0" fmla="*/ 30 w 30"/>
                <a:gd name="T1" fmla="*/ 2 h 35"/>
                <a:gd name="T2" fmla="*/ 30 w 30"/>
                <a:gd name="T3" fmla="*/ 2 h 35"/>
                <a:gd name="T4" fmla="*/ 27 w 30"/>
                <a:gd name="T5" fmla="*/ 14 h 35"/>
                <a:gd name="T6" fmla="*/ 23 w 30"/>
                <a:gd name="T7" fmla="*/ 30 h 35"/>
                <a:gd name="T8" fmla="*/ 23 w 30"/>
                <a:gd name="T9" fmla="*/ 30 h 35"/>
                <a:gd name="T10" fmla="*/ 20 w 30"/>
                <a:gd name="T11" fmla="*/ 34 h 35"/>
                <a:gd name="T12" fmla="*/ 19 w 30"/>
                <a:gd name="T13" fmla="*/ 35 h 35"/>
                <a:gd name="T14" fmla="*/ 16 w 30"/>
                <a:gd name="T15" fmla="*/ 34 h 35"/>
                <a:gd name="T16" fmla="*/ 14 w 30"/>
                <a:gd name="T17" fmla="*/ 31 h 35"/>
                <a:gd name="T18" fmla="*/ 11 w 30"/>
                <a:gd name="T19" fmla="*/ 26 h 35"/>
                <a:gd name="T20" fmla="*/ 0 w 30"/>
                <a:gd name="T21" fmla="*/ 7 h 35"/>
                <a:gd name="T22" fmla="*/ 0 w 30"/>
                <a:gd name="T23" fmla="*/ 7 h 35"/>
                <a:gd name="T24" fmla="*/ 3 w 30"/>
                <a:gd name="T25" fmla="*/ 6 h 35"/>
                <a:gd name="T26" fmla="*/ 8 w 30"/>
                <a:gd name="T27" fmla="*/ 2 h 35"/>
                <a:gd name="T28" fmla="*/ 12 w 30"/>
                <a:gd name="T29" fmla="*/ 0 h 35"/>
                <a:gd name="T30" fmla="*/ 18 w 30"/>
                <a:gd name="T31" fmla="*/ 0 h 35"/>
                <a:gd name="T32" fmla="*/ 23 w 30"/>
                <a:gd name="T33" fmla="*/ 0 h 35"/>
                <a:gd name="T34" fmla="*/ 30 w 30"/>
                <a:gd name="T35" fmla="*/ 2 h 35"/>
                <a:gd name="T36" fmla="*/ 30 w 30"/>
                <a:gd name="T37"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35">
                  <a:moveTo>
                    <a:pt x="30" y="2"/>
                  </a:moveTo>
                  <a:lnTo>
                    <a:pt x="30" y="2"/>
                  </a:lnTo>
                  <a:lnTo>
                    <a:pt x="27" y="14"/>
                  </a:lnTo>
                  <a:lnTo>
                    <a:pt x="23" y="30"/>
                  </a:lnTo>
                  <a:lnTo>
                    <a:pt x="23" y="30"/>
                  </a:lnTo>
                  <a:lnTo>
                    <a:pt x="20" y="34"/>
                  </a:lnTo>
                  <a:lnTo>
                    <a:pt x="19" y="35"/>
                  </a:lnTo>
                  <a:lnTo>
                    <a:pt x="16" y="34"/>
                  </a:lnTo>
                  <a:lnTo>
                    <a:pt x="14" y="31"/>
                  </a:lnTo>
                  <a:lnTo>
                    <a:pt x="11" y="26"/>
                  </a:lnTo>
                  <a:lnTo>
                    <a:pt x="0" y="7"/>
                  </a:lnTo>
                  <a:lnTo>
                    <a:pt x="0" y="7"/>
                  </a:lnTo>
                  <a:lnTo>
                    <a:pt x="3" y="6"/>
                  </a:lnTo>
                  <a:lnTo>
                    <a:pt x="8" y="2"/>
                  </a:lnTo>
                  <a:lnTo>
                    <a:pt x="12" y="0"/>
                  </a:lnTo>
                  <a:lnTo>
                    <a:pt x="18" y="0"/>
                  </a:lnTo>
                  <a:lnTo>
                    <a:pt x="23" y="0"/>
                  </a:lnTo>
                  <a:lnTo>
                    <a:pt x="30" y="2"/>
                  </a:lnTo>
                  <a:lnTo>
                    <a:pt x="30" y="2"/>
                  </a:lnTo>
                  <a:close/>
                </a:path>
              </a:pathLst>
            </a:custGeom>
            <a:solidFill>
              <a:srgbClr val="F246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grpSp>
        <p:nvGrpSpPr>
          <p:cNvPr id="210" name="组合 209"/>
          <p:cNvGrpSpPr/>
          <p:nvPr/>
        </p:nvGrpSpPr>
        <p:grpSpPr>
          <a:xfrm>
            <a:off x="2487342" y="3467480"/>
            <a:ext cx="203147" cy="601506"/>
            <a:chOff x="2555876" y="4340225"/>
            <a:chExt cx="203200" cy="601663"/>
          </a:xfrm>
        </p:grpSpPr>
        <p:sp>
          <p:nvSpPr>
            <p:cNvPr id="105" name="Freeform 105"/>
            <p:cNvSpPr>
              <a:spLocks/>
            </p:cNvSpPr>
            <p:nvPr/>
          </p:nvSpPr>
          <p:spPr bwMode="auto">
            <a:xfrm>
              <a:off x="2582863" y="4424363"/>
              <a:ext cx="176213" cy="517525"/>
            </a:xfrm>
            <a:custGeom>
              <a:avLst/>
              <a:gdLst>
                <a:gd name="T0" fmla="*/ 35 w 111"/>
                <a:gd name="T1" fmla="*/ 266 h 326"/>
                <a:gd name="T2" fmla="*/ 66 w 111"/>
                <a:gd name="T3" fmla="*/ 326 h 326"/>
                <a:gd name="T4" fmla="*/ 94 w 111"/>
                <a:gd name="T5" fmla="*/ 322 h 326"/>
                <a:gd name="T6" fmla="*/ 111 w 111"/>
                <a:gd name="T7" fmla="*/ 256 h 326"/>
                <a:gd name="T8" fmla="*/ 76 w 111"/>
                <a:gd name="T9" fmla="*/ 0 h 326"/>
                <a:gd name="T10" fmla="*/ 0 w 111"/>
                <a:gd name="T11" fmla="*/ 11 h 326"/>
                <a:gd name="T12" fmla="*/ 35 w 111"/>
                <a:gd name="T13" fmla="*/ 266 h 326"/>
              </a:gdLst>
              <a:ahLst/>
              <a:cxnLst>
                <a:cxn ang="0">
                  <a:pos x="T0" y="T1"/>
                </a:cxn>
                <a:cxn ang="0">
                  <a:pos x="T2" y="T3"/>
                </a:cxn>
                <a:cxn ang="0">
                  <a:pos x="T4" y="T5"/>
                </a:cxn>
                <a:cxn ang="0">
                  <a:pos x="T6" y="T7"/>
                </a:cxn>
                <a:cxn ang="0">
                  <a:pos x="T8" y="T9"/>
                </a:cxn>
                <a:cxn ang="0">
                  <a:pos x="T10" y="T11"/>
                </a:cxn>
                <a:cxn ang="0">
                  <a:pos x="T12" y="T13"/>
                </a:cxn>
              </a:cxnLst>
              <a:rect l="0" t="0" r="r" b="b"/>
              <a:pathLst>
                <a:path w="111" h="326">
                  <a:moveTo>
                    <a:pt x="35" y="266"/>
                  </a:moveTo>
                  <a:lnTo>
                    <a:pt x="66" y="326"/>
                  </a:lnTo>
                  <a:lnTo>
                    <a:pt x="94" y="322"/>
                  </a:lnTo>
                  <a:lnTo>
                    <a:pt x="111" y="256"/>
                  </a:lnTo>
                  <a:lnTo>
                    <a:pt x="76" y="0"/>
                  </a:lnTo>
                  <a:lnTo>
                    <a:pt x="0" y="11"/>
                  </a:lnTo>
                  <a:lnTo>
                    <a:pt x="35" y="266"/>
                  </a:lnTo>
                  <a:close/>
                </a:path>
              </a:pathLst>
            </a:custGeom>
            <a:solidFill>
              <a:srgbClr val="F246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06" name="Freeform 106"/>
            <p:cNvSpPr>
              <a:spLocks/>
            </p:cNvSpPr>
            <p:nvPr/>
          </p:nvSpPr>
          <p:spPr bwMode="auto">
            <a:xfrm>
              <a:off x="2576513" y="4340225"/>
              <a:ext cx="127000" cy="146050"/>
            </a:xfrm>
            <a:custGeom>
              <a:avLst/>
              <a:gdLst>
                <a:gd name="T0" fmla="*/ 4 w 80"/>
                <a:gd name="T1" fmla="*/ 59 h 92"/>
                <a:gd name="T2" fmla="*/ 4 w 80"/>
                <a:gd name="T3" fmla="*/ 59 h 92"/>
                <a:gd name="T4" fmla="*/ 5 w 80"/>
                <a:gd name="T5" fmla="*/ 66 h 92"/>
                <a:gd name="T6" fmla="*/ 9 w 80"/>
                <a:gd name="T7" fmla="*/ 73 h 92"/>
                <a:gd name="T8" fmla="*/ 13 w 80"/>
                <a:gd name="T9" fmla="*/ 80 h 92"/>
                <a:gd name="T10" fmla="*/ 19 w 80"/>
                <a:gd name="T11" fmla="*/ 84 h 92"/>
                <a:gd name="T12" fmla="*/ 24 w 80"/>
                <a:gd name="T13" fmla="*/ 88 h 92"/>
                <a:gd name="T14" fmla="*/ 31 w 80"/>
                <a:gd name="T15" fmla="*/ 91 h 92"/>
                <a:gd name="T16" fmla="*/ 39 w 80"/>
                <a:gd name="T17" fmla="*/ 92 h 92"/>
                <a:gd name="T18" fmla="*/ 46 w 80"/>
                <a:gd name="T19" fmla="*/ 92 h 92"/>
                <a:gd name="T20" fmla="*/ 47 w 80"/>
                <a:gd name="T21" fmla="*/ 92 h 92"/>
                <a:gd name="T22" fmla="*/ 47 w 80"/>
                <a:gd name="T23" fmla="*/ 92 h 92"/>
                <a:gd name="T24" fmla="*/ 55 w 80"/>
                <a:gd name="T25" fmla="*/ 89 h 92"/>
                <a:gd name="T26" fmla="*/ 62 w 80"/>
                <a:gd name="T27" fmla="*/ 87 h 92"/>
                <a:gd name="T28" fmla="*/ 67 w 80"/>
                <a:gd name="T29" fmla="*/ 82 h 92"/>
                <a:gd name="T30" fmla="*/ 71 w 80"/>
                <a:gd name="T31" fmla="*/ 77 h 92"/>
                <a:gd name="T32" fmla="*/ 75 w 80"/>
                <a:gd name="T33" fmla="*/ 70 h 92"/>
                <a:gd name="T34" fmla="*/ 78 w 80"/>
                <a:gd name="T35" fmla="*/ 64 h 92"/>
                <a:gd name="T36" fmla="*/ 80 w 80"/>
                <a:gd name="T37" fmla="*/ 57 h 92"/>
                <a:gd name="T38" fmla="*/ 80 w 80"/>
                <a:gd name="T39" fmla="*/ 49 h 92"/>
                <a:gd name="T40" fmla="*/ 75 w 80"/>
                <a:gd name="T41" fmla="*/ 15 h 92"/>
                <a:gd name="T42" fmla="*/ 75 w 80"/>
                <a:gd name="T43" fmla="*/ 15 h 92"/>
                <a:gd name="T44" fmla="*/ 73 w 80"/>
                <a:gd name="T45" fmla="*/ 8 h 92"/>
                <a:gd name="T46" fmla="*/ 70 w 80"/>
                <a:gd name="T47" fmla="*/ 4 h 92"/>
                <a:gd name="T48" fmla="*/ 66 w 80"/>
                <a:gd name="T49" fmla="*/ 1 h 92"/>
                <a:gd name="T50" fmla="*/ 62 w 80"/>
                <a:gd name="T51" fmla="*/ 0 h 92"/>
                <a:gd name="T52" fmla="*/ 50 w 80"/>
                <a:gd name="T53" fmla="*/ 1 h 92"/>
                <a:gd name="T54" fmla="*/ 35 w 80"/>
                <a:gd name="T55" fmla="*/ 3 h 92"/>
                <a:gd name="T56" fmla="*/ 35 w 80"/>
                <a:gd name="T57" fmla="*/ 3 h 92"/>
                <a:gd name="T58" fmla="*/ 35 w 80"/>
                <a:gd name="T59" fmla="*/ 3 h 92"/>
                <a:gd name="T60" fmla="*/ 20 w 80"/>
                <a:gd name="T61" fmla="*/ 5 h 92"/>
                <a:gd name="T62" fmla="*/ 8 w 80"/>
                <a:gd name="T63" fmla="*/ 7 h 92"/>
                <a:gd name="T64" fmla="*/ 4 w 80"/>
                <a:gd name="T65" fmla="*/ 9 h 92"/>
                <a:gd name="T66" fmla="*/ 1 w 80"/>
                <a:gd name="T67" fmla="*/ 13 h 92"/>
                <a:gd name="T68" fmla="*/ 0 w 80"/>
                <a:gd name="T69" fmla="*/ 17 h 92"/>
                <a:gd name="T70" fmla="*/ 0 w 80"/>
                <a:gd name="T71" fmla="*/ 24 h 92"/>
                <a:gd name="T72" fmla="*/ 4 w 80"/>
                <a:gd name="T73" fmla="*/ 5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92">
                  <a:moveTo>
                    <a:pt x="4" y="59"/>
                  </a:moveTo>
                  <a:lnTo>
                    <a:pt x="4" y="59"/>
                  </a:lnTo>
                  <a:lnTo>
                    <a:pt x="5" y="66"/>
                  </a:lnTo>
                  <a:lnTo>
                    <a:pt x="9" y="73"/>
                  </a:lnTo>
                  <a:lnTo>
                    <a:pt x="13" y="80"/>
                  </a:lnTo>
                  <a:lnTo>
                    <a:pt x="19" y="84"/>
                  </a:lnTo>
                  <a:lnTo>
                    <a:pt x="24" y="88"/>
                  </a:lnTo>
                  <a:lnTo>
                    <a:pt x="31" y="91"/>
                  </a:lnTo>
                  <a:lnTo>
                    <a:pt x="39" y="92"/>
                  </a:lnTo>
                  <a:lnTo>
                    <a:pt x="46" y="92"/>
                  </a:lnTo>
                  <a:lnTo>
                    <a:pt x="47" y="92"/>
                  </a:lnTo>
                  <a:lnTo>
                    <a:pt x="47" y="92"/>
                  </a:lnTo>
                  <a:lnTo>
                    <a:pt x="55" y="89"/>
                  </a:lnTo>
                  <a:lnTo>
                    <a:pt x="62" y="87"/>
                  </a:lnTo>
                  <a:lnTo>
                    <a:pt x="67" y="82"/>
                  </a:lnTo>
                  <a:lnTo>
                    <a:pt x="71" y="77"/>
                  </a:lnTo>
                  <a:lnTo>
                    <a:pt x="75" y="70"/>
                  </a:lnTo>
                  <a:lnTo>
                    <a:pt x="78" y="64"/>
                  </a:lnTo>
                  <a:lnTo>
                    <a:pt x="80" y="57"/>
                  </a:lnTo>
                  <a:lnTo>
                    <a:pt x="80" y="49"/>
                  </a:lnTo>
                  <a:lnTo>
                    <a:pt x="75" y="15"/>
                  </a:lnTo>
                  <a:lnTo>
                    <a:pt x="75" y="15"/>
                  </a:lnTo>
                  <a:lnTo>
                    <a:pt x="73" y="8"/>
                  </a:lnTo>
                  <a:lnTo>
                    <a:pt x="70" y="4"/>
                  </a:lnTo>
                  <a:lnTo>
                    <a:pt x="66" y="1"/>
                  </a:lnTo>
                  <a:lnTo>
                    <a:pt x="62" y="0"/>
                  </a:lnTo>
                  <a:lnTo>
                    <a:pt x="50" y="1"/>
                  </a:lnTo>
                  <a:lnTo>
                    <a:pt x="35" y="3"/>
                  </a:lnTo>
                  <a:lnTo>
                    <a:pt x="35" y="3"/>
                  </a:lnTo>
                  <a:lnTo>
                    <a:pt x="35" y="3"/>
                  </a:lnTo>
                  <a:lnTo>
                    <a:pt x="20" y="5"/>
                  </a:lnTo>
                  <a:lnTo>
                    <a:pt x="8" y="7"/>
                  </a:lnTo>
                  <a:lnTo>
                    <a:pt x="4" y="9"/>
                  </a:lnTo>
                  <a:lnTo>
                    <a:pt x="1" y="13"/>
                  </a:lnTo>
                  <a:lnTo>
                    <a:pt x="0" y="17"/>
                  </a:lnTo>
                  <a:lnTo>
                    <a:pt x="0" y="24"/>
                  </a:lnTo>
                  <a:lnTo>
                    <a:pt x="4" y="59"/>
                  </a:lnTo>
                  <a:close/>
                </a:path>
              </a:pathLst>
            </a:custGeom>
            <a:solidFill>
              <a:srgbClr val="F246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07" name="Freeform 107"/>
            <p:cNvSpPr>
              <a:spLocks/>
            </p:cNvSpPr>
            <p:nvPr/>
          </p:nvSpPr>
          <p:spPr bwMode="auto">
            <a:xfrm>
              <a:off x="2571751" y="4389438"/>
              <a:ext cx="150813" cy="144463"/>
            </a:xfrm>
            <a:custGeom>
              <a:avLst/>
              <a:gdLst>
                <a:gd name="T0" fmla="*/ 11 w 95"/>
                <a:gd name="T1" fmla="*/ 91 h 91"/>
                <a:gd name="T2" fmla="*/ 95 w 95"/>
                <a:gd name="T3" fmla="*/ 80 h 91"/>
                <a:gd name="T4" fmla="*/ 84 w 95"/>
                <a:gd name="T5" fmla="*/ 0 h 91"/>
                <a:gd name="T6" fmla="*/ 0 w 95"/>
                <a:gd name="T7" fmla="*/ 11 h 91"/>
                <a:gd name="T8" fmla="*/ 11 w 95"/>
                <a:gd name="T9" fmla="*/ 91 h 91"/>
              </a:gdLst>
              <a:ahLst/>
              <a:cxnLst>
                <a:cxn ang="0">
                  <a:pos x="T0" y="T1"/>
                </a:cxn>
                <a:cxn ang="0">
                  <a:pos x="T2" y="T3"/>
                </a:cxn>
                <a:cxn ang="0">
                  <a:pos x="T4" y="T5"/>
                </a:cxn>
                <a:cxn ang="0">
                  <a:pos x="T6" y="T7"/>
                </a:cxn>
                <a:cxn ang="0">
                  <a:pos x="T8" y="T9"/>
                </a:cxn>
              </a:cxnLst>
              <a:rect l="0" t="0" r="r" b="b"/>
              <a:pathLst>
                <a:path w="95" h="91">
                  <a:moveTo>
                    <a:pt x="11" y="91"/>
                  </a:moveTo>
                  <a:lnTo>
                    <a:pt x="95" y="80"/>
                  </a:lnTo>
                  <a:lnTo>
                    <a:pt x="84" y="0"/>
                  </a:lnTo>
                  <a:lnTo>
                    <a:pt x="0" y="11"/>
                  </a:lnTo>
                  <a:lnTo>
                    <a:pt x="11" y="91"/>
                  </a:lnTo>
                  <a:close/>
                </a:path>
              </a:pathLst>
            </a:custGeom>
            <a:solidFill>
              <a:srgbClr val="F246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09" name="Freeform 109"/>
            <p:cNvSpPr>
              <a:spLocks/>
            </p:cNvSpPr>
            <p:nvPr/>
          </p:nvSpPr>
          <p:spPr bwMode="auto">
            <a:xfrm>
              <a:off x="2555876" y="4430713"/>
              <a:ext cx="44450" cy="260350"/>
            </a:xfrm>
            <a:custGeom>
              <a:avLst/>
              <a:gdLst>
                <a:gd name="T0" fmla="*/ 21 w 28"/>
                <a:gd name="T1" fmla="*/ 0 h 164"/>
                <a:gd name="T2" fmla="*/ 21 w 28"/>
                <a:gd name="T3" fmla="*/ 0 h 164"/>
                <a:gd name="T4" fmla="*/ 11 w 28"/>
                <a:gd name="T5" fmla="*/ 7 h 164"/>
                <a:gd name="T6" fmla="*/ 5 w 28"/>
                <a:gd name="T7" fmla="*/ 13 h 164"/>
                <a:gd name="T8" fmla="*/ 2 w 28"/>
                <a:gd name="T9" fmla="*/ 17 h 164"/>
                <a:gd name="T10" fmla="*/ 0 w 28"/>
                <a:gd name="T11" fmla="*/ 20 h 164"/>
                <a:gd name="T12" fmla="*/ 0 w 28"/>
                <a:gd name="T13" fmla="*/ 20 h 164"/>
                <a:gd name="T14" fmla="*/ 3 w 28"/>
                <a:gd name="T15" fmla="*/ 44 h 164"/>
                <a:gd name="T16" fmla="*/ 9 w 28"/>
                <a:gd name="T17" fmla="*/ 90 h 164"/>
                <a:gd name="T18" fmla="*/ 18 w 28"/>
                <a:gd name="T19" fmla="*/ 154 h 164"/>
                <a:gd name="T20" fmla="*/ 18 w 28"/>
                <a:gd name="T21" fmla="*/ 154 h 164"/>
                <a:gd name="T22" fmla="*/ 17 w 28"/>
                <a:gd name="T23" fmla="*/ 155 h 164"/>
                <a:gd name="T24" fmla="*/ 18 w 28"/>
                <a:gd name="T25" fmla="*/ 160 h 164"/>
                <a:gd name="T26" fmla="*/ 19 w 28"/>
                <a:gd name="T27" fmla="*/ 161 h 164"/>
                <a:gd name="T28" fmla="*/ 21 w 28"/>
                <a:gd name="T29" fmla="*/ 162 h 164"/>
                <a:gd name="T30" fmla="*/ 23 w 28"/>
                <a:gd name="T31" fmla="*/ 164 h 164"/>
                <a:gd name="T32" fmla="*/ 28 w 28"/>
                <a:gd name="T33" fmla="*/ 164 h 164"/>
                <a:gd name="T34" fmla="*/ 13 w 28"/>
                <a:gd name="T35" fmla="*/ 58 h 164"/>
                <a:gd name="T36" fmla="*/ 19 w 28"/>
                <a:gd name="T37" fmla="*/ 44 h 164"/>
                <a:gd name="T38" fmla="*/ 21 w 28"/>
                <a:gd name="T39" fmla="*/ 0 h 164"/>
                <a:gd name="T40" fmla="*/ 21 w 28"/>
                <a:gd name="T4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164">
                  <a:moveTo>
                    <a:pt x="21" y="0"/>
                  </a:moveTo>
                  <a:lnTo>
                    <a:pt x="21" y="0"/>
                  </a:lnTo>
                  <a:lnTo>
                    <a:pt x="11" y="7"/>
                  </a:lnTo>
                  <a:lnTo>
                    <a:pt x="5" y="13"/>
                  </a:lnTo>
                  <a:lnTo>
                    <a:pt x="2" y="17"/>
                  </a:lnTo>
                  <a:lnTo>
                    <a:pt x="0" y="20"/>
                  </a:lnTo>
                  <a:lnTo>
                    <a:pt x="0" y="20"/>
                  </a:lnTo>
                  <a:lnTo>
                    <a:pt x="3" y="44"/>
                  </a:lnTo>
                  <a:lnTo>
                    <a:pt x="9" y="90"/>
                  </a:lnTo>
                  <a:lnTo>
                    <a:pt x="18" y="154"/>
                  </a:lnTo>
                  <a:lnTo>
                    <a:pt x="18" y="154"/>
                  </a:lnTo>
                  <a:lnTo>
                    <a:pt x="17" y="155"/>
                  </a:lnTo>
                  <a:lnTo>
                    <a:pt x="18" y="160"/>
                  </a:lnTo>
                  <a:lnTo>
                    <a:pt x="19" y="161"/>
                  </a:lnTo>
                  <a:lnTo>
                    <a:pt x="21" y="162"/>
                  </a:lnTo>
                  <a:lnTo>
                    <a:pt x="23" y="164"/>
                  </a:lnTo>
                  <a:lnTo>
                    <a:pt x="28" y="164"/>
                  </a:lnTo>
                  <a:lnTo>
                    <a:pt x="13" y="58"/>
                  </a:lnTo>
                  <a:lnTo>
                    <a:pt x="19" y="44"/>
                  </a:lnTo>
                  <a:lnTo>
                    <a:pt x="21" y="0"/>
                  </a:lnTo>
                  <a:lnTo>
                    <a:pt x="21" y="0"/>
                  </a:lnTo>
                  <a:close/>
                </a:path>
              </a:pathLst>
            </a:custGeom>
            <a:solidFill>
              <a:srgbClr val="F246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grpSp>
        <p:nvGrpSpPr>
          <p:cNvPr id="208" name="组合 207"/>
          <p:cNvGrpSpPr/>
          <p:nvPr/>
        </p:nvGrpSpPr>
        <p:grpSpPr>
          <a:xfrm>
            <a:off x="2950772" y="3473828"/>
            <a:ext cx="796717" cy="612616"/>
            <a:chOff x="3019426" y="4346575"/>
            <a:chExt cx="796925" cy="612776"/>
          </a:xfrm>
        </p:grpSpPr>
        <p:sp>
          <p:nvSpPr>
            <p:cNvPr id="110" name="Freeform 110"/>
            <p:cNvSpPr>
              <a:spLocks/>
            </p:cNvSpPr>
            <p:nvPr/>
          </p:nvSpPr>
          <p:spPr bwMode="auto">
            <a:xfrm>
              <a:off x="3040063" y="4346575"/>
              <a:ext cx="776288" cy="347663"/>
            </a:xfrm>
            <a:custGeom>
              <a:avLst/>
              <a:gdLst>
                <a:gd name="T0" fmla="*/ 247 w 489"/>
                <a:gd name="T1" fmla="*/ 219 h 219"/>
                <a:gd name="T2" fmla="*/ 489 w 489"/>
                <a:gd name="T3" fmla="*/ 110 h 219"/>
                <a:gd name="T4" fmla="*/ 240 w 489"/>
                <a:gd name="T5" fmla="*/ 0 h 219"/>
                <a:gd name="T6" fmla="*/ 0 w 489"/>
                <a:gd name="T7" fmla="*/ 107 h 219"/>
                <a:gd name="T8" fmla="*/ 247 w 489"/>
                <a:gd name="T9" fmla="*/ 219 h 219"/>
              </a:gdLst>
              <a:ahLst/>
              <a:cxnLst>
                <a:cxn ang="0">
                  <a:pos x="T0" y="T1"/>
                </a:cxn>
                <a:cxn ang="0">
                  <a:pos x="T2" y="T3"/>
                </a:cxn>
                <a:cxn ang="0">
                  <a:pos x="T4" y="T5"/>
                </a:cxn>
                <a:cxn ang="0">
                  <a:pos x="T6" y="T7"/>
                </a:cxn>
                <a:cxn ang="0">
                  <a:pos x="T8" y="T9"/>
                </a:cxn>
              </a:cxnLst>
              <a:rect l="0" t="0" r="r" b="b"/>
              <a:pathLst>
                <a:path w="489" h="219">
                  <a:moveTo>
                    <a:pt x="247" y="219"/>
                  </a:moveTo>
                  <a:lnTo>
                    <a:pt x="489" y="110"/>
                  </a:lnTo>
                  <a:lnTo>
                    <a:pt x="240" y="0"/>
                  </a:lnTo>
                  <a:lnTo>
                    <a:pt x="0" y="107"/>
                  </a:lnTo>
                  <a:lnTo>
                    <a:pt x="247" y="219"/>
                  </a:lnTo>
                  <a:close/>
                </a:path>
              </a:pathLst>
            </a:custGeom>
            <a:solidFill>
              <a:srgbClr val="FF8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11" name="Rectangle 111"/>
            <p:cNvSpPr>
              <a:spLocks noChangeArrowheads="1"/>
            </p:cNvSpPr>
            <p:nvPr/>
          </p:nvSpPr>
          <p:spPr bwMode="auto">
            <a:xfrm>
              <a:off x="3049588" y="4510088"/>
              <a:ext cx="22225" cy="255588"/>
            </a:xfrm>
            <a:prstGeom prst="rect">
              <a:avLst/>
            </a:prstGeom>
            <a:solidFill>
              <a:srgbClr val="FF8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12" name="Freeform 112"/>
            <p:cNvSpPr>
              <a:spLocks/>
            </p:cNvSpPr>
            <p:nvPr/>
          </p:nvSpPr>
          <p:spPr bwMode="auto">
            <a:xfrm>
              <a:off x="3022601" y="4735513"/>
              <a:ext cx="76200" cy="77788"/>
            </a:xfrm>
            <a:custGeom>
              <a:avLst/>
              <a:gdLst>
                <a:gd name="T0" fmla="*/ 0 w 48"/>
                <a:gd name="T1" fmla="*/ 24 h 49"/>
                <a:gd name="T2" fmla="*/ 0 w 48"/>
                <a:gd name="T3" fmla="*/ 24 h 49"/>
                <a:gd name="T4" fmla="*/ 0 w 48"/>
                <a:gd name="T5" fmla="*/ 20 h 49"/>
                <a:gd name="T6" fmla="*/ 2 w 48"/>
                <a:gd name="T7" fmla="*/ 15 h 49"/>
                <a:gd name="T8" fmla="*/ 4 w 48"/>
                <a:gd name="T9" fmla="*/ 11 h 49"/>
                <a:gd name="T10" fmla="*/ 7 w 48"/>
                <a:gd name="T11" fmla="*/ 8 h 49"/>
                <a:gd name="T12" fmla="*/ 11 w 48"/>
                <a:gd name="T13" fmla="*/ 4 h 49"/>
                <a:gd name="T14" fmla="*/ 15 w 48"/>
                <a:gd name="T15" fmla="*/ 3 h 49"/>
                <a:gd name="T16" fmla="*/ 19 w 48"/>
                <a:gd name="T17" fmla="*/ 1 h 49"/>
                <a:gd name="T18" fmla="*/ 25 w 48"/>
                <a:gd name="T19" fmla="*/ 0 h 49"/>
                <a:gd name="T20" fmla="*/ 25 w 48"/>
                <a:gd name="T21" fmla="*/ 0 h 49"/>
                <a:gd name="T22" fmla="*/ 29 w 48"/>
                <a:gd name="T23" fmla="*/ 1 h 49"/>
                <a:gd name="T24" fmla="*/ 34 w 48"/>
                <a:gd name="T25" fmla="*/ 3 h 49"/>
                <a:gd name="T26" fmla="*/ 38 w 48"/>
                <a:gd name="T27" fmla="*/ 4 h 49"/>
                <a:gd name="T28" fmla="*/ 41 w 48"/>
                <a:gd name="T29" fmla="*/ 8 h 49"/>
                <a:gd name="T30" fmla="*/ 44 w 48"/>
                <a:gd name="T31" fmla="*/ 11 h 49"/>
                <a:gd name="T32" fmla="*/ 46 w 48"/>
                <a:gd name="T33" fmla="*/ 15 h 49"/>
                <a:gd name="T34" fmla="*/ 48 w 48"/>
                <a:gd name="T35" fmla="*/ 20 h 49"/>
                <a:gd name="T36" fmla="*/ 48 w 48"/>
                <a:gd name="T37" fmla="*/ 24 h 49"/>
                <a:gd name="T38" fmla="*/ 48 w 48"/>
                <a:gd name="T39" fmla="*/ 24 h 49"/>
                <a:gd name="T40" fmla="*/ 48 w 48"/>
                <a:gd name="T41" fmla="*/ 30 h 49"/>
                <a:gd name="T42" fmla="*/ 46 w 48"/>
                <a:gd name="T43" fmla="*/ 34 h 49"/>
                <a:gd name="T44" fmla="*/ 44 w 48"/>
                <a:gd name="T45" fmla="*/ 38 h 49"/>
                <a:gd name="T46" fmla="*/ 41 w 48"/>
                <a:gd name="T47" fmla="*/ 42 h 49"/>
                <a:gd name="T48" fmla="*/ 38 w 48"/>
                <a:gd name="T49" fmla="*/ 45 h 49"/>
                <a:gd name="T50" fmla="*/ 34 w 48"/>
                <a:gd name="T51" fmla="*/ 47 h 49"/>
                <a:gd name="T52" fmla="*/ 29 w 48"/>
                <a:gd name="T53" fmla="*/ 49 h 49"/>
                <a:gd name="T54" fmla="*/ 25 w 48"/>
                <a:gd name="T55" fmla="*/ 49 h 49"/>
                <a:gd name="T56" fmla="*/ 25 w 48"/>
                <a:gd name="T57" fmla="*/ 49 h 49"/>
                <a:gd name="T58" fmla="*/ 19 w 48"/>
                <a:gd name="T59" fmla="*/ 49 h 49"/>
                <a:gd name="T60" fmla="*/ 15 w 48"/>
                <a:gd name="T61" fmla="*/ 47 h 49"/>
                <a:gd name="T62" fmla="*/ 11 w 48"/>
                <a:gd name="T63" fmla="*/ 45 h 49"/>
                <a:gd name="T64" fmla="*/ 7 w 48"/>
                <a:gd name="T65" fmla="*/ 42 h 49"/>
                <a:gd name="T66" fmla="*/ 4 w 48"/>
                <a:gd name="T67" fmla="*/ 38 h 49"/>
                <a:gd name="T68" fmla="*/ 2 w 48"/>
                <a:gd name="T69" fmla="*/ 34 h 49"/>
                <a:gd name="T70" fmla="*/ 0 w 48"/>
                <a:gd name="T71" fmla="*/ 30 h 49"/>
                <a:gd name="T72" fmla="*/ 0 w 48"/>
                <a:gd name="T73" fmla="*/ 24 h 49"/>
                <a:gd name="T74" fmla="*/ 0 w 48"/>
                <a:gd name="T75"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9">
                  <a:moveTo>
                    <a:pt x="0" y="24"/>
                  </a:moveTo>
                  <a:lnTo>
                    <a:pt x="0" y="24"/>
                  </a:lnTo>
                  <a:lnTo>
                    <a:pt x="0" y="20"/>
                  </a:lnTo>
                  <a:lnTo>
                    <a:pt x="2" y="15"/>
                  </a:lnTo>
                  <a:lnTo>
                    <a:pt x="4" y="11"/>
                  </a:lnTo>
                  <a:lnTo>
                    <a:pt x="7" y="8"/>
                  </a:lnTo>
                  <a:lnTo>
                    <a:pt x="11" y="4"/>
                  </a:lnTo>
                  <a:lnTo>
                    <a:pt x="15" y="3"/>
                  </a:lnTo>
                  <a:lnTo>
                    <a:pt x="19" y="1"/>
                  </a:lnTo>
                  <a:lnTo>
                    <a:pt x="25" y="0"/>
                  </a:lnTo>
                  <a:lnTo>
                    <a:pt x="25" y="0"/>
                  </a:lnTo>
                  <a:lnTo>
                    <a:pt x="29" y="1"/>
                  </a:lnTo>
                  <a:lnTo>
                    <a:pt x="34" y="3"/>
                  </a:lnTo>
                  <a:lnTo>
                    <a:pt x="38" y="4"/>
                  </a:lnTo>
                  <a:lnTo>
                    <a:pt x="41" y="8"/>
                  </a:lnTo>
                  <a:lnTo>
                    <a:pt x="44" y="11"/>
                  </a:lnTo>
                  <a:lnTo>
                    <a:pt x="46" y="15"/>
                  </a:lnTo>
                  <a:lnTo>
                    <a:pt x="48" y="20"/>
                  </a:lnTo>
                  <a:lnTo>
                    <a:pt x="48" y="24"/>
                  </a:lnTo>
                  <a:lnTo>
                    <a:pt x="48" y="24"/>
                  </a:lnTo>
                  <a:lnTo>
                    <a:pt x="48" y="30"/>
                  </a:lnTo>
                  <a:lnTo>
                    <a:pt x="46" y="34"/>
                  </a:lnTo>
                  <a:lnTo>
                    <a:pt x="44" y="38"/>
                  </a:lnTo>
                  <a:lnTo>
                    <a:pt x="41" y="42"/>
                  </a:lnTo>
                  <a:lnTo>
                    <a:pt x="38" y="45"/>
                  </a:lnTo>
                  <a:lnTo>
                    <a:pt x="34" y="47"/>
                  </a:lnTo>
                  <a:lnTo>
                    <a:pt x="29" y="49"/>
                  </a:lnTo>
                  <a:lnTo>
                    <a:pt x="25" y="49"/>
                  </a:lnTo>
                  <a:lnTo>
                    <a:pt x="25" y="49"/>
                  </a:lnTo>
                  <a:lnTo>
                    <a:pt x="19" y="49"/>
                  </a:lnTo>
                  <a:lnTo>
                    <a:pt x="15" y="47"/>
                  </a:lnTo>
                  <a:lnTo>
                    <a:pt x="11" y="45"/>
                  </a:lnTo>
                  <a:lnTo>
                    <a:pt x="7" y="42"/>
                  </a:lnTo>
                  <a:lnTo>
                    <a:pt x="4" y="38"/>
                  </a:lnTo>
                  <a:lnTo>
                    <a:pt x="2" y="34"/>
                  </a:lnTo>
                  <a:lnTo>
                    <a:pt x="0" y="30"/>
                  </a:lnTo>
                  <a:lnTo>
                    <a:pt x="0" y="24"/>
                  </a:lnTo>
                  <a:lnTo>
                    <a:pt x="0" y="24"/>
                  </a:lnTo>
                  <a:close/>
                </a:path>
              </a:pathLst>
            </a:custGeom>
            <a:solidFill>
              <a:srgbClr val="FF8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13" name="Freeform 113"/>
            <p:cNvSpPr>
              <a:spLocks/>
            </p:cNvSpPr>
            <p:nvPr/>
          </p:nvSpPr>
          <p:spPr bwMode="auto">
            <a:xfrm>
              <a:off x="3052763" y="4778375"/>
              <a:ext cx="46038" cy="169863"/>
            </a:xfrm>
            <a:custGeom>
              <a:avLst/>
              <a:gdLst>
                <a:gd name="T0" fmla="*/ 17 w 29"/>
                <a:gd name="T1" fmla="*/ 5 h 107"/>
                <a:gd name="T2" fmla="*/ 17 w 29"/>
                <a:gd name="T3" fmla="*/ 5 h 107"/>
                <a:gd name="T4" fmla="*/ 19 w 29"/>
                <a:gd name="T5" fmla="*/ 12 h 107"/>
                <a:gd name="T6" fmla="*/ 22 w 29"/>
                <a:gd name="T7" fmla="*/ 22 h 107"/>
                <a:gd name="T8" fmla="*/ 25 w 29"/>
                <a:gd name="T9" fmla="*/ 33 h 107"/>
                <a:gd name="T10" fmla="*/ 27 w 29"/>
                <a:gd name="T11" fmla="*/ 47 h 107"/>
                <a:gd name="T12" fmla="*/ 29 w 29"/>
                <a:gd name="T13" fmla="*/ 65 h 107"/>
                <a:gd name="T14" fmla="*/ 29 w 29"/>
                <a:gd name="T15" fmla="*/ 84 h 107"/>
                <a:gd name="T16" fmla="*/ 27 w 29"/>
                <a:gd name="T17" fmla="*/ 107 h 107"/>
                <a:gd name="T18" fmla="*/ 0 w 29"/>
                <a:gd name="T19" fmla="*/ 107 h 107"/>
                <a:gd name="T20" fmla="*/ 0 w 29"/>
                <a:gd name="T21" fmla="*/ 0 h 107"/>
                <a:gd name="T22" fmla="*/ 0 w 29"/>
                <a:gd name="T23" fmla="*/ 0 h 107"/>
                <a:gd name="T24" fmla="*/ 8 w 29"/>
                <a:gd name="T25" fmla="*/ 4 h 107"/>
                <a:gd name="T26" fmla="*/ 14 w 29"/>
                <a:gd name="T27" fmla="*/ 5 h 107"/>
                <a:gd name="T28" fmla="*/ 15 w 29"/>
                <a:gd name="T29" fmla="*/ 5 h 107"/>
                <a:gd name="T30" fmla="*/ 17 w 29"/>
                <a:gd name="T31" fmla="*/ 5 h 107"/>
                <a:gd name="T32" fmla="*/ 17 w 29"/>
                <a:gd name="T33" fmla="*/ 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107">
                  <a:moveTo>
                    <a:pt x="17" y="5"/>
                  </a:moveTo>
                  <a:lnTo>
                    <a:pt x="17" y="5"/>
                  </a:lnTo>
                  <a:lnTo>
                    <a:pt x="19" y="12"/>
                  </a:lnTo>
                  <a:lnTo>
                    <a:pt x="22" y="22"/>
                  </a:lnTo>
                  <a:lnTo>
                    <a:pt x="25" y="33"/>
                  </a:lnTo>
                  <a:lnTo>
                    <a:pt x="27" y="47"/>
                  </a:lnTo>
                  <a:lnTo>
                    <a:pt x="29" y="65"/>
                  </a:lnTo>
                  <a:lnTo>
                    <a:pt x="29" y="84"/>
                  </a:lnTo>
                  <a:lnTo>
                    <a:pt x="27" y="107"/>
                  </a:lnTo>
                  <a:lnTo>
                    <a:pt x="0" y="107"/>
                  </a:lnTo>
                  <a:lnTo>
                    <a:pt x="0" y="0"/>
                  </a:lnTo>
                  <a:lnTo>
                    <a:pt x="0" y="0"/>
                  </a:lnTo>
                  <a:lnTo>
                    <a:pt x="8" y="4"/>
                  </a:lnTo>
                  <a:lnTo>
                    <a:pt x="14" y="5"/>
                  </a:lnTo>
                  <a:lnTo>
                    <a:pt x="15" y="5"/>
                  </a:lnTo>
                  <a:lnTo>
                    <a:pt x="17" y="5"/>
                  </a:lnTo>
                  <a:lnTo>
                    <a:pt x="17" y="5"/>
                  </a:lnTo>
                  <a:close/>
                </a:path>
              </a:pathLst>
            </a:custGeom>
            <a:solidFill>
              <a:srgbClr val="FF8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14" name="Freeform 114"/>
            <p:cNvSpPr>
              <a:spLocks/>
            </p:cNvSpPr>
            <p:nvPr/>
          </p:nvSpPr>
          <p:spPr bwMode="auto">
            <a:xfrm>
              <a:off x="3019426" y="4778375"/>
              <a:ext cx="46038" cy="169863"/>
            </a:xfrm>
            <a:custGeom>
              <a:avLst/>
              <a:gdLst>
                <a:gd name="T0" fmla="*/ 13 w 29"/>
                <a:gd name="T1" fmla="*/ 5 h 107"/>
                <a:gd name="T2" fmla="*/ 13 w 29"/>
                <a:gd name="T3" fmla="*/ 5 h 107"/>
                <a:gd name="T4" fmla="*/ 10 w 29"/>
                <a:gd name="T5" fmla="*/ 12 h 107"/>
                <a:gd name="T6" fmla="*/ 4 w 29"/>
                <a:gd name="T7" fmla="*/ 33 h 107"/>
                <a:gd name="T8" fmla="*/ 2 w 29"/>
                <a:gd name="T9" fmla="*/ 47 h 107"/>
                <a:gd name="T10" fmla="*/ 0 w 29"/>
                <a:gd name="T11" fmla="*/ 65 h 107"/>
                <a:gd name="T12" fmla="*/ 0 w 29"/>
                <a:gd name="T13" fmla="*/ 84 h 107"/>
                <a:gd name="T14" fmla="*/ 1 w 29"/>
                <a:gd name="T15" fmla="*/ 107 h 107"/>
                <a:gd name="T16" fmla="*/ 29 w 29"/>
                <a:gd name="T17" fmla="*/ 107 h 107"/>
                <a:gd name="T18" fmla="*/ 29 w 29"/>
                <a:gd name="T19" fmla="*/ 0 h 107"/>
                <a:gd name="T20" fmla="*/ 29 w 29"/>
                <a:gd name="T21" fmla="*/ 0 h 107"/>
                <a:gd name="T22" fmla="*/ 21 w 29"/>
                <a:gd name="T23" fmla="*/ 4 h 107"/>
                <a:gd name="T24" fmla="*/ 16 w 29"/>
                <a:gd name="T25" fmla="*/ 5 h 107"/>
                <a:gd name="T26" fmla="*/ 13 w 29"/>
                <a:gd name="T27" fmla="*/ 5 h 107"/>
                <a:gd name="T28" fmla="*/ 13 w 29"/>
                <a:gd name="T29" fmla="*/ 5 h 107"/>
                <a:gd name="T30" fmla="*/ 13 w 29"/>
                <a:gd name="T31" fmla="*/ 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07">
                  <a:moveTo>
                    <a:pt x="13" y="5"/>
                  </a:moveTo>
                  <a:lnTo>
                    <a:pt x="13" y="5"/>
                  </a:lnTo>
                  <a:lnTo>
                    <a:pt x="10" y="12"/>
                  </a:lnTo>
                  <a:lnTo>
                    <a:pt x="4" y="33"/>
                  </a:lnTo>
                  <a:lnTo>
                    <a:pt x="2" y="47"/>
                  </a:lnTo>
                  <a:lnTo>
                    <a:pt x="0" y="65"/>
                  </a:lnTo>
                  <a:lnTo>
                    <a:pt x="0" y="84"/>
                  </a:lnTo>
                  <a:lnTo>
                    <a:pt x="1" y="107"/>
                  </a:lnTo>
                  <a:lnTo>
                    <a:pt x="29" y="107"/>
                  </a:lnTo>
                  <a:lnTo>
                    <a:pt x="29" y="0"/>
                  </a:lnTo>
                  <a:lnTo>
                    <a:pt x="29" y="0"/>
                  </a:lnTo>
                  <a:lnTo>
                    <a:pt x="21" y="4"/>
                  </a:lnTo>
                  <a:lnTo>
                    <a:pt x="16" y="5"/>
                  </a:lnTo>
                  <a:lnTo>
                    <a:pt x="13" y="5"/>
                  </a:lnTo>
                  <a:lnTo>
                    <a:pt x="13" y="5"/>
                  </a:lnTo>
                  <a:lnTo>
                    <a:pt x="13" y="5"/>
                  </a:lnTo>
                  <a:close/>
                </a:path>
              </a:pathLst>
            </a:custGeom>
            <a:solidFill>
              <a:srgbClr val="FF8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15" name="Freeform 115"/>
            <p:cNvSpPr>
              <a:spLocks/>
            </p:cNvSpPr>
            <p:nvPr/>
          </p:nvSpPr>
          <p:spPr bwMode="auto">
            <a:xfrm>
              <a:off x="3211513" y="4624388"/>
              <a:ext cx="449263" cy="334963"/>
            </a:xfrm>
            <a:custGeom>
              <a:avLst/>
              <a:gdLst>
                <a:gd name="T0" fmla="*/ 0 w 283"/>
                <a:gd name="T1" fmla="*/ 0 h 211"/>
                <a:gd name="T2" fmla="*/ 0 w 283"/>
                <a:gd name="T3" fmla="*/ 0 h 211"/>
                <a:gd name="T4" fmla="*/ 63 w 283"/>
                <a:gd name="T5" fmla="*/ 29 h 211"/>
                <a:gd name="T6" fmla="*/ 143 w 283"/>
                <a:gd name="T7" fmla="*/ 67 h 211"/>
                <a:gd name="T8" fmla="*/ 143 w 283"/>
                <a:gd name="T9" fmla="*/ 67 h 211"/>
                <a:gd name="T10" fmla="*/ 221 w 283"/>
                <a:gd name="T11" fmla="*/ 29 h 211"/>
                <a:gd name="T12" fmla="*/ 283 w 283"/>
                <a:gd name="T13" fmla="*/ 0 h 211"/>
                <a:gd name="T14" fmla="*/ 283 w 283"/>
                <a:gd name="T15" fmla="*/ 163 h 211"/>
                <a:gd name="T16" fmla="*/ 283 w 283"/>
                <a:gd name="T17" fmla="*/ 163 h 211"/>
                <a:gd name="T18" fmla="*/ 277 w 283"/>
                <a:gd name="T19" fmla="*/ 170 h 211"/>
                <a:gd name="T20" fmla="*/ 267 w 283"/>
                <a:gd name="T21" fmla="*/ 177 h 211"/>
                <a:gd name="T22" fmla="*/ 259 w 283"/>
                <a:gd name="T23" fmla="*/ 182 h 211"/>
                <a:gd name="T24" fmla="*/ 250 w 283"/>
                <a:gd name="T25" fmla="*/ 188 h 211"/>
                <a:gd name="T26" fmla="*/ 229 w 283"/>
                <a:gd name="T27" fmla="*/ 196 h 211"/>
                <a:gd name="T28" fmla="*/ 209 w 283"/>
                <a:gd name="T29" fmla="*/ 201 h 211"/>
                <a:gd name="T30" fmla="*/ 190 w 283"/>
                <a:gd name="T31" fmla="*/ 205 h 211"/>
                <a:gd name="T32" fmla="*/ 172 w 283"/>
                <a:gd name="T33" fmla="*/ 208 h 211"/>
                <a:gd name="T34" fmla="*/ 147 w 283"/>
                <a:gd name="T35" fmla="*/ 211 h 211"/>
                <a:gd name="T36" fmla="*/ 147 w 283"/>
                <a:gd name="T37" fmla="*/ 211 h 211"/>
                <a:gd name="T38" fmla="*/ 147 w 283"/>
                <a:gd name="T39" fmla="*/ 211 h 211"/>
                <a:gd name="T40" fmla="*/ 143 w 283"/>
                <a:gd name="T41" fmla="*/ 211 h 211"/>
                <a:gd name="T42" fmla="*/ 143 w 283"/>
                <a:gd name="T43" fmla="*/ 211 h 211"/>
                <a:gd name="T44" fmla="*/ 139 w 283"/>
                <a:gd name="T45" fmla="*/ 211 h 211"/>
                <a:gd name="T46" fmla="*/ 139 w 283"/>
                <a:gd name="T47" fmla="*/ 211 h 211"/>
                <a:gd name="T48" fmla="*/ 139 w 283"/>
                <a:gd name="T49" fmla="*/ 211 h 211"/>
                <a:gd name="T50" fmla="*/ 113 w 283"/>
                <a:gd name="T51" fmla="*/ 208 h 211"/>
                <a:gd name="T52" fmla="*/ 94 w 283"/>
                <a:gd name="T53" fmla="*/ 205 h 211"/>
                <a:gd name="T54" fmla="*/ 75 w 283"/>
                <a:gd name="T55" fmla="*/ 201 h 211"/>
                <a:gd name="T56" fmla="*/ 55 w 283"/>
                <a:gd name="T57" fmla="*/ 196 h 211"/>
                <a:gd name="T58" fmla="*/ 36 w 283"/>
                <a:gd name="T59" fmla="*/ 188 h 211"/>
                <a:gd name="T60" fmla="*/ 26 w 283"/>
                <a:gd name="T61" fmla="*/ 182 h 211"/>
                <a:gd name="T62" fmla="*/ 17 w 283"/>
                <a:gd name="T63" fmla="*/ 177 h 211"/>
                <a:gd name="T64" fmla="*/ 9 w 283"/>
                <a:gd name="T65" fmla="*/ 170 h 211"/>
                <a:gd name="T66" fmla="*/ 0 w 283"/>
                <a:gd name="T67" fmla="*/ 163 h 211"/>
                <a:gd name="T68" fmla="*/ 0 w 283"/>
                <a:gd name="T69"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3" h="211">
                  <a:moveTo>
                    <a:pt x="0" y="0"/>
                  </a:moveTo>
                  <a:lnTo>
                    <a:pt x="0" y="0"/>
                  </a:lnTo>
                  <a:lnTo>
                    <a:pt x="63" y="29"/>
                  </a:lnTo>
                  <a:lnTo>
                    <a:pt x="143" y="67"/>
                  </a:lnTo>
                  <a:lnTo>
                    <a:pt x="143" y="67"/>
                  </a:lnTo>
                  <a:lnTo>
                    <a:pt x="221" y="29"/>
                  </a:lnTo>
                  <a:lnTo>
                    <a:pt x="283" y="0"/>
                  </a:lnTo>
                  <a:lnTo>
                    <a:pt x="283" y="163"/>
                  </a:lnTo>
                  <a:lnTo>
                    <a:pt x="283" y="163"/>
                  </a:lnTo>
                  <a:lnTo>
                    <a:pt x="277" y="170"/>
                  </a:lnTo>
                  <a:lnTo>
                    <a:pt x="267" y="177"/>
                  </a:lnTo>
                  <a:lnTo>
                    <a:pt x="259" y="182"/>
                  </a:lnTo>
                  <a:lnTo>
                    <a:pt x="250" y="188"/>
                  </a:lnTo>
                  <a:lnTo>
                    <a:pt x="229" y="196"/>
                  </a:lnTo>
                  <a:lnTo>
                    <a:pt x="209" y="201"/>
                  </a:lnTo>
                  <a:lnTo>
                    <a:pt x="190" y="205"/>
                  </a:lnTo>
                  <a:lnTo>
                    <a:pt x="172" y="208"/>
                  </a:lnTo>
                  <a:lnTo>
                    <a:pt x="147" y="211"/>
                  </a:lnTo>
                  <a:lnTo>
                    <a:pt x="147" y="211"/>
                  </a:lnTo>
                  <a:lnTo>
                    <a:pt x="147" y="211"/>
                  </a:lnTo>
                  <a:lnTo>
                    <a:pt x="143" y="211"/>
                  </a:lnTo>
                  <a:lnTo>
                    <a:pt x="143" y="211"/>
                  </a:lnTo>
                  <a:lnTo>
                    <a:pt x="139" y="211"/>
                  </a:lnTo>
                  <a:lnTo>
                    <a:pt x="139" y="211"/>
                  </a:lnTo>
                  <a:lnTo>
                    <a:pt x="139" y="211"/>
                  </a:lnTo>
                  <a:lnTo>
                    <a:pt x="113" y="208"/>
                  </a:lnTo>
                  <a:lnTo>
                    <a:pt x="94" y="205"/>
                  </a:lnTo>
                  <a:lnTo>
                    <a:pt x="75" y="201"/>
                  </a:lnTo>
                  <a:lnTo>
                    <a:pt x="55" y="196"/>
                  </a:lnTo>
                  <a:lnTo>
                    <a:pt x="36" y="188"/>
                  </a:lnTo>
                  <a:lnTo>
                    <a:pt x="26" y="182"/>
                  </a:lnTo>
                  <a:lnTo>
                    <a:pt x="17" y="177"/>
                  </a:lnTo>
                  <a:lnTo>
                    <a:pt x="9" y="170"/>
                  </a:lnTo>
                  <a:lnTo>
                    <a:pt x="0" y="163"/>
                  </a:lnTo>
                  <a:lnTo>
                    <a:pt x="0" y="0"/>
                  </a:lnTo>
                  <a:close/>
                </a:path>
              </a:pathLst>
            </a:custGeom>
            <a:solidFill>
              <a:srgbClr val="FF8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sp>
        <p:nvSpPr>
          <p:cNvPr id="116" name="Freeform 116"/>
          <p:cNvSpPr>
            <a:spLocks noEditPoints="1"/>
          </p:cNvSpPr>
          <p:nvPr/>
        </p:nvSpPr>
        <p:spPr bwMode="auto">
          <a:xfrm>
            <a:off x="3961745" y="1347132"/>
            <a:ext cx="392011" cy="491997"/>
          </a:xfrm>
          <a:custGeom>
            <a:avLst/>
            <a:gdLst>
              <a:gd name="T0" fmla="*/ 82 w 247"/>
              <a:gd name="T1" fmla="*/ 150 h 310"/>
              <a:gd name="T2" fmla="*/ 87 w 247"/>
              <a:gd name="T3" fmla="*/ 132 h 310"/>
              <a:gd name="T4" fmla="*/ 87 w 247"/>
              <a:gd name="T5" fmla="*/ 59 h 310"/>
              <a:gd name="T6" fmla="*/ 79 w 247"/>
              <a:gd name="T7" fmla="*/ 50 h 310"/>
              <a:gd name="T8" fmla="*/ 80 w 247"/>
              <a:gd name="T9" fmla="*/ 17 h 310"/>
              <a:gd name="T10" fmla="*/ 80 w 247"/>
              <a:gd name="T11" fmla="*/ 13 h 310"/>
              <a:gd name="T12" fmla="*/ 92 w 247"/>
              <a:gd name="T13" fmla="*/ 5 h 310"/>
              <a:gd name="T14" fmla="*/ 125 w 247"/>
              <a:gd name="T15" fmla="*/ 0 h 310"/>
              <a:gd name="T16" fmla="*/ 162 w 247"/>
              <a:gd name="T17" fmla="*/ 6 h 310"/>
              <a:gd name="T18" fmla="*/ 168 w 247"/>
              <a:gd name="T19" fmla="*/ 16 h 310"/>
              <a:gd name="T20" fmla="*/ 170 w 247"/>
              <a:gd name="T21" fmla="*/ 17 h 310"/>
              <a:gd name="T22" fmla="*/ 168 w 247"/>
              <a:gd name="T23" fmla="*/ 50 h 310"/>
              <a:gd name="T24" fmla="*/ 162 w 247"/>
              <a:gd name="T25" fmla="*/ 58 h 310"/>
              <a:gd name="T26" fmla="*/ 156 w 247"/>
              <a:gd name="T27" fmla="*/ 132 h 310"/>
              <a:gd name="T28" fmla="*/ 157 w 247"/>
              <a:gd name="T29" fmla="*/ 140 h 310"/>
              <a:gd name="T30" fmla="*/ 166 w 247"/>
              <a:gd name="T31" fmla="*/ 150 h 310"/>
              <a:gd name="T32" fmla="*/ 190 w 247"/>
              <a:gd name="T33" fmla="*/ 171 h 310"/>
              <a:gd name="T34" fmla="*/ 231 w 247"/>
              <a:gd name="T35" fmla="*/ 222 h 310"/>
              <a:gd name="T36" fmla="*/ 246 w 247"/>
              <a:gd name="T37" fmla="*/ 253 h 310"/>
              <a:gd name="T38" fmla="*/ 243 w 247"/>
              <a:gd name="T39" fmla="*/ 278 h 310"/>
              <a:gd name="T40" fmla="*/ 236 w 247"/>
              <a:gd name="T41" fmla="*/ 285 h 310"/>
              <a:gd name="T42" fmla="*/ 187 w 247"/>
              <a:gd name="T43" fmla="*/ 304 h 310"/>
              <a:gd name="T44" fmla="*/ 141 w 247"/>
              <a:gd name="T45" fmla="*/ 310 h 310"/>
              <a:gd name="T46" fmla="*/ 113 w 247"/>
              <a:gd name="T47" fmla="*/ 310 h 310"/>
              <a:gd name="T48" fmla="*/ 51 w 247"/>
              <a:gd name="T49" fmla="*/ 303 h 310"/>
              <a:gd name="T50" fmla="*/ 63 w 247"/>
              <a:gd name="T51" fmla="*/ 285 h 310"/>
              <a:gd name="T52" fmla="*/ 83 w 247"/>
              <a:gd name="T53" fmla="*/ 287 h 310"/>
              <a:gd name="T54" fmla="*/ 61 w 247"/>
              <a:gd name="T55" fmla="*/ 280 h 310"/>
              <a:gd name="T56" fmla="*/ 51 w 247"/>
              <a:gd name="T57" fmla="*/ 211 h 310"/>
              <a:gd name="T58" fmla="*/ 76 w 247"/>
              <a:gd name="T59" fmla="*/ 180 h 310"/>
              <a:gd name="T60" fmla="*/ 51 w 247"/>
              <a:gd name="T61" fmla="*/ 203 h 310"/>
              <a:gd name="T62" fmla="*/ 68 w 247"/>
              <a:gd name="T63" fmla="*/ 159 h 310"/>
              <a:gd name="T64" fmla="*/ 51 w 247"/>
              <a:gd name="T65" fmla="*/ 303 h 310"/>
              <a:gd name="T66" fmla="*/ 30 w 247"/>
              <a:gd name="T67" fmla="*/ 296 h 310"/>
              <a:gd name="T68" fmla="*/ 11 w 247"/>
              <a:gd name="T69" fmla="*/ 285 h 310"/>
              <a:gd name="T70" fmla="*/ 2 w 247"/>
              <a:gd name="T71" fmla="*/ 270 h 310"/>
              <a:gd name="T72" fmla="*/ 3 w 247"/>
              <a:gd name="T73" fmla="*/ 251 h 310"/>
              <a:gd name="T74" fmla="*/ 27 w 247"/>
              <a:gd name="T75" fmla="*/ 205 h 310"/>
              <a:gd name="T76" fmla="*/ 51 w 247"/>
              <a:gd name="T77" fmla="*/ 203 h 310"/>
              <a:gd name="T78" fmla="*/ 27 w 247"/>
              <a:gd name="T79" fmla="*/ 228 h 310"/>
              <a:gd name="T80" fmla="*/ 18 w 247"/>
              <a:gd name="T81" fmla="*/ 249 h 310"/>
              <a:gd name="T82" fmla="*/ 18 w 247"/>
              <a:gd name="T83" fmla="*/ 261 h 310"/>
              <a:gd name="T84" fmla="*/ 27 w 247"/>
              <a:gd name="T85" fmla="*/ 273 h 310"/>
              <a:gd name="T86" fmla="*/ 51 w 247"/>
              <a:gd name="T87" fmla="*/ 303 h 310"/>
              <a:gd name="T88" fmla="*/ 51 w 247"/>
              <a:gd name="T89" fmla="*/ 211 h 310"/>
              <a:gd name="T90" fmla="*/ 34 w 247"/>
              <a:gd name="T91" fmla="*/ 243 h 310"/>
              <a:gd name="T92" fmla="*/ 36 w 247"/>
              <a:gd name="T93" fmla="*/ 259 h 310"/>
              <a:gd name="T94" fmla="*/ 51 w 247"/>
              <a:gd name="T95" fmla="*/ 27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7" h="310">
                <a:moveTo>
                  <a:pt x="80" y="150"/>
                </a:moveTo>
                <a:lnTo>
                  <a:pt x="80" y="150"/>
                </a:lnTo>
                <a:lnTo>
                  <a:pt x="82" y="150"/>
                </a:lnTo>
                <a:lnTo>
                  <a:pt x="84" y="146"/>
                </a:lnTo>
                <a:lnTo>
                  <a:pt x="86" y="140"/>
                </a:lnTo>
                <a:lnTo>
                  <a:pt x="87" y="132"/>
                </a:lnTo>
                <a:lnTo>
                  <a:pt x="87" y="132"/>
                </a:lnTo>
                <a:lnTo>
                  <a:pt x="87" y="59"/>
                </a:lnTo>
                <a:lnTo>
                  <a:pt x="87" y="59"/>
                </a:lnTo>
                <a:lnTo>
                  <a:pt x="82" y="55"/>
                </a:lnTo>
                <a:lnTo>
                  <a:pt x="80" y="50"/>
                </a:lnTo>
                <a:lnTo>
                  <a:pt x="79" y="50"/>
                </a:lnTo>
                <a:lnTo>
                  <a:pt x="79" y="17"/>
                </a:lnTo>
                <a:lnTo>
                  <a:pt x="80" y="17"/>
                </a:lnTo>
                <a:lnTo>
                  <a:pt x="80" y="17"/>
                </a:lnTo>
                <a:lnTo>
                  <a:pt x="80" y="16"/>
                </a:lnTo>
                <a:lnTo>
                  <a:pt x="80" y="16"/>
                </a:lnTo>
                <a:lnTo>
                  <a:pt x="80" y="13"/>
                </a:lnTo>
                <a:lnTo>
                  <a:pt x="83" y="10"/>
                </a:lnTo>
                <a:lnTo>
                  <a:pt x="87" y="6"/>
                </a:lnTo>
                <a:lnTo>
                  <a:pt x="92" y="5"/>
                </a:lnTo>
                <a:lnTo>
                  <a:pt x="107" y="1"/>
                </a:lnTo>
                <a:lnTo>
                  <a:pt x="125" y="0"/>
                </a:lnTo>
                <a:lnTo>
                  <a:pt x="125" y="0"/>
                </a:lnTo>
                <a:lnTo>
                  <a:pt x="141" y="1"/>
                </a:lnTo>
                <a:lnTo>
                  <a:pt x="156" y="5"/>
                </a:lnTo>
                <a:lnTo>
                  <a:pt x="162" y="6"/>
                </a:lnTo>
                <a:lnTo>
                  <a:pt x="166" y="10"/>
                </a:lnTo>
                <a:lnTo>
                  <a:pt x="168" y="13"/>
                </a:lnTo>
                <a:lnTo>
                  <a:pt x="168" y="16"/>
                </a:lnTo>
                <a:lnTo>
                  <a:pt x="168" y="16"/>
                </a:lnTo>
                <a:lnTo>
                  <a:pt x="168" y="17"/>
                </a:lnTo>
                <a:lnTo>
                  <a:pt x="170" y="17"/>
                </a:lnTo>
                <a:lnTo>
                  <a:pt x="170" y="50"/>
                </a:lnTo>
                <a:lnTo>
                  <a:pt x="168" y="50"/>
                </a:lnTo>
                <a:lnTo>
                  <a:pt x="168" y="50"/>
                </a:lnTo>
                <a:lnTo>
                  <a:pt x="168" y="52"/>
                </a:lnTo>
                <a:lnTo>
                  <a:pt x="166" y="55"/>
                </a:lnTo>
                <a:lnTo>
                  <a:pt x="162" y="58"/>
                </a:lnTo>
                <a:lnTo>
                  <a:pt x="156" y="59"/>
                </a:lnTo>
                <a:lnTo>
                  <a:pt x="156" y="59"/>
                </a:lnTo>
                <a:lnTo>
                  <a:pt x="156" y="132"/>
                </a:lnTo>
                <a:lnTo>
                  <a:pt x="156" y="132"/>
                </a:lnTo>
                <a:lnTo>
                  <a:pt x="156" y="136"/>
                </a:lnTo>
                <a:lnTo>
                  <a:pt x="157" y="140"/>
                </a:lnTo>
                <a:lnTo>
                  <a:pt x="160" y="146"/>
                </a:lnTo>
                <a:lnTo>
                  <a:pt x="164" y="150"/>
                </a:lnTo>
                <a:lnTo>
                  <a:pt x="166" y="150"/>
                </a:lnTo>
                <a:lnTo>
                  <a:pt x="166" y="150"/>
                </a:lnTo>
                <a:lnTo>
                  <a:pt x="175" y="158"/>
                </a:lnTo>
                <a:lnTo>
                  <a:pt x="190" y="171"/>
                </a:lnTo>
                <a:lnTo>
                  <a:pt x="206" y="189"/>
                </a:lnTo>
                <a:lnTo>
                  <a:pt x="222" y="211"/>
                </a:lnTo>
                <a:lnTo>
                  <a:pt x="231" y="222"/>
                </a:lnTo>
                <a:lnTo>
                  <a:pt x="236" y="232"/>
                </a:lnTo>
                <a:lnTo>
                  <a:pt x="241" y="243"/>
                </a:lnTo>
                <a:lnTo>
                  <a:pt x="246" y="253"/>
                </a:lnTo>
                <a:lnTo>
                  <a:pt x="247" y="262"/>
                </a:lnTo>
                <a:lnTo>
                  <a:pt x="246" y="272"/>
                </a:lnTo>
                <a:lnTo>
                  <a:pt x="243" y="278"/>
                </a:lnTo>
                <a:lnTo>
                  <a:pt x="240" y="282"/>
                </a:lnTo>
                <a:lnTo>
                  <a:pt x="236" y="285"/>
                </a:lnTo>
                <a:lnTo>
                  <a:pt x="236" y="285"/>
                </a:lnTo>
                <a:lnTo>
                  <a:pt x="221" y="293"/>
                </a:lnTo>
                <a:lnTo>
                  <a:pt x="205" y="300"/>
                </a:lnTo>
                <a:lnTo>
                  <a:pt x="187" y="304"/>
                </a:lnTo>
                <a:lnTo>
                  <a:pt x="171" y="307"/>
                </a:lnTo>
                <a:lnTo>
                  <a:pt x="155" y="310"/>
                </a:lnTo>
                <a:lnTo>
                  <a:pt x="141" y="310"/>
                </a:lnTo>
                <a:lnTo>
                  <a:pt x="124" y="310"/>
                </a:lnTo>
                <a:lnTo>
                  <a:pt x="124" y="310"/>
                </a:lnTo>
                <a:lnTo>
                  <a:pt x="113" y="310"/>
                </a:lnTo>
                <a:lnTo>
                  <a:pt x="95" y="310"/>
                </a:lnTo>
                <a:lnTo>
                  <a:pt x="74" y="307"/>
                </a:lnTo>
                <a:lnTo>
                  <a:pt x="51" y="303"/>
                </a:lnTo>
                <a:lnTo>
                  <a:pt x="51" y="282"/>
                </a:lnTo>
                <a:lnTo>
                  <a:pt x="51" y="282"/>
                </a:lnTo>
                <a:lnTo>
                  <a:pt x="63" y="285"/>
                </a:lnTo>
                <a:lnTo>
                  <a:pt x="72" y="287"/>
                </a:lnTo>
                <a:lnTo>
                  <a:pt x="83" y="287"/>
                </a:lnTo>
                <a:lnTo>
                  <a:pt x="83" y="287"/>
                </a:lnTo>
                <a:lnTo>
                  <a:pt x="83" y="287"/>
                </a:lnTo>
                <a:lnTo>
                  <a:pt x="72" y="284"/>
                </a:lnTo>
                <a:lnTo>
                  <a:pt x="61" y="280"/>
                </a:lnTo>
                <a:lnTo>
                  <a:pt x="51" y="274"/>
                </a:lnTo>
                <a:lnTo>
                  <a:pt x="51" y="211"/>
                </a:lnTo>
                <a:lnTo>
                  <a:pt x="51" y="211"/>
                </a:lnTo>
                <a:lnTo>
                  <a:pt x="60" y="199"/>
                </a:lnTo>
                <a:lnTo>
                  <a:pt x="68" y="189"/>
                </a:lnTo>
                <a:lnTo>
                  <a:pt x="76" y="180"/>
                </a:lnTo>
                <a:lnTo>
                  <a:pt x="76" y="180"/>
                </a:lnTo>
                <a:lnTo>
                  <a:pt x="68" y="186"/>
                </a:lnTo>
                <a:lnTo>
                  <a:pt x="51" y="203"/>
                </a:lnTo>
                <a:lnTo>
                  <a:pt x="51" y="178"/>
                </a:lnTo>
                <a:lnTo>
                  <a:pt x="51" y="178"/>
                </a:lnTo>
                <a:lnTo>
                  <a:pt x="68" y="159"/>
                </a:lnTo>
                <a:lnTo>
                  <a:pt x="80" y="150"/>
                </a:lnTo>
                <a:lnTo>
                  <a:pt x="80" y="150"/>
                </a:lnTo>
                <a:close/>
                <a:moveTo>
                  <a:pt x="51" y="303"/>
                </a:moveTo>
                <a:lnTo>
                  <a:pt x="51" y="303"/>
                </a:lnTo>
                <a:lnTo>
                  <a:pt x="40" y="299"/>
                </a:lnTo>
                <a:lnTo>
                  <a:pt x="30" y="296"/>
                </a:lnTo>
                <a:lnTo>
                  <a:pt x="21" y="291"/>
                </a:lnTo>
                <a:lnTo>
                  <a:pt x="11" y="285"/>
                </a:lnTo>
                <a:lnTo>
                  <a:pt x="11" y="285"/>
                </a:lnTo>
                <a:lnTo>
                  <a:pt x="6" y="281"/>
                </a:lnTo>
                <a:lnTo>
                  <a:pt x="3" y="276"/>
                </a:lnTo>
                <a:lnTo>
                  <a:pt x="2" y="270"/>
                </a:lnTo>
                <a:lnTo>
                  <a:pt x="0" y="265"/>
                </a:lnTo>
                <a:lnTo>
                  <a:pt x="0" y="258"/>
                </a:lnTo>
                <a:lnTo>
                  <a:pt x="3" y="251"/>
                </a:lnTo>
                <a:lnTo>
                  <a:pt x="9" y="236"/>
                </a:lnTo>
                <a:lnTo>
                  <a:pt x="17" y="222"/>
                </a:lnTo>
                <a:lnTo>
                  <a:pt x="27" y="205"/>
                </a:lnTo>
                <a:lnTo>
                  <a:pt x="38" y="192"/>
                </a:lnTo>
                <a:lnTo>
                  <a:pt x="51" y="178"/>
                </a:lnTo>
                <a:lnTo>
                  <a:pt x="51" y="203"/>
                </a:lnTo>
                <a:lnTo>
                  <a:pt x="51" y="203"/>
                </a:lnTo>
                <a:lnTo>
                  <a:pt x="38" y="215"/>
                </a:lnTo>
                <a:lnTo>
                  <a:pt x="27" y="228"/>
                </a:lnTo>
                <a:lnTo>
                  <a:pt x="23" y="235"/>
                </a:lnTo>
                <a:lnTo>
                  <a:pt x="21" y="242"/>
                </a:lnTo>
                <a:lnTo>
                  <a:pt x="18" y="249"/>
                </a:lnTo>
                <a:lnTo>
                  <a:pt x="18" y="255"/>
                </a:lnTo>
                <a:lnTo>
                  <a:pt x="18" y="255"/>
                </a:lnTo>
                <a:lnTo>
                  <a:pt x="18" y="261"/>
                </a:lnTo>
                <a:lnTo>
                  <a:pt x="21" y="266"/>
                </a:lnTo>
                <a:lnTo>
                  <a:pt x="23" y="270"/>
                </a:lnTo>
                <a:lnTo>
                  <a:pt x="27" y="273"/>
                </a:lnTo>
                <a:lnTo>
                  <a:pt x="38" y="278"/>
                </a:lnTo>
                <a:lnTo>
                  <a:pt x="51" y="282"/>
                </a:lnTo>
                <a:lnTo>
                  <a:pt x="51" y="303"/>
                </a:lnTo>
                <a:lnTo>
                  <a:pt x="51" y="303"/>
                </a:lnTo>
                <a:close/>
                <a:moveTo>
                  <a:pt x="51" y="211"/>
                </a:moveTo>
                <a:lnTo>
                  <a:pt x="51" y="211"/>
                </a:lnTo>
                <a:lnTo>
                  <a:pt x="44" y="222"/>
                </a:lnTo>
                <a:lnTo>
                  <a:pt x="38" y="232"/>
                </a:lnTo>
                <a:lnTo>
                  <a:pt x="34" y="243"/>
                </a:lnTo>
                <a:lnTo>
                  <a:pt x="33" y="253"/>
                </a:lnTo>
                <a:lnTo>
                  <a:pt x="33" y="253"/>
                </a:lnTo>
                <a:lnTo>
                  <a:pt x="36" y="259"/>
                </a:lnTo>
                <a:lnTo>
                  <a:pt x="38" y="265"/>
                </a:lnTo>
                <a:lnTo>
                  <a:pt x="44" y="270"/>
                </a:lnTo>
                <a:lnTo>
                  <a:pt x="51" y="274"/>
                </a:lnTo>
                <a:lnTo>
                  <a:pt x="51" y="211"/>
                </a:lnTo>
                <a:close/>
              </a:path>
            </a:pathLst>
          </a:custGeom>
          <a:solidFill>
            <a:srgbClr val="5ABBC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nvGrpSpPr>
          <p:cNvPr id="205" name="组合 204"/>
          <p:cNvGrpSpPr/>
          <p:nvPr/>
        </p:nvGrpSpPr>
        <p:grpSpPr>
          <a:xfrm>
            <a:off x="1133557" y="1180488"/>
            <a:ext cx="404708" cy="611029"/>
            <a:chOff x="1201738" y="2052638"/>
            <a:chExt cx="404813" cy="611188"/>
          </a:xfrm>
        </p:grpSpPr>
        <p:sp>
          <p:nvSpPr>
            <p:cNvPr id="117" name="Freeform 117"/>
            <p:cNvSpPr>
              <a:spLocks/>
            </p:cNvSpPr>
            <p:nvPr/>
          </p:nvSpPr>
          <p:spPr bwMode="auto">
            <a:xfrm>
              <a:off x="1325563" y="2101850"/>
              <a:ext cx="139700" cy="139700"/>
            </a:xfrm>
            <a:custGeom>
              <a:avLst/>
              <a:gdLst>
                <a:gd name="T0" fmla="*/ 88 w 88"/>
                <a:gd name="T1" fmla="*/ 44 h 88"/>
                <a:gd name="T2" fmla="*/ 88 w 88"/>
                <a:gd name="T3" fmla="*/ 44 h 88"/>
                <a:gd name="T4" fmla="*/ 86 w 88"/>
                <a:gd name="T5" fmla="*/ 36 h 88"/>
                <a:gd name="T6" fmla="*/ 83 w 88"/>
                <a:gd name="T7" fmla="*/ 27 h 88"/>
                <a:gd name="T8" fmla="*/ 79 w 88"/>
                <a:gd name="T9" fmla="*/ 19 h 88"/>
                <a:gd name="T10" fmla="*/ 74 w 88"/>
                <a:gd name="T11" fmla="*/ 13 h 88"/>
                <a:gd name="T12" fmla="*/ 67 w 88"/>
                <a:gd name="T13" fmla="*/ 7 h 88"/>
                <a:gd name="T14" fmla="*/ 60 w 88"/>
                <a:gd name="T15" fmla="*/ 3 h 88"/>
                <a:gd name="T16" fmla="*/ 52 w 88"/>
                <a:gd name="T17" fmla="*/ 0 h 88"/>
                <a:gd name="T18" fmla="*/ 43 w 88"/>
                <a:gd name="T19" fmla="*/ 0 h 88"/>
                <a:gd name="T20" fmla="*/ 43 w 88"/>
                <a:gd name="T21" fmla="*/ 0 h 88"/>
                <a:gd name="T22" fmla="*/ 35 w 88"/>
                <a:gd name="T23" fmla="*/ 0 h 88"/>
                <a:gd name="T24" fmla="*/ 27 w 88"/>
                <a:gd name="T25" fmla="*/ 3 h 88"/>
                <a:gd name="T26" fmla="*/ 18 w 88"/>
                <a:gd name="T27" fmla="*/ 7 h 88"/>
                <a:gd name="T28" fmla="*/ 12 w 88"/>
                <a:gd name="T29" fmla="*/ 13 h 88"/>
                <a:gd name="T30" fmla="*/ 6 w 88"/>
                <a:gd name="T31" fmla="*/ 19 h 88"/>
                <a:gd name="T32" fmla="*/ 2 w 88"/>
                <a:gd name="T33" fmla="*/ 27 h 88"/>
                <a:gd name="T34" fmla="*/ 0 w 88"/>
                <a:gd name="T35" fmla="*/ 36 h 88"/>
                <a:gd name="T36" fmla="*/ 0 w 88"/>
                <a:gd name="T37" fmla="*/ 44 h 88"/>
                <a:gd name="T38" fmla="*/ 0 w 88"/>
                <a:gd name="T39" fmla="*/ 44 h 88"/>
                <a:gd name="T40" fmla="*/ 0 w 88"/>
                <a:gd name="T41" fmla="*/ 53 h 88"/>
                <a:gd name="T42" fmla="*/ 2 w 88"/>
                <a:gd name="T43" fmla="*/ 61 h 88"/>
                <a:gd name="T44" fmla="*/ 6 w 88"/>
                <a:gd name="T45" fmla="*/ 68 h 88"/>
                <a:gd name="T46" fmla="*/ 12 w 88"/>
                <a:gd name="T47" fmla="*/ 75 h 88"/>
                <a:gd name="T48" fmla="*/ 18 w 88"/>
                <a:gd name="T49" fmla="*/ 80 h 88"/>
                <a:gd name="T50" fmla="*/ 27 w 88"/>
                <a:gd name="T51" fmla="*/ 84 h 88"/>
                <a:gd name="T52" fmla="*/ 35 w 88"/>
                <a:gd name="T53" fmla="*/ 87 h 88"/>
                <a:gd name="T54" fmla="*/ 43 w 88"/>
                <a:gd name="T55" fmla="*/ 88 h 88"/>
                <a:gd name="T56" fmla="*/ 43 w 88"/>
                <a:gd name="T57" fmla="*/ 88 h 88"/>
                <a:gd name="T58" fmla="*/ 52 w 88"/>
                <a:gd name="T59" fmla="*/ 87 h 88"/>
                <a:gd name="T60" fmla="*/ 60 w 88"/>
                <a:gd name="T61" fmla="*/ 84 h 88"/>
                <a:gd name="T62" fmla="*/ 67 w 88"/>
                <a:gd name="T63" fmla="*/ 80 h 88"/>
                <a:gd name="T64" fmla="*/ 74 w 88"/>
                <a:gd name="T65" fmla="*/ 75 h 88"/>
                <a:gd name="T66" fmla="*/ 79 w 88"/>
                <a:gd name="T67" fmla="*/ 68 h 88"/>
                <a:gd name="T68" fmla="*/ 83 w 88"/>
                <a:gd name="T69" fmla="*/ 61 h 88"/>
                <a:gd name="T70" fmla="*/ 86 w 88"/>
                <a:gd name="T71" fmla="*/ 53 h 88"/>
                <a:gd name="T72" fmla="*/ 88 w 88"/>
                <a:gd name="T73" fmla="*/ 44 h 88"/>
                <a:gd name="T74" fmla="*/ 88 w 88"/>
                <a:gd name="T75"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88">
                  <a:moveTo>
                    <a:pt x="88" y="44"/>
                  </a:moveTo>
                  <a:lnTo>
                    <a:pt x="88" y="44"/>
                  </a:lnTo>
                  <a:lnTo>
                    <a:pt x="86" y="36"/>
                  </a:lnTo>
                  <a:lnTo>
                    <a:pt x="83" y="27"/>
                  </a:lnTo>
                  <a:lnTo>
                    <a:pt x="79" y="19"/>
                  </a:lnTo>
                  <a:lnTo>
                    <a:pt x="74" y="13"/>
                  </a:lnTo>
                  <a:lnTo>
                    <a:pt x="67" y="7"/>
                  </a:lnTo>
                  <a:lnTo>
                    <a:pt x="60" y="3"/>
                  </a:lnTo>
                  <a:lnTo>
                    <a:pt x="52" y="0"/>
                  </a:lnTo>
                  <a:lnTo>
                    <a:pt x="43" y="0"/>
                  </a:lnTo>
                  <a:lnTo>
                    <a:pt x="43" y="0"/>
                  </a:lnTo>
                  <a:lnTo>
                    <a:pt x="35" y="0"/>
                  </a:lnTo>
                  <a:lnTo>
                    <a:pt x="27" y="3"/>
                  </a:lnTo>
                  <a:lnTo>
                    <a:pt x="18" y="7"/>
                  </a:lnTo>
                  <a:lnTo>
                    <a:pt x="12" y="13"/>
                  </a:lnTo>
                  <a:lnTo>
                    <a:pt x="6" y="19"/>
                  </a:lnTo>
                  <a:lnTo>
                    <a:pt x="2" y="27"/>
                  </a:lnTo>
                  <a:lnTo>
                    <a:pt x="0" y="36"/>
                  </a:lnTo>
                  <a:lnTo>
                    <a:pt x="0" y="44"/>
                  </a:lnTo>
                  <a:lnTo>
                    <a:pt x="0" y="44"/>
                  </a:lnTo>
                  <a:lnTo>
                    <a:pt x="0" y="53"/>
                  </a:lnTo>
                  <a:lnTo>
                    <a:pt x="2" y="61"/>
                  </a:lnTo>
                  <a:lnTo>
                    <a:pt x="6" y="68"/>
                  </a:lnTo>
                  <a:lnTo>
                    <a:pt x="12" y="75"/>
                  </a:lnTo>
                  <a:lnTo>
                    <a:pt x="18" y="80"/>
                  </a:lnTo>
                  <a:lnTo>
                    <a:pt x="27" y="84"/>
                  </a:lnTo>
                  <a:lnTo>
                    <a:pt x="35" y="87"/>
                  </a:lnTo>
                  <a:lnTo>
                    <a:pt x="43" y="88"/>
                  </a:lnTo>
                  <a:lnTo>
                    <a:pt x="43" y="88"/>
                  </a:lnTo>
                  <a:lnTo>
                    <a:pt x="52" y="87"/>
                  </a:lnTo>
                  <a:lnTo>
                    <a:pt x="60" y="84"/>
                  </a:lnTo>
                  <a:lnTo>
                    <a:pt x="67" y="80"/>
                  </a:lnTo>
                  <a:lnTo>
                    <a:pt x="74" y="75"/>
                  </a:lnTo>
                  <a:lnTo>
                    <a:pt x="79" y="68"/>
                  </a:lnTo>
                  <a:lnTo>
                    <a:pt x="83" y="61"/>
                  </a:lnTo>
                  <a:lnTo>
                    <a:pt x="86" y="53"/>
                  </a:lnTo>
                  <a:lnTo>
                    <a:pt x="88" y="44"/>
                  </a:lnTo>
                  <a:lnTo>
                    <a:pt x="88" y="44"/>
                  </a:lnTo>
                  <a:close/>
                </a:path>
              </a:pathLst>
            </a:custGeom>
            <a:solidFill>
              <a:srgbClr val="7CBE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18" name="Freeform 118"/>
            <p:cNvSpPr>
              <a:spLocks/>
            </p:cNvSpPr>
            <p:nvPr/>
          </p:nvSpPr>
          <p:spPr bwMode="auto">
            <a:xfrm>
              <a:off x="1201738" y="2205038"/>
              <a:ext cx="212725" cy="458788"/>
            </a:xfrm>
            <a:custGeom>
              <a:avLst/>
              <a:gdLst>
                <a:gd name="T0" fmla="*/ 134 w 134"/>
                <a:gd name="T1" fmla="*/ 7 h 289"/>
                <a:gd name="T2" fmla="*/ 134 w 134"/>
                <a:gd name="T3" fmla="*/ 7 h 289"/>
                <a:gd name="T4" fmla="*/ 88 w 134"/>
                <a:gd name="T5" fmla="*/ 129 h 289"/>
                <a:gd name="T6" fmla="*/ 42 w 134"/>
                <a:gd name="T7" fmla="*/ 248 h 289"/>
                <a:gd name="T8" fmla="*/ 42 w 134"/>
                <a:gd name="T9" fmla="*/ 248 h 289"/>
                <a:gd name="T10" fmla="*/ 22 w 134"/>
                <a:gd name="T11" fmla="*/ 268 h 289"/>
                <a:gd name="T12" fmla="*/ 8 w 134"/>
                <a:gd name="T13" fmla="*/ 282 h 289"/>
                <a:gd name="T14" fmla="*/ 3 w 134"/>
                <a:gd name="T15" fmla="*/ 286 h 289"/>
                <a:gd name="T16" fmla="*/ 0 w 134"/>
                <a:gd name="T17" fmla="*/ 289 h 289"/>
                <a:gd name="T18" fmla="*/ 0 w 134"/>
                <a:gd name="T19" fmla="*/ 289 h 289"/>
                <a:gd name="T20" fmla="*/ 3 w 134"/>
                <a:gd name="T21" fmla="*/ 275 h 289"/>
                <a:gd name="T22" fmla="*/ 15 w 134"/>
                <a:gd name="T23" fmla="*/ 243 h 289"/>
                <a:gd name="T24" fmla="*/ 50 w 134"/>
                <a:gd name="T25" fmla="*/ 144 h 289"/>
                <a:gd name="T26" fmla="*/ 105 w 134"/>
                <a:gd name="T27" fmla="*/ 0 h 289"/>
                <a:gd name="T28" fmla="*/ 134 w 134"/>
                <a:gd name="T29" fmla="*/ 7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 h="289">
                  <a:moveTo>
                    <a:pt x="134" y="7"/>
                  </a:moveTo>
                  <a:lnTo>
                    <a:pt x="134" y="7"/>
                  </a:lnTo>
                  <a:lnTo>
                    <a:pt x="88" y="129"/>
                  </a:lnTo>
                  <a:lnTo>
                    <a:pt x="42" y="248"/>
                  </a:lnTo>
                  <a:lnTo>
                    <a:pt x="42" y="248"/>
                  </a:lnTo>
                  <a:lnTo>
                    <a:pt x="22" y="268"/>
                  </a:lnTo>
                  <a:lnTo>
                    <a:pt x="8" y="282"/>
                  </a:lnTo>
                  <a:lnTo>
                    <a:pt x="3" y="286"/>
                  </a:lnTo>
                  <a:lnTo>
                    <a:pt x="0" y="289"/>
                  </a:lnTo>
                  <a:lnTo>
                    <a:pt x="0" y="289"/>
                  </a:lnTo>
                  <a:lnTo>
                    <a:pt x="3" y="275"/>
                  </a:lnTo>
                  <a:lnTo>
                    <a:pt x="15" y="243"/>
                  </a:lnTo>
                  <a:lnTo>
                    <a:pt x="50" y="144"/>
                  </a:lnTo>
                  <a:lnTo>
                    <a:pt x="105" y="0"/>
                  </a:lnTo>
                  <a:lnTo>
                    <a:pt x="134" y="7"/>
                  </a:lnTo>
                  <a:close/>
                </a:path>
              </a:pathLst>
            </a:custGeom>
            <a:solidFill>
              <a:srgbClr val="7CBE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19" name="Freeform 119"/>
            <p:cNvSpPr>
              <a:spLocks/>
            </p:cNvSpPr>
            <p:nvPr/>
          </p:nvSpPr>
          <p:spPr bwMode="auto">
            <a:xfrm>
              <a:off x="1371601" y="2205038"/>
              <a:ext cx="234950" cy="449263"/>
            </a:xfrm>
            <a:custGeom>
              <a:avLst/>
              <a:gdLst>
                <a:gd name="T0" fmla="*/ 2 w 148"/>
                <a:gd name="T1" fmla="*/ 13 h 283"/>
                <a:gd name="T2" fmla="*/ 109 w 148"/>
                <a:gd name="T3" fmla="*/ 244 h 283"/>
                <a:gd name="T4" fmla="*/ 148 w 148"/>
                <a:gd name="T5" fmla="*/ 283 h 283"/>
                <a:gd name="T6" fmla="*/ 137 w 148"/>
                <a:gd name="T7" fmla="*/ 229 h 283"/>
                <a:gd name="T8" fmla="*/ 33 w 148"/>
                <a:gd name="T9" fmla="*/ 0 h 283"/>
                <a:gd name="T10" fmla="*/ 0 w 148"/>
                <a:gd name="T11" fmla="*/ 10 h 283"/>
                <a:gd name="T12" fmla="*/ 2 w 148"/>
                <a:gd name="T13" fmla="*/ 13 h 283"/>
              </a:gdLst>
              <a:ahLst/>
              <a:cxnLst>
                <a:cxn ang="0">
                  <a:pos x="T0" y="T1"/>
                </a:cxn>
                <a:cxn ang="0">
                  <a:pos x="T2" y="T3"/>
                </a:cxn>
                <a:cxn ang="0">
                  <a:pos x="T4" y="T5"/>
                </a:cxn>
                <a:cxn ang="0">
                  <a:pos x="T6" y="T7"/>
                </a:cxn>
                <a:cxn ang="0">
                  <a:pos x="T8" y="T9"/>
                </a:cxn>
                <a:cxn ang="0">
                  <a:pos x="T10" y="T11"/>
                </a:cxn>
                <a:cxn ang="0">
                  <a:pos x="T12" y="T13"/>
                </a:cxn>
              </a:cxnLst>
              <a:rect l="0" t="0" r="r" b="b"/>
              <a:pathLst>
                <a:path w="148" h="283">
                  <a:moveTo>
                    <a:pt x="2" y="13"/>
                  </a:moveTo>
                  <a:lnTo>
                    <a:pt x="109" y="244"/>
                  </a:lnTo>
                  <a:lnTo>
                    <a:pt x="148" y="283"/>
                  </a:lnTo>
                  <a:lnTo>
                    <a:pt x="137" y="229"/>
                  </a:lnTo>
                  <a:lnTo>
                    <a:pt x="33" y="0"/>
                  </a:lnTo>
                  <a:lnTo>
                    <a:pt x="0" y="10"/>
                  </a:lnTo>
                  <a:lnTo>
                    <a:pt x="2" y="13"/>
                  </a:lnTo>
                  <a:close/>
                </a:path>
              </a:pathLst>
            </a:custGeom>
            <a:solidFill>
              <a:srgbClr val="7CBE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20" name="Freeform 120"/>
            <p:cNvSpPr>
              <a:spLocks/>
            </p:cNvSpPr>
            <p:nvPr/>
          </p:nvSpPr>
          <p:spPr bwMode="auto">
            <a:xfrm>
              <a:off x="1376363" y="2052638"/>
              <a:ext cx="25400" cy="77788"/>
            </a:xfrm>
            <a:custGeom>
              <a:avLst/>
              <a:gdLst>
                <a:gd name="T0" fmla="*/ 0 w 16"/>
                <a:gd name="T1" fmla="*/ 41 h 49"/>
                <a:gd name="T2" fmla="*/ 0 w 16"/>
                <a:gd name="T3" fmla="*/ 41 h 49"/>
                <a:gd name="T4" fmla="*/ 0 w 16"/>
                <a:gd name="T5" fmla="*/ 44 h 49"/>
                <a:gd name="T6" fmla="*/ 3 w 16"/>
                <a:gd name="T7" fmla="*/ 46 h 49"/>
                <a:gd name="T8" fmla="*/ 4 w 16"/>
                <a:gd name="T9" fmla="*/ 48 h 49"/>
                <a:gd name="T10" fmla="*/ 8 w 16"/>
                <a:gd name="T11" fmla="*/ 49 h 49"/>
                <a:gd name="T12" fmla="*/ 8 w 16"/>
                <a:gd name="T13" fmla="*/ 49 h 49"/>
                <a:gd name="T14" fmla="*/ 11 w 16"/>
                <a:gd name="T15" fmla="*/ 48 h 49"/>
                <a:gd name="T16" fmla="*/ 14 w 16"/>
                <a:gd name="T17" fmla="*/ 46 h 49"/>
                <a:gd name="T18" fmla="*/ 15 w 16"/>
                <a:gd name="T19" fmla="*/ 44 h 49"/>
                <a:gd name="T20" fmla="*/ 16 w 16"/>
                <a:gd name="T21" fmla="*/ 41 h 49"/>
                <a:gd name="T22" fmla="*/ 16 w 16"/>
                <a:gd name="T23" fmla="*/ 8 h 49"/>
                <a:gd name="T24" fmla="*/ 16 w 16"/>
                <a:gd name="T25" fmla="*/ 8 h 49"/>
                <a:gd name="T26" fmla="*/ 15 w 16"/>
                <a:gd name="T27" fmla="*/ 6 h 49"/>
                <a:gd name="T28" fmla="*/ 14 w 16"/>
                <a:gd name="T29" fmla="*/ 3 h 49"/>
                <a:gd name="T30" fmla="*/ 11 w 16"/>
                <a:gd name="T31" fmla="*/ 0 h 49"/>
                <a:gd name="T32" fmla="*/ 8 w 16"/>
                <a:gd name="T33" fmla="*/ 0 h 49"/>
                <a:gd name="T34" fmla="*/ 8 w 16"/>
                <a:gd name="T35" fmla="*/ 0 h 49"/>
                <a:gd name="T36" fmla="*/ 4 w 16"/>
                <a:gd name="T37" fmla="*/ 0 h 49"/>
                <a:gd name="T38" fmla="*/ 3 w 16"/>
                <a:gd name="T39" fmla="*/ 3 h 49"/>
                <a:gd name="T40" fmla="*/ 0 w 16"/>
                <a:gd name="T41" fmla="*/ 6 h 49"/>
                <a:gd name="T42" fmla="*/ 0 w 16"/>
                <a:gd name="T43" fmla="*/ 8 h 49"/>
                <a:gd name="T44" fmla="*/ 0 w 16"/>
                <a:gd name="T45" fmla="*/ 4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49">
                  <a:moveTo>
                    <a:pt x="0" y="41"/>
                  </a:moveTo>
                  <a:lnTo>
                    <a:pt x="0" y="41"/>
                  </a:lnTo>
                  <a:lnTo>
                    <a:pt x="0" y="44"/>
                  </a:lnTo>
                  <a:lnTo>
                    <a:pt x="3" y="46"/>
                  </a:lnTo>
                  <a:lnTo>
                    <a:pt x="4" y="48"/>
                  </a:lnTo>
                  <a:lnTo>
                    <a:pt x="8" y="49"/>
                  </a:lnTo>
                  <a:lnTo>
                    <a:pt x="8" y="49"/>
                  </a:lnTo>
                  <a:lnTo>
                    <a:pt x="11" y="48"/>
                  </a:lnTo>
                  <a:lnTo>
                    <a:pt x="14" y="46"/>
                  </a:lnTo>
                  <a:lnTo>
                    <a:pt x="15" y="44"/>
                  </a:lnTo>
                  <a:lnTo>
                    <a:pt x="16" y="41"/>
                  </a:lnTo>
                  <a:lnTo>
                    <a:pt x="16" y="8"/>
                  </a:lnTo>
                  <a:lnTo>
                    <a:pt x="16" y="8"/>
                  </a:lnTo>
                  <a:lnTo>
                    <a:pt x="15" y="6"/>
                  </a:lnTo>
                  <a:lnTo>
                    <a:pt x="14" y="3"/>
                  </a:lnTo>
                  <a:lnTo>
                    <a:pt x="11" y="0"/>
                  </a:lnTo>
                  <a:lnTo>
                    <a:pt x="8" y="0"/>
                  </a:lnTo>
                  <a:lnTo>
                    <a:pt x="8" y="0"/>
                  </a:lnTo>
                  <a:lnTo>
                    <a:pt x="4" y="0"/>
                  </a:lnTo>
                  <a:lnTo>
                    <a:pt x="3" y="3"/>
                  </a:lnTo>
                  <a:lnTo>
                    <a:pt x="0" y="6"/>
                  </a:lnTo>
                  <a:lnTo>
                    <a:pt x="0" y="8"/>
                  </a:lnTo>
                  <a:lnTo>
                    <a:pt x="0" y="41"/>
                  </a:lnTo>
                  <a:close/>
                </a:path>
              </a:pathLst>
            </a:custGeom>
            <a:solidFill>
              <a:srgbClr val="7CBE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grpSp>
        <p:nvGrpSpPr>
          <p:cNvPr id="202" name="组合 201"/>
          <p:cNvGrpSpPr/>
          <p:nvPr/>
        </p:nvGrpSpPr>
        <p:grpSpPr>
          <a:xfrm>
            <a:off x="2042958" y="840852"/>
            <a:ext cx="601506" cy="601506"/>
            <a:chOff x="2111376" y="1712913"/>
            <a:chExt cx="601663" cy="601663"/>
          </a:xfrm>
        </p:grpSpPr>
        <p:sp>
          <p:nvSpPr>
            <p:cNvPr id="121" name="Freeform 121"/>
            <p:cNvSpPr>
              <a:spLocks noEditPoints="1"/>
            </p:cNvSpPr>
            <p:nvPr/>
          </p:nvSpPr>
          <p:spPr bwMode="auto">
            <a:xfrm>
              <a:off x="2300288" y="1712913"/>
              <a:ext cx="223838" cy="601663"/>
            </a:xfrm>
            <a:custGeom>
              <a:avLst/>
              <a:gdLst>
                <a:gd name="T0" fmla="*/ 71 w 141"/>
                <a:gd name="T1" fmla="*/ 0 h 379"/>
                <a:gd name="T2" fmla="*/ 84 w 141"/>
                <a:gd name="T3" fmla="*/ 4 h 379"/>
                <a:gd name="T4" fmla="*/ 98 w 141"/>
                <a:gd name="T5" fmla="*/ 15 h 379"/>
                <a:gd name="T6" fmla="*/ 110 w 141"/>
                <a:gd name="T7" fmla="*/ 33 h 379"/>
                <a:gd name="T8" fmla="*/ 119 w 141"/>
                <a:gd name="T9" fmla="*/ 56 h 379"/>
                <a:gd name="T10" fmla="*/ 136 w 141"/>
                <a:gd name="T11" fmla="*/ 117 h 379"/>
                <a:gd name="T12" fmla="*/ 141 w 141"/>
                <a:gd name="T13" fmla="*/ 190 h 379"/>
                <a:gd name="T14" fmla="*/ 140 w 141"/>
                <a:gd name="T15" fmla="*/ 228 h 379"/>
                <a:gd name="T16" fmla="*/ 129 w 141"/>
                <a:gd name="T17" fmla="*/ 295 h 379"/>
                <a:gd name="T18" fmla="*/ 115 w 141"/>
                <a:gd name="T19" fmla="*/ 336 h 379"/>
                <a:gd name="T20" fmla="*/ 105 w 141"/>
                <a:gd name="T21" fmla="*/ 356 h 379"/>
                <a:gd name="T22" fmla="*/ 91 w 141"/>
                <a:gd name="T23" fmla="*/ 371 h 379"/>
                <a:gd name="T24" fmla="*/ 77 w 141"/>
                <a:gd name="T25" fmla="*/ 378 h 379"/>
                <a:gd name="T26" fmla="*/ 71 w 141"/>
                <a:gd name="T27" fmla="*/ 379 h 379"/>
                <a:gd name="T28" fmla="*/ 71 w 141"/>
                <a:gd name="T29" fmla="*/ 348 h 379"/>
                <a:gd name="T30" fmla="*/ 71 w 141"/>
                <a:gd name="T31" fmla="*/ 348 h 379"/>
                <a:gd name="T32" fmla="*/ 83 w 141"/>
                <a:gd name="T33" fmla="*/ 346 h 379"/>
                <a:gd name="T34" fmla="*/ 94 w 141"/>
                <a:gd name="T35" fmla="*/ 336 h 379"/>
                <a:gd name="T36" fmla="*/ 103 w 141"/>
                <a:gd name="T37" fmla="*/ 321 h 379"/>
                <a:gd name="T38" fmla="*/ 119 w 141"/>
                <a:gd name="T39" fmla="*/ 279 h 379"/>
                <a:gd name="T40" fmla="*/ 128 w 141"/>
                <a:gd name="T41" fmla="*/ 222 h 379"/>
                <a:gd name="T42" fmla="*/ 129 w 141"/>
                <a:gd name="T43" fmla="*/ 190 h 379"/>
                <a:gd name="T44" fmla="*/ 125 w 141"/>
                <a:gd name="T45" fmla="*/ 128 h 379"/>
                <a:gd name="T46" fmla="*/ 113 w 141"/>
                <a:gd name="T47" fmla="*/ 77 h 379"/>
                <a:gd name="T48" fmla="*/ 99 w 141"/>
                <a:gd name="T49" fmla="*/ 50 h 379"/>
                <a:gd name="T50" fmla="*/ 88 w 141"/>
                <a:gd name="T51" fmla="*/ 38 h 379"/>
                <a:gd name="T52" fmla="*/ 76 w 141"/>
                <a:gd name="T53" fmla="*/ 31 h 379"/>
                <a:gd name="T54" fmla="*/ 71 w 141"/>
                <a:gd name="T55" fmla="*/ 31 h 379"/>
                <a:gd name="T56" fmla="*/ 71 w 141"/>
                <a:gd name="T57" fmla="*/ 0 h 379"/>
                <a:gd name="T58" fmla="*/ 71 w 141"/>
                <a:gd name="T59" fmla="*/ 379 h 379"/>
                <a:gd name="T60" fmla="*/ 57 w 141"/>
                <a:gd name="T61" fmla="*/ 375 h 379"/>
                <a:gd name="T62" fmla="*/ 44 w 141"/>
                <a:gd name="T63" fmla="*/ 365 h 379"/>
                <a:gd name="T64" fmla="*/ 31 w 141"/>
                <a:gd name="T65" fmla="*/ 347 h 379"/>
                <a:gd name="T66" fmla="*/ 22 w 141"/>
                <a:gd name="T67" fmla="*/ 324 h 379"/>
                <a:gd name="T68" fmla="*/ 7 w 141"/>
                <a:gd name="T69" fmla="*/ 264 h 379"/>
                <a:gd name="T70" fmla="*/ 0 w 141"/>
                <a:gd name="T71" fmla="*/ 190 h 379"/>
                <a:gd name="T72" fmla="*/ 3 w 141"/>
                <a:gd name="T73" fmla="*/ 152 h 379"/>
                <a:gd name="T74" fmla="*/ 12 w 141"/>
                <a:gd name="T75" fmla="*/ 84 h 379"/>
                <a:gd name="T76" fmla="*/ 26 w 141"/>
                <a:gd name="T77" fmla="*/ 44 h 379"/>
                <a:gd name="T78" fmla="*/ 37 w 141"/>
                <a:gd name="T79" fmla="*/ 23 h 379"/>
                <a:gd name="T80" fmla="*/ 50 w 141"/>
                <a:gd name="T81" fmla="*/ 8 h 379"/>
                <a:gd name="T82" fmla="*/ 64 w 141"/>
                <a:gd name="T83" fmla="*/ 2 h 379"/>
                <a:gd name="T84" fmla="*/ 71 w 141"/>
                <a:gd name="T85" fmla="*/ 31 h 379"/>
                <a:gd name="T86" fmla="*/ 65 w 141"/>
                <a:gd name="T87" fmla="*/ 31 h 379"/>
                <a:gd name="T88" fmla="*/ 53 w 141"/>
                <a:gd name="T89" fmla="*/ 38 h 379"/>
                <a:gd name="T90" fmla="*/ 42 w 141"/>
                <a:gd name="T91" fmla="*/ 50 h 379"/>
                <a:gd name="T92" fmla="*/ 29 w 141"/>
                <a:gd name="T93" fmla="*/ 77 h 379"/>
                <a:gd name="T94" fmla="*/ 17 w 141"/>
                <a:gd name="T95" fmla="*/ 128 h 379"/>
                <a:gd name="T96" fmla="*/ 12 w 141"/>
                <a:gd name="T97" fmla="*/ 190 h 379"/>
                <a:gd name="T98" fmla="*/ 14 w 141"/>
                <a:gd name="T99" fmla="*/ 222 h 379"/>
                <a:gd name="T100" fmla="*/ 22 w 141"/>
                <a:gd name="T101" fmla="*/ 279 h 379"/>
                <a:gd name="T102" fmla="*/ 38 w 141"/>
                <a:gd name="T103" fmla="*/ 321 h 379"/>
                <a:gd name="T104" fmla="*/ 48 w 141"/>
                <a:gd name="T105" fmla="*/ 336 h 379"/>
                <a:gd name="T106" fmla="*/ 59 w 141"/>
                <a:gd name="T107" fmla="*/ 346 h 379"/>
                <a:gd name="T108" fmla="*/ 71 w 141"/>
                <a:gd name="T109" fmla="*/ 34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1" h="379">
                  <a:moveTo>
                    <a:pt x="71" y="0"/>
                  </a:moveTo>
                  <a:lnTo>
                    <a:pt x="71" y="0"/>
                  </a:lnTo>
                  <a:lnTo>
                    <a:pt x="77" y="2"/>
                  </a:lnTo>
                  <a:lnTo>
                    <a:pt x="84" y="4"/>
                  </a:lnTo>
                  <a:lnTo>
                    <a:pt x="91" y="8"/>
                  </a:lnTo>
                  <a:lnTo>
                    <a:pt x="98" y="15"/>
                  </a:lnTo>
                  <a:lnTo>
                    <a:pt x="105" y="23"/>
                  </a:lnTo>
                  <a:lnTo>
                    <a:pt x="110" y="33"/>
                  </a:lnTo>
                  <a:lnTo>
                    <a:pt x="115" y="44"/>
                  </a:lnTo>
                  <a:lnTo>
                    <a:pt x="119" y="56"/>
                  </a:lnTo>
                  <a:lnTo>
                    <a:pt x="129" y="84"/>
                  </a:lnTo>
                  <a:lnTo>
                    <a:pt x="136" y="117"/>
                  </a:lnTo>
                  <a:lnTo>
                    <a:pt x="140" y="152"/>
                  </a:lnTo>
                  <a:lnTo>
                    <a:pt x="141" y="190"/>
                  </a:lnTo>
                  <a:lnTo>
                    <a:pt x="141" y="190"/>
                  </a:lnTo>
                  <a:lnTo>
                    <a:pt x="140" y="228"/>
                  </a:lnTo>
                  <a:lnTo>
                    <a:pt x="136" y="264"/>
                  </a:lnTo>
                  <a:lnTo>
                    <a:pt x="129" y="295"/>
                  </a:lnTo>
                  <a:lnTo>
                    <a:pt x="119" y="324"/>
                  </a:lnTo>
                  <a:lnTo>
                    <a:pt x="115" y="336"/>
                  </a:lnTo>
                  <a:lnTo>
                    <a:pt x="110" y="347"/>
                  </a:lnTo>
                  <a:lnTo>
                    <a:pt x="105" y="356"/>
                  </a:lnTo>
                  <a:lnTo>
                    <a:pt x="98" y="365"/>
                  </a:lnTo>
                  <a:lnTo>
                    <a:pt x="91" y="371"/>
                  </a:lnTo>
                  <a:lnTo>
                    <a:pt x="84" y="375"/>
                  </a:lnTo>
                  <a:lnTo>
                    <a:pt x="77" y="378"/>
                  </a:lnTo>
                  <a:lnTo>
                    <a:pt x="71" y="379"/>
                  </a:lnTo>
                  <a:lnTo>
                    <a:pt x="71" y="379"/>
                  </a:lnTo>
                  <a:lnTo>
                    <a:pt x="71" y="348"/>
                  </a:lnTo>
                  <a:lnTo>
                    <a:pt x="71" y="348"/>
                  </a:lnTo>
                  <a:lnTo>
                    <a:pt x="71" y="348"/>
                  </a:lnTo>
                  <a:lnTo>
                    <a:pt x="71" y="348"/>
                  </a:lnTo>
                  <a:lnTo>
                    <a:pt x="76" y="348"/>
                  </a:lnTo>
                  <a:lnTo>
                    <a:pt x="83" y="346"/>
                  </a:lnTo>
                  <a:lnTo>
                    <a:pt x="88" y="342"/>
                  </a:lnTo>
                  <a:lnTo>
                    <a:pt x="94" y="336"/>
                  </a:lnTo>
                  <a:lnTo>
                    <a:pt x="99" y="329"/>
                  </a:lnTo>
                  <a:lnTo>
                    <a:pt x="103" y="321"/>
                  </a:lnTo>
                  <a:lnTo>
                    <a:pt x="113" y="302"/>
                  </a:lnTo>
                  <a:lnTo>
                    <a:pt x="119" y="279"/>
                  </a:lnTo>
                  <a:lnTo>
                    <a:pt x="125" y="252"/>
                  </a:lnTo>
                  <a:lnTo>
                    <a:pt x="128" y="222"/>
                  </a:lnTo>
                  <a:lnTo>
                    <a:pt x="129" y="190"/>
                  </a:lnTo>
                  <a:lnTo>
                    <a:pt x="129" y="190"/>
                  </a:lnTo>
                  <a:lnTo>
                    <a:pt x="128" y="157"/>
                  </a:lnTo>
                  <a:lnTo>
                    <a:pt x="125" y="128"/>
                  </a:lnTo>
                  <a:lnTo>
                    <a:pt x="119" y="102"/>
                  </a:lnTo>
                  <a:lnTo>
                    <a:pt x="113" y="77"/>
                  </a:lnTo>
                  <a:lnTo>
                    <a:pt x="103" y="59"/>
                  </a:lnTo>
                  <a:lnTo>
                    <a:pt x="99" y="50"/>
                  </a:lnTo>
                  <a:lnTo>
                    <a:pt x="94" y="44"/>
                  </a:lnTo>
                  <a:lnTo>
                    <a:pt x="88" y="38"/>
                  </a:lnTo>
                  <a:lnTo>
                    <a:pt x="83" y="34"/>
                  </a:lnTo>
                  <a:lnTo>
                    <a:pt x="76" y="31"/>
                  </a:lnTo>
                  <a:lnTo>
                    <a:pt x="71" y="31"/>
                  </a:lnTo>
                  <a:lnTo>
                    <a:pt x="71" y="31"/>
                  </a:lnTo>
                  <a:lnTo>
                    <a:pt x="71" y="0"/>
                  </a:lnTo>
                  <a:lnTo>
                    <a:pt x="71" y="0"/>
                  </a:lnTo>
                  <a:close/>
                  <a:moveTo>
                    <a:pt x="71" y="379"/>
                  </a:moveTo>
                  <a:lnTo>
                    <a:pt x="71" y="379"/>
                  </a:lnTo>
                  <a:lnTo>
                    <a:pt x="64" y="378"/>
                  </a:lnTo>
                  <a:lnTo>
                    <a:pt x="57" y="375"/>
                  </a:lnTo>
                  <a:lnTo>
                    <a:pt x="50" y="371"/>
                  </a:lnTo>
                  <a:lnTo>
                    <a:pt x="44" y="365"/>
                  </a:lnTo>
                  <a:lnTo>
                    <a:pt x="37" y="356"/>
                  </a:lnTo>
                  <a:lnTo>
                    <a:pt x="31" y="347"/>
                  </a:lnTo>
                  <a:lnTo>
                    <a:pt x="26" y="336"/>
                  </a:lnTo>
                  <a:lnTo>
                    <a:pt x="22" y="324"/>
                  </a:lnTo>
                  <a:lnTo>
                    <a:pt x="12" y="295"/>
                  </a:lnTo>
                  <a:lnTo>
                    <a:pt x="7" y="264"/>
                  </a:lnTo>
                  <a:lnTo>
                    <a:pt x="3" y="228"/>
                  </a:lnTo>
                  <a:lnTo>
                    <a:pt x="0" y="190"/>
                  </a:lnTo>
                  <a:lnTo>
                    <a:pt x="0" y="190"/>
                  </a:lnTo>
                  <a:lnTo>
                    <a:pt x="3" y="152"/>
                  </a:lnTo>
                  <a:lnTo>
                    <a:pt x="7" y="117"/>
                  </a:lnTo>
                  <a:lnTo>
                    <a:pt x="12" y="84"/>
                  </a:lnTo>
                  <a:lnTo>
                    <a:pt x="22" y="56"/>
                  </a:lnTo>
                  <a:lnTo>
                    <a:pt x="26" y="44"/>
                  </a:lnTo>
                  <a:lnTo>
                    <a:pt x="31" y="33"/>
                  </a:lnTo>
                  <a:lnTo>
                    <a:pt x="37" y="23"/>
                  </a:lnTo>
                  <a:lnTo>
                    <a:pt x="44" y="15"/>
                  </a:lnTo>
                  <a:lnTo>
                    <a:pt x="50" y="8"/>
                  </a:lnTo>
                  <a:lnTo>
                    <a:pt x="57" y="4"/>
                  </a:lnTo>
                  <a:lnTo>
                    <a:pt x="64" y="2"/>
                  </a:lnTo>
                  <a:lnTo>
                    <a:pt x="71" y="0"/>
                  </a:lnTo>
                  <a:lnTo>
                    <a:pt x="71" y="31"/>
                  </a:lnTo>
                  <a:lnTo>
                    <a:pt x="71" y="31"/>
                  </a:lnTo>
                  <a:lnTo>
                    <a:pt x="65" y="31"/>
                  </a:lnTo>
                  <a:lnTo>
                    <a:pt x="59" y="34"/>
                  </a:lnTo>
                  <a:lnTo>
                    <a:pt x="53" y="38"/>
                  </a:lnTo>
                  <a:lnTo>
                    <a:pt x="48" y="44"/>
                  </a:lnTo>
                  <a:lnTo>
                    <a:pt x="42" y="50"/>
                  </a:lnTo>
                  <a:lnTo>
                    <a:pt x="38" y="59"/>
                  </a:lnTo>
                  <a:lnTo>
                    <a:pt x="29" y="77"/>
                  </a:lnTo>
                  <a:lnTo>
                    <a:pt x="22" y="102"/>
                  </a:lnTo>
                  <a:lnTo>
                    <a:pt x="17" y="128"/>
                  </a:lnTo>
                  <a:lnTo>
                    <a:pt x="14" y="157"/>
                  </a:lnTo>
                  <a:lnTo>
                    <a:pt x="12" y="190"/>
                  </a:lnTo>
                  <a:lnTo>
                    <a:pt x="12" y="190"/>
                  </a:lnTo>
                  <a:lnTo>
                    <a:pt x="14" y="222"/>
                  </a:lnTo>
                  <a:lnTo>
                    <a:pt x="17" y="252"/>
                  </a:lnTo>
                  <a:lnTo>
                    <a:pt x="22" y="279"/>
                  </a:lnTo>
                  <a:lnTo>
                    <a:pt x="29" y="302"/>
                  </a:lnTo>
                  <a:lnTo>
                    <a:pt x="38" y="321"/>
                  </a:lnTo>
                  <a:lnTo>
                    <a:pt x="42" y="329"/>
                  </a:lnTo>
                  <a:lnTo>
                    <a:pt x="48" y="336"/>
                  </a:lnTo>
                  <a:lnTo>
                    <a:pt x="53" y="342"/>
                  </a:lnTo>
                  <a:lnTo>
                    <a:pt x="59" y="346"/>
                  </a:lnTo>
                  <a:lnTo>
                    <a:pt x="65" y="348"/>
                  </a:lnTo>
                  <a:lnTo>
                    <a:pt x="71" y="348"/>
                  </a:lnTo>
                  <a:lnTo>
                    <a:pt x="71" y="379"/>
                  </a:lnTo>
                  <a:close/>
                </a:path>
              </a:pathLst>
            </a:custGeom>
            <a:solidFill>
              <a:srgbClr val="7CBE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22" name="Freeform 122"/>
            <p:cNvSpPr>
              <a:spLocks noEditPoints="1"/>
            </p:cNvSpPr>
            <p:nvPr/>
          </p:nvSpPr>
          <p:spPr bwMode="auto">
            <a:xfrm>
              <a:off x="2111376" y="1905000"/>
              <a:ext cx="601663" cy="220663"/>
            </a:xfrm>
            <a:custGeom>
              <a:avLst/>
              <a:gdLst>
                <a:gd name="T0" fmla="*/ 190 w 379"/>
                <a:gd name="T1" fmla="*/ 0 h 139"/>
                <a:gd name="T2" fmla="*/ 228 w 379"/>
                <a:gd name="T3" fmla="*/ 1 h 139"/>
                <a:gd name="T4" fmla="*/ 295 w 379"/>
                <a:gd name="T5" fmla="*/ 11 h 139"/>
                <a:gd name="T6" fmla="*/ 336 w 379"/>
                <a:gd name="T7" fmla="*/ 24 h 139"/>
                <a:gd name="T8" fmla="*/ 356 w 379"/>
                <a:gd name="T9" fmla="*/ 35 h 139"/>
                <a:gd name="T10" fmla="*/ 371 w 379"/>
                <a:gd name="T11" fmla="*/ 49 h 139"/>
                <a:gd name="T12" fmla="*/ 378 w 379"/>
                <a:gd name="T13" fmla="*/ 62 h 139"/>
                <a:gd name="T14" fmla="*/ 379 w 379"/>
                <a:gd name="T15" fmla="*/ 69 h 139"/>
                <a:gd name="T16" fmla="*/ 375 w 379"/>
                <a:gd name="T17" fmla="*/ 82 h 139"/>
                <a:gd name="T18" fmla="*/ 364 w 379"/>
                <a:gd name="T19" fmla="*/ 96 h 139"/>
                <a:gd name="T20" fmla="*/ 347 w 379"/>
                <a:gd name="T21" fmla="*/ 108 h 139"/>
                <a:gd name="T22" fmla="*/ 324 w 379"/>
                <a:gd name="T23" fmla="*/ 119 h 139"/>
                <a:gd name="T24" fmla="*/ 264 w 379"/>
                <a:gd name="T25" fmla="*/ 134 h 139"/>
                <a:gd name="T26" fmla="*/ 190 w 379"/>
                <a:gd name="T27" fmla="*/ 139 h 139"/>
                <a:gd name="T28" fmla="*/ 190 w 379"/>
                <a:gd name="T29" fmla="*/ 127 h 139"/>
                <a:gd name="T30" fmla="*/ 190 w 379"/>
                <a:gd name="T31" fmla="*/ 127 h 139"/>
                <a:gd name="T32" fmla="*/ 252 w 379"/>
                <a:gd name="T33" fmla="*/ 123 h 139"/>
                <a:gd name="T34" fmla="*/ 302 w 379"/>
                <a:gd name="T35" fmla="*/ 111 h 139"/>
                <a:gd name="T36" fmla="*/ 329 w 379"/>
                <a:gd name="T37" fmla="*/ 97 h 139"/>
                <a:gd name="T38" fmla="*/ 341 w 379"/>
                <a:gd name="T39" fmla="*/ 86 h 139"/>
                <a:gd name="T40" fmla="*/ 348 w 379"/>
                <a:gd name="T41" fmla="*/ 74 h 139"/>
                <a:gd name="T42" fmla="*/ 348 w 379"/>
                <a:gd name="T43" fmla="*/ 69 h 139"/>
                <a:gd name="T44" fmla="*/ 348 w 379"/>
                <a:gd name="T45" fmla="*/ 63 h 139"/>
                <a:gd name="T46" fmla="*/ 341 w 379"/>
                <a:gd name="T47" fmla="*/ 51 h 139"/>
                <a:gd name="T48" fmla="*/ 329 w 379"/>
                <a:gd name="T49" fmla="*/ 40 h 139"/>
                <a:gd name="T50" fmla="*/ 302 w 379"/>
                <a:gd name="T51" fmla="*/ 28 h 139"/>
                <a:gd name="T52" fmla="*/ 252 w 379"/>
                <a:gd name="T53" fmla="*/ 15 h 139"/>
                <a:gd name="T54" fmla="*/ 190 w 379"/>
                <a:gd name="T55" fmla="*/ 11 h 139"/>
                <a:gd name="T56" fmla="*/ 190 w 379"/>
                <a:gd name="T57" fmla="*/ 0 h 139"/>
                <a:gd name="T58" fmla="*/ 0 w 379"/>
                <a:gd name="T59" fmla="*/ 69 h 139"/>
                <a:gd name="T60" fmla="*/ 4 w 379"/>
                <a:gd name="T61" fmla="*/ 55 h 139"/>
                <a:gd name="T62" fmla="*/ 15 w 379"/>
                <a:gd name="T63" fmla="*/ 42 h 139"/>
                <a:gd name="T64" fmla="*/ 33 w 379"/>
                <a:gd name="T65" fmla="*/ 30 h 139"/>
                <a:gd name="T66" fmla="*/ 56 w 379"/>
                <a:gd name="T67" fmla="*/ 20 h 139"/>
                <a:gd name="T68" fmla="*/ 117 w 379"/>
                <a:gd name="T69" fmla="*/ 5 h 139"/>
                <a:gd name="T70" fmla="*/ 190 w 379"/>
                <a:gd name="T71" fmla="*/ 0 h 139"/>
                <a:gd name="T72" fmla="*/ 190 w 379"/>
                <a:gd name="T73" fmla="*/ 11 h 139"/>
                <a:gd name="T74" fmla="*/ 127 w 379"/>
                <a:gd name="T75" fmla="*/ 15 h 139"/>
                <a:gd name="T76" fmla="*/ 77 w 379"/>
                <a:gd name="T77" fmla="*/ 28 h 139"/>
                <a:gd name="T78" fmla="*/ 50 w 379"/>
                <a:gd name="T79" fmla="*/ 40 h 139"/>
                <a:gd name="T80" fmla="*/ 38 w 379"/>
                <a:gd name="T81" fmla="*/ 51 h 139"/>
                <a:gd name="T82" fmla="*/ 31 w 379"/>
                <a:gd name="T83" fmla="*/ 63 h 139"/>
                <a:gd name="T84" fmla="*/ 31 w 379"/>
                <a:gd name="T85" fmla="*/ 69 h 139"/>
                <a:gd name="T86" fmla="*/ 34 w 379"/>
                <a:gd name="T87" fmla="*/ 81 h 139"/>
                <a:gd name="T88" fmla="*/ 43 w 379"/>
                <a:gd name="T89" fmla="*/ 92 h 139"/>
                <a:gd name="T90" fmla="*/ 58 w 379"/>
                <a:gd name="T91" fmla="*/ 101 h 139"/>
                <a:gd name="T92" fmla="*/ 102 w 379"/>
                <a:gd name="T93" fmla="*/ 118 h 139"/>
                <a:gd name="T94" fmla="*/ 157 w 379"/>
                <a:gd name="T95" fmla="*/ 126 h 139"/>
                <a:gd name="T96" fmla="*/ 190 w 379"/>
                <a:gd name="T97" fmla="*/ 139 h 139"/>
                <a:gd name="T98" fmla="*/ 152 w 379"/>
                <a:gd name="T99" fmla="*/ 138 h 139"/>
                <a:gd name="T100" fmla="*/ 84 w 379"/>
                <a:gd name="T101" fmla="*/ 127 h 139"/>
                <a:gd name="T102" fmla="*/ 43 w 379"/>
                <a:gd name="T103" fmla="*/ 114 h 139"/>
                <a:gd name="T104" fmla="*/ 23 w 379"/>
                <a:gd name="T105" fmla="*/ 103 h 139"/>
                <a:gd name="T106" fmla="*/ 8 w 379"/>
                <a:gd name="T107" fmla="*/ 89 h 139"/>
                <a:gd name="T108" fmla="*/ 1 w 379"/>
                <a:gd name="T109" fmla="*/ 76 h 139"/>
                <a:gd name="T110" fmla="*/ 0 w 379"/>
                <a:gd name="T111"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9" h="139">
                  <a:moveTo>
                    <a:pt x="190" y="0"/>
                  </a:moveTo>
                  <a:lnTo>
                    <a:pt x="190" y="0"/>
                  </a:lnTo>
                  <a:lnTo>
                    <a:pt x="190" y="0"/>
                  </a:lnTo>
                  <a:lnTo>
                    <a:pt x="228" y="1"/>
                  </a:lnTo>
                  <a:lnTo>
                    <a:pt x="264" y="5"/>
                  </a:lnTo>
                  <a:lnTo>
                    <a:pt x="295" y="11"/>
                  </a:lnTo>
                  <a:lnTo>
                    <a:pt x="324" y="20"/>
                  </a:lnTo>
                  <a:lnTo>
                    <a:pt x="336" y="24"/>
                  </a:lnTo>
                  <a:lnTo>
                    <a:pt x="347" y="30"/>
                  </a:lnTo>
                  <a:lnTo>
                    <a:pt x="356" y="35"/>
                  </a:lnTo>
                  <a:lnTo>
                    <a:pt x="364" y="42"/>
                  </a:lnTo>
                  <a:lnTo>
                    <a:pt x="371" y="49"/>
                  </a:lnTo>
                  <a:lnTo>
                    <a:pt x="375" y="55"/>
                  </a:lnTo>
                  <a:lnTo>
                    <a:pt x="378" y="62"/>
                  </a:lnTo>
                  <a:lnTo>
                    <a:pt x="379" y="69"/>
                  </a:lnTo>
                  <a:lnTo>
                    <a:pt x="379" y="69"/>
                  </a:lnTo>
                  <a:lnTo>
                    <a:pt x="378" y="76"/>
                  </a:lnTo>
                  <a:lnTo>
                    <a:pt x="375" y="82"/>
                  </a:lnTo>
                  <a:lnTo>
                    <a:pt x="371" y="89"/>
                  </a:lnTo>
                  <a:lnTo>
                    <a:pt x="364" y="96"/>
                  </a:lnTo>
                  <a:lnTo>
                    <a:pt x="356" y="103"/>
                  </a:lnTo>
                  <a:lnTo>
                    <a:pt x="347" y="108"/>
                  </a:lnTo>
                  <a:lnTo>
                    <a:pt x="336" y="114"/>
                  </a:lnTo>
                  <a:lnTo>
                    <a:pt x="324" y="119"/>
                  </a:lnTo>
                  <a:lnTo>
                    <a:pt x="295" y="127"/>
                  </a:lnTo>
                  <a:lnTo>
                    <a:pt x="264" y="134"/>
                  </a:lnTo>
                  <a:lnTo>
                    <a:pt x="228" y="138"/>
                  </a:lnTo>
                  <a:lnTo>
                    <a:pt x="190" y="139"/>
                  </a:lnTo>
                  <a:lnTo>
                    <a:pt x="190" y="139"/>
                  </a:lnTo>
                  <a:lnTo>
                    <a:pt x="190" y="127"/>
                  </a:lnTo>
                  <a:lnTo>
                    <a:pt x="190" y="127"/>
                  </a:lnTo>
                  <a:lnTo>
                    <a:pt x="190" y="127"/>
                  </a:lnTo>
                  <a:lnTo>
                    <a:pt x="222" y="126"/>
                  </a:lnTo>
                  <a:lnTo>
                    <a:pt x="252" y="123"/>
                  </a:lnTo>
                  <a:lnTo>
                    <a:pt x="279" y="118"/>
                  </a:lnTo>
                  <a:lnTo>
                    <a:pt x="302" y="111"/>
                  </a:lnTo>
                  <a:lnTo>
                    <a:pt x="321" y="101"/>
                  </a:lnTo>
                  <a:lnTo>
                    <a:pt x="329" y="97"/>
                  </a:lnTo>
                  <a:lnTo>
                    <a:pt x="336" y="92"/>
                  </a:lnTo>
                  <a:lnTo>
                    <a:pt x="341" y="86"/>
                  </a:lnTo>
                  <a:lnTo>
                    <a:pt x="345" y="81"/>
                  </a:lnTo>
                  <a:lnTo>
                    <a:pt x="348" y="74"/>
                  </a:lnTo>
                  <a:lnTo>
                    <a:pt x="348" y="69"/>
                  </a:lnTo>
                  <a:lnTo>
                    <a:pt x="348" y="69"/>
                  </a:lnTo>
                  <a:lnTo>
                    <a:pt x="348" y="69"/>
                  </a:lnTo>
                  <a:lnTo>
                    <a:pt x="348" y="63"/>
                  </a:lnTo>
                  <a:lnTo>
                    <a:pt x="345" y="57"/>
                  </a:lnTo>
                  <a:lnTo>
                    <a:pt x="341" y="51"/>
                  </a:lnTo>
                  <a:lnTo>
                    <a:pt x="336" y="46"/>
                  </a:lnTo>
                  <a:lnTo>
                    <a:pt x="329" y="40"/>
                  </a:lnTo>
                  <a:lnTo>
                    <a:pt x="321" y="36"/>
                  </a:lnTo>
                  <a:lnTo>
                    <a:pt x="302" y="28"/>
                  </a:lnTo>
                  <a:lnTo>
                    <a:pt x="279" y="20"/>
                  </a:lnTo>
                  <a:lnTo>
                    <a:pt x="252" y="15"/>
                  </a:lnTo>
                  <a:lnTo>
                    <a:pt x="222" y="12"/>
                  </a:lnTo>
                  <a:lnTo>
                    <a:pt x="190" y="11"/>
                  </a:lnTo>
                  <a:lnTo>
                    <a:pt x="190" y="11"/>
                  </a:lnTo>
                  <a:lnTo>
                    <a:pt x="190" y="0"/>
                  </a:lnTo>
                  <a:close/>
                  <a:moveTo>
                    <a:pt x="0" y="69"/>
                  </a:moveTo>
                  <a:lnTo>
                    <a:pt x="0" y="69"/>
                  </a:lnTo>
                  <a:lnTo>
                    <a:pt x="1" y="62"/>
                  </a:lnTo>
                  <a:lnTo>
                    <a:pt x="4" y="55"/>
                  </a:lnTo>
                  <a:lnTo>
                    <a:pt x="8" y="49"/>
                  </a:lnTo>
                  <a:lnTo>
                    <a:pt x="15" y="42"/>
                  </a:lnTo>
                  <a:lnTo>
                    <a:pt x="23" y="36"/>
                  </a:lnTo>
                  <a:lnTo>
                    <a:pt x="33" y="30"/>
                  </a:lnTo>
                  <a:lnTo>
                    <a:pt x="43" y="24"/>
                  </a:lnTo>
                  <a:lnTo>
                    <a:pt x="56" y="20"/>
                  </a:lnTo>
                  <a:lnTo>
                    <a:pt x="84" y="11"/>
                  </a:lnTo>
                  <a:lnTo>
                    <a:pt x="117" y="5"/>
                  </a:lnTo>
                  <a:lnTo>
                    <a:pt x="152" y="1"/>
                  </a:lnTo>
                  <a:lnTo>
                    <a:pt x="190" y="0"/>
                  </a:lnTo>
                  <a:lnTo>
                    <a:pt x="190" y="11"/>
                  </a:lnTo>
                  <a:lnTo>
                    <a:pt x="190" y="11"/>
                  </a:lnTo>
                  <a:lnTo>
                    <a:pt x="157" y="12"/>
                  </a:lnTo>
                  <a:lnTo>
                    <a:pt x="127" y="15"/>
                  </a:lnTo>
                  <a:lnTo>
                    <a:pt x="102" y="20"/>
                  </a:lnTo>
                  <a:lnTo>
                    <a:pt x="77" y="28"/>
                  </a:lnTo>
                  <a:lnTo>
                    <a:pt x="58" y="36"/>
                  </a:lnTo>
                  <a:lnTo>
                    <a:pt x="50" y="40"/>
                  </a:lnTo>
                  <a:lnTo>
                    <a:pt x="43" y="46"/>
                  </a:lnTo>
                  <a:lnTo>
                    <a:pt x="38" y="51"/>
                  </a:lnTo>
                  <a:lnTo>
                    <a:pt x="34" y="57"/>
                  </a:lnTo>
                  <a:lnTo>
                    <a:pt x="31" y="63"/>
                  </a:lnTo>
                  <a:lnTo>
                    <a:pt x="31" y="69"/>
                  </a:lnTo>
                  <a:lnTo>
                    <a:pt x="31" y="69"/>
                  </a:lnTo>
                  <a:lnTo>
                    <a:pt x="31" y="74"/>
                  </a:lnTo>
                  <a:lnTo>
                    <a:pt x="34" y="81"/>
                  </a:lnTo>
                  <a:lnTo>
                    <a:pt x="38" y="86"/>
                  </a:lnTo>
                  <a:lnTo>
                    <a:pt x="43" y="92"/>
                  </a:lnTo>
                  <a:lnTo>
                    <a:pt x="50" y="97"/>
                  </a:lnTo>
                  <a:lnTo>
                    <a:pt x="58" y="101"/>
                  </a:lnTo>
                  <a:lnTo>
                    <a:pt x="77" y="111"/>
                  </a:lnTo>
                  <a:lnTo>
                    <a:pt x="102" y="118"/>
                  </a:lnTo>
                  <a:lnTo>
                    <a:pt x="127" y="123"/>
                  </a:lnTo>
                  <a:lnTo>
                    <a:pt x="157" y="126"/>
                  </a:lnTo>
                  <a:lnTo>
                    <a:pt x="190" y="127"/>
                  </a:lnTo>
                  <a:lnTo>
                    <a:pt x="190" y="139"/>
                  </a:lnTo>
                  <a:lnTo>
                    <a:pt x="190" y="139"/>
                  </a:lnTo>
                  <a:lnTo>
                    <a:pt x="152" y="138"/>
                  </a:lnTo>
                  <a:lnTo>
                    <a:pt x="117" y="134"/>
                  </a:lnTo>
                  <a:lnTo>
                    <a:pt x="84" y="127"/>
                  </a:lnTo>
                  <a:lnTo>
                    <a:pt x="56" y="119"/>
                  </a:lnTo>
                  <a:lnTo>
                    <a:pt x="43" y="114"/>
                  </a:lnTo>
                  <a:lnTo>
                    <a:pt x="33" y="108"/>
                  </a:lnTo>
                  <a:lnTo>
                    <a:pt x="23" y="103"/>
                  </a:lnTo>
                  <a:lnTo>
                    <a:pt x="15" y="96"/>
                  </a:lnTo>
                  <a:lnTo>
                    <a:pt x="8" y="89"/>
                  </a:lnTo>
                  <a:lnTo>
                    <a:pt x="4" y="82"/>
                  </a:lnTo>
                  <a:lnTo>
                    <a:pt x="1" y="76"/>
                  </a:lnTo>
                  <a:lnTo>
                    <a:pt x="0" y="69"/>
                  </a:lnTo>
                  <a:lnTo>
                    <a:pt x="0" y="69"/>
                  </a:lnTo>
                  <a:close/>
                </a:path>
              </a:pathLst>
            </a:custGeom>
            <a:solidFill>
              <a:srgbClr val="7CBE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23" name="Freeform 123"/>
            <p:cNvSpPr>
              <a:spLocks noEditPoints="1"/>
            </p:cNvSpPr>
            <p:nvPr/>
          </p:nvSpPr>
          <p:spPr bwMode="auto">
            <a:xfrm>
              <a:off x="2187576" y="1789113"/>
              <a:ext cx="450850" cy="452438"/>
            </a:xfrm>
            <a:custGeom>
              <a:avLst/>
              <a:gdLst>
                <a:gd name="T0" fmla="*/ 142 w 284"/>
                <a:gd name="T1" fmla="*/ 50 h 285"/>
                <a:gd name="T2" fmla="*/ 190 w 284"/>
                <a:gd name="T3" fmla="*/ 93 h 285"/>
                <a:gd name="T4" fmla="*/ 218 w 284"/>
                <a:gd name="T5" fmla="*/ 120 h 285"/>
                <a:gd name="T6" fmla="*/ 258 w 284"/>
                <a:gd name="T7" fmla="*/ 176 h 285"/>
                <a:gd name="T8" fmla="*/ 277 w 284"/>
                <a:gd name="T9" fmla="*/ 214 h 285"/>
                <a:gd name="T10" fmla="*/ 283 w 284"/>
                <a:gd name="T11" fmla="*/ 237 h 285"/>
                <a:gd name="T12" fmla="*/ 284 w 284"/>
                <a:gd name="T13" fmla="*/ 256 h 285"/>
                <a:gd name="T14" fmla="*/ 280 w 284"/>
                <a:gd name="T15" fmla="*/ 271 h 285"/>
                <a:gd name="T16" fmla="*/ 276 w 284"/>
                <a:gd name="T17" fmla="*/ 276 h 285"/>
                <a:gd name="T18" fmla="*/ 266 w 284"/>
                <a:gd name="T19" fmla="*/ 283 h 285"/>
                <a:gd name="T20" fmla="*/ 254 w 284"/>
                <a:gd name="T21" fmla="*/ 285 h 285"/>
                <a:gd name="T22" fmla="*/ 223 w 284"/>
                <a:gd name="T23" fmla="*/ 280 h 285"/>
                <a:gd name="T24" fmla="*/ 184 w 284"/>
                <a:gd name="T25" fmla="*/ 262 h 285"/>
                <a:gd name="T26" fmla="*/ 142 w 284"/>
                <a:gd name="T27" fmla="*/ 235 h 285"/>
                <a:gd name="T28" fmla="*/ 142 w 284"/>
                <a:gd name="T29" fmla="*/ 219 h 285"/>
                <a:gd name="T30" fmla="*/ 177 w 284"/>
                <a:gd name="T31" fmla="*/ 243 h 285"/>
                <a:gd name="T32" fmla="*/ 209 w 284"/>
                <a:gd name="T33" fmla="*/ 257 h 285"/>
                <a:gd name="T34" fmla="*/ 235 w 284"/>
                <a:gd name="T35" fmla="*/ 261 h 285"/>
                <a:gd name="T36" fmla="*/ 246 w 284"/>
                <a:gd name="T37" fmla="*/ 260 h 285"/>
                <a:gd name="T38" fmla="*/ 254 w 284"/>
                <a:gd name="T39" fmla="*/ 254 h 285"/>
                <a:gd name="T40" fmla="*/ 254 w 284"/>
                <a:gd name="T41" fmla="*/ 254 h 285"/>
                <a:gd name="T42" fmla="*/ 260 w 284"/>
                <a:gd name="T43" fmla="*/ 243 h 285"/>
                <a:gd name="T44" fmla="*/ 261 w 284"/>
                <a:gd name="T45" fmla="*/ 230 h 285"/>
                <a:gd name="T46" fmla="*/ 258 w 284"/>
                <a:gd name="T47" fmla="*/ 212 h 285"/>
                <a:gd name="T48" fmla="*/ 239 w 284"/>
                <a:gd name="T49" fmla="*/ 170 h 285"/>
                <a:gd name="T50" fmla="*/ 205 w 284"/>
                <a:gd name="T51" fmla="*/ 124 h 285"/>
                <a:gd name="T52" fmla="*/ 184 w 284"/>
                <a:gd name="T53" fmla="*/ 101 h 285"/>
                <a:gd name="T54" fmla="*/ 142 w 284"/>
                <a:gd name="T55" fmla="*/ 65 h 285"/>
                <a:gd name="T56" fmla="*/ 8 w 284"/>
                <a:gd name="T57" fmla="*/ 8 h 285"/>
                <a:gd name="T58" fmla="*/ 12 w 284"/>
                <a:gd name="T59" fmla="*/ 5 h 285"/>
                <a:gd name="T60" fmla="*/ 23 w 284"/>
                <a:gd name="T61" fmla="*/ 0 h 285"/>
                <a:gd name="T62" fmla="*/ 44 w 284"/>
                <a:gd name="T63" fmla="*/ 0 h 285"/>
                <a:gd name="T64" fmla="*/ 79 w 284"/>
                <a:gd name="T65" fmla="*/ 11 h 285"/>
                <a:gd name="T66" fmla="*/ 120 w 284"/>
                <a:gd name="T67" fmla="*/ 34 h 285"/>
                <a:gd name="T68" fmla="*/ 142 w 284"/>
                <a:gd name="T69" fmla="*/ 65 h 285"/>
                <a:gd name="T70" fmla="*/ 124 w 284"/>
                <a:gd name="T71" fmla="*/ 51 h 285"/>
                <a:gd name="T72" fmla="*/ 89 w 284"/>
                <a:gd name="T73" fmla="*/ 32 h 285"/>
                <a:gd name="T74" fmla="*/ 60 w 284"/>
                <a:gd name="T75" fmla="*/ 23 h 285"/>
                <a:gd name="T76" fmla="*/ 43 w 284"/>
                <a:gd name="T77" fmla="*/ 23 h 285"/>
                <a:gd name="T78" fmla="*/ 33 w 284"/>
                <a:gd name="T79" fmla="*/ 27 h 285"/>
                <a:gd name="T80" fmla="*/ 29 w 284"/>
                <a:gd name="T81" fmla="*/ 29 h 285"/>
                <a:gd name="T82" fmla="*/ 24 w 284"/>
                <a:gd name="T83" fmla="*/ 40 h 285"/>
                <a:gd name="T84" fmla="*/ 23 w 284"/>
                <a:gd name="T85" fmla="*/ 55 h 285"/>
                <a:gd name="T86" fmla="*/ 25 w 284"/>
                <a:gd name="T87" fmla="*/ 71 h 285"/>
                <a:gd name="T88" fmla="*/ 44 w 284"/>
                <a:gd name="T89" fmla="*/ 113 h 285"/>
                <a:gd name="T90" fmla="*/ 78 w 284"/>
                <a:gd name="T91" fmla="*/ 159 h 285"/>
                <a:gd name="T92" fmla="*/ 100 w 284"/>
                <a:gd name="T93" fmla="*/ 184 h 285"/>
                <a:gd name="T94" fmla="*/ 142 w 284"/>
                <a:gd name="T95" fmla="*/ 219 h 285"/>
                <a:gd name="T96" fmla="*/ 142 w 284"/>
                <a:gd name="T97" fmla="*/ 235 h 285"/>
                <a:gd name="T98" fmla="*/ 93 w 284"/>
                <a:gd name="T99" fmla="*/ 192 h 285"/>
                <a:gd name="T100" fmla="*/ 66 w 284"/>
                <a:gd name="T101" fmla="*/ 164 h 285"/>
                <a:gd name="T102" fmla="*/ 25 w 284"/>
                <a:gd name="T103" fmla="*/ 108 h 285"/>
                <a:gd name="T104" fmla="*/ 6 w 284"/>
                <a:gd name="T105" fmla="*/ 70 h 285"/>
                <a:gd name="T106" fmla="*/ 1 w 284"/>
                <a:gd name="T107" fmla="*/ 47 h 285"/>
                <a:gd name="T108" fmla="*/ 0 w 284"/>
                <a:gd name="T109" fmla="*/ 28 h 285"/>
                <a:gd name="T110" fmla="*/ 4 w 284"/>
                <a:gd name="T111" fmla="*/ 13 h 285"/>
                <a:gd name="T112" fmla="*/ 8 w 284"/>
                <a:gd name="T113"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4" h="285">
                  <a:moveTo>
                    <a:pt x="142" y="50"/>
                  </a:moveTo>
                  <a:lnTo>
                    <a:pt x="142" y="50"/>
                  </a:lnTo>
                  <a:lnTo>
                    <a:pt x="166" y="70"/>
                  </a:lnTo>
                  <a:lnTo>
                    <a:pt x="190" y="93"/>
                  </a:lnTo>
                  <a:lnTo>
                    <a:pt x="190" y="93"/>
                  </a:lnTo>
                  <a:lnTo>
                    <a:pt x="218" y="120"/>
                  </a:lnTo>
                  <a:lnTo>
                    <a:pt x="239" y="149"/>
                  </a:lnTo>
                  <a:lnTo>
                    <a:pt x="258" y="176"/>
                  </a:lnTo>
                  <a:lnTo>
                    <a:pt x="272" y="201"/>
                  </a:lnTo>
                  <a:lnTo>
                    <a:pt x="277" y="214"/>
                  </a:lnTo>
                  <a:lnTo>
                    <a:pt x="280" y="226"/>
                  </a:lnTo>
                  <a:lnTo>
                    <a:pt x="283" y="237"/>
                  </a:lnTo>
                  <a:lnTo>
                    <a:pt x="284" y="246"/>
                  </a:lnTo>
                  <a:lnTo>
                    <a:pt x="284" y="256"/>
                  </a:lnTo>
                  <a:lnTo>
                    <a:pt x="283" y="264"/>
                  </a:lnTo>
                  <a:lnTo>
                    <a:pt x="280" y="271"/>
                  </a:lnTo>
                  <a:lnTo>
                    <a:pt x="276" y="276"/>
                  </a:lnTo>
                  <a:lnTo>
                    <a:pt x="276" y="276"/>
                  </a:lnTo>
                  <a:lnTo>
                    <a:pt x="272" y="280"/>
                  </a:lnTo>
                  <a:lnTo>
                    <a:pt x="266" y="283"/>
                  </a:lnTo>
                  <a:lnTo>
                    <a:pt x="261" y="284"/>
                  </a:lnTo>
                  <a:lnTo>
                    <a:pt x="254" y="285"/>
                  </a:lnTo>
                  <a:lnTo>
                    <a:pt x="239" y="284"/>
                  </a:lnTo>
                  <a:lnTo>
                    <a:pt x="223" y="280"/>
                  </a:lnTo>
                  <a:lnTo>
                    <a:pt x="204" y="273"/>
                  </a:lnTo>
                  <a:lnTo>
                    <a:pt x="184" y="262"/>
                  </a:lnTo>
                  <a:lnTo>
                    <a:pt x="163" y="250"/>
                  </a:lnTo>
                  <a:lnTo>
                    <a:pt x="142" y="235"/>
                  </a:lnTo>
                  <a:lnTo>
                    <a:pt x="142" y="219"/>
                  </a:lnTo>
                  <a:lnTo>
                    <a:pt x="142" y="219"/>
                  </a:lnTo>
                  <a:lnTo>
                    <a:pt x="159" y="233"/>
                  </a:lnTo>
                  <a:lnTo>
                    <a:pt x="177" y="243"/>
                  </a:lnTo>
                  <a:lnTo>
                    <a:pt x="195" y="252"/>
                  </a:lnTo>
                  <a:lnTo>
                    <a:pt x="209" y="257"/>
                  </a:lnTo>
                  <a:lnTo>
                    <a:pt x="223" y="261"/>
                  </a:lnTo>
                  <a:lnTo>
                    <a:pt x="235" y="261"/>
                  </a:lnTo>
                  <a:lnTo>
                    <a:pt x="241" y="261"/>
                  </a:lnTo>
                  <a:lnTo>
                    <a:pt x="246" y="260"/>
                  </a:lnTo>
                  <a:lnTo>
                    <a:pt x="250" y="257"/>
                  </a:lnTo>
                  <a:lnTo>
                    <a:pt x="254" y="254"/>
                  </a:lnTo>
                  <a:lnTo>
                    <a:pt x="254" y="254"/>
                  </a:lnTo>
                  <a:lnTo>
                    <a:pt x="254" y="254"/>
                  </a:lnTo>
                  <a:lnTo>
                    <a:pt x="258" y="249"/>
                  </a:lnTo>
                  <a:lnTo>
                    <a:pt x="260" y="243"/>
                  </a:lnTo>
                  <a:lnTo>
                    <a:pt x="261" y="237"/>
                  </a:lnTo>
                  <a:lnTo>
                    <a:pt x="261" y="230"/>
                  </a:lnTo>
                  <a:lnTo>
                    <a:pt x="260" y="220"/>
                  </a:lnTo>
                  <a:lnTo>
                    <a:pt x="258" y="212"/>
                  </a:lnTo>
                  <a:lnTo>
                    <a:pt x="250" y="192"/>
                  </a:lnTo>
                  <a:lnTo>
                    <a:pt x="239" y="170"/>
                  </a:lnTo>
                  <a:lnTo>
                    <a:pt x="223" y="147"/>
                  </a:lnTo>
                  <a:lnTo>
                    <a:pt x="205" y="124"/>
                  </a:lnTo>
                  <a:lnTo>
                    <a:pt x="184" y="101"/>
                  </a:lnTo>
                  <a:lnTo>
                    <a:pt x="184" y="101"/>
                  </a:lnTo>
                  <a:lnTo>
                    <a:pt x="162" y="81"/>
                  </a:lnTo>
                  <a:lnTo>
                    <a:pt x="142" y="65"/>
                  </a:lnTo>
                  <a:lnTo>
                    <a:pt x="142" y="50"/>
                  </a:lnTo>
                  <a:close/>
                  <a:moveTo>
                    <a:pt x="8" y="8"/>
                  </a:moveTo>
                  <a:lnTo>
                    <a:pt x="8" y="8"/>
                  </a:lnTo>
                  <a:lnTo>
                    <a:pt x="12" y="5"/>
                  </a:lnTo>
                  <a:lnTo>
                    <a:pt x="17" y="2"/>
                  </a:lnTo>
                  <a:lnTo>
                    <a:pt x="23" y="0"/>
                  </a:lnTo>
                  <a:lnTo>
                    <a:pt x="29" y="0"/>
                  </a:lnTo>
                  <a:lnTo>
                    <a:pt x="44" y="0"/>
                  </a:lnTo>
                  <a:lnTo>
                    <a:pt x="60" y="4"/>
                  </a:lnTo>
                  <a:lnTo>
                    <a:pt x="79" y="11"/>
                  </a:lnTo>
                  <a:lnTo>
                    <a:pt x="100" y="21"/>
                  </a:lnTo>
                  <a:lnTo>
                    <a:pt x="120" y="34"/>
                  </a:lnTo>
                  <a:lnTo>
                    <a:pt x="142" y="50"/>
                  </a:lnTo>
                  <a:lnTo>
                    <a:pt x="142" y="65"/>
                  </a:lnTo>
                  <a:lnTo>
                    <a:pt x="142" y="65"/>
                  </a:lnTo>
                  <a:lnTo>
                    <a:pt x="124" y="51"/>
                  </a:lnTo>
                  <a:lnTo>
                    <a:pt x="107" y="40"/>
                  </a:lnTo>
                  <a:lnTo>
                    <a:pt x="89" y="32"/>
                  </a:lnTo>
                  <a:lnTo>
                    <a:pt x="74" y="27"/>
                  </a:lnTo>
                  <a:lnTo>
                    <a:pt x="60" y="23"/>
                  </a:lnTo>
                  <a:lnTo>
                    <a:pt x="48" y="23"/>
                  </a:lnTo>
                  <a:lnTo>
                    <a:pt x="43" y="23"/>
                  </a:lnTo>
                  <a:lnTo>
                    <a:pt x="37" y="24"/>
                  </a:lnTo>
                  <a:lnTo>
                    <a:pt x="33" y="27"/>
                  </a:lnTo>
                  <a:lnTo>
                    <a:pt x="29" y="29"/>
                  </a:lnTo>
                  <a:lnTo>
                    <a:pt x="29" y="29"/>
                  </a:lnTo>
                  <a:lnTo>
                    <a:pt x="25" y="35"/>
                  </a:lnTo>
                  <a:lnTo>
                    <a:pt x="24" y="40"/>
                  </a:lnTo>
                  <a:lnTo>
                    <a:pt x="23" y="47"/>
                  </a:lnTo>
                  <a:lnTo>
                    <a:pt x="23" y="55"/>
                  </a:lnTo>
                  <a:lnTo>
                    <a:pt x="24" y="63"/>
                  </a:lnTo>
                  <a:lnTo>
                    <a:pt x="25" y="71"/>
                  </a:lnTo>
                  <a:lnTo>
                    <a:pt x="33" y="92"/>
                  </a:lnTo>
                  <a:lnTo>
                    <a:pt x="44" y="113"/>
                  </a:lnTo>
                  <a:lnTo>
                    <a:pt x="60" y="136"/>
                  </a:lnTo>
                  <a:lnTo>
                    <a:pt x="78" y="159"/>
                  </a:lnTo>
                  <a:lnTo>
                    <a:pt x="100" y="184"/>
                  </a:lnTo>
                  <a:lnTo>
                    <a:pt x="100" y="184"/>
                  </a:lnTo>
                  <a:lnTo>
                    <a:pt x="121" y="203"/>
                  </a:lnTo>
                  <a:lnTo>
                    <a:pt x="142" y="219"/>
                  </a:lnTo>
                  <a:lnTo>
                    <a:pt x="142" y="235"/>
                  </a:lnTo>
                  <a:lnTo>
                    <a:pt x="142" y="235"/>
                  </a:lnTo>
                  <a:lnTo>
                    <a:pt x="117" y="215"/>
                  </a:lnTo>
                  <a:lnTo>
                    <a:pt x="93" y="192"/>
                  </a:lnTo>
                  <a:lnTo>
                    <a:pt x="93" y="192"/>
                  </a:lnTo>
                  <a:lnTo>
                    <a:pt x="66" y="164"/>
                  </a:lnTo>
                  <a:lnTo>
                    <a:pt x="44" y="135"/>
                  </a:lnTo>
                  <a:lnTo>
                    <a:pt x="25" y="108"/>
                  </a:lnTo>
                  <a:lnTo>
                    <a:pt x="12" y="82"/>
                  </a:lnTo>
                  <a:lnTo>
                    <a:pt x="6" y="70"/>
                  </a:lnTo>
                  <a:lnTo>
                    <a:pt x="4" y="58"/>
                  </a:lnTo>
                  <a:lnTo>
                    <a:pt x="1" y="47"/>
                  </a:lnTo>
                  <a:lnTo>
                    <a:pt x="0" y="38"/>
                  </a:lnTo>
                  <a:lnTo>
                    <a:pt x="0" y="28"/>
                  </a:lnTo>
                  <a:lnTo>
                    <a:pt x="1" y="20"/>
                  </a:lnTo>
                  <a:lnTo>
                    <a:pt x="4" y="13"/>
                  </a:lnTo>
                  <a:lnTo>
                    <a:pt x="8" y="8"/>
                  </a:lnTo>
                  <a:lnTo>
                    <a:pt x="8" y="8"/>
                  </a:lnTo>
                  <a:close/>
                </a:path>
              </a:pathLst>
            </a:custGeom>
            <a:solidFill>
              <a:srgbClr val="7CBE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24" name="Freeform 124"/>
            <p:cNvSpPr>
              <a:spLocks noEditPoints="1"/>
            </p:cNvSpPr>
            <p:nvPr/>
          </p:nvSpPr>
          <p:spPr bwMode="auto">
            <a:xfrm>
              <a:off x="2187576" y="1789113"/>
              <a:ext cx="450850" cy="452438"/>
            </a:xfrm>
            <a:custGeom>
              <a:avLst/>
              <a:gdLst>
                <a:gd name="T0" fmla="*/ 142 w 284"/>
                <a:gd name="T1" fmla="*/ 50 h 285"/>
                <a:gd name="T2" fmla="*/ 184 w 284"/>
                <a:gd name="T3" fmla="*/ 21 h 285"/>
                <a:gd name="T4" fmla="*/ 223 w 284"/>
                <a:gd name="T5" fmla="*/ 4 h 285"/>
                <a:gd name="T6" fmla="*/ 254 w 284"/>
                <a:gd name="T7" fmla="*/ 0 h 285"/>
                <a:gd name="T8" fmla="*/ 266 w 284"/>
                <a:gd name="T9" fmla="*/ 2 h 285"/>
                <a:gd name="T10" fmla="*/ 276 w 284"/>
                <a:gd name="T11" fmla="*/ 8 h 285"/>
                <a:gd name="T12" fmla="*/ 280 w 284"/>
                <a:gd name="T13" fmla="*/ 13 h 285"/>
                <a:gd name="T14" fmla="*/ 284 w 284"/>
                <a:gd name="T15" fmla="*/ 28 h 285"/>
                <a:gd name="T16" fmla="*/ 283 w 284"/>
                <a:gd name="T17" fmla="*/ 47 h 285"/>
                <a:gd name="T18" fmla="*/ 277 w 284"/>
                <a:gd name="T19" fmla="*/ 70 h 285"/>
                <a:gd name="T20" fmla="*/ 258 w 284"/>
                <a:gd name="T21" fmla="*/ 108 h 285"/>
                <a:gd name="T22" fmla="*/ 218 w 284"/>
                <a:gd name="T23" fmla="*/ 164 h 285"/>
                <a:gd name="T24" fmla="*/ 190 w 284"/>
                <a:gd name="T25" fmla="*/ 192 h 285"/>
                <a:gd name="T26" fmla="*/ 142 w 284"/>
                <a:gd name="T27" fmla="*/ 235 h 285"/>
                <a:gd name="T28" fmla="*/ 142 w 284"/>
                <a:gd name="T29" fmla="*/ 219 h 285"/>
                <a:gd name="T30" fmla="*/ 184 w 284"/>
                <a:gd name="T31" fmla="*/ 184 h 285"/>
                <a:gd name="T32" fmla="*/ 205 w 284"/>
                <a:gd name="T33" fmla="*/ 159 h 285"/>
                <a:gd name="T34" fmla="*/ 239 w 284"/>
                <a:gd name="T35" fmla="*/ 113 h 285"/>
                <a:gd name="T36" fmla="*/ 258 w 284"/>
                <a:gd name="T37" fmla="*/ 71 h 285"/>
                <a:gd name="T38" fmla="*/ 261 w 284"/>
                <a:gd name="T39" fmla="*/ 55 h 285"/>
                <a:gd name="T40" fmla="*/ 260 w 284"/>
                <a:gd name="T41" fmla="*/ 40 h 285"/>
                <a:gd name="T42" fmla="*/ 254 w 284"/>
                <a:gd name="T43" fmla="*/ 29 h 285"/>
                <a:gd name="T44" fmla="*/ 254 w 284"/>
                <a:gd name="T45" fmla="*/ 29 h 285"/>
                <a:gd name="T46" fmla="*/ 246 w 284"/>
                <a:gd name="T47" fmla="*/ 24 h 285"/>
                <a:gd name="T48" fmla="*/ 235 w 284"/>
                <a:gd name="T49" fmla="*/ 23 h 285"/>
                <a:gd name="T50" fmla="*/ 209 w 284"/>
                <a:gd name="T51" fmla="*/ 27 h 285"/>
                <a:gd name="T52" fmla="*/ 177 w 284"/>
                <a:gd name="T53" fmla="*/ 40 h 285"/>
                <a:gd name="T54" fmla="*/ 142 w 284"/>
                <a:gd name="T55" fmla="*/ 65 h 285"/>
                <a:gd name="T56" fmla="*/ 8 w 284"/>
                <a:gd name="T57" fmla="*/ 276 h 285"/>
                <a:gd name="T58" fmla="*/ 4 w 284"/>
                <a:gd name="T59" fmla="*/ 271 h 285"/>
                <a:gd name="T60" fmla="*/ 0 w 284"/>
                <a:gd name="T61" fmla="*/ 256 h 285"/>
                <a:gd name="T62" fmla="*/ 1 w 284"/>
                <a:gd name="T63" fmla="*/ 237 h 285"/>
                <a:gd name="T64" fmla="*/ 6 w 284"/>
                <a:gd name="T65" fmla="*/ 214 h 285"/>
                <a:gd name="T66" fmla="*/ 25 w 284"/>
                <a:gd name="T67" fmla="*/ 176 h 285"/>
                <a:gd name="T68" fmla="*/ 66 w 284"/>
                <a:gd name="T69" fmla="*/ 120 h 285"/>
                <a:gd name="T70" fmla="*/ 93 w 284"/>
                <a:gd name="T71" fmla="*/ 93 h 285"/>
                <a:gd name="T72" fmla="*/ 142 w 284"/>
                <a:gd name="T73" fmla="*/ 50 h 285"/>
                <a:gd name="T74" fmla="*/ 142 w 284"/>
                <a:gd name="T75" fmla="*/ 65 h 285"/>
                <a:gd name="T76" fmla="*/ 100 w 284"/>
                <a:gd name="T77" fmla="*/ 101 h 285"/>
                <a:gd name="T78" fmla="*/ 78 w 284"/>
                <a:gd name="T79" fmla="*/ 124 h 285"/>
                <a:gd name="T80" fmla="*/ 44 w 284"/>
                <a:gd name="T81" fmla="*/ 170 h 285"/>
                <a:gd name="T82" fmla="*/ 25 w 284"/>
                <a:gd name="T83" fmla="*/ 212 h 285"/>
                <a:gd name="T84" fmla="*/ 23 w 284"/>
                <a:gd name="T85" fmla="*/ 230 h 285"/>
                <a:gd name="T86" fmla="*/ 24 w 284"/>
                <a:gd name="T87" fmla="*/ 243 h 285"/>
                <a:gd name="T88" fmla="*/ 29 w 284"/>
                <a:gd name="T89" fmla="*/ 254 h 285"/>
                <a:gd name="T90" fmla="*/ 33 w 284"/>
                <a:gd name="T91" fmla="*/ 257 h 285"/>
                <a:gd name="T92" fmla="*/ 43 w 284"/>
                <a:gd name="T93" fmla="*/ 261 h 285"/>
                <a:gd name="T94" fmla="*/ 60 w 284"/>
                <a:gd name="T95" fmla="*/ 261 h 285"/>
                <a:gd name="T96" fmla="*/ 89 w 284"/>
                <a:gd name="T97" fmla="*/ 252 h 285"/>
                <a:gd name="T98" fmla="*/ 124 w 284"/>
                <a:gd name="T99" fmla="*/ 233 h 285"/>
                <a:gd name="T100" fmla="*/ 142 w 284"/>
                <a:gd name="T101" fmla="*/ 235 h 285"/>
                <a:gd name="T102" fmla="*/ 120 w 284"/>
                <a:gd name="T103" fmla="*/ 250 h 285"/>
                <a:gd name="T104" fmla="*/ 79 w 284"/>
                <a:gd name="T105" fmla="*/ 273 h 285"/>
                <a:gd name="T106" fmla="*/ 44 w 284"/>
                <a:gd name="T107" fmla="*/ 284 h 285"/>
                <a:gd name="T108" fmla="*/ 23 w 284"/>
                <a:gd name="T109" fmla="*/ 284 h 285"/>
                <a:gd name="T110" fmla="*/ 12 w 284"/>
                <a:gd name="T111" fmla="*/ 280 h 285"/>
                <a:gd name="T112" fmla="*/ 8 w 284"/>
                <a:gd name="T113" fmla="*/ 276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4" h="285">
                  <a:moveTo>
                    <a:pt x="142" y="50"/>
                  </a:moveTo>
                  <a:lnTo>
                    <a:pt x="142" y="50"/>
                  </a:lnTo>
                  <a:lnTo>
                    <a:pt x="163" y="34"/>
                  </a:lnTo>
                  <a:lnTo>
                    <a:pt x="184" y="21"/>
                  </a:lnTo>
                  <a:lnTo>
                    <a:pt x="204" y="11"/>
                  </a:lnTo>
                  <a:lnTo>
                    <a:pt x="223" y="4"/>
                  </a:lnTo>
                  <a:lnTo>
                    <a:pt x="239" y="0"/>
                  </a:lnTo>
                  <a:lnTo>
                    <a:pt x="254" y="0"/>
                  </a:lnTo>
                  <a:lnTo>
                    <a:pt x="261" y="0"/>
                  </a:lnTo>
                  <a:lnTo>
                    <a:pt x="266" y="2"/>
                  </a:lnTo>
                  <a:lnTo>
                    <a:pt x="272" y="4"/>
                  </a:lnTo>
                  <a:lnTo>
                    <a:pt x="276" y="8"/>
                  </a:lnTo>
                  <a:lnTo>
                    <a:pt x="276" y="8"/>
                  </a:lnTo>
                  <a:lnTo>
                    <a:pt x="280" y="13"/>
                  </a:lnTo>
                  <a:lnTo>
                    <a:pt x="283" y="20"/>
                  </a:lnTo>
                  <a:lnTo>
                    <a:pt x="284" y="28"/>
                  </a:lnTo>
                  <a:lnTo>
                    <a:pt x="284" y="38"/>
                  </a:lnTo>
                  <a:lnTo>
                    <a:pt x="283" y="47"/>
                  </a:lnTo>
                  <a:lnTo>
                    <a:pt x="280" y="58"/>
                  </a:lnTo>
                  <a:lnTo>
                    <a:pt x="277" y="70"/>
                  </a:lnTo>
                  <a:lnTo>
                    <a:pt x="272" y="82"/>
                  </a:lnTo>
                  <a:lnTo>
                    <a:pt x="258" y="108"/>
                  </a:lnTo>
                  <a:lnTo>
                    <a:pt x="239" y="135"/>
                  </a:lnTo>
                  <a:lnTo>
                    <a:pt x="218" y="164"/>
                  </a:lnTo>
                  <a:lnTo>
                    <a:pt x="190" y="192"/>
                  </a:lnTo>
                  <a:lnTo>
                    <a:pt x="190" y="192"/>
                  </a:lnTo>
                  <a:lnTo>
                    <a:pt x="166" y="215"/>
                  </a:lnTo>
                  <a:lnTo>
                    <a:pt x="142" y="235"/>
                  </a:lnTo>
                  <a:lnTo>
                    <a:pt x="142" y="219"/>
                  </a:lnTo>
                  <a:lnTo>
                    <a:pt x="142" y="219"/>
                  </a:lnTo>
                  <a:lnTo>
                    <a:pt x="162" y="203"/>
                  </a:lnTo>
                  <a:lnTo>
                    <a:pt x="184" y="184"/>
                  </a:lnTo>
                  <a:lnTo>
                    <a:pt x="184" y="184"/>
                  </a:lnTo>
                  <a:lnTo>
                    <a:pt x="205" y="159"/>
                  </a:lnTo>
                  <a:lnTo>
                    <a:pt x="223" y="136"/>
                  </a:lnTo>
                  <a:lnTo>
                    <a:pt x="239" y="113"/>
                  </a:lnTo>
                  <a:lnTo>
                    <a:pt x="250" y="92"/>
                  </a:lnTo>
                  <a:lnTo>
                    <a:pt x="258" y="71"/>
                  </a:lnTo>
                  <a:lnTo>
                    <a:pt x="260" y="63"/>
                  </a:lnTo>
                  <a:lnTo>
                    <a:pt x="261" y="55"/>
                  </a:lnTo>
                  <a:lnTo>
                    <a:pt x="261" y="47"/>
                  </a:lnTo>
                  <a:lnTo>
                    <a:pt x="260" y="40"/>
                  </a:lnTo>
                  <a:lnTo>
                    <a:pt x="258" y="35"/>
                  </a:lnTo>
                  <a:lnTo>
                    <a:pt x="254" y="29"/>
                  </a:lnTo>
                  <a:lnTo>
                    <a:pt x="254" y="29"/>
                  </a:lnTo>
                  <a:lnTo>
                    <a:pt x="254" y="29"/>
                  </a:lnTo>
                  <a:lnTo>
                    <a:pt x="250" y="27"/>
                  </a:lnTo>
                  <a:lnTo>
                    <a:pt x="246" y="24"/>
                  </a:lnTo>
                  <a:lnTo>
                    <a:pt x="241" y="23"/>
                  </a:lnTo>
                  <a:lnTo>
                    <a:pt x="235" y="23"/>
                  </a:lnTo>
                  <a:lnTo>
                    <a:pt x="223" y="23"/>
                  </a:lnTo>
                  <a:lnTo>
                    <a:pt x="209" y="27"/>
                  </a:lnTo>
                  <a:lnTo>
                    <a:pt x="195" y="32"/>
                  </a:lnTo>
                  <a:lnTo>
                    <a:pt x="177" y="40"/>
                  </a:lnTo>
                  <a:lnTo>
                    <a:pt x="159" y="51"/>
                  </a:lnTo>
                  <a:lnTo>
                    <a:pt x="142" y="65"/>
                  </a:lnTo>
                  <a:lnTo>
                    <a:pt x="142" y="50"/>
                  </a:lnTo>
                  <a:close/>
                  <a:moveTo>
                    <a:pt x="8" y="276"/>
                  </a:moveTo>
                  <a:lnTo>
                    <a:pt x="8" y="276"/>
                  </a:lnTo>
                  <a:lnTo>
                    <a:pt x="4" y="271"/>
                  </a:lnTo>
                  <a:lnTo>
                    <a:pt x="1" y="264"/>
                  </a:lnTo>
                  <a:lnTo>
                    <a:pt x="0" y="256"/>
                  </a:lnTo>
                  <a:lnTo>
                    <a:pt x="0" y="246"/>
                  </a:lnTo>
                  <a:lnTo>
                    <a:pt x="1" y="237"/>
                  </a:lnTo>
                  <a:lnTo>
                    <a:pt x="4" y="226"/>
                  </a:lnTo>
                  <a:lnTo>
                    <a:pt x="6" y="214"/>
                  </a:lnTo>
                  <a:lnTo>
                    <a:pt x="12" y="201"/>
                  </a:lnTo>
                  <a:lnTo>
                    <a:pt x="25" y="176"/>
                  </a:lnTo>
                  <a:lnTo>
                    <a:pt x="44" y="149"/>
                  </a:lnTo>
                  <a:lnTo>
                    <a:pt x="66" y="120"/>
                  </a:lnTo>
                  <a:lnTo>
                    <a:pt x="93" y="93"/>
                  </a:lnTo>
                  <a:lnTo>
                    <a:pt x="93" y="93"/>
                  </a:lnTo>
                  <a:lnTo>
                    <a:pt x="117" y="70"/>
                  </a:lnTo>
                  <a:lnTo>
                    <a:pt x="142" y="50"/>
                  </a:lnTo>
                  <a:lnTo>
                    <a:pt x="142" y="65"/>
                  </a:lnTo>
                  <a:lnTo>
                    <a:pt x="142" y="65"/>
                  </a:lnTo>
                  <a:lnTo>
                    <a:pt x="121" y="81"/>
                  </a:lnTo>
                  <a:lnTo>
                    <a:pt x="100" y="101"/>
                  </a:lnTo>
                  <a:lnTo>
                    <a:pt x="100" y="101"/>
                  </a:lnTo>
                  <a:lnTo>
                    <a:pt x="78" y="124"/>
                  </a:lnTo>
                  <a:lnTo>
                    <a:pt x="60" y="147"/>
                  </a:lnTo>
                  <a:lnTo>
                    <a:pt x="44" y="170"/>
                  </a:lnTo>
                  <a:lnTo>
                    <a:pt x="33" y="192"/>
                  </a:lnTo>
                  <a:lnTo>
                    <a:pt x="25" y="212"/>
                  </a:lnTo>
                  <a:lnTo>
                    <a:pt x="24" y="220"/>
                  </a:lnTo>
                  <a:lnTo>
                    <a:pt x="23" y="230"/>
                  </a:lnTo>
                  <a:lnTo>
                    <a:pt x="23" y="237"/>
                  </a:lnTo>
                  <a:lnTo>
                    <a:pt x="24" y="243"/>
                  </a:lnTo>
                  <a:lnTo>
                    <a:pt x="25" y="249"/>
                  </a:lnTo>
                  <a:lnTo>
                    <a:pt x="29" y="254"/>
                  </a:lnTo>
                  <a:lnTo>
                    <a:pt x="29" y="254"/>
                  </a:lnTo>
                  <a:lnTo>
                    <a:pt x="33" y="257"/>
                  </a:lnTo>
                  <a:lnTo>
                    <a:pt x="37" y="260"/>
                  </a:lnTo>
                  <a:lnTo>
                    <a:pt x="43" y="261"/>
                  </a:lnTo>
                  <a:lnTo>
                    <a:pt x="48" y="261"/>
                  </a:lnTo>
                  <a:lnTo>
                    <a:pt x="60" y="261"/>
                  </a:lnTo>
                  <a:lnTo>
                    <a:pt x="74" y="257"/>
                  </a:lnTo>
                  <a:lnTo>
                    <a:pt x="89" y="252"/>
                  </a:lnTo>
                  <a:lnTo>
                    <a:pt x="107" y="243"/>
                  </a:lnTo>
                  <a:lnTo>
                    <a:pt x="124" y="233"/>
                  </a:lnTo>
                  <a:lnTo>
                    <a:pt x="142" y="219"/>
                  </a:lnTo>
                  <a:lnTo>
                    <a:pt x="142" y="235"/>
                  </a:lnTo>
                  <a:lnTo>
                    <a:pt x="142" y="235"/>
                  </a:lnTo>
                  <a:lnTo>
                    <a:pt x="120" y="250"/>
                  </a:lnTo>
                  <a:lnTo>
                    <a:pt x="100" y="262"/>
                  </a:lnTo>
                  <a:lnTo>
                    <a:pt x="79" y="273"/>
                  </a:lnTo>
                  <a:lnTo>
                    <a:pt x="60" y="280"/>
                  </a:lnTo>
                  <a:lnTo>
                    <a:pt x="44" y="284"/>
                  </a:lnTo>
                  <a:lnTo>
                    <a:pt x="29" y="285"/>
                  </a:lnTo>
                  <a:lnTo>
                    <a:pt x="23" y="284"/>
                  </a:lnTo>
                  <a:lnTo>
                    <a:pt x="17" y="283"/>
                  </a:lnTo>
                  <a:lnTo>
                    <a:pt x="12" y="280"/>
                  </a:lnTo>
                  <a:lnTo>
                    <a:pt x="8" y="276"/>
                  </a:lnTo>
                  <a:lnTo>
                    <a:pt x="8" y="276"/>
                  </a:lnTo>
                  <a:close/>
                </a:path>
              </a:pathLst>
            </a:custGeom>
            <a:solidFill>
              <a:srgbClr val="7CBE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25" name="Freeform 125"/>
            <p:cNvSpPr>
              <a:spLocks/>
            </p:cNvSpPr>
            <p:nvPr/>
          </p:nvSpPr>
          <p:spPr bwMode="auto">
            <a:xfrm>
              <a:off x="2365376" y="1966913"/>
              <a:ext cx="92075" cy="95250"/>
            </a:xfrm>
            <a:custGeom>
              <a:avLst/>
              <a:gdLst>
                <a:gd name="T0" fmla="*/ 0 w 58"/>
                <a:gd name="T1" fmla="*/ 30 h 60"/>
                <a:gd name="T2" fmla="*/ 0 w 58"/>
                <a:gd name="T3" fmla="*/ 30 h 60"/>
                <a:gd name="T4" fmla="*/ 1 w 58"/>
                <a:gd name="T5" fmla="*/ 24 h 60"/>
                <a:gd name="T6" fmla="*/ 3 w 58"/>
                <a:gd name="T7" fmla="*/ 19 h 60"/>
                <a:gd name="T8" fmla="*/ 5 w 58"/>
                <a:gd name="T9" fmla="*/ 14 h 60"/>
                <a:gd name="T10" fmla="*/ 9 w 58"/>
                <a:gd name="T11" fmla="*/ 10 h 60"/>
                <a:gd name="T12" fmla="*/ 13 w 58"/>
                <a:gd name="T13" fmla="*/ 6 h 60"/>
                <a:gd name="T14" fmla="*/ 18 w 58"/>
                <a:gd name="T15" fmla="*/ 3 h 60"/>
                <a:gd name="T16" fmla="*/ 24 w 58"/>
                <a:gd name="T17" fmla="*/ 1 h 60"/>
                <a:gd name="T18" fmla="*/ 30 w 58"/>
                <a:gd name="T19" fmla="*/ 0 h 60"/>
                <a:gd name="T20" fmla="*/ 30 w 58"/>
                <a:gd name="T21" fmla="*/ 0 h 60"/>
                <a:gd name="T22" fmla="*/ 35 w 58"/>
                <a:gd name="T23" fmla="*/ 1 h 60"/>
                <a:gd name="T24" fmla="*/ 41 w 58"/>
                <a:gd name="T25" fmla="*/ 3 h 60"/>
                <a:gd name="T26" fmla="*/ 46 w 58"/>
                <a:gd name="T27" fmla="*/ 6 h 60"/>
                <a:gd name="T28" fmla="*/ 50 w 58"/>
                <a:gd name="T29" fmla="*/ 10 h 60"/>
                <a:gd name="T30" fmla="*/ 54 w 58"/>
                <a:gd name="T31" fmla="*/ 14 h 60"/>
                <a:gd name="T32" fmla="*/ 57 w 58"/>
                <a:gd name="T33" fmla="*/ 19 h 60"/>
                <a:gd name="T34" fmla="*/ 58 w 58"/>
                <a:gd name="T35" fmla="*/ 24 h 60"/>
                <a:gd name="T36" fmla="*/ 58 w 58"/>
                <a:gd name="T37" fmla="*/ 30 h 60"/>
                <a:gd name="T38" fmla="*/ 58 w 58"/>
                <a:gd name="T39" fmla="*/ 30 h 60"/>
                <a:gd name="T40" fmla="*/ 58 w 58"/>
                <a:gd name="T41" fmla="*/ 35 h 60"/>
                <a:gd name="T42" fmla="*/ 57 w 58"/>
                <a:gd name="T43" fmla="*/ 41 h 60"/>
                <a:gd name="T44" fmla="*/ 54 w 58"/>
                <a:gd name="T45" fmla="*/ 46 h 60"/>
                <a:gd name="T46" fmla="*/ 50 w 58"/>
                <a:gd name="T47" fmla="*/ 50 h 60"/>
                <a:gd name="T48" fmla="*/ 46 w 58"/>
                <a:gd name="T49" fmla="*/ 54 h 60"/>
                <a:gd name="T50" fmla="*/ 41 w 58"/>
                <a:gd name="T51" fmla="*/ 57 h 60"/>
                <a:gd name="T52" fmla="*/ 35 w 58"/>
                <a:gd name="T53" fmla="*/ 58 h 60"/>
                <a:gd name="T54" fmla="*/ 30 w 58"/>
                <a:gd name="T55" fmla="*/ 60 h 60"/>
                <a:gd name="T56" fmla="*/ 30 w 58"/>
                <a:gd name="T57" fmla="*/ 60 h 60"/>
                <a:gd name="T58" fmla="*/ 24 w 58"/>
                <a:gd name="T59" fmla="*/ 58 h 60"/>
                <a:gd name="T60" fmla="*/ 18 w 58"/>
                <a:gd name="T61" fmla="*/ 57 h 60"/>
                <a:gd name="T62" fmla="*/ 13 w 58"/>
                <a:gd name="T63" fmla="*/ 54 h 60"/>
                <a:gd name="T64" fmla="*/ 9 w 58"/>
                <a:gd name="T65" fmla="*/ 50 h 60"/>
                <a:gd name="T66" fmla="*/ 5 w 58"/>
                <a:gd name="T67" fmla="*/ 46 h 60"/>
                <a:gd name="T68" fmla="*/ 3 w 58"/>
                <a:gd name="T69" fmla="*/ 41 h 60"/>
                <a:gd name="T70" fmla="*/ 1 w 58"/>
                <a:gd name="T71" fmla="*/ 35 h 60"/>
                <a:gd name="T72" fmla="*/ 0 w 58"/>
                <a:gd name="T73" fmla="*/ 30 h 60"/>
                <a:gd name="T74" fmla="*/ 0 w 58"/>
                <a:gd name="T75"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60">
                  <a:moveTo>
                    <a:pt x="0" y="30"/>
                  </a:moveTo>
                  <a:lnTo>
                    <a:pt x="0" y="30"/>
                  </a:lnTo>
                  <a:lnTo>
                    <a:pt x="1" y="24"/>
                  </a:lnTo>
                  <a:lnTo>
                    <a:pt x="3" y="19"/>
                  </a:lnTo>
                  <a:lnTo>
                    <a:pt x="5" y="14"/>
                  </a:lnTo>
                  <a:lnTo>
                    <a:pt x="9" y="10"/>
                  </a:lnTo>
                  <a:lnTo>
                    <a:pt x="13" y="6"/>
                  </a:lnTo>
                  <a:lnTo>
                    <a:pt x="18" y="3"/>
                  </a:lnTo>
                  <a:lnTo>
                    <a:pt x="24" y="1"/>
                  </a:lnTo>
                  <a:lnTo>
                    <a:pt x="30" y="0"/>
                  </a:lnTo>
                  <a:lnTo>
                    <a:pt x="30" y="0"/>
                  </a:lnTo>
                  <a:lnTo>
                    <a:pt x="35" y="1"/>
                  </a:lnTo>
                  <a:lnTo>
                    <a:pt x="41" y="3"/>
                  </a:lnTo>
                  <a:lnTo>
                    <a:pt x="46" y="6"/>
                  </a:lnTo>
                  <a:lnTo>
                    <a:pt x="50" y="10"/>
                  </a:lnTo>
                  <a:lnTo>
                    <a:pt x="54" y="14"/>
                  </a:lnTo>
                  <a:lnTo>
                    <a:pt x="57" y="19"/>
                  </a:lnTo>
                  <a:lnTo>
                    <a:pt x="58" y="24"/>
                  </a:lnTo>
                  <a:lnTo>
                    <a:pt x="58" y="30"/>
                  </a:lnTo>
                  <a:lnTo>
                    <a:pt x="58" y="30"/>
                  </a:lnTo>
                  <a:lnTo>
                    <a:pt x="58" y="35"/>
                  </a:lnTo>
                  <a:lnTo>
                    <a:pt x="57" y="41"/>
                  </a:lnTo>
                  <a:lnTo>
                    <a:pt x="54" y="46"/>
                  </a:lnTo>
                  <a:lnTo>
                    <a:pt x="50" y="50"/>
                  </a:lnTo>
                  <a:lnTo>
                    <a:pt x="46" y="54"/>
                  </a:lnTo>
                  <a:lnTo>
                    <a:pt x="41" y="57"/>
                  </a:lnTo>
                  <a:lnTo>
                    <a:pt x="35" y="58"/>
                  </a:lnTo>
                  <a:lnTo>
                    <a:pt x="30" y="60"/>
                  </a:lnTo>
                  <a:lnTo>
                    <a:pt x="30" y="60"/>
                  </a:lnTo>
                  <a:lnTo>
                    <a:pt x="24" y="58"/>
                  </a:lnTo>
                  <a:lnTo>
                    <a:pt x="18" y="57"/>
                  </a:lnTo>
                  <a:lnTo>
                    <a:pt x="13" y="54"/>
                  </a:lnTo>
                  <a:lnTo>
                    <a:pt x="9" y="50"/>
                  </a:lnTo>
                  <a:lnTo>
                    <a:pt x="5" y="46"/>
                  </a:lnTo>
                  <a:lnTo>
                    <a:pt x="3" y="41"/>
                  </a:lnTo>
                  <a:lnTo>
                    <a:pt x="1" y="35"/>
                  </a:lnTo>
                  <a:lnTo>
                    <a:pt x="0" y="30"/>
                  </a:lnTo>
                  <a:lnTo>
                    <a:pt x="0" y="30"/>
                  </a:lnTo>
                  <a:close/>
                </a:path>
              </a:pathLst>
            </a:custGeom>
            <a:solidFill>
              <a:srgbClr val="7CBE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grpSp>
        <p:nvGrpSpPr>
          <p:cNvPr id="204" name="组合 203"/>
          <p:cNvGrpSpPr/>
          <p:nvPr/>
        </p:nvGrpSpPr>
        <p:grpSpPr>
          <a:xfrm>
            <a:off x="1425580" y="669446"/>
            <a:ext cx="380901" cy="484061"/>
            <a:chOff x="1493838" y="1541463"/>
            <a:chExt cx="381000" cy="484187"/>
          </a:xfrm>
        </p:grpSpPr>
        <p:sp>
          <p:nvSpPr>
            <p:cNvPr id="126" name="Freeform 126"/>
            <p:cNvSpPr>
              <a:spLocks noEditPoints="1"/>
            </p:cNvSpPr>
            <p:nvPr/>
          </p:nvSpPr>
          <p:spPr bwMode="auto">
            <a:xfrm>
              <a:off x="1493838" y="1546225"/>
              <a:ext cx="254000" cy="479425"/>
            </a:xfrm>
            <a:custGeom>
              <a:avLst/>
              <a:gdLst>
                <a:gd name="T0" fmla="*/ 160 w 160"/>
                <a:gd name="T1" fmla="*/ 0 h 302"/>
                <a:gd name="T2" fmla="*/ 160 w 160"/>
                <a:gd name="T3" fmla="*/ 302 h 302"/>
                <a:gd name="T4" fmla="*/ 94 w 160"/>
                <a:gd name="T5" fmla="*/ 302 h 302"/>
                <a:gd name="T6" fmla="*/ 94 w 160"/>
                <a:gd name="T7" fmla="*/ 261 h 302"/>
                <a:gd name="T8" fmla="*/ 136 w 160"/>
                <a:gd name="T9" fmla="*/ 261 h 302"/>
                <a:gd name="T10" fmla="*/ 136 w 160"/>
                <a:gd name="T11" fmla="*/ 116 h 302"/>
                <a:gd name="T12" fmla="*/ 136 w 160"/>
                <a:gd name="T13" fmla="*/ 116 h 302"/>
                <a:gd name="T14" fmla="*/ 94 w 160"/>
                <a:gd name="T15" fmla="*/ 189 h 302"/>
                <a:gd name="T16" fmla="*/ 94 w 160"/>
                <a:gd name="T17" fmla="*/ 124 h 302"/>
                <a:gd name="T18" fmla="*/ 160 w 160"/>
                <a:gd name="T19" fmla="*/ 0 h 302"/>
                <a:gd name="T20" fmla="*/ 94 w 160"/>
                <a:gd name="T21" fmla="*/ 302 h 302"/>
                <a:gd name="T22" fmla="*/ 0 w 160"/>
                <a:gd name="T23" fmla="*/ 302 h 302"/>
                <a:gd name="T24" fmla="*/ 94 w 160"/>
                <a:gd name="T25" fmla="*/ 124 h 302"/>
                <a:gd name="T26" fmla="*/ 94 w 160"/>
                <a:gd name="T27" fmla="*/ 189 h 302"/>
                <a:gd name="T28" fmla="*/ 53 w 160"/>
                <a:gd name="T29" fmla="*/ 261 h 302"/>
                <a:gd name="T30" fmla="*/ 94 w 160"/>
                <a:gd name="T31" fmla="*/ 261 h 302"/>
                <a:gd name="T32" fmla="*/ 94 w 160"/>
                <a:gd name="T33"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302">
                  <a:moveTo>
                    <a:pt x="160" y="0"/>
                  </a:moveTo>
                  <a:lnTo>
                    <a:pt x="160" y="302"/>
                  </a:lnTo>
                  <a:lnTo>
                    <a:pt x="94" y="302"/>
                  </a:lnTo>
                  <a:lnTo>
                    <a:pt x="94" y="261"/>
                  </a:lnTo>
                  <a:lnTo>
                    <a:pt x="136" y="261"/>
                  </a:lnTo>
                  <a:lnTo>
                    <a:pt x="136" y="116"/>
                  </a:lnTo>
                  <a:lnTo>
                    <a:pt x="136" y="116"/>
                  </a:lnTo>
                  <a:lnTo>
                    <a:pt x="94" y="189"/>
                  </a:lnTo>
                  <a:lnTo>
                    <a:pt x="94" y="124"/>
                  </a:lnTo>
                  <a:lnTo>
                    <a:pt x="160" y="0"/>
                  </a:lnTo>
                  <a:close/>
                  <a:moveTo>
                    <a:pt x="94" y="302"/>
                  </a:moveTo>
                  <a:lnTo>
                    <a:pt x="0" y="302"/>
                  </a:lnTo>
                  <a:lnTo>
                    <a:pt x="94" y="124"/>
                  </a:lnTo>
                  <a:lnTo>
                    <a:pt x="94" y="189"/>
                  </a:lnTo>
                  <a:lnTo>
                    <a:pt x="53" y="261"/>
                  </a:lnTo>
                  <a:lnTo>
                    <a:pt x="94" y="261"/>
                  </a:lnTo>
                  <a:lnTo>
                    <a:pt x="94" y="302"/>
                  </a:lnTo>
                  <a:close/>
                </a:path>
              </a:pathLst>
            </a:custGeom>
            <a:solidFill>
              <a:srgbClr val="EDCD2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27" name="Rectangle 127"/>
            <p:cNvSpPr>
              <a:spLocks noChangeArrowheads="1"/>
            </p:cNvSpPr>
            <p:nvPr/>
          </p:nvSpPr>
          <p:spPr bwMode="auto">
            <a:xfrm>
              <a:off x="1811338" y="1541463"/>
              <a:ext cx="63500" cy="471488"/>
            </a:xfrm>
            <a:prstGeom prst="rect">
              <a:avLst/>
            </a:prstGeom>
            <a:solidFill>
              <a:srgbClr val="EDCD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sp>
        <p:nvSpPr>
          <p:cNvPr id="128" name="Freeform 128"/>
          <p:cNvSpPr>
            <a:spLocks noEditPoints="1"/>
          </p:cNvSpPr>
          <p:nvPr/>
        </p:nvSpPr>
        <p:spPr bwMode="auto">
          <a:xfrm>
            <a:off x="3341194" y="3035792"/>
            <a:ext cx="507868" cy="396772"/>
          </a:xfrm>
          <a:custGeom>
            <a:avLst/>
            <a:gdLst>
              <a:gd name="T0" fmla="*/ 298 w 320"/>
              <a:gd name="T1" fmla="*/ 57 h 250"/>
              <a:gd name="T2" fmla="*/ 320 w 320"/>
              <a:gd name="T3" fmla="*/ 138 h 250"/>
              <a:gd name="T4" fmla="*/ 303 w 320"/>
              <a:gd name="T5" fmla="*/ 212 h 250"/>
              <a:gd name="T6" fmla="*/ 271 w 320"/>
              <a:gd name="T7" fmla="*/ 245 h 250"/>
              <a:gd name="T8" fmla="*/ 263 w 320"/>
              <a:gd name="T9" fmla="*/ 233 h 250"/>
              <a:gd name="T10" fmla="*/ 279 w 320"/>
              <a:gd name="T11" fmla="*/ 214 h 250"/>
              <a:gd name="T12" fmla="*/ 276 w 320"/>
              <a:gd name="T13" fmla="*/ 191 h 250"/>
              <a:gd name="T14" fmla="*/ 261 w 320"/>
              <a:gd name="T15" fmla="*/ 165 h 250"/>
              <a:gd name="T16" fmla="*/ 287 w 320"/>
              <a:gd name="T17" fmla="*/ 165 h 250"/>
              <a:gd name="T18" fmla="*/ 299 w 320"/>
              <a:gd name="T19" fmla="*/ 153 h 250"/>
              <a:gd name="T20" fmla="*/ 299 w 320"/>
              <a:gd name="T21" fmla="*/ 126 h 250"/>
              <a:gd name="T22" fmla="*/ 283 w 320"/>
              <a:gd name="T23" fmla="*/ 112 h 250"/>
              <a:gd name="T24" fmla="*/ 261 w 320"/>
              <a:gd name="T25" fmla="*/ 100 h 250"/>
              <a:gd name="T26" fmla="*/ 278 w 320"/>
              <a:gd name="T27" fmla="*/ 96 h 250"/>
              <a:gd name="T28" fmla="*/ 287 w 320"/>
              <a:gd name="T29" fmla="*/ 74 h 250"/>
              <a:gd name="T30" fmla="*/ 280 w 320"/>
              <a:gd name="T31" fmla="*/ 58 h 250"/>
              <a:gd name="T32" fmla="*/ 238 w 320"/>
              <a:gd name="T33" fmla="*/ 8 h 250"/>
              <a:gd name="T34" fmla="*/ 261 w 320"/>
              <a:gd name="T35" fmla="*/ 50 h 250"/>
              <a:gd name="T36" fmla="*/ 242 w 320"/>
              <a:gd name="T37" fmla="*/ 59 h 250"/>
              <a:gd name="T38" fmla="*/ 238 w 320"/>
              <a:gd name="T39" fmla="*/ 34 h 250"/>
              <a:gd name="T40" fmla="*/ 261 w 320"/>
              <a:gd name="T41" fmla="*/ 247 h 250"/>
              <a:gd name="T42" fmla="*/ 244 w 320"/>
              <a:gd name="T43" fmla="*/ 235 h 250"/>
              <a:gd name="T44" fmla="*/ 261 w 320"/>
              <a:gd name="T45" fmla="*/ 247 h 250"/>
              <a:gd name="T46" fmla="*/ 261 w 320"/>
              <a:gd name="T47" fmla="*/ 113 h 250"/>
              <a:gd name="T48" fmla="*/ 245 w 320"/>
              <a:gd name="T49" fmla="*/ 135 h 250"/>
              <a:gd name="T50" fmla="*/ 252 w 320"/>
              <a:gd name="T51" fmla="*/ 155 h 250"/>
              <a:gd name="T52" fmla="*/ 256 w 320"/>
              <a:gd name="T53" fmla="*/ 174 h 250"/>
              <a:gd name="T54" fmla="*/ 238 w 320"/>
              <a:gd name="T55" fmla="*/ 82 h 250"/>
              <a:gd name="T56" fmla="*/ 255 w 320"/>
              <a:gd name="T57" fmla="*/ 100 h 250"/>
              <a:gd name="T58" fmla="*/ 238 w 320"/>
              <a:gd name="T59" fmla="*/ 8 h 250"/>
              <a:gd name="T60" fmla="*/ 234 w 320"/>
              <a:gd name="T61" fmla="*/ 20 h 250"/>
              <a:gd name="T62" fmla="*/ 219 w 320"/>
              <a:gd name="T63" fmla="*/ 2 h 250"/>
              <a:gd name="T64" fmla="*/ 219 w 320"/>
              <a:gd name="T65" fmla="*/ 215 h 250"/>
              <a:gd name="T66" fmla="*/ 229 w 320"/>
              <a:gd name="T67" fmla="*/ 227 h 250"/>
              <a:gd name="T68" fmla="*/ 238 w 320"/>
              <a:gd name="T69" fmla="*/ 39 h 250"/>
              <a:gd name="T70" fmla="*/ 238 w 320"/>
              <a:gd name="T71" fmla="*/ 174 h 250"/>
              <a:gd name="T72" fmla="*/ 226 w 320"/>
              <a:gd name="T73" fmla="*/ 184 h 250"/>
              <a:gd name="T74" fmla="*/ 225 w 320"/>
              <a:gd name="T75" fmla="*/ 51 h 250"/>
              <a:gd name="T76" fmla="*/ 238 w 320"/>
              <a:gd name="T77" fmla="*/ 39 h 250"/>
              <a:gd name="T78" fmla="*/ 134 w 320"/>
              <a:gd name="T79" fmla="*/ 8 h 250"/>
              <a:gd name="T80" fmla="*/ 219 w 320"/>
              <a:gd name="T81" fmla="*/ 2 h 250"/>
              <a:gd name="T82" fmla="*/ 211 w 320"/>
              <a:gd name="T83" fmla="*/ 16 h 250"/>
              <a:gd name="T84" fmla="*/ 203 w 320"/>
              <a:gd name="T85" fmla="*/ 42 h 250"/>
              <a:gd name="T86" fmla="*/ 219 w 320"/>
              <a:gd name="T87" fmla="*/ 53 h 250"/>
              <a:gd name="T88" fmla="*/ 218 w 320"/>
              <a:gd name="T89" fmla="*/ 210 h 250"/>
              <a:gd name="T90" fmla="*/ 194 w 320"/>
              <a:gd name="T91" fmla="*/ 230 h 250"/>
              <a:gd name="T92" fmla="*/ 125 w 320"/>
              <a:gd name="T93" fmla="*/ 192 h 250"/>
              <a:gd name="T94" fmla="*/ 68 w 320"/>
              <a:gd name="T95" fmla="*/ 164 h 250"/>
              <a:gd name="T96" fmla="*/ 84 w 320"/>
              <a:gd name="T97" fmla="*/ 159 h 250"/>
              <a:gd name="T98" fmla="*/ 104 w 320"/>
              <a:gd name="T99" fmla="*/ 131 h 250"/>
              <a:gd name="T100" fmla="*/ 95 w 320"/>
              <a:gd name="T101" fmla="*/ 100 h 250"/>
              <a:gd name="T102" fmla="*/ 0 w 320"/>
              <a:gd name="T103" fmla="*/ 136 h 250"/>
              <a:gd name="T104" fmla="*/ 5 w 320"/>
              <a:gd name="T105" fmla="*/ 96 h 250"/>
              <a:gd name="T106" fmla="*/ 45 w 320"/>
              <a:gd name="T107" fmla="*/ 44 h 250"/>
              <a:gd name="T108" fmla="*/ 68 w 320"/>
              <a:gd name="T109" fmla="*/ 88 h 250"/>
              <a:gd name="T110" fmla="*/ 38 w 320"/>
              <a:gd name="T111" fmla="*/ 101 h 250"/>
              <a:gd name="T112" fmla="*/ 31 w 320"/>
              <a:gd name="T113" fmla="*/ 135 h 250"/>
              <a:gd name="T114" fmla="*/ 57 w 320"/>
              <a:gd name="T115" fmla="*/ 162 h 250"/>
              <a:gd name="T116" fmla="*/ 42 w 320"/>
              <a:gd name="T117" fmla="*/ 189 h 250"/>
              <a:gd name="T118" fmla="*/ 3 w 320"/>
              <a:gd name="T119" fmla="*/ 1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0" h="250">
                <a:moveTo>
                  <a:pt x="261" y="19"/>
                </a:moveTo>
                <a:lnTo>
                  <a:pt x="261" y="19"/>
                </a:lnTo>
                <a:lnTo>
                  <a:pt x="276" y="30"/>
                </a:lnTo>
                <a:lnTo>
                  <a:pt x="288" y="42"/>
                </a:lnTo>
                <a:lnTo>
                  <a:pt x="298" y="57"/>
                </a:lnTo>
                <a:lnTo>
                  <a:pt x="306" y="71"/>
                </a:lnTo>
                <a:lnTo>
                  <a:pt x="312" y="88"/>
                </a:lnTo>
                <a:lnTo>
                  <a:pt x="316" y="104"/>
                </a:lnTo>
                <a:lnTo>
                  <a:pt x="318" y="120"/>
                </a:lnTo>
                <a:lnTo>
                  <a:pt x="320" y="138"/>
                </a:lnTo>
                <a:lnTo>
                  <a:pt x="320" y="154"/>
                </a:lnTo>
                <a:lnTo>
                  <a:pt x="317" y="170"/>
                </a:lnTo>
                <a:lnTo>
                  <a:pt x="314" y="185"/>
                </a:lnTo>
                <a:lnTo>
                  <a:pt x="310" y="200"/>
                </a:lnTo>
                <a:lnTo>
                  <a:pt x="303" y="212"/>
                </a:lnTo>
                <a:lnTo>
                  <a:pt x="297" y="223"/>
                </a:lnTo>
                <a:lnTo>
                  <a:pt x="290" y="233"/>
                </a:lnTo>
                <a:lnTo>
                  <a:pt x="282" y="239"/>
                </a:lnTo>
                <a:lnTo>
                  <a:pt x="282" y="239"/>
                </a:lnTo>
                <a:lnTo>
                  <a:pt x="271" y="245"/>
                </a:lnTo>
                <a:lnTo>
                  <a:pt x="261" y="247"/>
                </a:lnTo>
                <a:lnTo>
                  <a:pt x="261" y="233"/>
                </a:lnTo>
                <a:lnTo>
                  <a:pt x="261" y="233"/>
                </a:lnTo>
                <a:lnTo>
                  <a:pt x="263" y="233"/>
                </a:lnTo>
                <a:lnTo>
                  <a:pt x="263" y="233"/>
                </a:lnTo>
                <a:lnTo>
                  <a:pt x="263" y="233"/>
                </a:lnTo>
                <a:lnTo>
                  <a:pt x="268" y="229"/>
                </a:lnTo>
                <a:lnTo>
                  <a:pt x="272" y="224"/>
                </a:lnTo>
                <a:lnTo>
                  <a:pt x="276" y="219"/>
                </a:lnTo>
                <a:lnTo>
                  <a:pt x="279" y="214"/>
                </a:lnTo>
                <a:lnTo>
                  <a:pt x="280" y="208"/>
                </a:lnTo>
                <a:lnTo>
                  <a:pt x="280" y="203"/>
                </a:lnTo>
                <a:lnTo>
                  <a:pt x="279" y="196"/>
                </a:lnTo>
                <a:lnTo>
                  <a:pt x="276" y="191"/>
                </a:lnTo>
                <a:lnTo>
                  <a:pt x="276" y="191"/>
                </a:lnTo>
                <a:lnTo>
                  <a:pt x="274" y="185"/>
                </a:lnTo>
                <a:lnTo>
                  <a:pt x="271" y="181"/>
                </a:lnTo>
                <a:lnTo>
                  <a:pt x="267" y="178"/>
                </a:lnTo>
                <a:lnTo>
                  <a:pt x="261" y="176"/>
                </a:lnTo>
                <a:lnTo>
                  <a:pt x="261" y="165"/>
                </a:lnTo>
                <a:lnTo>
                  <a:pt x="261" y="165"/>
                </a:lnTo>
                <a:lnTo>
                  <a:pt x="268" y="168"/>
                </a:lnTo>
                <a:lnTo>
                  <a:pt x="275" y="168"/>
                </a:lnTo>
                <a:lnTo>
                  <a:pt x="280" y="168"/>
                </a:lnTo>
                <a:lnTo>
                  <a:pt x="287" y="165"/>
                </a:lnTo>
                <a:lnTo>
                  <a:pt x="287" y="165"/>
                </a:lnTo>
                <a:lnTo>
                  <a:pt x="287" y="165"/>
                </a:lnTo>
                <a:lnTo>
                  <a:pt x="293" y="162"/>
                </a:lnTo>
                <a:lnTo>
                  <a:pt x="297" y="158"/>
                </a:lnTo>
                <a:lnTo>
                  <a:pt x="299" y="153"/>
                </a:lnTo>
                <a:lnTo>
                  <a:pt x="302" y="149"/>
                </a:lnTo>
                <a:lnTo>
                  <a:pt x="303" y="143"/>
                </a:lnTo>
                <a:lnTo>
                  <a:pt x="303" y="136"/>
                </a:lnTo>
                <a:lnTo>
                  <a:pt x="302" y="131"/>
                </a:lnTo>
                <a:lnTo>
                  <a:pt x="299" y="126"/>
                </a:lnTo>
                <a:lnTo>
                  <a:pt x="299" y="126"/>
                </a:lnTo>
                <a:lnTo>
                  <a:pt x="297" y="122"/>
                </a:lnTo>
                <a:lnTo>
                  <a:pt x="293" y="118"/>
                </a:lnTo>
                <a:lnTo>
                  <a:pt x="288" y="113"/>
                </a:lnTo>
                <a:lnTo>
                  <a:pt x="283" y="112"/>
                </a:lnTo>
                <a:lnTo>
                  <a:pt x="279" y="111"/>
                </a:lnTo>
                <a:lnTo>
                  <a:pt x="272" y="109"/>
                </a:lnTo>
                <a:lnTo>
                  <a:pt x="267" y="111"/>
                </a:lnTo>
                <a:lnTo>
                  <a:pt x="261" y="112"/>
                </a:lnTo>
                <a:lnTo>
                  <a:pt x="261" y="100"/>
                </a:lnTo>
                <a:lnTo>
                  <a:pt x="261" y="100"/>
                </a:lnTo>
                <a:lnTo>
                  <a:pt x="268" y="100"/>
                </a:lnTo>
                <a:lnTo>
                  <a:pt x="274" y="99"/>
                </a:lnTo>
                <a:lnTo>
                  <a:pt x="274" y="99"/>
                </a:lnTo>
                <a:lnTo>
                  <a:pt x="278" y="96"/>
                </a:lnTo>
                <a:lnTo>
                  <a:pt x="282" y="92"/>
                </a:lnTo>
                <a:lnTo>
                  <a:pt x="284" y="88"/>
                </a:lnTo>
                <a:lnTo>
                  <a:pt x="286" y="84"/>
                </a:lnTo>
                <a:lnTo>
                  <a:pt x="287" y="78"/>
                </a:lnTo>
                <a:lnTo>
                  <a:pt x="287" y="74"/>
                </a:lnTo>
                <a:lnTo>
                  <a:pt x="286" y="69"/>
                </a:lnTo>
                <a:lnTo>
                  <a:pt x="284" y="63"/>
                </a:lnTo>
                <a:lnTo>
                  <a:pt x="284" y="63"/>
                </a:lnTo>
                <a:lnTo>
                  <a:pt x="284" y="63"/>
                </a:lnTo>
                <a:lnTo>
                  <a:pt x="280" y="58"/>
                </a:lnTo>
                <a:lnTo>
                  <a:pt x="275" y="54"/>
                </a:lnTo>
                <a:lnTo>
                  <a:pt x="270" y="51"/>
                </a:lnTo>
                <a:lnTo>
                  <a:pt x="261" y="50"/>
                </a:lnTo>
                <a:lnTo>
                  <a:pt x="261" y="19"/>
                </a:lnTo>
                <a:close/>
                <a:moveTo>
                  <a:pt x="238" y="8"/>
                </a:moveTo>
                <a:lnTo>
                  <a:pt x="238" y="8"/>
                </a:lnTo>
                <a:lnTo>
                  <a:pt x="251" y="12"/>
                </a:lnTo>
                <a:lnTo>
                  <a:pt x="261" y="19"/>
                </a:lnTo>
                <a:lnTo>
                  <a:pt x="261" y="50"/>
                </a:lnTo>
                <a:lnTo>
                  <a:pt x="261" y="50"/>
                </a:lnTo>
                <a:lnTo>
                  <a:pt x="256" y="50"/>
                </a:lnTo>
                <a:lnTo>
                  <a:pt x="251" y="53"/>
                </a:lnTo>
                <a:lnTo>
                  <a:pt x="251" y="53"/>
                </a:lnTo>
                <a:lnTo>
                  <a:pt x="247" y="55"/>
                </a:lnTo>
                <a:lnTo>
                  <a:pt x="242" y="59"/>
                </a:lnTo>
                <a:lnTo>
                  <a:pt x="240" y="63"/>
                </a:lnTo>
                <a:lnTo>
                  <a:pt x="238" y="67"/>
                </a:lnTo>
                <a:lnTo>
                  <a:pt x="238" y="39"/>
                </a:lnTo>
                <a:lnTo>
                  <a:pt x="238" y="39"/>
                </a:lnTo>
                <a:lnTo>
                  <a:pt x="238" y="34"/>
                </a:lnTo>
                <a:lnTo>
                  <a:pt x="238" y="27"/>
                </a:lnTo>
                <a:lnTo>
                  <a:pt x="238" y="8"/>
                </a:lnTo>
                <a:lnTo>
                  <a:pt x="238" y="8"/>
                </a:lnTo>
                <a:close/>
                <a:moveTo>
                  <a:pt x="261" y="247"/>
                </a:moveTo>
                <a:lnTo>
                  <a:pt x="261" y="247"/>
                </a:lnTo>
                <a:lnTo>
                  <a:pt x="249" y="250"/>
                </a:lnTo>
                <a:lnTo>
                  <a:pt x="238" y="250"/>
                </a:lnTo>
                <a:lnTo>
                  <a:pt x="238" y="233"/>
                </a:lnTo>
                <a:lnTo>
                  <a:pt x="238" y="233"/>
                </a:lnTo>
                <a:lnTo>
                  <a:pt x="244" y="235"/>
                </a:lnTo>
                <a:lnTo>
                  <a:pt x="249" y="235"/>
                </a:lnTo>
                <a:lnTo>
                  <a:pt x="256" y="235"/>
                </a:lnTo>
                <a:lnTo>
                  <a:pt x="261" y="233"/>
                </a:lnTo>
                <a:lnTo>
                  <a:pt x="261" y="247"/>
                </a:lnTo>
                <a:lnTo>
                  <a:pt x="261" y="247"/>
                </a:lnTo>
                <a:close/>
                <a:moveTo>
                  <a:pt x="261" y="100"/>
                </a:moveTo>
                <a:lnTo>
                  <a:pt x="261" y="112"/>
                </a:lnTo>
                <a:lnTo>
                  <a:pt x="261" y="112"/>
                </a:lnTo>
                <a:lnTo>
                  <a:pt x="261" y="113"/>
                </a:lnTo>
                <a:lnTo>
                  <a:pt x="261" y="113"/>
                </a:lnTo>
                <a:lnTo>
                  <a:pt x="256" y="116"/>
                </a:lnTo>
                <a:lnTo>
                  <a:pt x="252" y="120"/>
                </a:lnTo>
                <a:lnTo>
                  <a:pt x="249" y="124"/>
                </a:lnTo>
                <a:lnTo>
                  <a:pt x="247" y="130"/>
                </a:lnTo>
                <a:lnTo>
                  <a:pt x="245" y="135"/>
                </a:lnTo>
                <a:lnTo>
                  <a:pt x="245" y="141"/>
                </a:lnTo>
                <a:lnTo>
                  <a:pt x="247" y="146"/>
                </a:lnTo>
                <a:lnTo>
                  <a:pt x="249" y="151"/>
                </a:lnTo>
                <a:lnTo>
                  <a:pt x="249" y="151"/>
                </a:lnTo>
                <a:lnTo>
                  <a:pt x="252" y="155"/>
                </a:lnTo>
                <a:lnTo>
                  <a:pt x="255" y="159"/>
                </a:lnTo>
                <a:lnTo>
                  <a:pt x="261" y="165"/>
                </a:lnTo>
                <a:lnTo>
                  <a:pt x="261" y="176"/>
                </a:lnTo>
                <a:lnTo>
                  <a:pt x="261" y="176"/>
                </a:lnTo>
                <a:lnTo>
                  <a:pt x="256" y="174"/>
                </a:lnTo>
                <a:lnTo>
                  <a:pt x="251" y="173"/>
                </a:lnTo>
                <a:lnTo>
                  <a:pt x="244" y="173"/>
                </a:lnTo>
                <a:lnTo>
                  <a:pt x="238" y="174"/>
                </a:lnTo>
                <a:lnTo>
                  <a:pt x="238" y="82"/>
                </a:lnTo>
                <a:lnTo>
                  <a:pt x="238" y="82"/>
                </a:lnTo>
                <a:lnTo>
                  <a:pt x="240" y="86"/>
                </a:lnTo>
                <a:lnTo>
                  <a:pt x="240" y="86"/>
                </a:lnTo>
                <a:lnTo>
                  <a:pt x="244" y="92"/>
                </a:lnTo>
                <a:lnTo>
                  <a:pt x="249" y="97"/>
                </a:lnTo>
                <a:lnTo>
                  <a:pt x="255" y="100"/>
                </a:lnTo>
                <a:lnTo>
                  <a:pt x="261" y="100"/>
                </a:lnTo>
                <a:lnTo>
                  <a:pt x="261" y="100"/>
                </a:lnTo>
                <a:close/>
                <a:moveTo>
                  <a:pt x="219" y="2"/>
                </a:moveTo>
                <a:lnTo>
                  <a:pt x="219" y="2"/>
                </a:lnTo>
                <a:lnTo>
                  <a:pt x="238" y="8"/>
                </a:lnTo>
                <a:lnTo>
                  <a:pt x="238" y="27"/>
                </a:lnTo>
                <a:lnTo>
                  <a:pt x="238" y="27"/>
                </a:lnTo>
                <a:lnTo>
                  <a:pt x="237" y="24"/>
                </a:lnTo>
                <a:lnTo>
                  <a:pt x="237" y="24"/>
                </a:lnTo>
                <a:lnTo>
                  <a:pt x="234" y="20"/>
                </a:lnTo>
                <a:lnTo>
                  <a:pt x="230" y="17"/>
                </a:lnTo>
                <a:lnTo>
                  <a:pt x="225" y="15"/>
                </a:lnTo>
                <a:lnTo>
                  <a:pt x="219" y="15"/>
                </a:lnTo>
                <a:lnTo>
                  <a:pt x="219" y="2"/>
                </a:lnTo>
                <a:lnTo>
                  <a:pt x="219" y="2"/>
                </a:lnTo>
                <a:close/>
                <a:moveTo>
                  <a:pt x="238" y="250"/>
                </a:moveTo>
                <a:lnTo>
                  <a:pt x="238" y="250"/>
                </a:lnTo>
                <a:lnTo>
                  <a:pt x="229" y="247"/>
                </a:lnTo>
                <a:lnTo>
                  <a:pt x="219" y="245"/>
                </a:lnTo>
                <a:lnTo>
                  <a:pt x="219" y="215"/>
                </a:lnTo>
                <a:lnTo>
                  <a:pt x="219" y="215"/>
                </a:lnTo>
                <a:lnTo>
                  <a:pt x="221" y="218"/>
                </a:lnTo>
                <a:lnTo>
                  <a:pt x="221" y="218"/>
                </a:lnTo>
                <a:lnTo>
                  <a:pt x="225" y="223"/>
                </a:lnTo>
                <a:lnTo>
                  <a:pt x="229" y="227"/>
                </a:lnTo>
                <a:lnTo>
                  <a:pt x="233" y="231"/>
                </a:lnTo>
                <a:lnTo>
                  <a:pt x="238" y="233"/>
                </a:lnTo>
                <a:lnTo>
                  <a:pt x="238" y="250"/>
                </a:lnTo>
                <a:lnTo>
                  <a:pt x="238" y="250"/>
                </a:lnTo>
                <a:close/>
                <a:moveTo>
                  <a:pt x="238" y="39"/>
                </a:moveTo>
                <a:lnTo>
                  <a:pt x="238" y="67"/>
                </a:lnTo>
                <a:lnTo>
                  <a:pt x="238" y="67"/>
                </a:lnTo>
                <a:lnTo>
                  <a:pt x="237" y="74"/>
                </a:lnTo>
                <a:lnTo>
                  <a:pt x="238" y="82"/>
                </a:lnTo>
                <a:lnTo>
                  <a:pt x="238" y="174"/>
                </a:lnTo>
                <a:lnTo>
                  <a:pt x="238" y="174"/>
                </a:lnTo>
                <a:lnTo>
                  <a:pt x="236" y="176"/>
                </a:lnTo>
                <a:lnTo>
                  <a:pt x="236" y="176"/>
                </a:lnTo>
                <a:lnTo>
                  <a:pt x="230" y="180"/>
                </a:lnTo>
                <a:lnTo>
                  <a:pt x="226" y="184"/>
                </a:lnTo>
                <a:lnTo>
                  <a:pt x="222" y="188"/>
                </a:lnTo>
                <a:lnTo>
                  <a:pt x="219" y="193"/>
                </a:lnTo>
                <a:lnTo>
                  <a:pt x="219" y="53"/>
                </a:lnTo>
                <a:lnTo>
                  <a:pt x="219" y="53"/>
                </a:lnTo>
                <a:lnTo>
                  <a:pt x="225" y="51"/>
                </a:lnTo>
                <a:lnTo>
                  <a:pt x="229" y="50"/>
                </a:lnTo>
                <a:lnTo>
                  <a:pt x="229" y="50"/>
                </a:lnTo>
                <a:lnTo>
                  <a:pt x="234" y="46"/>
                </a:lnTo>
                <a:lnTo>
                  <a:pt x="238" y="39"/>
                </a:lnTo>
                <a:lnTo>
                  <a:pt x="238" y="39"/>
                </a:lnTo>
                <a:close/>
                <a:moveTo>
                  <a:pt x="68" y="31"/>
                </a:moveTo>
                <a:lnTo>
                  <a:pt x="68" y="31"/>
                </a:lnTo>
                <a:lnTo>
                  <a:pt x="91" y="21"/>
                </a:lnTo>
                <a:lnTo>
                  <a:pt x="112" y="13"/>
                </a:lnTo>
                <a:lnTo>
                  <a:pt x="134" y="8"/>
                </a:lnTo>
                <a:lnTo>
                  <a:pt x="153" y="4"/>
                </a:lnTo>
                <a:lnTo>
                  <a:pt x="172" y="1"/>
                </a:lnTo>
                <a:lnTo>
                  <a:pt x="190" y="0"/>
                </a:lnTo>
                <a:lnTo>
                  <a:pt x="205" y="1"/>
                </a:lnTo>
                <a:lnTo>
                  <a:pt x="219" y="2"/>
                </a:lnTo>
                <a:lnTo>
                  <a:pt x="219" y="15"/>
                </a:lnTo>
                <a:lnTo>
                  <a:pt x="219" y="15"/>
                </a:lnTo>
                <a:lnTo>
                  <a:pt x="215" y="15"/>
                </a:lnTo>
                <a:lnTo>
                  <a:pt x="211" y="16"/>
                </a:lnTo>
                <a:lnTo>
                  <a:pt x="211" y="16"/>
                </a:lnTo>
                <a:lnTo>
                  <a:pt x="211" y="16"/>
                </a:lnTo>
                <a:lnTo>
                  <a:pt x="206" y="20"/>
                </a:lnTo>
                <a:lnTo>
                  <a:pt x="202" y="27"/>
                </a:lnTo>
                <a:lnTo>
                  <a:pt x="200" y="34"/>
                </a:lnTo>
                <a:lnTo>
                  <a:pt x="203" y="42"/>
                </a:lnTo>
                <a:lnTo>
                  <a:pt x="203" y="42"/>
                </a:lnTo>
                <a:lnTo>
                  <a:pt x="206" y="46"/>
                </a:lnTo>
                <a:lnTo>
                  <a:pt x="210" y="50"/>
                </a:lnTo>
                <a:lnTo>
                  <a:pt x="215" y="51"/>
                </a:lnTo>
                <a:lnTo>
                  <a:pt x="219" y="53"/>
                </a:lnTo>
                <a:lnTo>
                  <a:pt x="219" y="193"/>
                </a:lnTo>
                <a:lnTo>
                  <a:pt x="219" y="193"/>
                </a:lnTo>
                <a:lnTo>
                  <a:pt x="218" y="199"/>
                </a:lnTo>
                <a:lnTo>
                  <a:pt x="218" y="204"/>
                </a:lnTo>
                <a:lnTo>
                  <a:pt x="218" y="210"/>
                </a:lnTo>
                <a:lnTo>
                  <a:pt x="219" y="215"/>
                </a:lnTo>
                <a:lnTo>
                  <a:pt x="219" y="245"/>
                </a:lnTo>
                <a:lnTo>
                  <a:pt x="219" y="245"/>
                </a:lnTo>
                <a:lnTo>
                  <a:pt x="207" y="238"/>
                </a:lnTo>
                <a:lnTo>
                  <a:pt x="194" y="230"/>
                </a:lnTo>
                <a:lnTo>
                  <a:pt x="169" y="212"/>
                </a:lnTo>
                <a:lnTo>
                  <a:pt x="157" y="203"/>
                </a:lnTo>
                <a:lnTo>
                  <a:pt x="145" y="196"/>
                </a:lnTo>
                <a:lnTo>
                  <a:pt x="131" y="192"/>
                </a:lnTo>
                <a:lnTo>
                  <a:pt x="125" y="192"/>
                </a:lnTo>
                <a:lnTo>
                  <a:pt x="118" y="192"/>
                </a:lnTo>
                <a:lnTo>
                  <a:pt x="118" y="192"/>
                </a:lnTo>
                <a:lnTo>
                  <a:pt x="92" y="193"/>
                </a:lnTo>
                <a:lnTo>
                  <a:pt x="68" y="193"/>
                </a:lnTo>
                <a:lnTo>
                  <a:pt x="68" y="164"/>
                </a:lnTo>
                <a:lnTo>
                  <a:pt x="68" y="164"/>
                </a:lnTo>
                <a:lnTo>
                  <a:pt x="76" y="162"/>
                </a:lnTo>
                <a:lnTo>
                  <a:pt x="84" y="159"/>
                </a:lnTo>
                <a:lnTo>
                  <a:pt x="84" y="159"/>
                </a:lnTo>
                <a:lnTo>
                  <a:pt x="84" y="159"/>
                </a:lnTo>
                <a:lnTo>
                  <a:pt x="91" y="155"/>
                </a:lnTo>
                <a:lnTo>
                  <a:pt x="96" y="150"/>
                </a:lnTo>
                <a:lnTo>
                  <a:pt x="100" y="145"/>
                </a:lnTo>
                <a:lnTo>
                  <a:pt x="103" y="138"/>
                </a:lnTo>
                <a:lnTo>
                  <a:pt x="104" y="131"/>
                </a:lnTo>
                <a:lnTo>
                  <a:pt x="104" y="123"/>
                </a:lnTo>
                <a:lnTo>
                  <a:pt x="103" y="116"/>
                </a:lnTo>
                <a:lnTo>
                  <a:pt x="100" y="109"/>
                </a:lnTo>
                <a:lnTo>
                  <a:pt x="100" y="109"/>
                </a:lnTo>
                <a:lnTo>
                  <a:pt x="95" y="100"/>
                </a:lnTo>
                <a:lnTo>
                  <a:pt x="87" y="93"/>
                </a:lnTo>
                <a:lnTo>
                  <a:pt x="77" y="89"/>
                </a:lnTo>
                <a:lnTo>
                  <a:pt x="68" y="88"/>
                </a:lnTo>
                <a:lnTo>
                  <a:pt x="68" y="31"/>
                </a:lnTo>
                <a:close/>
                <a:moveTo>
                  <a:pt x="0" y="136"/>
                </a:moveTo>
                <a:lnTo>
                  <a:pt x="0" y="136"/>
                </a:lnTo>
                <a:lnTo>
                  <a:pt x="0" y="124"/>
                </a:lnTo>
                <a:lnTo>
                  <a:pt x="0" y="115"/>
                </a:lnTo>
                <a:lnTo>
                  <a:pt x="3" y="104"/>
                </a:lnTo>
                <a:lnTo>
                  <a:pt x="5" y="96"/>
                </a:lnTo>
                <a:lnTo>
                  <a:pt x="10" y="86"/>
                </a:lnTo>
                <a:lnTo>
                  <a:pt x="14" y="78"/>
                </a:lnTo>
                <a:lnTo>
                  <a:pt x="24" y="65"/>
                </a:lnTo>
                <a:lnTo>
                  <a:pt x="35" y="53"/>
                </a:lnTo>
                <a:lnTo>
                  <a:pt x="45" y="44"/>
                </a:lnTo>
                <a:lnTo>
                  <a:pt x="54" y="38"/>
                </a:lnTo>
                <a:lnTo>
                  <a:pt x="54" y="38"/>
                </a:lnTo>
                <a:lnTo>
                  <a:pt x="68" y="31"/>
                </a:lnTo>
                <a:lnTo>
                  <a:pt x="68" y="88"/>
                </a:lnTo>
                <a:lnTo>
                  <a:pt x="68" y="88"/>
                </a:lnTo>
                <a:lnTo>
                  <a:pt x="58" y="89"/>
                </a:lnTo>
                <a:lnTo>
                  <a:pt x="50" y="92"/>
                </a:lnTo>
                <a:lnTo>
                  <a:pt x="50" y="92"/>
                </a:lnTo>
                <a:lnTo>
                  <a:pt x="43" y="96"/>
                </a:lnTo>
                <a:lnTo>
                  <a:pt x="38" y="101"/>
                </a:lnTo>
                <a:lnTo>
                  <a:pt x="34" y="108"/>
                </a:lnTo>
                <a:lnTo>
                  <a:pt x="31" y="113"/>
                </a:lnTo>
                <a:lnTo>
                  <a:pt x="30" y="122"/>
                </a:lnTo>
                <a:lnTo>
                  <a:pt x="30" y="128"/>
                </a:lnTo>
                <a:lnTo>
                  <a:pt x="31" y="135"/>
                </a:lnTo>
                <a:lnTo>
                  <a:pt x="34" y="143"/>
                </a:lnTo>
                <a:lnTo>
                  <a:pt x="34" y="143"/>
                </a:lnTo>
                <a:lnTo>
                  <a:pt x="39" y="151"/>
                </a:lnTo>
                <a:lnTo>
                  <a:pt x="47" y="158"/>
                </a:lnTo>
                <a:lnTo>
                  <a:pt x="57" y="162"/>
                </a:lnTo>
                <a:lnTo>
                  <a:pt x="68" y="164"/>
                </a:lnTo>
                <a:lnTo>
                  <a:pt x="68" y="193"/>
                </a:lnTo>
                <a:lnTo>
                  <a:pt x="68" y="193"/>
                </a:lnTo>
                <a:lnTo>
                  <a:pt x="54" y="192"/>
                </a:lnTo>
                <a:lnTo>
                  <a:pt x="42" y="189"/>
                </a:lnTo>
                <a:lnTo>
                  <a:pt x="31" y="185"/>
                </a:lnTo>
                <a:lnTo>
                  <a:pt x="22" y="178"/>
                </a:lnTo>
                <a:lnTo>
                  <a:pt x="14" y="172"/>
                </a:lnTo>
                <a:lnTo>
                  <a:pt x="8" y="162"/>
                </a:lnTo>
                <a:lnTo>
                  <a:pt x="3" y="150"/>
                </a:lnTo>
                <a:lnTo>
                  <a:pt x="0" y="136"/>
                </a:lnTo>
                <a:lnTo>
                  <a:pt x="0" y="136"/>
                </a:lnTo>
                <a:close/>
              </a:path>
            </a:pathLst>
          </a:custGeom>
          <a:solidFill>
            <a:srgbClr val="EDCD2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nvGrpSpPr>
          <p:cNvPr id="207" name="组合 206"/>
          <p:cNvGrpSpPr/>
          <p:nvPr/>
        </p:nvGrpSpPr>
        <p:grpSpPr>
          <a:xfrm>
            <a:off x="1825526" y="3432563"/>
            <a:ext cx="495171" cy="644358"/>
            <a:chOff x="1893888" y="4305300"/>
            <a:chExt cx="495300" cy="644526"/>
          </a:xfrm>
        </p:grpSpPr>
        <p:sp>
          <p:nvSpPr>
            <p:cNvPr id="129" name="Freeform 129"/>
            <p:cNvSpPr>
              <a:spLocks/>
            </p:cNvSpPr>
            <p:nvPr/>
          </p:nvSpPr>
          <p:spPr bwMode="auto">
            <a:xfrm>
              <a:off x="1893888" y="4305300"/>
              <a:ext cx="495300" cy="496888"/>
            </a:xfrm>
            <a:custGeom>
              <a:avLst/>
              <a:gdLst>
                <a:gd name="T0" fmla="*/ 83 w 312"/>
                <a:gd name="T1" fmla="*/ 16 h 313"/>
                <a:gd name="T2" fmla="*/ 57 w 312"/>
                <a:gd name="T3" fmla="*/ 41 h 313"/>
                <a:gd name="T4" fmla="*/ 37 w 312"/>
                <a:gd name="T5" fmla="*/ 71 h 313"/>
                <a:gd name="T6" fmla="*/ 25 w 312"/>
                <a:gd name="T7" fmla="*/ 103 h 313"/>
                <a:gd name="T8" fmla="*/ 21 w 312"/>
                <a:gd name="T9" fmla="*/ 140 h 313"/>
                <a:gd name="T10" fmla="*/ 21 w 312"/>
                <a:gd name="T11" fmla="*/ 156 h 313"/>
                <a:gd name="T12" fmla="*/ 27 w 312"/>
                <a:gd name="T13" fmla="*/ 186 h 313"/>
                <a:gd name="T14" fmla="*/ 40 w 312"/>
                <a:gd name="T15" fmla="*/ 213 h 313"/>
                <a:gd name="T16" fmla="*/ 56 w 312"/>
                <a:gd name="T17" fmla="*/ 237 h 313"/>
                <a:gd name="T18" fmla="*/ 76 w 312"/>
                <a:gd name="T19" fmla="*/ 259 h 313"/>
                <a:gd name="T20" fmla="*/ 101 w 312"/>
                <a:gd name="T21" fmla="*/ 275 h 313"/>
                <a:gd name="T22" fmla="*/ 128 w 312"/>
                <a:gd name="T23" fmla="*/ 287 h 313"/>
                <a:gd name="T24" fmla="*/ 157 w 312"/>
                <a:gd name="T25" fmla="*/ 293 h 313"/>
                <a:gd name="T26" fmla="*/ 174 w 312"/>
                <a:gd name="T27" fmla="*/ 294 h 313"/>
                <a:gd name="T28" fmla="*/ 210 w 312"/>
                <a:gd name="T29" fmla="*/ 289 h 313"/>
                <a:gd name="T30" fmla="*/ 243 w 312"/>
                <a:gd name="T31" fmla="*/ 276 h 313"/>
                <a:gd name="T32" fmla="*/ 273 w 312"/>
                <a:gd name="T33" fmla="*/ 257 h 313"/>
                <a:gd name="T34" fmla="*/ 296 w 312"/>
                <a:gd name="T35" fmla="*/ 233 h 313"/>
                <a:gd name="T36" fmla="*/ 312 w 312"/>
                <a:gd name="T37" fmla="*/ 245 h 313"/>
                <a:gd name="T38" fmla="*/ 285 w 312"/>
                <a:gd name="T39" fmla="*/ 274 h 313"/>
                <a:gd name="T40" fmla="*/ 252 w 312"/>
                <a:gd name="T41" fmla="*/ 295 h 313"/>
                <a:gd name="T42" fmla="*/ 214 w 312"/>
                <a:gd name="T43" fmla="*/ 309 h 313"/>
                <a:gd name="T44" fmla="*/ 174 w 312"/>
                <a:gd name="T45" fmla="*/ 313 h 313"/>
                <a:gd name="T46" fmla="*/ 156 w 312"/>
                <a:gd name="T47" fmla="*/ 313 h 313"/>
                <a:gd name="T48" fmla="*/ 122 w 312"/>
                <a:gd name="T49" fmla="*/ 306 h 313"/>
                <a:gd name="T50" fmla="*/ 91 w 312"/>
                <a:gd name="T51" fmla="*/ 293 h 313"/>
                <a:gd name="T52" fmla="*/ 64 w 312"/>
                <a:gd name="T53" fmla="*/ 274 h 313"/>
                <a:gd name="T54" fmla="*/ 40 w 312"/>
                <a:gd name="T55" fmla="*/ 251 h 313"/>
                <a:gd name="T56" fmla="*/ 21 w 312"/>
                <a:gd name="T57" fmla="*/ 222 h 313"/>
                <a:gd name="T58" fmla="*/ 8 w 312"/>
                <a:gd name="T59" fmla="*/ 191 h 313"/>
                <a:gd name="T60" fmla="*/ 2 w 312"/>
                <a:gd name="T61" fmla="*/ 159 h 313"/>
                <a:gd name="T62" fmla="*/ 0 w 312"/>
                <a:gd name="T63" fmla="*/ 140 h 313"/>
                <a:gd name="T64" fmla="*/ 6 w 312"/>
                <a:gd name="T65" fmla="*/ 99 h 313"/>
                <a:gd name="T66" fmla="*/ 19 w 312"/>
                <a:gd name="T67" fmla="*/ 61 h 313"/>
                <a:gd name="T68" fmla="*/ 42 w 312"/>
                <a:gd name="T69" fmla="*/ 27 h 313"/>
                <a:gd name="T70" fmla="*/ 71 w 312"/>
                <a:gd name="T7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solidFill>
              <a:srgbClr val="7CBE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30" name="Freeform 130"/>
            <p:cNvSpPr>
              <a:spLocks noEditPoints="1"/>
            </p:cNvSpPr>
            <p:nvPr/>
          </p:nvSpPr>
          <p:spPr bwMode="auto">
            <a:xfrm>
              <a:off x="1947863" y="4314825"/>
              <a:ext cx="436563" cy="434975"/>
            </a:xfrm>
            <a:custGeom>
              <a:avLst/>
              <a:gdLst>
                <a:gd name="T0" fmla="*/ 152 w 275"/>
                <a:gd name="T1" fmla="*/ 1 h 274"/>
                <a:gd name="T2" fmla="*/ 191 w 275"/>
                <a:gd name="T3" fmla="*/ 10 h 274"/>
                <a:gd name="T4" fmla="*/ 225 w 275"/>
                <a:gd name="T5" fmla="*/ 32 h 274"/>
                <a:gd name="T6" fmla="*/ 252 w 275"/>
                <a:gd name="T7" fmla="*/ 61 h 274"/>
                <a:gd name="T8" fmla="*/ 268 w 275"/>
                <a:gd name="T9" fmla="*/ 97 h 274"/>
                <a:gd name="T10" fmla="*/ 275 w 275"/>
                <a:gd name="T11" fmla="*/ 138 h 274"/>
                <a:gd name="T12" fmla="*/ 272 w 275"/>
                <a:gd name="T13" fmla="*/ 165 h 274"/>
                <a:gd name="T14" fmla="*/ 259 w 275"/>
                <a:gd name="T15" fmla="*/ 203 h 274"/>
                <a:gd name="T16" fmla="*/ 234 w 275"/>
                <a:gd name="T17" fmla="*/ 235 h 274"/>
                <a:gd name="T18" fmla="*/ 203 w 275"/>
                <a:gd name="T19" fmla="*/ 258 h 274"/>
                <a:gd name="T20" fmla="*/ 165 w 275"/>
                <a:gd name="T21" fmla="*/ 272 h 274"/>
                <a:gd name="T22" fmla="*/ 137 w 275"/>
                <a:gd name="T23" fmla="*/ 274 h 274"/>
                <a:gd name="T24" fmla="*/ 137 w 275"/>
                <a:gd name="T25" fmla="*/ 269 h 274"/>
                <a:gd name="T26" fmla="*/ 164 w 275"/>
                <a:gd name="T27" fmla="*/ 266 h 274"/>
                <a:gd name="T28" fmla="*/ 201 w 275"/>
                <a:gd name="T29" fmla="*/ 253 h 274"/>
                <a:gd name="T30" fmla="*/ 230 w 275"/>
                <a:gd name="T31" fmla="*/ 230 h 274"/>
                <a:gd name="T32" fmla="*/ 253 w 275"/>
                <a:gd name="T33" fmla="*/ 200 h 274"/>
                <a:gd name="T34" fmla="*/ 266 w 275"/>
                <a:gd name="T35" fmla="*/ 163 h 274"/>
                <a:gd name="T36" fmla="*/ 268 w 275"/>
                <a:gd name="T37" fmla="*/ 138 h 274"/>
                <a:gd name="T38" fmla="*/ 263 w 275"/>
                <a:gd name="T39" fmla="*/ 98 h 274"/>
                <a:gd name="T40" fmla="*/ 247 w 275"/>
                <a:gd name="T41" fmla="*/ 65 h 274"/>
                <a:gd name="T42" fmla="*/ 221 w 275"/>
                <a:gd name="T43" fmla="*/ 36 h 274"/>
                <a:gd name="T44" fmla="*/ 188 w 275"/>
                <a:gd name="T45" fmla="*/ 17 h 274"/>
                <a:gd name="T46" fmla="*/ 151 w 275"/>
                <a:gd name="T47" fmla="*/ 8 h 274"/>
                <a:gd name="T48" fmla="*/ 137 w 275"/>
                <a:gd name="T49" fmla="*/ 0 h 274"/>
                <a:gd name="T50" fmla="*/ 137 w 275"/>
                <a:gd name="T51" fmla="*/ 274 h 274"/>
                <a:gd name="T52" fmla="*/ 96 w 275"/>
                <a:gd name="T53" fmla="*/ 269 h 274"/>
                <a:gd name="T54" fmla="*/ 61 w 275"/>
                <a:gd name="T55" fmla="*/ 251 h 274"/>
                <a:gd name="T56" fmla="*/ 31 w 275"/>
                <a:gd name="T57" fmla="*/ 224 h 274"/>
                <a:gd name="T58" fmla="*/ 11 w 275"/>
                <a:gd name="T59" fmla="*/ 191 h 274"/>
                <a:gd name="T60" fmla="*/ 2 w 275"/>
                <a:gd name="T61" fmla="*/ 151 h 274"/>
                <a:gd name="T62" fmla="*/ 2 w 275"/>
                <a:gd name="T63" fmla="*/ 123 h 274"/>
                <a:gd name="T64" fmla="*/ 11 w 275"/>
                <a:gd name="T65" fmla="*/ 84 h 274"/>
                <a:gd name="T66" fmla="*/ 31 w 275"/>
                <a:gd name="T67" fmla="*/ 50 h 274"/>
                <a:gd name="T68" fmla="*/ 61 w 275"/>
                <a:gd name="T69" fmla="*/ 24 h 274"/>
                <a:gd name="T70" fmla="*/ 96 w 275"/>
                <a:gd name="T71" fmla="*/ 6 h 274"/>
                <a:gd name="T72" fmla="*/ 137 w 275"/>
                <a:gd name="T73" fmla="*/ 0 h 274"/>
                <a:gd name="T74" fmla="*/ 125 w 275"/>
                <a:gd name="T75" fmla="*/ 8 h 274"/>
                <a:gd name="T76" fmla="*/ 87 w 275"/>
                <a:gd name="T77" fmla="*/ 17 h 274"/>
                <a:gd name="T78" fmla="*/ 54 w 275"/>
                <a:gd name="T79" fmla="*/ 36 h 274"/>
                <a:gd name="T80" fmla="*/ 29 w 275"/>
                <a:gd name="T81" fmla="*/ 65 h 274"/>
                <a:gd name="T82" fmla="*/ 12 w 275"/>
                <a:gd name="T83" fmla="*/ 98 h 274"/>
                <a:gd name="T84" fmla="*/ 7 w 275"/>
                <a:gd name="T85" fmla="*/ 138 h 274"/>
                <a:gd name="T86" fmla="*/ 10 w 275"/>
                <a:gd name="T87" fmla="*/ 163 h 274"/>
                <a:gd name="T88" fmla="*/ 22 w 275"/>
                <a:gd name="T89" fmla="*/ 200 h 274"/>
                <a:gd name="T90" fmla="*/ 45 w 275"/>
                <a:gd name="T91" fmla="*/ 230 h 274"/>
                <a:gd name="T92" fmla="*/ 75 w 275"/>
                <a:gd name="T93" fmla="*/ 253 h 274"/>
                <a:gd name="T94" fmla="*/ 111 w 275"/>
                <a:gd name="T95" fmla="*/ 266 h 274"/>
                <a:gd name="T96" fmla="*/ 137 w 275"/>
                <a:gd name="T97"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solidFill>
              <a:srgbClr val="7CBE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31" name="Freeform 131"/>
            <p:cNvSpPr>
              <a:spLocks/>
            </p:cNvSpPr>
            <p:nvPr/>
          </p:nvSpPr>
          <p:spPr bwMode="auto">
            <a:xfrm>
              <a:off x="1941513" y="4322763"/>
              <a:ext cx="434975" cy="423863"/>
            </a:xfrm>
            <a:custGeom>
              <a:avLst/>
              <a:gdLst>
                <a:gd name="T0" fmla="*/ 199 w 274"/>
                <a:gd name="T1" fmla="*/ 18 h 267"/>
                <a:gd name="T2" fmla="*/ 203 w 274"/>
                <a:gd name="T3" fmla="*/ 37 h 267"/>
                <a:gd name="T4" fmla="*/ 214 w 274"/>
                <a:gd name="T5" fmla="*/ 35 h 267"/>
                <a:gd name="T6" fmla="*/ 221 w 274"/>
                <a:gd name="T7" fmla="*/ 43 h 267"/>
                <a:gd name="T8" fmla="*/ 238 w 274"/>
                <a:gd name="T9" fmla="*/ 56 h 267"/>
                <a:gd name="T10" fmla="*/ 257 w 274"/>
                <a:gd name="T11" fmla="*/ 80 h 267"/>
                <a:gd name="T12" fmla="*/ 251 w 274"/>
                <a:gd name="T13" fmla="*/ 91 h 267"/>
                <a:gd name="T14" fmla="*/ 256 w 274"/>
                <a:gd name="T15" fmla="*/ 93 h 267"/>
                <a:gd name="T16" fmla="*/ 262 w 274"/>
                <a:gd name="T17" fmla="*/ 85 h 267"/>
                <a:gd name="T18" fmla="*/ 264 w 274"/>
                <a:gd name="T19" fmla="*/ 93 h 267"/>
                <a:gd name="T20" fmla="*/ 259 w 274"/>
                <a:gd name="T21" fmla="*/ 110 h 267"/>
                <a:gd name="T22" fmla="*/ 247 w 274"/>
                <a:gd name="T23" fmla="*/ 112 h 267"/>
                <a:gd name="T24" fmla="*/ 232 w 274"/>
                <a:gd name="T25" fmla="*/ 127 h 267"/>
                <a:gd name="T26" fmla="*/ 220 w 274"/>
                <a:gd name="T27" fmla="*/ 141 h 267"/>
                <a:gd name="T28" fmla="*/ 202 w 274"/>
                <a:gd name="T29" fmla="*/ 154 h 267"/>
                <a:gd name="T30" fmla="*/ 209 w 274"/>
                <a:gd name="T31" fmla="*/ 183 h 267"/>
                <a:gd name="T32" fmla="*/ 218 w 274"/>
                <a:gd name="T33" fmla="*/ 214 h 267"/>
                <a:gd name="T34" fmla="*/ 210 w 274"/>
                <a:gd name="T35" fmla="*/ 237 h 267"/>
                <a:gd name="T36" fmla="*/ 226 w 274"/>
                <a:gd name="T37" fmla="*/ 228 h 267"/>
                <a:gd name="T38" fmla="*/ 247 w 274"/>
                <a:gd name="T39" fmla="*/ 192 h 267"/>
                <a:gd name="T40" fmla="*/ 264 w 274"/>
                <a:gd name="T41" fmla="*/ 141 h 267"/>
                <a:gd name="T42" fmla="*/ 274 w 274"/>
                <a:gd name="T43" fmla="*/ 115 h 267"/>
                <a:gd name="T44" fmla="*/ 155 w 274"/>
                <a:gd name="T45" fmla="*/ 267 h 267"/>
                <a:gd name="T46" fmla="*/ 178 w 274"/>
                <a:gd name="T47" fmla="*/ 246 h 267"/>
                <a:gd name="T48" fmla="*/ 153 w 274"/>
                <a:gd name="T49" fmla="*/ 245 h 267"/>
                <a:gd name="T50" fmla="*/ 145 w 274"/>
                <a:gd name="T51" fmla="*/ 252 h 267"/>
                <a:gd name="T52" fmla="*/ 125 w 274"/>
                <a:gd name="T53" fmla="*/ 248 h 267"/>
                <a:gd name="T54" fmla="*/ 99 w 274"/>
                <a:gd name="T55" fmla="*/ 249 h 267"/>
                <a:gd name="T56" fmla="*/ 121 w 274"/>
                <a:gd name="T57" fmla="*/ 267 h 267"/>
                <a:gd name="T58" fmla="*/ 0 w 274"/>
                <a:gd name="T59" fmla="*/ 129 h 267"/>
                <a:gd name="T60" fmla="*/ 62 w 274"/>
                <a:gd name="T61" fmla="*/ 26 h 267"/>
                <a:gd name="T62" fmla="*/ 19 w 274"/>
                <a:gd name="T63" fmla="*/ 87 h 267"/>
                <a:gd name="T64" fmla="*/ 31 w 274"/>
                <a:gd name="T65" fmla="*/ 84 h 267"/>
                <a:gd name="T66" fmla="*/ 50 w 274"/>
                <a:gd name="T67" fmla="*/ 91 h 267"/>
                <a:gd name="T68" fmla="*/ 60 w 274"/>
                <a:gd name="T69" fmla="*/ 88 h 267"/>
                <a:gd name="T70" fmla="*/ 46 w 274"/>
                <a:gd name="T71" fmla="*/ 106 h 267"/>
                <a:gd name="T72" fmla="*/ 35 w 274"/>
                <a:gd name="T73" fmla="*/ 122 h 267"/>
                <a:gd name="T74" fmla="*/ 45 w 274"/>
                <a:gd name="T75" fmla="*/ 157 h 267"/>
                <a:gd name="T76" fmla="*/ 54 w 274"/>
                <a:gd name="T77" fmla="*/ 180 h 267"/>
                <a:gd name="T78" fmla="*/ 87 w 274"/>
                <a:gd name="T79" fmla="*/ 210 h 267"/>
                <a:gd name="T80" fmla="*/ 95 w 274"/>
                <a:gd name="T81" fmla="*/ 188 h 267"/>
                <a:gd name="T82" fmla="*/ 98 w 274"/>
                <a:gd name="T83" fmla="*/ 169 h 267"/>
                <a:gd name="T84" fmla="*/ 104 w 274"/>
                <a:gd name="T85" fmla="*/ 137 h 267"/>
                <a:gd name="T86" fmla="*/ 117 w 274"/>
                <a:gd name="T87" fmla="*/ 122 h 267"/>
                <a:gd name="T88" fmla="*/ 152 w 274"/>
                <a:gd name="T89" fmla="*/ 125 h 267"/>
                <a:gd name="T90" fmla="*/ 165 w 274"/>
                <a:gd name="T91" fmla="*/ 106 h 267"/>
                <a:gd name="T92" fmla="*/ 161 w 274"/>
                <a:gd name="T93" fmla="*/ 81 h 267"/>
                <a:gd name="T94" fmla="*/ 134 w 274"/>
                <a:gd name="T95" fmla="*/ 58 h 267"/>
                <a:gd name="T96" fmla="*/ 111 w 274"/>
                <a:gd name="T97" fmla="*/ 57 h 267"/>
                <a:gd name="T98" fmla="*/ 92 w 274"/>
                <a:gd name="T99" fmla="*/ 68 h 267"/>
                <a:gd name="T100" fmla="*/ 69 w 274"/>
                <a:gd name="T101" fmla="*/ 64 h 267"/>
                <a:gd name="T102" fmla="*/ 73 w 274"/>
                <a:gd name="T103" fmla="*/ 56 h 267"/>
                <a:gd name="T104" fmla="*/ 80 w 274"/>
                <a:gd name="T105" fmla="*/ 45 h 267"/>
                <a:gd name="T106" fmla="*/ 81 w 274"/>
                <a:gd name="T107" fmla="*/ 38 h 267"/>
                <a:gd name="T108" fmla="*/ 96 w 274"/>
                <a:gd name="T109" fmla="*/ 49 h 267"/>
                <a:gd name="T110" fmla="*/ 119 w 274"/>
                <a:gd name="T111" fmla="*/ 47 h 267"/>
                <a:gd name="T112" fmla="*/ 137 w 274"/>
                <a:gd name="T113" fmla="*/ 45 h 267"/>
                <a:gd name="T114" fmla="*/ 141 w 274"/>
                <a:gd name="T115" fmla="*/ 28 h 267"/>
                <a:gd name="T116" fmla="*/ 161 w 274"/>
                <a:gd name="T117" fmla="*/ 22 h 267"/>
                <a:gd name="T118" fmla="*/ 132 w 274"/>
                <a:gd name="T119" fmla="*/ 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267">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solidFill>
              <a:srgbClr val="7CBE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32" name="Freeform 132"/>
            <p:cNvSpPr>
              <a:spLocks/>
            </p:cNvSpPr>
            <p:nvPr/>
          </p:nvSpPr>
          <p:spPr bwMode="auto">
            <a:xfrm>
              <a:off x="2139951" y="4786313"/>
              <a:ext cx="136525" cy="163513"/>
            </a:xfrm>
            <a:custGeom>
              <a:avLst/>
              <a:gdLst>
                <a:gd name="T0" fmla="*/ 27 w 86"/>
                <a:gd name="T1" fmla="*/ 6 h 103"/>
                <a:gd name="T2" fmla="*/ 27 w 86"/>
                <a:gd name="T3" fmla="*/ 38 h 103"/>
                <a:gd name="T4" fmla="*/ 27 w 86"/>
                <a:gd name="T5" fmla="*/ 38 h 103"/>
                <a:gd name="T6" fmla="*/ 28 w 86"/>
                <a:gd name="T7" fmla="*/ 41 h 103"/>
                <a:gd name="T8" fmla="*/ 34 w 86"/>
                <a:gd name="T9" fmla="*/ 47 h 103"/>
                <a:gd name="T10" fmla="*/ 42 w 86"/>
                <a:gd name="T11" fmla="*/ 55 h 103"/>
                <a:gd name="T12" fmla="*/ 47 w 86"/>
                <a:gd name="T13" fmla="*/ 57 h 103"/>
                <a:gd name="T14" fmla="*/ 54 w 86"/>
                <a:gd name="T15" fmla="*/ 60 h 103"/>
                <a:gd name="T16" fmla="*/ 54 w 86"/>
                <a:gd name="T17" fmla="*/ 60 h 103"/>
                <a:gd name="T18" fmla="*/ 66 w 86"/>
                <a:gd name="T19" fmla="*/ 65 h 103"/>
                <a:gd name="T20" fmla="*/ 78 w 86"/>
                <a:gd name="T21" fmla="*/ 72 h 103"/>
                <a:gd name="T22" fmla="*/ 82 w 86"/>
                <a:gd name="T23" fmla="*/ 75 h 103"/>
                <a:gd name="T24" fmla="*/ 85 w 86"/>
                <a:gd name="T25" fmla="*/ 79 h 103"/>
                <a:gd name="T26" fmla="*/ 86 w 86"/>
                <a:gd name="T27" fmla="*/ 82 h 103"/>
                <a:gd name="T28" fmla="*/ 86 w 86"/>
                <a:gd name="T29" fmla="*/ 86 h 103"/>
                <a:gd name="T30" fmla="*/ 86 w 86"/>
                <a:gd name="T31" fmla="*/ 86 h 103"/>
                <a:gd name="T32" fmla="*/ 85 w 86"/>
                <a:gd name="T33" fmla="*/ 90 h 103"/>
                <a:gd name="T34" fmla="*/ 81 w 86"/>
                <a:gd name="T35" fmla="*/ 93 h 103"/>
                <a:gd name="T36" fmla="*/ 76 w 86"/>
                <a:gd name="T37" fmla="*/ 95 h 103"/>
                <a:gd name="T38" fmla="*/ 66 w 86"/>
                <a:gd name="T39" fmla="*/ 98 h 103"/>
                <a:gd name="T40" fmla="*/ 55 w 86"/>
                <a:gd name="T41" fmla="*/ 101 h 103"/>
                <a:gd name="T42" fmla="*/ 40 w 86"/>
                <a:gd name="T43" fmla="*/ 102 h 103"/>
                <a:gd name="T44" fmla="*/ 21 w 86"/>
                <a:gd name="T45" fmla="*/ 103 h 103"/>
                <a:gd name="T46" fmla="*/ 0 w 86"/>
                <a:gd name="T47" fmla="*/ 103 h 103"/>
                <a:gd name="T48" fmla="*/ 0 w 86"/>
                <a:gd name="T49" fmla="*/ 0 h 103"/>
                <a:gd name="T50" fmla="*/ 27 w 86"/>
                <a:gd name="T51" fmla="*/ 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03">
                  <a:moveTo>
                    <a:pt x="27" y="6"/>
                  </a:moveTo>
                  <a:lnTo>
                    <a:pt x="27" y="38"/>
                  </a:lnTo>
                  <a:lnTo>
                    <a:pt x="27" y="38"/>
                  </a:lnTo>
                  <a:lnTo>
                    <a:pt x="28" y="41"/>
                  </a:lnTo>
                  <a:lnTo>
                    <a:pt x="34" y="47"/>
                  </a:lnTo>
                  <a:lnTo>
                    <a:pt x="42" y="55"/>
                  </a:lnTo>
                  <a:lnTo>
                    <a:pt x="47" y="57"/>
                  </a:lnTo>
                  <a:lnTo>
                    <a:pt x="54" y="60"/>
                  </a:lnTo>
                  <a:lnTo>
                    <a:pt x="54" y="60"/>
                  </a:lnTo>
                  <a:lnTo>
                    <a:pt x="66" y="65"/>
                  </a:lnTo>
                  <a:lnTo>
                    <a:pt x="78" y="72"/>
                  </a:lnTo>
                  <a:lnTo>
                    <a:pt x="82" y="75"/>
                  </a:lnTo>
                  <a:lnTo>
                    <a:pt x="85" y="79"/>
                  </a:lnTo>
                  <a:lnTo>
                    <a:pt x="86" y="82"/>
                  </a:lnTo>
                  <a:lnTo>
                    <a:pt x="86" y="86"/>
                  </a:lnTo>
                  <a:lnTo>
                    <a:pt x="86" y="86"/>
                  </a:lnTo>
                  <a:lnTo>
                    <a:pt x="85" y="90"/>
                  </a:lnTo>
                  <a:lnTo>
                    <a:pt x="81" y="93"/>
                  </a:lnTo>
                  <a:lnTo>
                    <a:pt x="76" y="95"/>
                  </a:lnTo>
                  <a:lnTo>
                    <a:pt x="66" y="98"/>
                  </a:lnTo>
                  <a:lnTo>
                    <a:pt x="55" y="101"/>
                  </a:lnTo>
                  <a:lnTo>
                    <a:pt x="40" y="102"/>
                  </a:lnTo>
                  <a:lnTo>
                    <a:pt x="21" y="103"/>
                  </a:lnTo>
                  <a:lnTo>
                    <a:pt x="0" y="103"/>
                  </a:lnTo>
                  <a:lnTo>
                    <a:pt x="0" y="0"/>
                  </a:lnTo>
                  <a:lnTo>
                    <a:pt x="27" y="6"/>
                  </a:lnTo>
                  <a:close/>
                </a:path>
              </a:pathLst>
            </a:custGeom>
            <a:solidFill>
              <a:srgbClr val="7CBE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33" name="Freeform 133"/>
            <p:cNvSpPr>
              <a:spLocks/>
            </p:cNvSpPr>
            <p:nvPr/>
          </p:nvSpPr>
          <p:spPr bwMode="auto">
            <a:xfrm>
              <a:off x="2024063" y="4786313"/>
              <a:ext cx="130175" cy="163513"/>
            </a:xfrm>
            <a:custGeom>
              <a:avLst/>
              <a:gdLst>
                <a:gd name="T0" fmla="*/ 63 w 82"/>
                <a:gd name="T1" fmla="*/ 6 h 103"/>
                <a:gd name="T2" fmla="*/ 63 w 82"/>
                <a:gd name="T3" fmla="*/ 38 h 103"/>
                <a:gd name="T4" fmla="*/ 63 w 82"/>
                <a:gd name="T5" fmla="*/ 38 h 103"/>
                <a:gd name="T6" fmla="*/ 62 w 82"/>
                <a:gd name="T7" fmla="*/ 41 h 103"/>
                <a:gd name="T8" fmla="*/ 58 w 82"/>
                <a:gd name="T9" fmla="*/ 47 h 103"/>
                <a:gd name="T10" fmla="*/ 51 w 82"/>
                <a:gd name="T11" fmla="*/ 55 h 103"/>
                <a:gd name="T12" fmla="*/ 46 w 82"/>
                <a:gd name="T13" fmla="*/ 57 h 103"/>
                <a:gd name="T14" fmla="*/ 39 w 82"/>
                <a:gd name="T15" fmla="*/ 60 h 103"/>
                <a:gd name="T16" fmla="*/ 39 w 82"/>
                <a:gd name="T17" fmla="*/ 60 h 103"/>
                <a:gd name="T18" fmla="*/ 25 w 82"/>
                <a:gd name="T19" fmla="*/ 65 h 103"/>
                <a:gd name="T20" fmla="*/ 12 w 82"/>
                <a:gd name="T21" fmla="*/ 72 h 103"/>
                <a:gd name="T22" fmla="*/ 6 w 82"/>
                <a:gd name="T23" fmla="*/ 75 h 103"/>
                <a:gd name="T24" fmla="*/ 4 w 82"/>
                <a:gd name="T25" fmla="*/ 79 h 103"/>
                <a:gd name="T26" fmla="*/ 1 w 82"/>
                <a:gd name="T27" fmla="*/ 82 h 103"/>
                <a:gd name="T28" fmla="*/ 0 w 82"/>
                <a:gd name="T29" fmla="*/ 86 h 103"/>
                <a:gd name="T30" fmla="*/ 0 w 82"/>
                <a:gd name="T31" fmla="*/ 86 h 103"/>
                <a:gd name="T32" fmla="*/ 2 w 82"/>
                <a:gd name="T33" fmla="*/ 90 h 103"/>
                <a:gd name="T34" fmla="*/ 8 w 82"/>
                <a:gd name="T35" fmla="*/ 93 h 103"/>
                <a:gd name="T36" fmla="*/ 15 w 82"/>
                <a:gd name="T37" fmla="*/ 95 h 103"/>
                <a:gd name="T38" fmla="*/ 24 w 82"/>
                <a:gd name="T39" fmla="*/ 98 h 103"/>
                <a:gd name="T40" fmla="*/ 36 w 82"/>
                <a:gd name="T41" fmla="*/ 101 h 103"/>
                <a:gd name="T42" fmla="*/ 50 w 82"/>
                <a:gd name="T43" fmla="*/ 102 h 103"/>
                <a:gd name="T44" fmla="*/ 82 w 82"/>
                <a:gd name="T45" fmla="*/ 103 h 103"/>
                <a:gd name="T46" fmla="*/ 82 w 82"/>
                <a:gd name="T47" fmla="*/ 0 h 103"/>
                <a:gd name="T48" fmla="*/ 63 w 82"/>
                <a:gd name="T49" fmla="*/ 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 h="103">
                  <a:moveTo>
                    <a:pt x="63" y="6"/>
                  </a:moveTo>
                  <a:lnTo>
                    <a:pt x="63" y="38"/>
                  </a:lnTo>
                  <a:lnTo>
                    <a:pt x="63" y="38"/>
                  </a:lnTo>
                  <a:lnTo>
                    <a:pt x="62" y="41"/>
                  </a:lnTo>
                  <a:lnTo>
                    <a:pt x="58" y="47"/>
                  </a:lnTo>
                  <a:lnTo>
                    <a:pt x="51" y="55"/>
                  </a:lnTo>
                  <a:lnTo>
                    <a:pt x="46" y="57"/>
                  </a:lnTo>
                  <a:lnTo>
                    <a:pt x="39" y="60"/>
                  </a:lnTo>
                  <a:lnTo>
                    <a:pt x="39" y="60"/>
                  </a:lnTo>
                  <a:lnTo>
                    <a:pt x="25" y="65"/>
                  </a:lnTo>
                  <a:lnTo>
                    <a:pt x="12" y="72"/>
                  </a:lnTo>
                  <a:lnTo>
                    <a:pt x="6" y="75"/>
                  </a:lnTo>
                  <a:lnTo>
                    <a:pt x="4" y="79"/>
                  </a:lnTo>
                  <a:lnTo>
                    <a:pt x="1" y="82"/>
                  </a:lnTo>
                  <a:lnTo>
                    <a:pt x="0" y="86"/>
                  </a:lnTo>
                  <a:lnTo>
                    <a:pt x="0" y="86"/>
                  </a:lnTo>
                  <a:lnTo>
                    <a:pt x="2" y="90"/>
                  </a:lnTo>
                  <a:lnTo>
                    <a:pt x="8" y="93"/>
                  </a:lnTo>
                  <a:lnTo>
                    <a:pt x="15" y="95"/>
                  </a:lnTo>
                  <a:lnTo>
                    <a:pt x="24" y="98"/>
                  </a:lnTo>
                  <a:lnTo>
                    <a:pt x="36" y="101"/>
                  </a:lnTo>
                  <a:lnTo>
                    <a:pt x="50" y="102"/>
                  </a:lnTo>
                  <a:lnTo>
                    <a:pt x="82" y="103"/>
                  </a:lnTo>
                  <a:lnTo>
                    <a:pt x="82" y="0"/>
                  </a:lnTo>
                  <a:lnTo>
                    <a:pt x="63" y="6"/>
                  </a:lnTo>
                  <a:close/>
                </a:path>
              </a:pathLst>
            </a:custGeom>
            <a:solidFill>
              <a:srgbClr val="7CBE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34" name="Freeform 134"/>
            <p:cNvSpPr>
              <a:spLocks/>
            </p:cNvSpPr>
            <p:nvPr/>
          </p:nvSpPr>
          <p:spPr bwMode="auto">
            <a:xfrm>
              <a:off x="1893888" y="4305300"/>
              <a:ext cx="495300" cy="496888"/>
            </a:xfrm>
            <a:custGeom>
              <a:avLst/>
              <a:gdLst>
                <a:gd name="T0" fmla="*/ 83 w 312"/>
                <a:gd name="T1" fmla="*/ 16 h 313"/>
                <a:gd name="T2" fmla="*/ 57 w 312"/>
                <a:gd name="T3" fmla="*/ 41 h 313"/>
                <a:gd name="T4" fmla="*/ 37 w 312"/>
                <a:gd name="T5" fmla="*/ 71 h 313"/>
                <a:gd name="T6" fmla="*/ 25 w 312"/>
                <a:gd name="T7" fmla="*/ 103 h 313"/>
                <a:gd name="T8" fmla="*/ 21 w 312"/>
                <a:gd name="T9" fmla="*/ 140 h 313"/>
                <a:gd name="T10" fmla="*/ 21 w 312"/>
                <a:gd name="T11" fmla="*/ 156 h 313"/>
                <a:gd name="T12" fmla="*/ 27 w 312"/>
                <a:gd name="T13" fmla="*/ 186 h 313"/>
                <a:gd name="T14" fmla="*/ 40 w 312"/>
                <a:gd name="T15" fmla="*/ 213 h 313"/>
                <a:gd name="T16" fmla="*/ 56 w 312"/>
                <a:gd name="T17" fmla="*/ 237 h 313"/>
                <a:gd name="T18" fmla="*/ 76 w 312"/>
                <a:gd name="T19" fmla="*/ 259 h 313"/>
                <a:gd name="T20" fmla="*/ 101 w 312"/>
                <a:gd name="T21" fmla="*/ 275 h 313"/>
                <a:gd name="T22" fmla="*/ 128 w 312"/>
                <a:gd name="T23" fmla="*/ 287 h 313"/>
                <a:gd name="T24" fmla="*/ 157 w 312"/>
                <a:gd name="T25" fmla="*/ 293 h 313"/>
                <a:gd name="T26" fmla="*/ 174 w 312"/>
                <a:gd name="T27" fmla="*/ 294 h 313"/>
                <a:gd name="T28" fmla="*/ 210 w 312"/>
                <a:gd name="T29" fmla="*/ 289 h 313"/>
                <a:gd name="T30" fmla="*/ 243 w 312"/>
                <a:gd name="T31" fmla="*/ 276 h 313"/>
                <a:gd name="T32" fmla="*/ 273 w 312"/>
                <a:gd name="T33" fmla="*/ 257 h 313"/>
                <a:gd name="T34" fmla="*/ 296 w 312"/>
                <a:gd name="T35" fmla="*/ 233 h 313"/>
                <a:gd name="T36" fmla="*/ 312 w 312"/>
                <a:gd name="T37" fmla="*/ 245 h 313"/>
                <a:gd name="T38" fmla="*/ 285 w 312"/>
                <a:gd name="T39" fmla="*/ 274 h 313"/>
                <a:gd name="T40" fmla="*/ 252 w 312"/>
                <a:gd name="T41" fmla="*/ 295 h 313"/>
                <a:gd name="T42" fmla="*/ 214 w 312"/>
                <a:gd name="T43" fmla="*/ 309 h 313"/>
                <a:gd name="T44" fmla="*/ 174 w 312"/>
                <a:gd name="T45" fmla="*/ 313 h 313"/>
                <a:gd name="T46" fmla="*/ 156 w 312"/>
                <a:gd name="T47" fmla="*/ 313 h 313"/>
                <a:gd name="T48" fmla="*/ 122 w 312"/>
                <a:gd name="T49" fmla="*/ 306 h 313"/>
                <a:gd name="T50" fmla="*/ 91 w 312"/>
                <a:gd name="T51" fmla="*/ 293 h 313"/>
                <a:gd name="T52" fmla="*/ 64 w 312"/>
                <a:gd name="T53" fmla="*/ 274 h 313"/>
                <a:gd name="T54" fmla="*/ 40 w 312"/>
                <a:gd name="T55" fmla="*/ 251 h 313"/>
                <a:gd name="T56" fmla="*/ 21 w 312"/>
                <a:gd name="T57" fmla="*/ 222 h 313"/>
                <a:gd name="T58" fmla="*/ 8 w 312"/>
                <a:gd name="T59" fmla="*/ 191 h 313"/>
                <a:gd name="T60" fmla="*/ 2 w 312"/>
                <a:gd name="T61" fmla="*/ 159 h 313"/>
                <a:gd name="T62" fmla="*/ 0 w 312"/>
                <a:gd name="T63" fmla="*/ 140 h 313"/>
                <a:gd name="T64" fmla="*/ 6 w 312"/>
                <a:gd name="T65" fmla="*/ 99 h 313"/>
                <a:gd name="T66" fmla="*/ 19 w 312"/>
                <a:gd name="T67" fmla="*/ 61 h 313"/>
                <a:gd name="T68" fmla="*/ 42 w 312"/>
                <a:gd name="T69" fmla="*/ 27 h 313"/>
                <a:gd name="T70" fmla="*/ 71 w 312"/>
                <a:gd name="T7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solidFill>
              <a:srgbClr val="7CBE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35" name="Freeform 135"/>
            <p:cNvSpPr>
              <a:spLocks noEditPoints="1"/>
            </p:cNvSpPr>
            <p:nvPr/>
          </p:nvSpPr>
          <p:spPr bwMode="auto">
            <a:xfrm>
              <a:off x="1947863" y="4314825"/>
              <a:ext cx="436563" cy="434975"/>
            </a:xfrm>
            <a:custGeom>
              <a:avLst/>
              <a:gdLst>
                <a:gd name="T0" fmla="*/ 152 w 275"/>
                <a:gd name="T1" fmla="*/ 1 h 274"/>
                <a:gd name="T2" fmla="*/ 191 w 275"/>
                <a:gd name="T3" fmla="*/ 10 h 274"/>
                <a:gd name="T4" fmla="*/ 225 w 275"/>
                <a:gd name="T5" fmla="*/ 32 h 274"/>
                <a:gd name="T6" fmla="*/ 252 w 275"/>
                <a:gd name="T7" fmla="*/ 61 h 274"/>
                <a:gd name="T8" fmla="*/ 268 w 275"/>
                <a:gd name="T9" fmla="*/ 97 h 274"/>
                <a:gd name="T10" fmla="*/ 275 w 275"/>
                <a:gd name="T11" fmla="*/ 138 h 274"/>
                <a:gd name="T12" fmla="*/ 272 w 275"/>
                <a:gd name="T13" fmla="*/ 165 h 274"/>
                <a:gd name="T14" fmla="*/ 259 w 275"/>
                <a:gd name="T15" fmla="*/ 203 h 274"/>
                <a:gd name="T16" fmla="*/ 234 w 275"/>
                <a:gd name="T17" fmla="*/ 235 h 274"/>
                <a:gd name="T18" fmla="*/ 203 w 275"/>
                <a:gd name="T19" fmla="*/ 258 h 274"/>
                <a:gd name="T20" fmla="*/ 165 w 275"/>
                <a:gd name="T21" fmla="*/ 272 h 274"/>
                <a:gd name="T22" fmla="*/ 137 w 275"/>
                <a:gd name="T23" fmla="*/ 274 h 274"/>
                <a:gd name="T24" fmla="*/ 137 w 275"/>
                <a:gd name="T25" fmla="*/ 269 h 274"/>
                <a:gd name="T26" fmla="*/ 164 w 275"/>
                <a:gd name="T27" fmla="*/ 266 h 274"/>
                <a:gd name="T28" fmla="*/ 201 w 275"/>
                <a:gd name="T29" fmla="*/ 253 h 274"/>
                <a:gd name="T30" fmla="*/ 230 w 275"/>
                <a:gd name="T31" fmla="*/ 230 h 274"/>
                <a:gd name="T32" fmla="*/ 253 w 275"/>
                <a:gd name="T33" fmla="*/ 200 h 274"/>
                <a:gd name="T34" fmla="*/ 266 w 275"/>
                <a:gd name="T35" fmla="*/ 163 h 274"/>
                <a:gd name="T36" fmla="*/ 268 w 275"/>
                <a:gd name="T37" fmla="*/ 138 h 274"/>
                <a:gd name="T38" fmla="*/ 263 w 275"/>
                <a:gd name="T39" fmla="*/ 98 h 274"/>
                <a:gd name="T40" fmla="*/ 247 w 275"/>
                <a:gd name="T41" fmla="*/ 65 h 274"/>
                <a:gd name="T42" fmla="*/ 221 w 275"/>
                <a:gd name="T43" fmla="*/ 36 h 274"/>
                <a:gd name="T44" fmla="*/ 188 w 275"/>
                <a:gd name="T45" fmla="*/ 17 h 274"/>
                <a:gd name="T46" fmla="*/ 151 w 275"/>
                <a:gd name="T47" fmla="*/ 8 h 274"/>
                <a:gd name="T48" fmla="*/ 137 w 275"/>
                <a:gd name="T49" fmla="*/ 0 h 274"/>
                <a:gd name="T50" fmla="*/ 137 w 275"/>
                <a:gd name="T51" fmla="*/ 274 h 274"/>
                <a:gd name="T52" fmla="*/ 96 w 275"/>
                <a:gd name="T53" fmla="*/ 269 h 274"/>
                <a:gd name="T54" fmla="*/ 61 w 275"/>
                <a:gd name="T55" fmla="*/ 251 h 274"/>
                <a:gd name="T56" fmla="*/ 31 w 275"/>
                <a:gd name="T57" fmla="*/ 224 h 274"/>
                <a:gd name="T58" fmla="*/ 11 w 275"/>
                <a:gd name="T59" fmla="*/ 191 h 274"/>
                <a:gd name="T60" fmla="*/ 2 w 275"/>
                <a:gd name="T61" fmla="*/ 151 h 274"/>
                <a:gd name="T62" fmla="*/ 2 w 275"/>
                <a:gd name="T63" fmla="*/ 123 h 274"/>
                <a:gd name="T64" fmla="*/ 11 w 275"/>
                <a:gd name="T65" fmla="*/ 84 h 274"/>
                <a:gd name="T66" fmla="*/ 31 w 275"/>
                <a:gd name="T67" fmla="*/ 50 h 274"/>
                <a:gd name="T68" fmla="*/ 61 w 275"/>
                <a:gd name="T69" fmla="*/ 24 h 274"/>
                <a:gd name="T70" fmla="*/ 96 w 275"/>
                <a:gd name="T71" fmla="*/ 6 h 274"/>
                <a:gd name="T72" fmla="*/ 137 w 275"/>
                <a:gd name="T73" fmla="*/ 0 h 274"/>
                <a:gd name="T74" fmla="*/ 125 w 275"/>
                <a:gd name="T75" fmla="*/ 8 h 274"/>
                <a:gd name="T76" fmla="*/ 87 w 275"/>
                <a:gd name="T77" fmla="*/ 17 h 274"/>
                <a:gd name="T78" fmla="*/ 54 w 275"/>
                <a:gd name="T79" fmla="*/ 36 h 274"/>
                <a:gd name="T80" fmla="*/ 29 w 275"/>
                <a:gd name="T81" fmla="*/ 65 h 274"/>
                <a:gd name="T82" fmla="*/ 12 w 275"/>
                <a:gd name="T83" fmla="*/ 98 h 274"/>
                <a:gd name="T84" fmla="*/ 7 w 275"/>
                <a:gd name="T85" fmla="*/ 138 h 274"/>
                <a:gd name="T86" fmla="*/ 10 w 275"/>
                <a:gd name="T87" fmla="*/ 163 h 274"/>
                <a:gd name="T88" fmla="*/ 22 w 275"/>
                <a:gd name="T89" fmla="*/ 200 h 274"/>
                <a:gd name="T90" fmla="*/ 45 w 275"/>
                <a:gd name="T91" fmla="*/ 230 h 274"/>
                <a:gd name="T92" fmla="*/ 75 w 275"/>
                <a:gd name="T93" fmla="*/ 253 h 274"/>
                <a:gd name="T94" fmla="*/ 111 w 275"/>
                <a:gd name="T95" fmla="*/ 266 h 274"/>
                <a:gd name="T96" fmla="*/ 137 w 275"/>
                <a:gd name="T97"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solidFill>
              <a:srgbClr val="7CBE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36" name="Freeform 136"/>
            <p:cNvSpPr>
              <a:spLocks/>
            </p:cNvSpPr>
            <p:nvPr/>
          </p:nvSpPr>
          <p:spPr bwMode="auto">
            <a:xfrm>
              <a:off x="1941513" y="4322763"/>
              <a:ext cx="434975" cy="423863"/>
            </a:xfrm>
            <a:custGeom>
              <a:avLst/>
              <a:gdLst>
                <a:gd name="T0" fmla="*/ 199 w 274"/>
                <a:gd name="T1" fmla="*/ 18 h 267"/>
                <a:gd name="T2" fmla="*/ 203 w 274"/>
                <a:gd name="T3" fmla="*/ 37 h 267"/>
                <a:gd name="T4" fmla="*/ 214 w 274"/>
                <a:gd name="T5" fmla="*/ 35 h 267"/>
                <a:gd name="T6" fmla="*/ 221 w 274"/>
                <a:gd name="T7" fmla="*/ 43 h 267"/>
                <a:gd name="T8" fmla="*/ 238 w 274"/>
                <a:gd name="T9" fmla="*/ 56 h 267"/>
                <a:gd name="T10" fmla="*/ 257 w 274"/>
                <a:gd name="T11" fmla="*/ 80 h 267"/>
                <a:gd name="T12" fmla="*/ 251 w 274"/>
                <a:gd name="T13" fmla="*/ 91 h 267"/>
                <a:gd name="T14" fmla="*/ 256 w 274"/>
                <a:gd name="T15" fmla="*/ 93 h 267"/>
                <a:gd name="T16" fmla="*/ 262 w 274"/>
                <a:gd name="T17" fmla="*/ 85 h 267"/>
                <a:gd name="T18" fmla="*/ 264 w 274"/>
                <a:gd name="T19" fmla="*/ 93 h 267"/>
                <a:gd name="T20" fmla="*/ 259 w 274"/>
                <a:gd name="T21" fmla="*/ 110 h 267"/>
                <a:gd name="T22" fmla="*/ 247 w 274"/>
                <a:gd name="T23" fmla="*/ 112 h 267"/>
                <a:gd name="T24" fmla="*/ 232 w 274"/>
                <a:gd name="T25" fmla="*/ 127 h 267"/>
                <a:gd name="T26" fmla="*/ 220 w 274"/>
                <a:gd name="T27" fmla="*/ 141 h 267"/>
                <a:gd name="T28" fmla="*/ 202 w 274"/>
                <a:gd name="T29" fmla="*/ 154 h 267"/>
                <a:gd name="T30" fmla="*/ 209 w 274"/>
                <a:gd name="T31" fmla="*/ 183 h 267"/>
                <a:gd name="T32" fmla="*/ 218 w 274"/>
                <a:gd name="T33" fmla="*/ 214 h 267"/>
                <a:gd name="T34" fmla="*/ 210 w 274"/>
                <a:gd name="T35" fmla="*/ 237 h 267"/>
                <a:gd name="T36" fmla="*/ 226 w 274"/>
                <a:gd name="T37" fmla="*/ 228 h 267"/>
                <a:gd name="T38" fmla="*/ 247 w 274"/>
                <a:gd name="T39" fmla="*/ 192 h 267"/>
                <a:gd name="T40" fmla="*/ 264 w 274"/>
                <a:gd name="T41" fmla="*/ 141 h 267"/>
                <a:gd name="T42" fmla="*/ 274 w 274"/>
                <a:gd name="T43" fmla="*/ 115 h 267"/>
                <a:gd name="T44" fmla="*/ 155 w 274"/>
                <a:gd name="T45" fmla="*/ 267 h 267"/>
                <a:gd name="T46" fmla="*/ 178 w 274"/>
                <a:gd name="T47" fmla="*/ 246 h 267"/>
                <a:gd name="T48" fmla="*/ 153 w 274"/>
                <a:gd name="T49" fmla="*/ 245 h 267"/>
                <a:gd name="T50" fmla="*/ 145 w 274"/>
                <a:gd name="T51" fmla="*/ 252 h 267"/>
                <a:gd name="T52" fmla="*/ 125 w 274"/>
                <a:gd name="T53" fmla="*/ 248 h 267"/>
                <a:gd name="T54" fmla="*/ 99 w 274"/>
                <a:gd name="T55" fmla="*/ 249 h 267"/>
                <a:gd name="T56" fmla="*/ 121 w 274"/>
                <a:gd name="T57" fmla="*/ 267 h 267"/>
                <a:gd name="T58" fmla="*/ 0 w 274"/>
                <a:gd name="T59" fmla="*/ 129 h 267"/>
                <a:gd name="T60" fmla="*/ 62 w 274"/>
                <a:gd name="T61" fmla="*/ 26 h 267"/>
                <a:gd name="T62" fmla="*/ 19 w 274"/>
                <a:gd name="T63" fmla="*/ 87 h 267"/>
                <a:gd name="T64" fmla="*/ 31 w 274"/>
                <a:gd name="T65" fmla="*/ 84 h 267"/>
                <a:gd name="T66" fmla="*/ 50 w 274"/>
                <a:gd name="T67" fmla="*/ 91 h 267"/>
                <a:gd name="T68" fmla="*/ 60 w 274"/>
                <a:gd name="T69" fmla="*/ 88 h 267"/>
                <a:gd name="T70" fmla="*/ 46 w 274"/>
                <a:gd name="T71" fmla="*/ 106 h 267"/>
                <a:gd name="T72" fmla="*/ 35 w 274"/>
                <a:gd name="T73" fmla="*/ 122 h 267"/>
                <a:gd name="T74" fmla="*/ 45 w 274"/>
                <a:gd name="T75" fmla="*/ 157 h 267"/>
                <a:gd name="T76" fmla="*/ 54 w 274"/>
                <a:gd name="T77" fmla="*/ 180 h 267"/>
                <a:gd name="T78" fmla="*/ 87 w 274"/>
                <a:gd name="T79" fmla="*/ 210 h 267"/>
                <a:gd name="T80" fmla="*/ 95 w 274"/>
                <a:gd name="T81" fmla="*/ 188 h 267"/>
                <a:gd name="T82" fmla="*/ 98 w 274"/>
                <a:gd name="T83" fmla="*/ 169 h 267"/>
                <a:gd name="T84" fmla="*/ 104 w 274"/>
                <a:gd name="T85" fmla="*/ 137 h 267"/>
                <a:gd name="T86" fmla="*/ 117 w 274"/>
                <a:gd name="T87" fmla="*/ 122 h 267"/>
                <a:gd name="T88" fmla="*/ 152 w 274"/>
                <a:gd name="T89" fmla="*/ 125 h 267"/>
                <a:gd name="T90" fmla="*/ 165 w 274"/>
                <a:gd name="T91" fmla="*/ 106 h 267"/>
                <a:gd name="T92" fmla="*/ 161 w 274"/>
                <a:gd name="T93" fmla="*/ 81 h 267"/>
                <a:gd name="T94" fmla="*/ 134 w 274"/>
                <a:gd name="T95" fmla="*/ 58 h 267"/>
                <a:gd name="T96" fmla="*/ 111 w 274"/>
                <a:gd name="T97" fmla="*/ 57 h 267"/>
                <a:gd name="T98" fmla="*/ 92 w 274"/>
                <a:gd name="T99" fmla="*/ 68 h 267"/>
                <a:gd name="T100" fmla="*/ 69 w 274"/>
                <a:gd name="T101" fmla="*/ 64 h 267"/>
                <a:gd name="T102" fmla="*/ 73 w 274"/>
                <a:gd name="T103" fmla="*/ 56 h 267"/>
                <a:gd name="T104" fmla="*/ 80 w 274"/>
                <a:gd name="T105" fmla="*/ 45 h 267"/>
                <a:gd name="T106" fmla="*/ 81 w 274"/>
                <a:gd name="T107" fmla="*/ 38 h 267"/>
                <a:gd name="T108" fmla="*/ 96 w 274"/>
                <a:gd name="T109" fmla="*/ 49 h 267"/>
                <a:gd name="T110" fmla="*/ 119 w 274"/>
                <a:gd name="T111" fmla="*/ 47 h 267"/>
                <a:gd name="T112" fmla="*/ 137 w 274"/>
                <a:gd name="T113" fmla="*/ 45 h 267"/>
                <a:gd name="T114" fmla="*/ 141 w 274"/>
                <a:gd name="T115" fmla="*/ 28 h 267"/>
                <a:gd name="T116" fmla="*/ 161 w 274"/>
                <a:gd name="T117" fmla="*/ 22 h 267"/>
                <a:gd name="T118" fmla="*/ 132 w 274"/>
                <a:gd name="T119" fmla="*/ 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267">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solidFill>
              <a:srgbClr val="7CBE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grpSp>
        <p:nvGrpSpPr>
          <p:cNvPr id="199" name="组合 198"/>
          <p:cNvGrpSpPr/>
          <p:nvPr/>
        </p:nvGrpSpPr>
        <p:grpSpPr>
          <a:xfrm>
            <a:off x="3777642" y="942425"/>
            <a:ext cx="323766" cy="576112"/>
            <a:chOff x="3846513" y="1814513"/>
            <a:chExt cx="323850" cy="576262"/>
          </a:xfrm>
        </p:grpSpPr>
        <p:sp>
          <p:nvSpPr>
            <p:cNvPr id="137" name="Freeform 137"/>
            <p:cNvSpPr>
              <a:spLocks noEditPoints="1"/>
            </p:cNvSpPr>
            <p:nvPr/>
          </p:nvSpPr>
          <p:spPr bwMode="auto">
            <a:xfrm>
              <a:off x="3846513" y="1814513"/>
              <a:ext cx="323850" cy="323850"/>
            </a:xfrm>
            <a:custGeom>
              <a:avLst/>
              <a:gdLst>
                <a:gd name="T0" fmla="*/ 112 w 204"/>
                <a:gd name="T1" fmla="*/ 0 h 204"/>
                <a:gd name="T2" fmla="*/ 141 w 204"/>
                <a:gd name="T3" fmla="*/ 8 h 204"/>
                <a:gd name="T4" fmla="*/ 165 w 204"/>
                <a:gd name="T5" fmla="*/ 22 h 204"/>
                <a:gd name="T6" fmla="*/ 185 w 204"/>
                <a:gd name="T7" fmla="*/ 42 h 204"/>
                <a:gd name="T8" fmla="*/ 199 w 204"/>
                <a:gd name="T9" fmla="*/ 68 h 204"/>
                <a:gd name="T10" fmla="*/ 204 w 204"/>
                <a:gd name="T11" fmla="*/ 96 h 204"/>
                <a:gd name="T12" fmla="*/ 203 w 204"/>
                <a:gd name="T13" fmla="*/ 118 h 204"/>
                <a:gd name="T14" fmla="*/ 195 w 204"/>
                <a:gd name="T15" fmla="*/ 146 h 204"/>
                <a:gd name="T16" fmla="*/ 179 w 204"/>
                <a:gd name="T17" fmla="*/ 171 h 204"/>
                <a:gd name="T18" fmla="*/ 156 w 204"/>
                <a:gd name="T19" fmla="*/ 190 h 204"/>
                <a:gd name="T20" fmla="*/ 129 w 204"/>
                <a:gd name="T21" fmla="*/ 202 h 204"/>
                <a:gd name="T22" fmla="*/ 108 w 204"/>
                <a:gd name="T23" fmla="*/ 204 h 204"/>
                <a:gd name="T24" fmla="*/ 102 w 204"/>
                <a:gd name="T25" fmla="*/ 185 h 204"/>
                <a:gd name="T26" fmla="*/ 107 w 204"/>
                <a:gd name="T27" fmla="*/ 185 h 204"/>
                <a:gd name="T28" fmla="*/ 131 w 204"/>
                <a:gd name="T29" fmla="*/ 180 h 204"/>
                <a:gd name="T30" fmla="*/ 164 w 204"/>
                <a:gd name="T31" fmla="*/ 158 h 204"/>
                <a:gd name="T32" fmla="*/ 183 w 204"/>
                <a:gd name="T33" fmla="*/ 123 h 204"/>
                <a:gd name="T34" fmla="*/ 185 w 204"/>
                <a:gd name="T35" fmla="*/ 97 h 204"/>
                <a:gd name="T36" fmla="*/ 177 w 204"/>
                <a:gd name="T37" fmla="*/ 66 h 204"/>
                <a:gd name="T38" fmla="*/ 148 w 204"/>
                <a:gd name="T39" fmla="*/ 32 h 204"/>
                <a:gd name="T40" fmla="*/ 102 w 204"/>
                <a:gd name="T41" fmla="*/ 19 h 204"/>
                <a:gd name="T42" fmla="*/ 96 w 204"/>
                <a:gd name="T43" fmla="*/ 0 h 204"/>
                <a:gd name="T44" fmla="*/ 102 w 204"/>
                <a:gd name="T45" fmla="*/ 19 h 204"/>
                <a:gd name="T46" fmla="*/ 89 w 204"/>
                <a:gd name="T47" fmla="*/ 20 h 204"/>
                <a:gd name="T48" fmla="*/ 66 w 204"/>
                <a:gd name="T49" fmla="*/ 27 h 204"/>
                <a:gd name="T50" fmla="*/ 31 w 204"/>
                <a:gd name="T51" fmla="*/ 60 h 204"/>
                <a:gd name="T52" fmla="*/ 20 w 204"/>
                <a:gd name="T53" fmla="*/ 89 h 204"/>
                <a:gd name="T54" fmla="*/ 19 w 204"/>
                <a:gd name="T55" fmla="*/ 107 h 204"/>
                <a:gd name="T56" fmla="*/ 35 w 204"/>
                <a:gd name="T57" fmla="*/ 152 h 204"/>
                <a:gd name="T58" fmla="*/ 70 w 204"/>
                <a:gd name="T59" fmla="*/ 179 h 204"/>
                <a:gd name="T60" fmla="*/ 102 w 204"/>
                <a:gd name="T61" fmla="*/ 204 h 204"/>
                <a:gd name="T62" fmla="*/ 83 w 204"/>
                <a:gd name="T63" fmla="*/ 203 h 204"/>
                <a:gd name="T64" fmla="*/ 55 w 204"/>
                <a:gd name="T65" fmla="*/ 194 h 204"/>
                <a:gd name="T66" fmla="*/ 32 w 204"/>
                <a:gd name="T67" fmla="*/ 176 h 204"/>
                <a:gd name="T68" fmla="*/ 13 w 204"/>
                <a:gd name="T69" fmla="*/ 154 h 204"/>
                <a:gd name="T70" fmla="*/ 3 w 204"/>
                <a:gd name="T71" fmla="*/ 127 h 204"/>
                <a:gd name="T72" fmla="*/ 0 w 204"/>
                <a:gd name="T73" fmla="*/ 108 h 204"/>
                <a:gd name="T74" fmla="*/ 3 w 204"/>
                <a:gd name="T75" fmla="*/ 77 h 204"/>
                <a:gd name="T76" fmla="*/ 15 w 204"/>
                <a:gd name="T77" fmla="*/ 50 h 204"/>
                <a:gd name="T78" fmla="*/ 32 w 204"/>
                <a:gd name="T79" fmla="*/ 27 h 204"/>
                <a:gd name="T80" fmla="*/ 57 w 204"/>
                <a:gd name="T81" fmla="*/ 11 h 204"/>
                <a:gd name="T82" fmla="*/ 87 w 204"/>
                <a:gd name="T83" fmla="*/ 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 h="204">
                  <a:moveTo>
                    <a:pt x="102" y="0"/>
                  </a:moveTo>
                  <a:lnTo>
                    <a:pt x="102" y="0"/>
                  </a:lnTo>
                  <a:lnTo>
                    <a:pt x="112" y="0"/>
                  </a:lnTo>
                  <a:lnTo>
                    <a:pt x="122" y="1"/>
                  </a:lnTo>
                  <a:lnTo>
                    <a:pt x="131" y="4"/>
                  </a:lnTo>
                  <a:lnTo>
                    <a:pt x="141" y="8"/>
                  </a:lnTo>
                  <a:lnTo>
                    <a:pt x="149" y="11"/>
                  </a:lnTo>
                  <a:lnTo>
                    <a:pt x="157" y="16"/>
                  </a:lnTo>
                  <a:lnTo>
                    <a:pt x="165" y="22"/>
                  </a:lnTo>
                  <a:lnTo>
                    <a:pt x="172" y="28"/>
                  </a:lnTo>
                  <a:lnTo>
                    <a:pt x="179" y="35"/>
                  </a:lnTo>
                  <a:lnTo>
                    <a:pt x="185" y="42"/>
                  </a:lnTo>
                  <a:lnTo>
                    <a:pt x="190" y="50"/>
                  </a:lnTo>
                  <a:lnTo>
                    <a:pt x="195" y="58"/>
                  </a:lnTo>
                  <a:lnTo>
                    <a:pt x="199" y="68"/>
                  </a:lnTo>
                  <a:lnTo>
                    <a:pt x="202" y="77"/>
                  </a:lnTo>
                  <a:lnTo>
                    <a:pt x="203" y="87"/>
                  </a:lnTo>
                  <a:lnTo>
                    <a:pt x="204" y="96"/>
                  </a:lnTo>
                  <a:lnTo>
                    <a:pt x="204" y="96"/>
                  </a:lnTo>
                  <a:lnTo>
                    <a:pt x="204" y="107"/>
                  </a:lnTo>
                  <a:lnTo>
                    <a:pt x="203" y="118"/>
                  </a:lnTo>
                  <a:lnTo>
                    <a:pt x="202" y="127"/>
                  </a:lnTo>
                  <a:lnTo>
                    <a:pt x="199" y="137"/>
                  </a:lnTo>
                  <a:lnTo>
                    <a:pt x="195" y="146"/>
                  </a:lnTo>
                  <a:lnTo>
                    <a:pt x="190" y="154"/>
                  </a:lnTo>
                  <a:lnTo>
                    <a:pt x="184" y="162"/>
                  </a:lnTo>
                  <a:lnTo>
                    <a:pt x="179" y="171"/>
                  </a:lnTo>
                  <a:lnTo>
                    <a:pt x="172" y="177"/>
                  </a:lnTo>
                  <a:lnTo>
                    <a:pt x="164" y="184"/>
                  </a:lnTo>
                  <a:lnTo>
                    <a:pt x="156" y="190"/>
                  </a:lnTo>
                  <a:lnTo>
                    <a:pt x="148" y="194"/>
                  </a:lnTo>
                  <a:lnTo>
                    <a:pt x="138" y="198"/>
                  </a:lnTo>
                  <a:lnTo>
                    <a:pt x="129" y="202"/>
                  </a:lnTo>
                  <a:lnTo>
                    <a:pt x="118" y="203"/>
                  </a:lnTo>
                  <a:lnTo>
                    <a:pt x="108" y="204"/>
                  </a:lnTo>
                  <a:lnTo>
                    <a:pt x="108" y="204"/>
                  </a:lnTo>
                  <a:lnTo>
                    <a:pt x="102" y="204"/>
                  </a:lnTo>
                  <a:lnTo>
                    <a:pt x="102" y="185"/>
                  </a:lnTo>
                  <a:lnTo>
                    <a:pt x="102" y="185"/>
                  </a:lnTo>
                  <a:lnTo>
                    <a:pt x="107" y="185"/>
                  </a:lnTo>
                  <a:lnTo>
                    <a:pt x="107" y="185"/>
                  </a:lnTo>
                  <a:lnTo>
                    <a:pt x="107" y="185"/>
                  </a:lnTo>
                  <a:lnTo>
                    <a:pt x="115" y="184"/>
                  </a:lnTo>
                  <a:lnTo>
                    <a:pt x="123" y="183"/>
                  </a:lnTo>
                  <a:lnTo>
                    <a:pt x="131" y="180"/>
                  </a:lnTo>
                  <a:lnTo>
                    <a:pt x="138" y="177"/>
                  </a:lnTo>
                  <a:lnTo>
                    <a:pt x="152" y="169"/>
                  </a:lnTo>
                  <a:lnTo>
                    <a:pt x="164" y="158"/>
                  </a:lnTo>
                  <a:lnTo>
                    <a:pt x="173" y="145"/>
                  </a:lnTo>
                  <a:lnTo>
                    <a:pt x="180" y="130"/>
                  </a:lnTo>
                  <a:lnTo>
                    <a:pt x="183" y="123"/>
                  </a:lnTo>
                  <a:lnTo>
                    <a:pt x="184" y="115"/>
                  </a:lnTo>
                  <a:lnTo>
                    <a:pt x="185" y="107"/>
                  </a:lnTo>
                  <a:lnTo>
                    <a:pt x="185" y="97"/>
                  </a:lnTo>
                  <a:lnTo>
                    <a:pt x="185" y="97"/>
                  </a:lnTo>
                  <a:lnTo>
                    <a:pt x="183" y="81"/>
                  </a:lnTo>
                  <a:lnTo>
                    <a:pt x="177" y="66"/>
                  </a:lnTo>
                  <a:lnTo>
                    <a:pt x="169" y="53"/>
                  </a:lnTo>
                  <a:lnTo>
                    <a:pt x="160" y="42"/>
                  </a:lnTo>
                  <a:lnTo>
                    <a:pt x="148" y="32"/>
                  </a:lnTo>
                  <a:lnTo>
                    <a:pt x="133" y="26"/>
                  </a:lnTo>
                  <a:lnTo>
                    <a:pt x="118" y="20"/>
                  </a:lnTo>
                  <a:lnTo>
                    <a:pt x="102" y="19"/>
                  </a:lnTo>
                  <a:lnTo>
                    <a:pt x="102" y="0"/>
                  </a:lnTo>
                  <a:close/>
                  <a:moveTo>
                    <a:pt x="96" y="0"/>
                  </a:moveTo>
                  <a:lnTo>
                    <a:pt x="96" y="0"/>
                  </a:lnTo>
                  <a:lnTo>
                    <a:pt x="102" y="0"/>
                  </a:lnTo>
                  <a:lnTo>
                    <a:pt x="102" y="19"/>
                  </a:lnTo>
                  <a:lnTo>
                    <a:pt x="102" y="19"/>
                  </a:lnTo>
                  <a:lnTo>
                    <a:pt x="97" y="19"/>
                  </a:lnTo>
                  <a:lnTo>
                    <a:pt x="97" y="19"/>
                  </a:lnTo>
                  <a:lnTo>
                    <a:pt x="89" y="20"/>
                  </a:lnTo>
                  <a:lnTo>
                    <a:pt x="81" y="22"/>
                  </a:lnTo>
                  <a:lnTo>
                    <a:pt x="73" y="24"/>
                  </a:lnTo>
                  <a:lnTo>
                    <a:pt x="66" y="27"/>
                  </a:lnTo>
                  <a:lnTo>
                    <a:pt x="51" y="37"/>
                  </a:lnTo>
                  <a:lnTo>
                    <a:pt x="41" y="46"/>
                  </a:lnTo>
                  <a:lnTo>
                    <a:pt x="31" y="60"/>
                  </a:lnTo>
                  <a:lnTo>
                    <a:pt x="24" y="74"/>
                  </a:lnTo>
                  <a:lnTo>
                    <a:pt x="22" y="81"/>
                  </a:lnTo>
                  <a:lnTo>
                    <a:pt x="20" y="89"/>
                  </a:lnTo>
                  <a:lnTo>
                    <a:pt x="19" y="99"/>
                  </a:lnTo>
                  <a:lnTo>
                    <a:pt x="19" y="107"/>
                  </a:lnTo>
                  <a:lnTo>
                    <a:pt x="19" y="107"/>
                  </a:lnTo>
                  <a:lnTo>
                    <a:pt x="22" y="123"/>
                  </a:lnTo>
                  <a:lnTo>
                    <a:pt x="27" y="138"/>
                  </a:lnTo>
                  <a:lnTo>
                    <a:pt x="35" y="152"/>
                  </a:lnTo>
                  <a:lnTo>
                    <a:pt x="45" y="162"/>
                  </a:lnTo>
                  <a:lnTo>
                    <a:pt x="57" y="172"/>
                  </a:lnTo>
                  <a:lnTo>
                    <a:pt x="70" y="179"/>
                  </a:lnTo>
                  <a:lnTo>
                    <a:pt x="87" y="184"/>
                  </a:lnTo>
                  <a:lnTo>
                    <a:pt x="102" y="185"/>
                  </a:lnTo>
                  <a:lnTo>
                    <a:pt x="102" y="204"/>
                  </a:lnTo>
                  <a:lnTo>
                    <a:pt x="102" y="204"/>
                  </a:lnTo>
                  <a:lnTo>
                    <a:pt x="92" y="204"/>
                  </a:lnTo>
                  <a:lnTo>
                    <a:pt x="83" y="203"/>
                  </a:lnTo>
                  <a:lnTo>
                    <a:pt x="73" y="200"/>
                  </a:lnTo>
                  <a:lnTo>
                    <a:pt x="64" y="198"/>
                  </a:lnTo>
                  <a:lnTo>
                    <a:pt x="55" y="194"/>
                  </a:lnTo>
                  <a:lnTo>
                    <a:pt x="47" y="188"/>
                  </a:lnTo>
                  <a:lnTo>
                    <a:pt x="39" y="183"/>
                  </a:lnTo>
                  <a:lnTo>
                    <a:pt x="32" y="176"/>
                  </a:lnTo>
                  <a:lnTo>
                    <a:pt x="26" y="169"/>
                  </a:lnTo>
                  <a:lnTo>
                    <a:pt x="19" y="162"/>
                  </a:lnTo>
                  <a:lnTo>
                    <a:pt x="13" y="154"/>
                  </a:lnTo>
                  <a:lnTo>
                    <a:pt x="9" y="146"/>
                  </a:lnTo>
                  <a:lnTo>
                    <a:pt x="5" y="137"/>
                  </a:lnTo>
                  <a:lnTo>
                    <a:pt x="3" y="127"/>
                  </a:lnTo>
                  <a:lnTo>
                    <a:pt x="1" y="118"/>
                  </a:lnTo>
                  <a:lnTo>
                    <a:pt x="0" y="108"/>
                  </a:lnTo>
                  <a:lnTo>
                    <a:pt x="0" y="108"/>
                  </a:lnTo>
                  <a:lnTo>
                    <a:pt x="0" y="97"/>
                  </a:lnTo>
                  <a:lnTo>
                    <a:pt x="1" y="87"/>
                  </a:lnTo>
                  <a:lnTo>
                    <a:pt x="3" y="77"/>
                  </a:lnTo>
                  <a:lnTo>
                    <a:pt x="5" y="68"/>
                  </a:lnTo>
                  <a:lnTo>
                    <a:pt x="9" y="58"/>
                  </a:lnTo>
                  <a:lnTo>
                    <a:pt x="15" y="50"/>
                  </a:lnTo>
                  <a:lnTo>
                    <a:pt x="20" y="42"/>
                  </a:lnTo>
                  <a:lnTo>
                    <a:pt x="26" y="34"/>
                  </a:lnTo>
                  <a:lnTo>
                    <a:pt x="32" y="27"/>
                  </a:lnTo>
                  <a:lnTo>
                    <a:pt x="41" y="20"/>
                  </a:lnTo>
                  <a:lnTo>
                    <a:pt x="49" y="15"/>
                  </a:lnTo>
                  <a:lnTo>
                    <a:pt x="57" y="11"/>
                  </a:lnTo>
                  <a:lnTo>
                    <a:pt x="66" y="7"/>
                  </a:lnTo>
                  <a:lnTo>
                    <a:pt x="76" y="3"/>
                  </a:lnTo>
                  <a:lnTo>
                    <a:pt x="87" y="1"/>
                  </a:lnTo>
                  <a:lnTo>
                    <a:pt x="96" y="0"/>
                  </a:lnTo>
                  <a:lnTo>
                    <a:pt x="96" y="0"/>
                  </a:lnTo>
                  <a:close/>
                </a:path>
              </a:pathLst>
            </a:custGeom>
            <a:solidFill>
              <a:srgbClr val="EDCD2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38" name="Freeform 138"/>
            <p:cNvSpPr>
              <a:spLocks/>
            </p:cNvSpPr>
            <p:nvPr/>
          </p:nvSpPr>
          <p:spPr bwMode="auto">
            <a:xfrm>
              <a:off x="3994151" y="2119313"/>
              <a:ext cx="52388" cy="161925"/>
            </a:xfrm>
            <a:custGeom>
              <a:avLst/>
              <a:gdLst>
                <a:gd name="T0" fmla="*/ 6 w 33"/>
                <a:gd name="T1" fmla="*/ 102 h 102"/>
                <a:gd name="T2" fmla="*/ 33 w 33"/>
                <a:gd name="T3" fmla="*/ 100 h 102"/>
                <a:gd name="T4" fmla="*/ 27 w 33"/>
                <a:gd name="T5" fmla="*/ 0 h 102"/>
                <a:gd name="T6" fmla="*/ 0 w 33"/>
                <a:gd name="T7" fmla="*/ 2 h 102"/>
                <a:gd name="T8" fmla="*/ 6 w 33"/>
                <a:gd name="T9" fmla="*/ 102 h 102"/>
              </a:gdLst>
              <a:ahLst/>
              <a:cxnLst>
                <a:cxn ang="0">
                  <a:pos x="T0" y="T1"/>
                </a:cxn>
                <a:cxn ang="0">
                  <a:pos x="T2" y="T3"/>
                </a:cxn>
                <a:cxn ang="0">
                  <a:pos x="T4" y="T5"/>
                </a:cxn>
                <a:cxn ang="0">
                  <a:pos x="T6" y="T7"/>
                </a:cxn>
                <a:cxn ang="0">
                  <a:pos x="T8" y="T9"/>
                </a:cxn>
              </a:cxnLst>
              <a:rect l="0" t="0" r="r" b="b"/>
              <a:pathLst>
                <a:path w="33" h="102">
                  <a:moveTo>
                    <a:pt x="6" y="102"/>
                  </a:moveTo>
                  <a:lnTo>
                    <a:pt x="33" y="100"/>
                  </a:lnTo>
                  <a:lnTo>
                    <a:pt x="27" y="0"/>
                  </a:lnTo>
                  <a:lnTo>
                    <a:pt x="0" y="2"/>
                  </a:lnTo>
                  <a:lnTo>
                    <a:pt x="6" y="102"/>
                  </a:lnTo>
                  <a:close/>
                </a:path>
              </a:pathLst>
            </a:custGeom>
            <a:solidFill>
              <a:srgbClr val="EDCD2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39" name="Freeform 139"/>
            <p:cNvSpPr>
              <a:spLocks/>
            </p:cNvSpPr>
            <p:nvPr/>
          </p:nvSpPr>
          <p:spPr bwMode="auto">
            <a:xfrm>
              <a:off x="3986213" y="2171700"/>
              <a:ext cx="77788" cy="219075"/>
            </a:xfrm>
            <a:custGeom>
              <a:avLst/>
              <a:gdLst>
                <a:gd name="T0" fmla="*/ 5 w 49"/>
                <a:gd name="T1" fmla="*/ 116 h 138"/>
                <a:gd name="T2" fmla="*/ 5 w 49"/>
                <a:gd name="T3" fmla="*/ 116 h 138"/>
                <a:gd name="T4" fmla="*/ 5 w 49"/>
                <a:gd name="T5" fmla="*/ 122 h 138"/>
                <a:gd name="T6" fmla="*/ 7 w 49"/>
                <a:gd name="T7" fmla="*/ 126 h 138"/>
                <a:gd name="T8" fmla="*/ 9 w 49"/>
                <a:gd name="T9" fmla="*/ 128 h 138"/>
                <a:gd name="T10" fmla="*/ 12 w 49"/>
                <a:gd name="T11" fmla="*/ 132 h 138"/>
                <a:gd name="T12" fmla="*/ 16 w 49"/>
                <a:gd name="T13" fmla="*/ 134 h 138"/>
                <a:gd name="T14" fmla="*/ 19 w 49"/>
                <a:gd name="T15" fmla="*/ 136 h 138"/>
                <a:gd name="T16" fmla="*/ 23 w 49"/>
                <a:gd name="T17" fmla="*/ 138 h 138"/>
                <a:gd name="T18" fmla="*/ 28 w 49"/>
                <a:gd name="T19" fmla="*/ 138 h 138"/>
                <a:gd name="T20" fmla="*/ 28 w 49"/>
                <a:gd name="T21" fmla="*/ 138 h 138"/>
                <a:gd name="T22" fmla="*/ 32 w 49"/>
                <a:gd name="T23" fmla="*/ 136 h 138"/>
                <a:gd name="T24" fmla="*/ 37 w 49"/>
                <a:gd name="T25" fmla="*/ 135 h 138"/>
                <a:gd name="T26" fmla="*/ 41 w 49"/>
                <a:gd name="T27" fmla="*/ 132 h 138"/>
                <a:gd name="T28" fmla="*/ 43 w 49"/>
                <a:gd name="T29" fmla="*/ 130 h 138"/>
                <a:gd name="T30" fmla="*/ 46 w 49"/>
                <a:gd name="T31" fmla="*/ 127 h 138"/>
                <a:gd name="T32" fmla="*/ 47 w 49"/>
                <a:gd name="T33" fmla="*/ 123 h 138"/>
                <a:gd name="T34" fmla="*/ 49 w 49"/>
                <a:gd name="T35" fmla="*/ 119 h 138"/>
                <a:gd name="T36" fmla="*/ 49 w 49"/>
                <a:gd name="T37" fmla="*/ 115 h 138"/>
                <a:gd name="T38" fmla="*/ 43 w 49"/>
                <a:gd name="T39" fmla="*/ 20 h 138"/>
                <a:gd name="T40" fmla="*/ 43 w 49"/>
                <a:gd name="T41" fmla="*/ 20 h 138"/>
                <a:gd name="T42" fmla="*/ 43 w 49"/>
                <a:gd name="T43" fmla="*/ 16 h 138"/>
                <a:gd name="T44" fmla="*/ 42 w 49"/>
                <a:gd name="T45" fmla="*/ 12 h 138"/>
                <a:gd name="T46" fmla="*/ 39 w 49"/>
                <a:gd name="T47" fmla="*/ 8 h 138"/>
                <a:gd name="T48" fmla="*/ 37 w 49"/>
                <a:gd name="T49" fmla="*/ 5 h 138"/>
                <a:gd name="T50" fmla="*/ 34 w 49"/>
                <a:gd name="T51" fmla="*/ 2 h 138"/>
                <a:gd name="T52" fmla="*/ 30 w 49"/>
                <a:gd name="T53" fmla="*/ 1 h 138"/>
                <a:gd name="T54" fmla="*/ 26 w 49"/>
                <a:gd name="T55" fmla="*/ 0 h 138"/>
                <a:gd name="T56" fmla="*/ 20 w 49"/>
                <a:gd name="T57" fmla="*/ 0 h 138"/>
                <a:gd name="T58" fmla="*/ 20 w 49"/>
                <a:gd name="T59" fmla="*/ 0 h 138"/>
                <a:gd name="T60" fmla="*/ 16 w 49"/>
                <a:gd name="T61" fmla="*/ 0 h 138"/>
                <a:gd name="T62" fmla="*/ 12 w 49"/>
                <a:gd name="T63" fmla="*/ 1 h 138"/>
                <a:gd name="T64" fmla="*/ 8 w 49"/>
                <a:gd name="T65" fmla="*/ 4 h 138"/>
                <a:gd name="T66" fmla="*/ 5 w 49"/>
                <a:gd name="T67" fmla="*/ 6 h 138"/>
                <a:gd name="T68" fmla="*/ 3 w 49"/>
                <a:gd name="T69" fmla="*/ 11 h 138"/>
                <a:gd name="T70" fmla="*/ 1 w 49"/>
                <a:gd name="T71" fmla="*/ 15 h 138"/>
                <a:gd name="T72" fmla="*/ 0 w 49"/>
                <a:gd name="T73" fmla="*/ 19 h 138"/>
                <a:gd name="T74" fmla="*/ 0 w 49"/>
                <a:gd name="T75" fmla="*/ 23 h 138"/>
                <a:gd name="T76" fmla="*/ 5 w 49"/>
                <a:gd name="T77" fmla="*/ 1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138">
                  <a:moveTo>
                    <a:pt x="5" y="116"/>
                  </a:moveTo>
                  <a:lnTo>
                    <a:pt x="5" y="116"/>
                  </a:lnTo>
                  <a:lnTo>
                    <a:pt x="5" y="122"/>
                  </a:lnTo>
                  <a:lnTo>
                    <a:pt x="7" y="126"/>
                  </a:lnTo>
                  <a:lnTo>
                    <a:pt x="9" y="128"/>
                  </a:lnTo>
                  <a:lnTo>
                    <a:pt x="12" y="132"/>
                  </a:lnTo>
                  <a:lnTo>
                    <a:pt x="16" y="134"/>
                  </a:lnTo>
                  <a:lnTo>
                    <a:pt x="19" y="136"/>
                  </a:lnTo>
                  <a:lnTo>
                    <a:pt x="23" y="138"/>
                  </a:lnTo>
                  <a:lnTo>
                    <a:pt x="28" y="138"/>
                  </a:lnTo>
                  <a:lnTo>
                    <a:pt x="28" y="138"/>
                  </a:lnTo>
                  <a:lnTo>
                    <a:pt x="32" y="136"/>
                  </a:lnTo>
                  <a:lnTo>
                    <a:pt x="37" y="135"/>
                  </a:lnTo>
                  <a:lnTo>
                    <a:pt x="41" y="132"/>
                  </a:lnTo>
                  <a:lnTo>
                    <a:pt x="43" y="130"/>
                  </a:lnTo>
                  <a:lnTo>
                    <a:pt x="46" y="127"/>
                  </a:lnTo>
                  <a:lnTo>
                    <a:pt x="47" y="123"/>
                  </a:lnTo>
                  <a:lnTo>
                    <a:pt x="49" y="119"/>
                  </a:lnTo>
                  <a:lnTo>
                    <a:pt x="49" y="115"/>
                  </a:lnTo>
                  <a:lnTo>
                    <a:pt x="43" y="20"/>
                  </a:lnTo>
                  <a:lnTo>
                    <a:pt x="43" y="20"/>
                  </a:lnTo>
                  <a:lnTo>
                    <a:pt x="43" y="16"/>
                  </a:lnTo>
                  <a:lnTo>
                    <a:pt x="42" y="12"/>
                  </a:lnTo>
                  <a:lnTo>
                    <a:pt x="39" y="8"/>
                  </a:lnTo>
                  <a:lnTo>
                    <a:pt x="37" y="5"/>
                  </a:lnTo>
                  <a:lnTo>
                    <a:pt x="34" y="2"/>
                  </a:lnTo>
                  <a:lnTo>
                    <a:pt x="30" y="1"/>
                  </a:lnTo>
                  <a:lnTo>
                    <a:pt x="26" y="0"/>
                  </a:lnTo>
                  <a:lnTo>
                    <a:pt x="20" y="0"/>
                  </a:lnTo>
                  <a:lnTo>
                    <a:pt x="20" y="0"/>
                  </a:lnTo>
                  <a:lnTo>
                    <a:pt x="16" y="0"/>
                  </a:lnTo>
                  <a:lnTo>
                    <a:pt x="12" y="1"/>
                  </a:lnTo>
                  <a:lnTo>
                    <a:pt x="8" y="4"/>
                  </a:lnTo>
                  <a:lnTo>
                    <a:pt x="5" y="6"/>
                  </a:lnTo>
                  <a:lnTo>
                    <a:pt x="3" y="11"/>
                  </a:lnTo>
                  <a:lnTo>
                    <a:pt x="1" y="15"/>
                  </a:lnTo>
                  <a:lnTo>
                    <a:pt x="0" y="19"/>
                  </a:lnTo>
                  <a:lnTo>
                    <a:pt x="0" y="23"/>
                  </a:lnTo>
                  <a:lnTo>
                    <a:pt x="5" y="116"/>
                  </a:lnTo>
                  <a:close/>
                </a:path>
              </a:pathLst>
            </a:custGeom>
            <a:solidFill>
              <a:srgbClr val="EDCD2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sp>
        <p:nvSpPr>
          <p:cNvPr id="140" name="Freeform 140"/>
          <p:cNvSpPr>
            <a:spLocks/>
          </p:cNvSpPr>
          <p:nvPr/>
        </p:nvSpPr>
        <p:spPr bwMode="auto">
          <a:xfrm>
            <a:off x="2496864" y="286958"/>
            <a:ext cx="515804" cy="420578"/>
          </a:xfrm>
          <a:custGeom>
            <a:avLst/>
            <a:gdLst>
              <a:gd name="T0" fmla="*/ 166 w 325"/>
              <a:gd name="T1" fmla="*/ 265 h 265"/>
              <a:gd name="T2" fmla="*/ 166 w 325"/>
              <a:gd name="T3" fmla="*/ 265 h 265"/>
              <a:gd name="T4" fmla="*/ 169 w 325"/>
              <a:gd name="T5" fmla="*/ 263 h 265"/>
              <a:gd name="T6" fmla="*/ 177 w 325"/>
              <a:gd name="T7" fmla="*/ 257 h 265"/>
              <a:gd name="T8" fmla="*/ 189 w 325"/>
              <a:gd name="T9" fmla="*/ 250 h 265"/>
              <a:gd name="T10" fmla="*/ 198 w 325"/>
              <a:gd name="T11" fmla="*/ 246 h 265"/>
              <a:gd name="T12" fmla="*/ 207 w 325"/>
              <a:gd name="T13" fmla="*/ 244 h 265"/>
              <a:gd name="T14" fmla="*/ 218 w 325"/>
              <a:gd name="T15" fmla="*/ 241 h 265"/>
              <a:gd name="T16" fmla="*/ 230 w 325"/>
              <a:gd name="T17" fmla="*/ 240 h 265"/>
              <a:gd name="T18" fmla="*/ 242 w 325"/>
              <a:gd name="T19" fmla="*/ 240 h 265"/>
              <a:gd name="T20" fmla="*/ 257 w 325"/>
              <a:gd name="T21" fmla="*/ 241 h 265"/>
              <a:gd name="T22" fmla="*/ 272 w 325"/>
              <a:gd name="T23" fmla="*/ 242 h 265"/>
              <a:gd name="T24" fmla="*/ 288 w 325"/>
              <a:gd name="T25" fmla="*/ 248 h 265"/>
              <a:gd name="T26" fmla="*/ 306 w 325"/>
              <a:gd name="T27" fmla="*/ 255 h 265"/>
              <a:gd name="T28" fmla="*/ 325 w 325"/>
              <a:gd name="T29" fmla="*/ 263 h 265"/>
              <a:gd name="T30" fmla="*/ 325 w 325"/>
              <a:gd name="T31" fmla="*/ 26 h 265"/>
              <a:gd name="T32" fmla="*/ 325 w 325"/>
              <a:gd name="T33" fmla="*/ 26 h 265"/>
              <a:gd name="T34" fmla="*/ 307 w 325"/>
              <a:gd name="T35" fmla="*/ 18 h 265"/>
              <a:gd name="T36" fmla="*/ 288 w 325"/>
              <a:gd name="T37" fmla="*/ 9 h 265"/>
              <a:gd name="T38" fmla="*/ 265 w 325"/>
              <a:gd name="T39" fmla="*/ 4 h 265"/>
              <a:gd name="T40" fmla="*/ 253 w 325"/>
              <a:gd name="T41" fmla="*/ 1 h 265"/>
              <a:gd name="T42" fmla="*/ 240 w 325"/>
              <a:gd name="T43" fmla="*/ 0 h 265"/>
              <a:gd name="T44" fmla="*/ 226 w 325"/>
              <a:gd name="T45" fmla="*/ 0 h 265"/>
              <a:gd name="T46" fmla="*/ 212 w 325"/>
              <a:gd name="T47" fmla="*/ 1 h 265"/>
              <a:gd name="T48" fmla="*/ 199 w 325"/>
              <a:gd name="T49" fmla="*/ 4 h 265"/>
              <a:gd name="T50" fmla="*/ 187 w 325"/>
              <a:gd name="T51" fmla="*/ 8 h 265"/>
              <a:gd name="T52" fmla="*/ 175 w 325"/>
              <a:gd name="T53" fmla="*/ 16 h 265"/>
              <a:gd name="T54" fmla="*/ 162 w 325"/>
              <a:gd name="T55" fmla="*/ 26 h 265"/>
              <a:gd name="T56" fmla="*/ 0 w 325"/>
              <a:gd name="T57" fmla="*/ 26 h 265"/>
              <a:gd name="T58" fmla="*/ 0 w 325"/>
              <a:gd name="T59" fmla="*/ 264 h 265"/>
              <a:gd name="T60" fmla="*/ 166 w 325"/>
              <a:gd name="T61"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5" h="265">
                <a:moveTo>
                  <a:pt x="166" y="265"/>
                </a:moveTo>
                <a:lnTo>
                  <a:pt x="166" y="265"/>
                </a:lnTo>
                <a:lnTo>
                  <a:pt x="169" y="263"/>
                </a:lnTo>
                <a:lnTo>
                  <a:pt x="177" y="257"/>
                </a:lnTo>
                <a:lnTo>
                  <a:pt x="189" y="250"/>
                </a:lnTo>
                <a:lnTo>
                  <a:pt x="198" y="246"/>
                </a:lnTo>
                <a:lnTo>
                  <a:pt x="207" y="244"/>
                </a:lnTo>
                <a:lnTo>
                  <a:pt x="218" y="241"/>
                </a:lnTo>
                <a:lnTo>
                  <a:pt x="230" y="240"/>
                </a:lnTo>
                <a:lnTo>
                  <a:pt x="242" y="240"/>
                </a:lnTo>
                <a:lnTo>
                  <a:pt x="257" y="241"/>
                </a:lnTo>
                <a:lnTo>
                  <a:pt x="272" y="242"/>
                </a:lnTo>
                <a:lnTo>
                  <a:pt x="288" y="248"/>
                </a:lnTo>
                <a:lnTo>
                  <a:pt x="306" y="255"/>
                </a:lnTo>
                <a:lnTo>
                  <a:pt x="325" y="263"/>
                </a:lnTo>
                <a:lnTo>
                  <a:pt x="325" y="26"/>
                </a:lnTo>
                <a:lnTo>
                  <a:pt x="325" y="26"/>
                </a:lnTo>
                <a:lnTo>
                  <a:pt x="307" y="18"/>
                </a:lnTo>
                <a:lnTo>
                  <a:pt x="288" y="9"/>
                </a:lnTo>
                <a:lnTo>
                  <a:pt x="265" y="4"/>
                </a:lnTo>
                <a:lnTo>
                  <a:pt x="253" y="1"/>
                </a:lnTo>
                <a:lnTo>
                  <a:pt x="240" y="0"/>
                </a:lnTo>
                <a:lnTo>
                  <a:pt x="226" y="0"/>
                </a:lnTo>
                <a:lnTo>
                  <a:pt x="212" y="1"/>
                </a:lnTo>
                <a:lnTo>
                  <a:pt x="199" y="4"/>
                </a:lnTo>
                <a:lnTo>
                  <a:pt x="187" y="8"/>
                </a:lnTo>
                <a:lnTo>
                  <a:pt x="175" y="16"/>
                </a:lnTo>
                <a:lnTo>
                  <a:pt x="162" y="26"/>
                </a:lnTo>
                <a:lnTo>
                  <a:pt x="0" y="26"/>
                </a:lnTo>
                <a:lnTo>
                  <a:pt x="0" y="264"/>
                </a:lnTo>
                <a:lnTo>
                  <a:pt x="166" y="265"/>
                </a:lnTo>
                <a:close/>
              </a:path>
            </a:pathLst>
          </a:custGeom>
          <a:solidFill>
            <a:srgbClr val="F246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41" name="Freeform 141"/>
          <p:cNvSpPr>
            <a:spLocks noEditPoints="1"/>
          </p:cNvSpPr>
          <p:nvPr/>
        </p:nvSpPr>
        <p:spPr bwMode="auto">
          <a:xfrm>
            <a:off x="2538129" y="2859626"/>
            <a:ext cx="628486" cy="518978"/>
          </a:xfrm>
          <a:custGeom>
            <a:avLst/>
            <a:gdLst>
              <a:gd name="T0" fmla="*/ 365 w 396"/>
              <a:gd name="T1" fmla="*/ 0 h 327"/>
              <a:gd name="T2" fmla="*/ 383 w 396"/>
              <a:gd name="T3" fmla="*/ 5 h 327"/>
              <a:gd name="T4" fmla="*/ 394 w 396"/>
              <a:gd name="T5" fmla="*/ 19 h 327"/>
              <a:gd name="T6" fmla="*/ 396 w 396"/>
              <a:gd name="T7" fmla="*/ 197 h 327"/>
              <a:gd name="T8" fmla="*/ 394 w 396"/>
              <a:gd name="T9" fmla="*/ 210 h 327"/>
              <a:gd name="T10" fmla="*/ 383 w 396"/>
              <a:gd name="T11" fmla="*/ 224 h 327"/>
              <a:gd name="T12" fmla="*/ 365 w 396"/>
              <a:gd name="T13" fmla="*/ 230 h 327"/>
              <a:gd name="T14" fmla="*/ 295 w 396"/>
              <a:gd name="T15" fmla="*/ 260 h 327"/>
              <a:gd name="T16" fmla="*/ 307 w 396"/>
              <a:gd name="T17" fmla="*/ 262 h 327"/>
              <a:gd name="T18" fmla="*/ 321 w 396"/>
              <a:gd name="T19" fmla="*/ 273 h 327"/>
              <a:gd name="T20" fmla="*/ 326 w 396"/>
              <a:gd name="T21" fmla="*/ 291 h 327"/>
              <a:gd name="T22" fmla="*/ 326 w 396"/>
              <a:gd name="T23" fmla="*/ 302 h 327"/>
              <a:gd name="T24" fmla="*/ 318 w 396"/>
              <a:gd name="T25" fmla="*/ 318 h 327"/>
              <a:gd name="T26" fmla="*/ 302 w 396"/>
              <a:gd name="T27" fmla="*/ 326 h 327"/>
              <a:gd name="T28" fmla="*/ 199 w 396"/>
              <a:gd name="T29" fmla="*/ 208 h 327"/>
              <a:gd name="T30" fmla="*/ 348 w 396"/>
              <a:gd name="T31" fmla="*/ 208 h 327"/>
              <a:gd name="T32" fmla="*/ 361 w 396"/>
              <a:gd name="T33" fmla="*/ 204 h 327"/>
              <a:gd name="T34" fmla="*/ 371 w 396"/>
              <a:gd name="T35" fmla="*/ 192 h 327"/>
              <a:gd name="T36" fmla="*/ 373 w 396"/>
              <a:gd name="T37" fmla="*/ 47 h 327"/>
              <a:gd name="T38" fmla="*/ 371 w 396"/>
              <a:gd name="T39" fmla="*/ 36 h 327"/>
              <a:gd name="T40" fmla="*/ 361 w 396"/>
              <a:gd name="T41" fmla="*/ 25 h 327"/>
              <a:gd name="T42" fmla="*/ 348 w 396"/>
              <a:gd name="T43" fmla="*/ 20 h 327"/>
              <a:gd name="T44" fmla="*/ 127 w 396"/>
              <a:gd name="T45" fmla="*/ 260 h 327"/>
              <a:gd name="T46" fmla="*/ 127 w 396"/>
              <a:gd name="T47" fmla="*/ 230 h 327"/>
              <a:gd name="T48" fmla="*/ 199 w 396"/>
              <a:gd name="T49" fmla="*/ 327 h 327"/>
              <a:gd name="T50" fmla="*/ 154 w 396"/>
              <a:gd name="T51" fmla="*/ 288 h 327"/>
              <a:gd name="T52" fmla="*/ 158 w 396"/>
              <a:gd name="T53" fmla="*/ 287 h 327"/>
              <a:gd name="T54" fmla="*/ 159 w 396"/>
              <a:gd name="T55" fmla="*/ 283 h 327"/>
              <a:gd name="T56" fmla="*/ 155 w 396"/>
              <a:gd name="T57" fmla="*/ 277 h 327"/>
              <a:gd name="T58" fmla="*/ 127 w 396"/>
              <a:gd name="T59" fmla="*/ 260 h 327"/>
              <a:gd name="T60" fmla="*/ 199 w 396"/>
              <a:gd name="T61" fmla="*/ 0 h 327"/>
              <a:gd name="T62" fmla="*/ 127 w 396"/>
              <a:gd name="T63" fmla="*/ 0 h 327"/>
              <a:gd name="T64" fmla="*/ 127 w 396"/>
              <a:gd name="T65" fmla="*/ 276 h 327"/>
              <a:gd name="T66" fmla="*/ 97 w 396"/>
              <a:gd name="T67" fmla="*/ 277 h 327"/>
              <a:gd name="T68" fmla="*/ 94 w 396"/>
              <a:gd name="T69" fmla="*/ 283 h 327"/>
              <a:gd name="T70" fmla="*/ 96 w 396"/>
              <a:gd name="T71" fmla="*/ 287 h 327"/>
              <a:gd name="T72" fmla="*/ 100 w 396"/>
              <a:gd name="T73" fmla="*/ 288 h 327"/>
              <a:gd name="T74" fmla="*/ 101 w 396"/>
              <a:gd name="T75" fmla="*/ 327 h 327"/>
              <a:gd name="T76" fmla="*/ 88 w 396"/>
              <a:gd name="T77" fmla="*/ 325 h 327"/>
              <a:gd name="T78" fmla="*/ 74 w 396"/>
              <a:gd name="T79" fmla="*/ 314 h 327"/>
              <a:gd name="T80" fmla="*/ 69 w 396"/>
              <a:gd name="T81" fmla="*/ 295 h 327"/>
              <a:gd name="T82" fmla="*/ 70 w 396"/>
              <a:gd name="T83" fmla="*/ 285 h 327"/>
              <a:gd name="T84" fmla="*/ 78 w 396"/>
              <a:gd name="T85" fmla="*/ 269 h 327"/>
              <a:gd name="T86" fmla="*/ 94 w 396"/>
              <a:gd name="T87" fmla="*/ 260 h 327"/>
              <a:gd name="T88" fmla="*/ 127 w 396"/>
              <a:gd name="T89" fmla="*/ 230 h 327"/>
              <a:gd name="T90" fmla="*/ 25 w 396"/>
              <a:gd name="T91" fmla="*/ 229 h 327"/>
              <a:gd name="T92" fmla="*/ 9 w 396"/>
              <a:gd name="T93" fmla="*/ 220 h 327"/>
              <a:gd name="T94" fmla="*/ 1 w 396"/>
              <a:gd name="T95" fmla="*/ 204 h 327"/>
              <a:gd name="T96" fmla="*/ 0 w 396"/>
              <a:gd name="T97" fmla="*/ 31 h 327"/>
              <a:gd name="T98" fmla="*/ 5 w 396"/>
              <a:gd name="T99" fmla="*/ 13 h 327"/>
              <a:gd name="T100" fmla="*/ 20 w 396"/>
              <a:gd name="T101" fmla="*/ 2 h 327"/>
              <a:gd name="T102" fmla="*/ 127 w 396"/>
              <a:gd name="T103" fmla="*/ 0 h 327"/>
              <a:gd name="T104" fmla="*/ 50 w 396"/>
              <a:gd name="T105" fmla="*/ 20 h 327"/>
              <a:gd name="T106" fmla="*/ 35 w 396"/>
              <a:gd name="T107" fmla="*/ 25 h 327"/>
              <a:gd name="T108" fmla="*/ 25 w 396"/>
              <a:gd name="T109" fmla="*/ 36 h 327"/>
              <a:gd name="T110" fmla="*/ 24 w 396"/>
              <a:gd name="T111" fmla="*/ 182 h 327"/>
              <a:gd name="T112" fmla="*/ 25 w 396"/>
              <a:gd name="T113" fmla="*/ 192 h 327"/>
              <a:gd name="T114" fmla="*/ 35 w 396"/>
              <a:gd name="T115" fmla="*/ 204 h 327"/>
              <a:gd name="T116" fmla="*/ 50 w 396"/>
              <a:gd name="T117" fmla="*/ 20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6" h="327">
                <a:moveTo>
                  <a:pt x="199" y="0"/>
                </a:moveTo>
                <a:lnTo>
                  <a:pt x="365" y="0"/>
                </a:lnTo>
                <a:lnTo>
                  <a:pt x="365" y="0"/>
                </a:lnTo>
                <a:lnTo>
                  <a:pt x="372" y="0"/>
                </a:lnTo>
                <a:lnTo>
                  <a:pt x="377" y="2"/>
                </a:lnTo>
                <a:lnTo>
                  <a:pt x="383" y="5"/>
                </a:lnTo>
                <a:lnTo>
                  <a:pt x="387" y="9"/>
                </a:lnTo>
                <a:lnTo>
                  <a:pt x="391" y="13"/>
                </a:lnTo>
                <a:lnTo>
                  <a:pt x="394" y="19"/>
                </a:lnTo>
                <a:lnTo>
                  <a:pt x="396" y="24"/>
                </a:lnTo>
                <a:lnTo>
                  <a:pt x="396" y="31"/>
                </a:lnTo>
                <a:lnTo>
                  <a:pt x="396" y="197"/>
                </a:lnTo>
                <a:lnTo>
                  <a:pt x="396" y="197"/>
                </a:lnTo>
                <a:lnTo>
                  <a:pt x="396" y="204"/>
                </a:lnTo>
                <a:lnTo>
                  <a:pt x="394" y="210"/>
                </a:lnTo>
                <a:lnTo>
                  <a:pt x="391" y="215"/>
                </a:lnTo>
                <a:lnTo>
                  <a:pt x="387" y="220"/>
                </a:lnTo>
                <a:lnTo>
                  <a:pt x="383" y="224"/>
                </a:lnTo>
                <a:lnTo>
                  <a:pt x="377" y="227"/>
                </a:lnTo>
                <a:lnTo>
                  <a:pt x="372" y="229"/>
                </a:lnTo>
                <a:lnTo>
                  <a:pt x="365" y="230"/>
                </a:lnTo>
                <a:lnTo>
                  <a:pt x="238" y="230"/>
                </a:lnTo>
                <a:lnTo>
                  <a:pt x="238" y="260"/>
                </a:lnTo>
                <a:lnTo>
                  <a:pt x="295" y="260"/>
                </a:lnTo>
                <a:lnTo>
                  <a:pt x="295" y="260"/>
                </a:lnTo>
                <a:lnTo>
                  <a:pt x="302" y="260"/>
                </a:lnTo>
                <a:lnTo>
                  <a:pt x="307" y="262"/>
                </a:lnTo>
                <a:lnTo>
                  <a:pt x="312" y="265"/>
                </a:lnTo>
                <a:lnTo>
                  <a:pt x="318" y="269"/>
                </a:lnTo>
                <a:lnTo>
                  <a:pt x="321" y="273"/>
                </a:lnTo>
                <a:lnTo>
                  <a:pt x="325" y="279"/>
                </a:lnTo>
                <a:lnTo>
                  <a:pt x="326" y="285"/>
                </a:lnTo>
                <a:lnTo>
                  <a:pt x="326" y="291"/>
                </a:lnTo>
                <a:lnTo>
                  <a:pt x="326" y="295"/>
                </a:lnTo>
                <a:lnTo>
                  <a:pt x="326" y="295"/>
                </a:lnTo>
                <a:lnTo>
                  <a:pt x="326" y="302"/>
                </a:lnTo>
                <a:lnTo>
                  <a:pt x="325" y="308"/>
                </a:lnTo>
                <a:lnTo>
                  <a:pt x="321" y="314"/>
                </a:lnTo>
                <a:lnTo>
                  <a:pt x="318" y="318"/>
                </a:lnTo>
                <a:lnTo>
                  <a:pt x="312" y="322"/>
                </a:lnTo>
                <a:lnTo>
                  <a:pt x="307" y="325"/>
                </a:lnTo>
                <a:lnTo>
                  <a:pt x="302" y="326"/>
                </a:lnTo>
                <a:lnTo>
                  <a:pt x="295" y="327"/>
                </a:lnTo>
                <a:lnTo>
                  <a:pt x="199" y="327"/>
                </a:lnTo>
                <a:lnTo>
                  <a:pt x="199" y="208"/>
                </a:lnTo>
                <a:lnTo>
                  <a:pt x="348" y="208"/>
                </a:lnTo>
                <a:lnTo>
                  <a:pt x="348" y="208"/>
                </a:lnTo>
                <a:lnTo>
                  <a:pt x="348" y="208"/>
                </a:lnTo>
                <a:lnTo>
                  <a:pt x="352" y="207"/>
                </a:lnTo>
                <a:lnTo>
                  <a:pt x="357" y="205"/>
                </a:lnTo>
                <a:lnTo>
                  <a:pt x="361" y="204"/>
                </a:lnTo>
                <a:lnTo>
                  <a:pt x="365" y="200"/>
                </a:lnTo>
                <a:lnTo>
                  <a:pt x="368" y="196"/>
                </a:lnTo>
                <a:lnTo>
                  <a:pt x="371" y="192"/>
                </a:lnTo>
                <a:lnTo>
                  <a:pt x="372" y="188"/>
                </a:lnTo>
                <a:lnTo>
                  <a:pt x="373" y="182"/>
                </a:lnTo>
                <a:lnTo>
                  <a:pt x="373" y="47"/>
                </a:lnTo>
                <a:lnTo>
                  <a:pt x="373" y="47"/>
                </a:lnTo>
                <a:lnTo>
                  <a:pt x="372" y="42"/>
                </a:lnTo>
                <a:lnTo>
                  <a:pt x="371" y="36"/>
                </a:lnTo>
                <a:lnTo>
                  <a:pt x="368" y="32"/>
                </a:lnTo>
                <a:lnTo>
                  <a:pt x="365" y="28"/>
                </a:lnTo>
                <a:lnTo>
                  <a:pt x="361" y="25"/>
                </a:lnTo>
                <a:lnTo>
                  <a:pt x="357" y="23"/>
                </a:lnTo>
                <a:lnTo>
                  <a:pt x="352" y="21"/>
                </a:lnTo>
                <a:lnTo>
                  <a:pt x="348" y="20"/>
                </a:lnTo>
                <a:lnTo>
                  <a:pt x="199" y="20"/>
                </a:lnTo>
                <a:lnTo>
                  <a:pt x="199" y="0"/>
                </a:lnTo>
                <a:close/>
                <a:moveTo>
                  <a:pt x="127" y="260"/>
                </a:moveTo>
                <a:lnTo>
                  <a:pt x="159" y="260"/>
                </a:lnTo>
                <a:lnTo>
                  <a:pt x="159" y="230"/>
                </a:lnTo>
                <a:lnTo>
                  <a:pt x="127" y="230"/>
                </a:lnTo>
                <a:lnTo>
                  <a:pt x="127" y="208"/>
                </a:lnTo>
                <a:lnTo>
                  <a:pt x="199" y="208"/>
                </a:lnTo>
                <a:lnTo>
                  <a:pt x="199" y="327"/>
                </a:lnTo>
                <a:lnTo>
                  <a:pt x="127" y="327"/>
                </a:lnTo>
                <a:lnTo>
                  <a:pt x="127" y="288"/>
                </a:lnTo>
                <a:lnTo>
                  <a:pt x="154" y="288"/>
                </a:lnTo>
                <a:lnTo>
                  <a:pt x="154" y="288"/>
                </a:lnTo>
                <a:lnTo>
                  <a:pt x="155" y="288"/>
                </a:lnTo>
                <a:lnTo>
                  <a:pt x="158" y="287"/>
                </a:lnTo>
                <a:lnTo>
                  <a:pt x="159" y="284"/>
                </a:lnTo>
                <a:lnTo>
                  <a:pt x="159" y="283"/>
                </a:lnTo>
                <a:lnTo>
                  <a:pt x="159" y="283"/>
                </a:lnTo>
                <a:lnTo>
                  <a:pt x="159" y="280"/>
                </a:lnTo>
                <a:lnTo>
                  <a:pt x="158" y="279"/>
                </a:lnTo>
                <a:lnTo>
                  <a:pt x="155" y="277"/>
                </a:lnTo>
                <a:lnTo>
                  <a:pt x="154" y="276"/>
                </a:lnTo>
                <a:lnTo>
                  <a:pt x="127" y="276"/>
                </a:lnTo>
                <a:lnTo>
                  <a:pt x="127" y="260"/>
                </a:lnTo>
                <a:lnTo>
                  <a:pt x="127" y="260"/>
                </a:lnTo>
                <a:close/>
                <a:moveTo>
                  <a:pt x="127" y="0"/>
                </a:moveTo>
                <a:lnTo>
                  <a:pt x="199" y="0"/>
                </a:lnTo>
                <a:lnTo>
                  <a:pt x="199" y="20"/>
                </a:lnTo>
                <a:lnTo>
                  <a:pt x="127" y="20"/>
                </a:lnTo>
                <a:lnTo>
                  <a:pt x="127" y="0"/>
                </a:lnTo>
                <a:close/>
                <a:moveTo>
                  <a:pt x="101" y="260"/>
                </a:moveTo>
                <a:lnTo>
                  <a:pt x="127" y="260"/>
                </a:lnTo>
                <a:lnTo>
                  <a:pt x="127" y="276"/>
                </a:lnTo>
                <a:lnTo>
                  <a:pt x="100" y="276"/>
                </a:lnTo>
                <a:lnTo>
                  <a:pt x="100" y="276"/>
                </a:lnTo>
                <a:lnTo>
                  <a:pt x="97" y="277"/>
                </a:lnTo>
                <a:lnTo>
                  <a:pt x="96" y="279"/>
                </a:lnTo>
                <a:lnTo>
                  <a:pt x="94" y="280"/>
                </a:lnTo>
                <a:lnTo>
                  <a:pt x="94" y="283"/>
                </a:lnTo>
                <a:lnTo>
                  <a:pt x="94" y="283"/>
                </a:lnTo>
                <a:lnTo>
                  <a:pt x="94" y="284"/>
                </a:lnTo>
                <a:lnTo>
                  <a:pt x="96" y="287"/>
                </a:lnTo>
                <a:lnTo>
                  <a:pt x="97" y="288"/>
                </a:lnTo>
                <a:lnTo>
                  <a:pt x="100" y="288"/>
                </a:lnTo>
                <a:lnTo>
                  <a:pt x="100" y="288"/>
                </a:lnTo>
                <a:lnTo>
                  <a:pt x="127" y="288"/>
                </a:lnTo>
                <a:lnTo>
                  <a:pt x="127" y="327"/>
                </a:lnTo>
                <a:lnTo>
                  <a:pt x="101" y="327"/>
                </a:lnTo>
                <a:lnTo>
                  <a:pt x="101" y="327"/>
                </a:lnTo>
                <a:lnTo>
                  <a:pt x="94" y="326"/>
                </a:lnTo>
                <a:lnTo>
                  <a:pt x="88" y="325"/>
                </a:lnTo>
                <a:lnTo>
                  <a:pt x="82" y="322"/>
                </a:lnTo>
                <a:lnTo>
                  <a:pt x="78" y="318"/>
                </a:lnTo>
                <a:lnTo>
                  <a:pt x="74" y="314"/>
                </a:lnTo>
                <a:lnTo>
                  <a:pt x="71" y="308"/>
                </a:lnTo>
                <a:lnTo>
                  <a:pt x="70" y="302"/>
                </a:lnTo>
                <a:lnTo>
                  <a:pt x="69" y="295"/>
                </a:lnTo>
                <a:lnTo>
                  <a:pt x="69" y="291"/>
                </a:lnTo>
                <a:lnTo>
                  <a:pt x="69" y="291"/>
                </a:lnTo>
                <a:lnTo>
                  <a:pt x="70" y="285"/>
                </a:lnTo>
                <a:lnTo>
                  <a:pt x="71" y="279"/>
                </a:lnTo>
                <a:lnTo>
                  <a:pt x="74" y="273"/>
                </a:lnTo>
                <a:lnTo>
                  <a:pt x="78" y="269"/>
                </a:lnTo>
                <a:lnTo>
                  <a:pt x="82" y="265"/>
                </a:lnTo>
                <a:lnTo>
                  <a:pt x="88" y="262"/>
                </a:lnTo>
                <a:lnTo>
                  <a:pt x="94" y="260"/>
                </a:lnTo>
                <a:lnTo>
                  <a:pt x="101" y="260"/>
                </a:lnTo>
                <a:lnTo>
                  <a:pt x="101" y="260"/>
                </a:lnTo>
                <a:close/>
                <a:moveTo>
                  <a:pt x="127" y="230"/>
                </a:moveTo>
                <a:lnTo>
                  <a:pt x="32" y="230"/>
                </a:lnTo>
                <a:lnTo>
                  <a:pt x="32" y="230"/>
                </a:lnTo>
                <a:lnTo>
                  <a:pt x="25" y="229"/>
                </a:lnTo>
                <a:lnTo>
                  <a:pt x="20" y="227"/>
                </a:lnTo>
                <a:lnTo>
                  <a:pt x="14" y="224"/>
                </a:lnTo>
                <a:lnTo>
                  <a:pt x="9" y="220"/>
                </a:lnTo>
                <a:lnTo>
                  <a:pt x="5" y="215"/>
                </a:lnTo>
                <a:lnTo>
                  <a:pt x="2" y="210"/>
                </a:lnTo>
                <a:lnTo>
                  <a:pt x="1" y="204"/>
                </a:lnTo>
                <a:lnTo>
                  <a:pt x="0" y="197"/>
                </a:lnTo>
                <a:lnTo>
                  <a:pt x="0" y="31"/>
                </a:lnTo>
                <a:lnTo>
                  <a:pt x="0" y="31"/>
                </a:lnTo>
                <a:lnTo>
                  <a:pt x="1" y="24"/>
                </a:lnTo>
                <a:lnTo>
                  <a:pt x="2" y="19"/>
                </a:lnTo>
                <a:lnTo>
                  <a:pt x="5" y="13"/>
                </a:lnTo>
                <a:lnTo>
                  <a:pt x="9" y="9"/>
                </a:lnTo>
                <a:lnTo>
                  <a:pt x="14" y="5"/>
                </a:lnTo>
                <a:lnTo>
                  <a:pt x="20" y="2"/>
                </a:lnTo>
                <a:lnTo>
                  <a:pt x="25" y="0"/>
                </a:lnTo>
                <a:lnTo>
                  <a:pt x="32" y="0"/>
                </a:lnTo>
                <a:lnTo>
                  <a:pt x="127" y="0"/>
                </a:lnTo>
                <a:lnTo>
                  <a:pt x="127" y="20"/>
                </a:lnTo>
                <a:lnTo>
                  <a:pt x="50" y="20"/>
                </a:lnTo>
                <a:lnTo>
                  <a:pt x="50" y="20"/>
                </a:lnTo>
                <a:lnTo>
                  <a:pt x="44" y="21"/>
                </a:lnTo>
                <a:lnTo>
                  <a:pt x="40" y="23"/>
                </a:lnTo>
                <a:lnTo>
                  <a:pt x="35" y="25"/>
                </a:lnTo>
                <a:lnTo>
                  <a:pt x="31" y="28"/>
                </a:lnTo>
                <a:lnTo>
                  <a:pt x="28" y="32"/>
                </a:lnTo>
                <a:lnTo>
                  <a:pt x="25" y="36"/>
                </a:lnTo>
                <a:lnTo>
                  <a:pt x="24" y="42"/>
                </a:lnTo>
                <a:lnTo>
                  <a:pt x="24" y="47"/>
                </a:lnTo>
                <a:lnTo>
                  <a:pt x="24" y="182"/>
                </a:lnTo>
                <a:lnTo>
                  <a:pt x="24" y="182"/>
                </a:lnTo>
                <a:lnTo>
                  <a:pt x="24" y="188"/>
                </a:lnTo>
                <a:lnTo>
                  <a:pt x="25" y="192"/>
                </a:lnTo>
                <a:lnTo>
                  <a:pt x="28" y="196"/>
                </a:lnTo>
                <a:lnTo>
                  <a:pt x="31" y="200"/>
                </a:lnTo>
                <a:lnTo>
                  <a:pt x="35" y="204"/>
                </a:lnTo>
                <a:lnTo>
                  <a:pt x="40" y="205"/>
                </a:lnTo>
                <a:lnTo>
                  <a:pt x="44" y="207"/>
                </a:lnTo>
                <a:lnTo>
                  <a:pt x="50" y="208"/>
                </a:lnTo>
                <a:lnTo>
                  <a:pt x="127" y="208"/>
                </a:lnTo>
                <a:lnTo>
                  <a:pt x="127" y="230"/>
                </a:lnTo>
                <a:close/>
              </a:path>
            </a:pathLst>
          </a:custGeom>
          <a:solidFill>
            <a:srgbClr val="7CBE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42" name="Freeform 142"/>
          <p:cNvSpPr>
            <a:spLocks noEditPoints="1"/>
          </p:cNvSpPr>
          <p:nvPr/>
        </p:nvSpPr>
        <p:spPr bwMode="auto">
          <a:xfrm>
            <a:off x="1246240" y="1818496"/>
            <a:ext cx="807828" cy="941143"/>
          </a:xfrm>
          <a:custGeom>
            <a:avLst/>
            <a:gdLst>
              <a:gd name="T0" fmla="*/ 92 w 509"/>
              <a:gd name="T1" fmla="*/ 126 h 593"/>
              <a:gd name="T2" fmla="*/ 147 w 509"/>
              <a:gd name="T3" fmla="*/ 94 h 593"/>
              <a:gd name="T4" fmla="*/ 137 w 509"/>
              <a:gd name="T5" fmla="*/ 133 h 593"/>
              <a:gd name="T6" fmla="*/ 168 w 509"/>
              <a:gd name="T7" fmla="*/ 120 h 593"/>
              <a:gd name="T8" fmla="*/ 157 w 509"/>
              <a:gd name="T9" fmla="*/ 157 h 593"/>
              <a:gd name="T10" fmla="*/ 189 w 509"/>
              <a:gd name="T11" fmla="*/ 144 h 593"/>
              <a:gd name="T12" fmla="*/ 177 w 509"/>
              <a:gd name="T13" fmla="*/ 183 h 593"/>
              <a:gd name="T14" fmla="*/ 210 w 509"/>
              <a:gd name="T15" fmla="*/ 170 h 593"/>
              <a:gd name="T16" fmla="*/ 174 w 509"/>
              <a:gd name="T17" fmla="*/ 228 h 593"/>
              <a:gd name="T18" fmla="*/ 230 w 509"/>
              <a:gd name="T19" fmla="*/ 195 h 593"/>
              <a:gd name="T20" fmla="*/ 219 w 509"/>
              <a:gd name="T21" fmla="*/ 235 h 593"/>
              <a:gd name="T22" fmla="*/ 252 w 509"/>
              <a:gd name="T23" fmla="*/ 221 h 593"/>
              <a:gd name="T24" fmla="*/ 239 w 509"/>
              <a:gd name="T25" fmla="*/ 259 h 593"/>
              <a:gd name="T26" fmla="*/ 272 w 509"/>
              <a:gd name="T27" fmla="*/ 245 h 593"/>
              <a:gd name="T28" fmla="*/ 261 w 509"/>
              <a:gd name="T29" fmla="*/ 285 h 593"/>
              <a:gd name="T30" fmla="*/ 294 w 509"/>
              <a:gd name="T31" fmla="*/ 271 h 593"/>
              <a:gd name="T32" fmla="*/ 258 w 509"/>
              <a:gd name="T33" fmla="*/ 329 h 593"/>
              <a:gd name="T34" fmla="*/ 314 w 509"/>
              <a:gd name="T35" fmla="*/ 297 h 593"/>
              <a:gd name="T36" fmla="*/ 302 w 509"/>
              <a:gd name="T37" fmla="*/ 336 h 593"/>
              <a:gd name="T38" fmla="*/ 334 w 509"/>
              <a:gd name="T39" fmla="*/ 323 h 593"/>
              <a:gd name="T40" fmla="*/ 323 w 509"/>
              <a:gd name="T41" fmla="*/ 362 h 593"/>
              <a:gd name="T42" fmla="*/ 356 w 509"/>
              <a:gd name="T43" fmla="*/ 347 h 593"/>
              <a:gd name="T44" fmla="*/ 344 w 509"/>
              <a:gd name="T45" fmla="*/ 386 h 593"/>
              <a:gd name="T46" fmla="*/ 376 w 509"/>
              <a:gd name="T47" fmla="*/ 373 h 593"/>
              <a:gd name="T48" fmla="*/ 341 w 509"/>
              <a:gd name="T49" fmla="*/ 431 h 593"/>
              <a:gd name="T50" fmla="*/ 397 w 509"/>
              <a:gd name="T51" fmla="*/ 398 h 593"/>
              <a:gd name="T52" fmla="*/ 386 w 509"/>
              <a:gd name="T53" fmla="*/ 438 h 593"/>
              <a:gd name="T54" fmla="*/ 418 w 509"/>
              <a:gd name="T55" fmla="*/ 424 h 593"/>
              <a:gd name="T56" fmla="*/ 406 w 509"/>
              <a:gd name="T57" fmla="*/ 463 h 593"/>
              <a:gd name="T58" fmla="*/ 438 w 509"/>
              <a:gd name="T59" fmla="*/ 450 h 593"/>
              <a:gd name="T60" fmla="*/ 426 w 509"/>
              <a:gd name="T61" fmla="*/ 488 h 593"/>
              <a:gd name="T62" fmla="*/ 459 w 509"/>
              <a:gd name="T63" fmla="*/ 474 h 593"/>
              <a:gd name="T64" fmla="*/ 424 w 509"/>
              <a:gd name="T65" fmla="*/ 532 h 593"/>
              <a:gd name="T66" fmla="*/ 480 w 509"/>
              <a:gd name="T67" fmla="*/ 500 h 593"/>
              <a:gd name="T68" fmla="*/ 437 w 509"/>
              <a:gd name="T69" fmla="*/ 593 h 593"/>
              <a:gd name="T70" fmla="*/ 70 w 509"/>
              <a:gd name="T71" fmla="*/ 82 h 593"/>
              <a:gd name="T72" fmla="*/ 77 w 509"/>
              <a:gd name="T73" fmla="*/ 80 h 593"/>
              <a:gd name="T74" fmla="*/ 82 w 509"/>
              <a:gd name="T75" fmla="*/ 78 h 593"/>
              <a:gd name="T76" fmla="*/ 88 w 509"/>
              <a:gd name="T77" fmla="*/ 65 h 593"/>
              <a:gd name="T78" fmla="*/ 84 w 509"/>
              <a:gd name="T79" fmla="*/ 52 h 593"/>
              <a:gd name="T80" fmla="*/ 81 w 509"/>
              <a:gd name="T81" fmla="*/ 49 h 593"/>
              <a:gd name="T82" fmla="*/ 74 w 509"/>
              <a:gd name="T83" fmla="*/ 45 h 593"/>
              <a:gd name="T84" fmla="*/ 70 w 509"/>
              <a:gd name="T85" fmla="*/ 2 h 593"/>
              <a:gd name="T86" fmla="*/ 141 w 509"/>
              <a:gd name="T87" fmla="*/ 86 h 593"/>
              <a:gd name="T88" fmla="*/ 0 w 509"/>
              <a:gd name="T89" fmla="*/ 59 h 593"/>
              <a:gd name="T90" fmla="*/ 70 w 509"/>
              <a:gd name="T91" fmla="*/ 45 h 593"/>
              <a:gd name="T92" fmla="*/ 65 w 509"/>
              <a:gd name="T93" fmla="*/ 46 h 593"/>
              <a:gd name="T94" fmla="*/ 59 w 509"/>
              <a:gd name="T95" fmla="*/ 49 h 593"/>
              <a:gd name="T96" fmla="*/ 53 w 509"/>
              <a:gd name="T97" fmla="*/ 61 h 593"/>
              <a:gd name="T98" fmla="*/ 57 w 509"/>
              <a:gd name="T99" fmla="*/ 75 h 593"/>
              <a:gd name="T100" fmla="*/ 57 w 509"/>
              <a:gd name="T101" fmla="*/ 75 h 593"/>
              <a:gd name="T102" fmla="*/ 63 w 509"/>
              <a:gd name="T103" fmla="*/ 79 h 593"/>
              <a:gd name="T104" fmla="*/ 70 w 509"/>
              <a:gd name="T105" fmla="*/ 82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9" h="593">
                <a:moveTo>
                  <a:pt x="141" y="86"/>
                </a:moveTo>
                <a:lnTo>
                  <a:pt x="92" y="126"/>
                </a:lnTo>
                <a:lnTo>
                  <a:pt x="99" y="134"/>
                </a:lnTo>
                <a:lnTo>
                  <a:pt x="147" y="94"/>
                </a:lnTo>
                <a:lnTo>
                  <a:pt x="162" y="111"/>
                </a:lnTo>
                <a:lnTo>
                  <a:pt x="137" y="133"/>
                </a:lnTo>
                <a:lnTo>
                  <a:pt x="142" y="140"/>
                </a:lnTo>
                <a:lnTo>
                  <a:pt x="168" y="120"/>
                </a:lnTo>
                <a:lnTo>
                  <a:pt x="183" y="137"/>
                </a:lnTo>
                <a:lnTo>
                  <a:pt x="157" y="157"/>
                </a:lnTo>
                <a:lnTo>
                  <a:pt x="164" y="166"/>
                </a:lnTo>
                <a:lnTo>
                  <a:pt x="189" y="144"/>
                </a:lnTo>
                <a:lnTo>
                  <a:pt x="203" y="161"/>
                </a:lnTo>
                <a:lnTo>
                  <a:pt x="177" y="183"/>
                </a:lnTo>
                <a:lnTo>
                  <a:pt x="184" y="191"/>
                </a:lnTo>
                <a:lnTo>
                  <a:pt x="210" y="170"/>
                </a:lnTo>
                <a:lnTo>
                  <a:pt x="225" y="187"/>
                </a:lnTo>
                <a:lnTo>
                  <a:pt x="174" y="228"/>
                </a:lnTo>
                <a:lnTo>
                  <a:pt x="181" y="236"/>
                </a:lnTo>
                <a:lnTo>
                  <a:pt x="230" y="195"/>
                </a:lnTo>
                <a:lnTo>
                  <a:pt x="245" y="213"/>
                </a:lnTo>
                <a:lnTo>
                  <a:pt x="219" y="235"/>
                </a:lnTo>
                <a:lnTo>
                  <a:pt x="226" y="241"/>
                </a:lnTo>
                <a:lnTo>
                  <a:pt x="252" y="221"/>
                </a:lnTo>
                <a:lnTo>
                  <a:pt x="267" y="239"/>
                </a:lnTo>
                <a:lnTo>
                  <a:pt x="239" y="259"/>
                </a:lnTo>
                <a:lnTo>
                  <a:pt x="246" y="267"/>
                </a:lnTo>
                <a:lnTo>
                  <a:pt x="272" y="245"/>
                </a:lnTo>
                <a:lnTo>
                  <a:pt x="287" y="263"/>
                </a:lnTo>
                <a:lnTo>
                  <a:pt x="261" y="285"/>
                </a:lnTo>
                <a:lnTo>
                  <a:pt x="267" y="293"/>
                </a:lnTo>
                <a:lnTo>
                  <a:pt x="294" y="271"/>
                </a:lnTo>
                <a:lnTo>
                  <a:pt x="307" y="289"/>
                </a:lnTo>
                <a:lnTo>
                  <a:pt x="258" y="329"/>
                </a:lnTo>
                <a:lnTo>
                  <a:pt x="264" y="338"/>
                </a:lnTo>
                <a:lnTo>
                  <a:pt x="314" y="297"/>
                </a:lnTo>
                <a:lnTo>
                  <a:pt x="329" y="314"/>
                </a:lnTo>
                <a:lnTo>
                  <a:pt x="302" y="336"/>
                </a:lnTo>
                <a:lnTo>
                  <a:pt x="308" y="343"/>
                </a:lnTo>
                <a:lnTo>
                  <a:pt x="334" y="323"/>
                </a:lnTo>
                <a:lnTo>
                  <a:pt x="349" y="340"/>
                </a:lnTo>
                <a:lnTo>
                  <a:pt x="323" y="362"/>
                </a:lnTo>
                <a:lnTo>
                  <a:pt x="329" y="369"/>
                </a:lnTo>
                <a:lnTo>
                  <a:pt x="356" y="347"/>
                </a:lnTo>
                <a:lnTo>
                  <a:pt x="369" y="366"/>
                </a:lnTo>
                <a:lnTo>
                  <a:pt x="344" y="386"/>
                </a:lnTo>
                <a:lnTo>
                  <a:pt x="350" y="394"/>
                </a:lnTo>
                <a:lnTo>
                  <a:pt x="376" y="373"/>
                </a:lnTo>
                <a:lnTo>
                  <a:pt x="391" y="390"/>
                </a:lnTo>
                <a:lnTo>
                  <a:pt x="341" y="431"/>
                </a:lnTo>
                <a:lnTo>
                  <a:pt x="348" y="439"/>
                </a:lnTo>
                <a:lnTo>
                  <a:pt x="397" y="398"/>
                </a:lnTo>
                <a:lnTo>
                  <a:pt x="411" y="416"/>
                </a:lnTo>
                <a:lnTo>
                  <a:pt x="386" y="438"/>
                </a:lnTo>
                <a:lnTo>
                  <a:pt x="391" y="446"/>
                </a:lnTo>
                <a:lnTo>
                  <a:pt x="418" y="424"/>
                </a:lnTo>
                <a:lnTo>
                  <a:pt x="432" y="442"/>
                </a:lnTo>
                <a:lnTo>
                  <a:pt x="406" y="463"/>
                </a:lnTo>
                <a:lnTo>
                  <a:pt x="413" y="470"/>
                </a:lnTo>
                <a:lnTo>
                  <a:pt x="438" y="450"/>
                </a:lnTo>
                <a:lnTo>
                  <a:pt x="453" y="467"/>
                </a:lnTo>
                <a:lnTo>
                  <a:pt x="426" y="488"/>
                </a:lnTo>
                <a:lnTo>
                  <a:pt x="433" y="496"/>
                </a:lnTo>
                <a:lnTo>
                  <a:pt x="459" y="474"/>
                </a:lnTo>
                <a:lnTo>
                  <a:pt x="474" y="492"/>
                </a:lnTo>
                <a:lnTo>
                  <a:pt x="424" y="532"/>
                </a:lnTo>
                <a:lnTo>
                  <a:pt x="430" y="541"/>
                </a:lnTo>
                <a:lnTo>
                  <a:pt x="480" y="500"/>
                </a:lnTo>
                <a:lnTo>
                  <a:pt x="509" y="535"/>
                </a:lnTo>
                <a:lnTo>
                  <a:pt x="437" y="593"/>
                </a:lnTo>
                <a:lnTo>
                  <a:pt x="70" y="145"/>
                </a:lnTo>
                <a:lnTo>
                  <a:pt x="70" y="82"/>
                </a:lnTo>
                <a:lnTo>
                  <a:pt x="70" y="82"/>
                </a:lnTo>
                <a:lnTo>
                  <a:pt x="77" y="80"/>
                </a:lnTo>
                <a:lnTo>
                  <a:pt x="82" y="78"/>
                </a:lnTo>
                <a:lnTo>
                  <a:pt x="82" y="78"/>
                </a:lnTo>
                <a:lnTo>
                  <a:pt x="86" y="72"/>
                </a:lnTo>
                <a:lnTo>
                  <a:pt x="88" y="65"/>
                </a:lnTo>
                <a:lnTo>
                  <a:pt x="88" y="59"/>
                </a:lnTo>
                <a:lnTo>
                  <a:pt x="84" y="52"/>
                </a:lnTo>
                <a:lnTo>
                  <a:pt x="84" y="52"/>
                </a:lnTo>
                <a:lnTo>
                  <a:pt x="81" y="49"/>
                </a:lnTo>
                <a:lnTo>
                  <a:pt x="78" y="46"/>
                </a:lnTo>
                <a:lnTo>
                  <a:pt x="74" y="45"/>
                </a:lnTo>
                <a:lnTo>
                  <a:pt x="70" y="45"/>
                </a:lnTo>
                <a:lnTo>
                  <a:pt x="70" y="2"/>
                </a:lnTo>
                <a:lnTo>
                  <a:pt x="72" y="0"/>
                </a:lnTo>
                <a:lnTo>
                  <a:pt x="141" y="86"/>
                </a:lnTo>
                <a:close/>
                <a:moveTo>
                  <a:pt x="70" y="145"/>
                </a:moveTo>
                <a:lnTo>
                  <a:pt x="0" y="59"/>
                </a:lnTo>
                <a:lnTo>
                  <a:pt x="70" y="2"/>
                </a:lnTo>
                <a:lnTo>
                  <a:pt x="70" y="45"/>
                </a:lnTo>
                <a:lnTo>
                  <a:pt x="70" y="45"/>
                </a:lnTo>
                <a:lnTo>
                  <a:pt x="65" y="46"/>
                </a:lnTo>
                <a:lnTo>
                  <a:pt x="59" y="49"/>
                </a:lnTo>
                <a:lnTo>
                  <a:pt x="59" y="49"/>
                </a:lnTo>
                <a:lnTo>
                  <a:pt x="54" y="55"/>
                </a:lnTo>
                <a:lnTo>
                  <a:pt x="53" y="61"/>
                </a:lnTo>
                <a:lnTo>
                  <a:pt x="53" y="68"/>
                </a:lnTo>
                <a:lnTo>
                  <a:pt x="57" y="75"/>
                </a:lnTo>
                <a:lnTo>
                  <a:pt x="57" y="75"/>
                </a:lnTo>
                <a:lnTo>
                  <a:pt x="57" y="75"/>
                </a:lnTo>
                <a:lnTo>
                  <a:pt x="59" y="78"/>
                </a:lnTo>
                <a:lnTo>
                  <a:pt x="63" y="79"/>
                </a:lnTo>
                <a:lnTo>
                  <a:pt x="66" y="80"/>
                </a:lnTo>
                <a:lnTo>
                  <a:pt x="70" y="82"/>
                </a:lnTo>
                <a:lnTo>
                  <a:pt x="70" y="145"/>
                </a:lnTo>
                <a:close/>
              </a:path>
            </a:pathLst>
          </a:custGeom>
          <a:solidFill>
            <a:srgbClr val="F246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43" name="Freeform 143"/>
          <p:cNvSpPr>
            <a:spLocks noEditPoints="1"/>
          </p:cNvSpPr>
          <p:nvPr/>
        </p:nvSpPr>
        <p:spPr bwMode="auto">
          <a:xfrm>
            <a:off x="1101815" y="2096237"/>
            <a:ext cx="339637" cy="684035"/>
          </a:xfrm>
          <a:custGeom>
            <a:avLst/>
            <a:gdLst>
              <a:gd name="T0" fmla="*/ 194 w 214"/>
              <a:gd name="T1" fmla="*/ 431 h 431"/>
              <a:gd name="T2" fmla="*/ 169 w 214"/>
              <a:gd name="T3" fmla="*/ 408 h 431"/>
              <a:gd name="T4" fmla="*/ 209 w 214"/>
              <a:gd name="T5" fmla="*/ 349 h 431"/>
              <a:gd name="T6" fmla="*/ 203 w 214"/>
              <a:gd name="T7" fmla="*/ 341 h 431"/>
              <a:gd name="T8" fmla="*/ 188 w 214"/>
              <a:gd name="T9" fmla="*/ 337 h 431"/>
              <a:gd name="T10" fmla="*/ 180 w 214"/>
              <a:gd name="T11" fmla="*/ 344 h 431"/>
              <a:gd name="T12" fmla="*/ 179 w 214"/>
              <a:gd name="T13" fmla="*/ 353 h 431"/>
              <a:gd name="T14" fmla="*/ 171 w 214"/>
              <a:gd name="T15" fmla="*/ 347 h 431"/>
              <a:gd name="T16" fmla="*/ 125 w 214"/>
              <a:gd name="T17" fmla="*/ 385 h 431"/>
              <a:gd name="T18" fmla="*/ 50 w 214"/>
              <a:gd name="T19" fmla="*/ 194 h 431"/>
              <a:gd name="T20" fmla="*/ 54 w 214"/>
              <a:gd name="T21" fmla="*/ 186 h 431"/>
              <a:gd name="T22" fmla="*/ 81 w 214"/>
              <a:gd name="T23" fmla="*/ 176 h 431"/>
              <a:gd name="T24" fmla="*/ 74 w 214"/>
              <a:gd name="T25" fmla="*/ 173 h 431"/>
              <a:gd name="T26" fmla="*/ 50 w 214"/>
              <a:gd name="T27" fmla="*/ 115 h 431"/>
              <a:gd name="T28" fmla="*/ 99 w 214"/>
              <a:gd name="T29" fmla="*/ 61 h 431"/>
              <a:gd name="T30" fmla="*/ 111 w 214"/>
              <a:gd name="T31" fmla="*/ 65 h 431"/>
              <a:gd name="T32" fmla="*/ 144 w 214"/>
              <a:gd name="T33" fmla="*/ 146 h 431"/>
              <a:gd name="T34" fmla="*/ 144 w 214"/>
              <a:gd name="T35" fmla="*/ 156 h 431"/>
              <a:gd name="T36" fmla="*/ 168 w 214"/>
              <a:gd name="T37" fmla="*/ 347 h 431"/>
              <a:gd name="T38" fmla="*/ 163 w 214"/>
              <a:gd name="T39" fmla="*/ 348 h 431"/>
              <a:gd name="T40" fmla="*/ 153 w 214"/>
              <a:gd name="T41" fmla="*/ 357 h 431"/>
              <a:gd name="T42" fmla="*/ 150 w 214"/>
              <a:gd name="T43" fmla="*/ 359 h 431"/>
              <a:gd name="T44" fmla="*/ 135 w 214"/>
              <a:gd name="T45" fmla="*/ 357 h 431"/>
              <a:gd name="T46" fmla="*/ 129 w 214"/>
              <a:gd name="T47" fmla="*/ 366 h 431"/>
              <a:gd name="T48" fmla="*/ 130 w 214"/>
              <a:gd name="T49" fmla="*/ 381 h 431"/>
              <a:gd name="T50" fmla="*/ 125 w 214"/>
              <a:gd name="T51" fmla="*/ 385 h 431"/>
              <a:gd name="T52" fmla="*/ 50 w 214"/>
              <a:gd name="T53" fmla="*/ 77 h 431"/>
              <a:gd name="T54" fmla="*/ 87 w 214"/>
              <a:gd name="T55" fmla="*/ 28 h 431"/>
              <a:gd name="T56" fmla="*/ 77 w 214"/>
              <a:gd name="T57" fmla="*/ 14 h 431"/>
              <a:gd name="T58" fmla="*/ 62 w 214"/>
              <a:gd name="T59" fmla="*/ 3 h 431"/>
              <a:gd name="T60" fmla="*/ 50 w 214"/>
              <a:gd name="T61" fmla="*/ 0 h 431"/>
              <a:gd name="T62" fmla="*/ 45 w 214"/>
              <a:gd name="T63" fmla="*/ 191 h 431"/>
              <a:gd name="T64" fmla="*/ 11 w 214"/>
              <a:gd name="T65" fmla="*/ 108 h 431"/>
              <a:gd name="T66" fmla="*/ 12 w 214"/>
              <a:gd name="T67" fmla="*/ 96 h 431"/>
              <a:gd name="T68" fmla="*/ 4 w 214"/>
              <a:gd name="T69" fmla="*/ 61 h 431"/>
              <a:gd name="T70" fmla="*/ 1 w 214"/>
              <a:gd name="T71" fmla="*/ 35 h 431"/>
              <a:gd name="T72" fmla="*/ 15 w 214"/>
              <a:gd name="T73" fmla="*/ 12 h 431"/>
              <a:gd name="T74" fmla="*/ 30 w 214"/>
              <a:gd name="T75" fmla="*/ 3 h 431"/>
              <a:gd name="T76" fmla="*/ 50 w 214"/>
              <a:gd name="T77" fmla="*/ 77 h 431"/>
              <a:gd name="T78" fmla="*/ 50 w 214"/>
              <a:gd name="T79" fmla="*/ 115 h 431"/>
              <a:gd name="T80" fmla="*/ 43 w 214"/>
              <a:gd name="T81" fmla="*/ 98 h 431"/>
              <a:gd name="T82" fmla="*/ 47 w 214"/>
              <a:gd name="T83" fmla="*/ 88 h 431"/>
              <a:gd name="T84" fmla="*/ 22 w 214"/>
              <a:gd name="T85" fmla="*/ 99 h 431"/>
              <a:gd name="T86" fmla="*/ 19 w 214"/>
              <a:gd name="T87" fmla="*/ 111 h 431"/>
              <a:gd name="T88" fmla="*/ 47 w 214"/>
              <a:gd name="T89" fmla="*/ 18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4" h="431">
                <a:moveTo>
                  <a:pt x="168" y="228"/>
                </a:moveTo>
                <a:lnTo>
                  <a:pt x="214" y="349"/>
                </a:lnTo>
                <a:lnTo>
                  <a:pt x="194" y="431"/>
                </a:lnTo>
                <a:lnTo>
                  <a:pt x="168" y="413"/>
                </a:lnTo>
                <a:lnTo>
                  <a:pt x="168" y="405"/>
                </a:lnTo>
                <a:lnTo>
                  <a:pt x="169" y="408"/>
                </a:lnTo>
                <a:lnTo>
                  <a:pt x="196" y="397"/>
                </a:lnTo>
                <a:lnTo>
                  <a:pt x="209" y="349"/>
                </a:lnTo>
                <a:lnTo>
                  <a:pt x="209" y="349"/>
                </a:lnTo>
                <a:lnTo>
                  <a:pt x="206" y="345"/>
                </a:lnTo>
                <a:lnTo>
                  <a:pt x="206" y="345"/>
                </a:lnTo>
                <a:lnTo>
                  <a:pt x="203" y="341"/>
                </a:lnTo>
                <a:lnTo>
                  <a:pt x="199" y="337"/>
                </a:lnTo>
                <a:lnTo>
                  <a:pt x="194" y="336"/>
                </a:lnTo>
                <a:lnTo>
                  <a:pt x="188" y="337"/>
                </a:lnTo>
                <a:lnTo>
                  <a:pt x="188" y="337"/>
                </a:lnTo>
                <a:lnTo>
                  <a:pt x="184" y="340"/>
                </a:lnTo>
                <a:lnTo>
                  <a:pt x="180" y="344"/>
                </a:lnTo>
                <a:lnTo>
                  <a:pt x="179" y="348"/>
                </a:lnTo>
                <a:lnTo>
                  <a:pt x="179" y="353"/>
                </a:lnTo>
                <a:lnTo>
                  <a:pt x="179" y="353"/>
                </a:lnTo>
                <a:lnTo>
                  <a:pt x="176" y="351"/>
                </a:lnTo>
                <a:lnTo>
                  <a:pt x="173" y="348"/>
                </a:lnTo>
                <a:lnTo>
                  <a:pt x="171" y="347"/>
                </a:lnTo>
                <a:lnTo>
                  <a:pt x="168" y="347"/>
                </a:lnTo>
                <a:lnTo>
                  <a:pt x="168" y="228"/>
                </a:lnTo>
                <a:close/>
                <a:moveTo>
                  <a:pt x="125" y="385"/>
                </a:moveTo>
                <a:lnTo>
                  <a:pt x="51" y="194"/>
                </a:lnTo>
                <a:lnTo>
                  <a:pt x="51" y="194"/>
                </a:lnTo>
                <a:lnTo>
                  <a:pt x="50" y="194"/>
                </a:lnTo>
                <a:lnTo>
                  <a:pt x="50" y="183"/>
                </a:lnTo>
                <a:lnTo>
                  <a:pt x="50" y="183"/>
                </a:lnTo>
                <a:lnTo>
                  <a:pt x="54" y="186"/>
                </a:lnTo>
                <a:lnTo>
                  <a:pt x="60" y="184"/>
                </a:lnTo>
                <a:lnTo>
                  <a:pt x="81" y="176"/>
                </a:lnTo>
                <a:lnTo>
                  <a:pt x="81" y="176"/>
                </a:lnTo>
                <a:lnTo>
                  <a:pt x="81" y="176"/>
                </a:lnTo>
                <a:lnTo>
                  <a:pt x="79" y="175"/>
                </a:lnTo>
                <a:lnTo>
                  <a:pt x="74" y="173"/>
                </a:lnTo>
                <a:lnTo>
                  <a:pt x="73" y="172"/>
                </a:lnTo>
                <a:lnTo>
                  <a:pt x="70" y="168"/>
                </a:lnTo>
                <a:lnTo>
                  <a:pt x="50" y="115"/>
                </a:lnTo>
                <a:lnTo>
                  <a:pt x="50" y="80"/>
                </a:lnTo>
                <a:lnTo>
                  <a:pt x="99" y="61"/>
                </a:lnTo>
                <a:lnTo>
                  <a:pt x="99" y="61"/>
                </a:lnTo>
                <a:lnTo>
                  <a:pt x="104" y="61"/>
                </a:lnTo>
                <a:lnTo>
                  <a:pt x="107" y="62"/>
                </a:lnTo>
                <a:lnTo>
                  <a:pt x="111" y="65"/>
                </a:lnTo>
                <a:lnTo>
                  <a:pt x="114" y="69"/>
                </a:lnTo>
                <a:lnTo>
                  <a:pt x="144" y="146"/>
                </a:lnTo>
                <a:lnTo>
                  <a:pt x="144" y="146"/>
                </a:lnTo>
                <a:lnTo>
                  <a:pt x="144" y="149"/>
                </a:lnTo>
                <a:lnTo>
                  <a:pt x="144" y="153"/>
                </a:lnTo>
                <a:lnTo>
                  <a:pt x="144" y="156"/>
                </a:lnTo>
                <a:lnTo>
                  <a:pt x="141" y="158"/>
                </a:lnTo>
                <a:lnTo>
                  <a:pt x="168" y="228"/>
                </a:lnTo>
                <a:lnTo>
                  <a:pt x="168" y="347"/>
                </a:lnTo>
                <a:lnTo>
                  <a:pt x="168" y="347"/>
                </a:lnTo>
                <a:lnTo>
                  <a:pt x="163" y="348"/>
                </a:lnTo>
                <a:lnTo>
                  <a:pt x="163" y="348"/>
                </a:lnTo>
                <a:lnTo>
                  <a:pt x="157" y="349"/>
                </a:lnTo>
                <a:lnTo>
                  <a:pt x="154" y="353"/>
                </a:lnTo>
                <a:lnTo>
                  <a:pt x="153" y="357"/>
                </a:lnTo>
                <a:lnTo>
                  <a:pt x="153" y="363"/>
                </a:lnTo>
                <a:lnTo>
                  <a:pt x="153" y="363"/>
                </a:lnTo>
                <a:lnTo>
                  <a:pt x="150" y="359"/>
                </a:lnTo>
                <a:lnTo>
                  <a:pt x="145" y="357"/>
                </a:lnTo>
                <a:lnTo>
                  <a:pt x="141" y="356"/>
                </a:lnTo>
                <a:lnTo>
                  <a:pt x="135" y="357"/>
                </a:lnTo>
                <a:lnTo>
                  <a:pt x="135" y="357"/>
                </a:lnTo>
                <a:lnTo>
                  <a:pt x="131" y="360"/>
                </a:lnTo>
                <a:lnTo>
                  <a:pt x="129" y="366"/>
                </a:lnTo>
                <a:lnTo>
                  <a:pt x="127" y="370"/>
                </a:lnTo>
                <a:lnTo>
                  <a:pt x="127" y="376"/>
                </a:lnTo>
                <a:lnTo>
                  <a:pt x="130" y="381"/>
                </a:lnTo>
                <a:lnTo>
                  <a:pt x="168" y="405"/>
                </a:lnTo>
                <a:lnTo>
                  <a:pt x="168" y="413"/>
                </a:lnTo>
                <a:lnTo>
                  <a:pt x="125" y="385"/>
                </a:lnTo>
                <a:lnTo>
                  <a:pt x="125" y="385"/>
                </a:lnTo>
                <a:close/>
                <a:moveTo>
                  <a:pt x="50" y="0"/>
                </a:moveTo>
                <a:lnTo>
                  <a:pt x="50" y="77"/>
                </a:lnTo>
                <a:lnTo>
                  <a:pt x="95" y="49"/>
                </a:lnTo>
                <a:lnTo>
                  <a:pt x="87" y="28"/>
                </a:lnTo>
                <a:lnTo>
                  <a:pt x="87" y="28"/>
                </a:lnTo>
                <a:lnTo>
                  <a:pt x="84" y="23"/>
                </a:lnTo>
                <a:lnTo>
                  <a:pt x="81" y="18"/>
                </a:lnTo>
                <a:lnTo>
                  <a:pt x="77" y="14"/>
                </a:lnTo>
                <a:lnTo>
                  <a:pt x="72" y="10"/>
                </a:lnTo>
                <a:lnTo>
                  <a:pt x="68" y="5"/>
                </a:lnTo>
                <a:lnTo>
                  <a:pt x="62" y="3"/>
                </a:lnTo>
                <a:lnTo>
                  <a:pt x="56" y="1"/>
                </a:lnTo>
                <a:lnTo>
                  <a:pt x="50" y="0"/>
                </a:lnTo>
                <a:lnTo>
                  <a:pt x="50" y="0"/>
                </a:lnTo>
                <a:close/>
                <a:moveTo>
                  <a:pt x="50" y="194"/>
                </a:moveTo>
                <a:lnTo>
                  <a:pt x="50" y="194"/>
                </a:lnTo>
                <a:lnTo>
                  <a:pt x="45" y="191"/>
                </a:lnTo>
                <a:lnTo>
                  <a:pt x="41" y="186"/>
                </a:lnTo>
                <a:lnTo>
                  <a:pt x="11" y="108"/>
                </a:lnTo>
                <a:lnTo>
                  <a:pt x="11" y="108"/>
                </a:lnTo>
                <a:lnTo>
                  <a:pt x="9" y="104"/>
                </a:lnTo>
                <a:lnTo>
                  <a:pt x="11" y="99"/>
                </a:lnTo>
                <a:lnTo>
                  <a:pt x="12" y="96"/>
                </a:lnTo>
                <a:lnTo>
                  <a:pt x="16" y="92"/>
                </a:lnTo>
                <a:lnTo>
                  <a:pt x="4" y="61"/>
                </a:lnTo>
                <a:lnTo>
                  <a:pt x="4" y="61"/>
                </a:lnTo>
                <a:lnTo>
                  <a:pt x="1" y="53"/>
                </a:lnTo>
                <a:lnTo>
                  <a:pt x="0" y="43"/>
                </a:lnTo>
                <a:lnTo>
                  <a:pt x="1" y="35"/>
                </a:lnTo>
                <a:lnTo>
                  <a:pt x="4" y="27"/>
                </a:lnTo>
                <a:lnTo>
                  <a:pt x="8" y="19"/>
                </a:lnTo>
                <a:lnTo>
                  <a:pt x="15" y="12"/>
                </a:lnTo>
                <a:lnTo>
                  <a:pt x="22" y="7"/>
                </a:lnTo>
                <a:lnTo>
                  <a:pt x="30" y="3"/>
                </a:lnTo>
                <a:lnTo>
                  <a:pt x="30" y="3"/>
                </a:lnTo>
                <a:lnTo>
                  <a:pt x="39" y="0"/>
                </a:lnTo>
                <a:lnTo>
                  <a:pt x="50" y="0"/>
                </a:lnTo>
                <a:lnTo>
                  <a:pt x="50" y="77"/>
                </a:lnTo>
                <a:lnTo>
                  <a:pt x="43" y="81"/>
                </a:lnTo>
                <a:lnTo>
                  <a:pt x="50" y="80"/>
                </a:lnTo>
                <a:lnTo>
                  <a:pt x="50" y="115"/>
                </a:lnTo>
                <a:lnTo>
                  <a:pt x="45" y="100"/>
                </a:lnTo>
                <a:lnTo>
                  <a:pt x="45" y="100"/>
                </a:lnTo>
                <a:lnTo>
                  <a:pt x="43" y="98"/>
                </a:lnTo>
                <a:lnTo>
                  <a:pt x="45" y="93"/>
                </a:lnTo>
                <a:lnTo>
                  <a:pt x="46" y="91"/>
                </a:lnTo>
                <a:lnTo>
                  <a:pt x="47" y="88"/>
                </a:lnTo>
                <a:lnTo>
                  <a:pt x="26" y="96"/>
                </a:lnTo>
                <a:lnTo>
                  <a:pt x="26" y="96"/>
                </a:lnTo>
                <a:lnTo>
                  <a:pt x="22" y="99"/>
                </a:lnTo>
                <a:lnTo>
                  <a:pt x="19" y="103"/>
                </a:lnTo>
                <a:lnTo>
                  <a:pt x="19" y="107"/>
                </a:lnTo>
                <a:lnTo>
                  <a:pt x="19" y="111"/>
                </a:lnTo>
                <a:lnTo>
                  <a:pt x="45" y="177"/>
                </a:lnTo>
                <a:lnTo>
                  <a:pt x="45" y="177"/>
                </a:lnTo>
                <a:lnTo>
                  <a:pt x="47" y="181"/>
                </a:lnTo>
                <a:lnTo>
                  <a:pt x="50" y="183"/>
                </a:lnTo>
                <a:lnTo>
                  <a:pt x="50" y="194"/>
                </a:lnTo>
                <a:close/>
              </a:path>
            </a:pathLst>
          </a:custGeom>
          <a:solidFill>
            <a:srgbClr val="5ABBC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nvGrpSpPr>
          <p:cNvPr id="214" name="组合 213"/>
          <p:cNvGrpSpPr/>
          <p:nvPr/>
        </p:nvGrpSpPr>
        <p:grpSpPr>
          <a:xfrm>
            <a:off x="2088982" y="2181940"/>
            <a:ext cx="571351" cy="574525"/>
            <a:chOff x="2157413" y="3054350"/>
            <a:chExt cx="571500" cy="574675"/>
          </a:xfrm>
        </p:grpSpPr>
        <p:sp>
          <p:nvSpPr>
            <p:cNvPr id="144" name="Freeform 144"/>
            <p:cNvSpPr>
              <a:spLocks noEditPoints="1"/>
            </p:cNvSpPr>
            <p:nvPr/>
          </p:nvSpPr>
          <p:spPr bwMode="auto">
            <a:xfrm>
              <a:off x="2157413" y="3054350"/>
              <a:ext cx="571500" cy="574675"/>
            </a:xfrm>
            <a:custGeom>
              <a:avLst/>
              <a:gdLst>
                <a:gd name="T0" fmla="*/ 180 w 360"/>
                <a:gd name="T1" fmla="*/ 0 h 362"/>
                <a:gd name="T2" fmla="*/ 232 w 360"/>
                <a:gd name="T3" fmla="*/ 8 h 362"/>
                <a:gd name="T4" fmla="*/ 280 w 360"/>
                <a:gd name="T5" fmla="*/ 31 h 362"/>
                <a:gd name="T6" fmla="*/ 319 w 360"/>
                <a:gd name="T7" fmla="*/ 67 h 362"/>
                <a:gd name="T8" fmla="*/ 346 w 360"/>
                <a:gd name="T9" fmla="*/ 111 h 362"/>
                <a:gd name="T10" fmla="*/ 358 w 360"/>
                <a:gd name="T11" fmla="*/ 163 h 362"/>
                <a:gd name="T12" fmla="*/ 358 w 360"/>
                <a:gd name="T13" fmla="*/ 199 h 362"/>
                <a:gd name="T14" fmla="*/ 346 w 360"/>
                <a:gd name="T15" fmla="*/ 251 h 362"/>
                <a:gd name="T16" fmla="*/ 319 w 360"/>
                <a:gd name="T17" fmla="*/ 295 h 362"/>
                <a:gd name="T18" fmla="*/ 280 w 360"/>
                <a:gd name="T19" fmla="*/ 331 h 362"/>
                <a:gd name="T20" fmla="*/ 232 w 360"/>
                <a:gd name="T21" fmla="*/ 354 h 362"/>
                <a:gd name="T22" fmla="*/ 180 w 360"/>
                <a:gd name="T23" fmla="*/ 362 h 362"/>
                <a:gd name="T24" fmla="*/ 180 w 360"/>
                <a:gd name="T25" fmla="*/ 314 h 362"/>
                <a:gd name="T26" fmla="*/ 193 w 360"/>
                <a:gd name="T27" fmla="*/ 318 h 362"/>
                <a:gd name="T28" fmla="*/ 201 w 360"/>
                <a:gd name="T29" fmla="*/ 329 h 362"/>
                <a:gd name="T30" fmla="*/ 237 w 360"/>
                <a:gd name="T31" fmla="*/ 320 h 362"/>
                <a:gd name="T32" fmla="*/ 268 w 360"/>
                <a:gd name="T33" fmla="*/ 302 h 362"/>
                <a:gd name="T34" fmla="*/ 293 w 360"/>
                <a:gd name="T35" fmla="*/ 278 h 362"/>
                <a:gd name="T36" fmla="*/ 312 w 360"/>
                <a:gd name="T37" fmla="*/ 248 h 362"/>
                <a:gd name="T38" fmla="*/ 325 w 360"/>
                <a:gd name="T39" fmla="*/ 215 h 362"/>
                <a:gd name="T40" fmla="*/ 322 w 360"/>
                <a:gd name="T41" fmla="*/ 199 h 362"/>
                <a:gd name="T42" fmla="*/ 312 w 360"/>
                <a:gd name="T43" fmla="*/ 180 h 362"/>
                <a:gd name="T44" fmla="*/ 316 w 360"/>
                <a:gd name="T45" fmla="*/ 167 h 362"/>
                <a:gd name="T46" fmla="*/ 327 w 360"/>
                <a:gd name="T47" fmla="*/ 159 h 362"/>
                <a:gd name="T48" fmla="*/ 318 w 360"/>
                <a:gd name="T49" fmla="*/ 123 h 362"/>
                <a:gd name="T50" fmla="*/ 300 w 360"/>
                <a:gd name="T51" fmla="*/ 94 h 362"/>
                <a:gd name="T52" fmla="*/ 277 w 360"/>
                <a:gd name="T53" fmla="*/ 67 h 362"/>
                <a:gd name="T54" fmla="*/ 247 w 360"/>
                <a:gd name="T55" fmla="*/ 48 h 362"/>
                <a:gd name="T56" fmla="*/ 214 w 360"/>
                <a:gd name="T57" fmla="*/ 35 h 362"/>
                <a:gd name="T58" fmla="*/ 199 w 360"/>
                <a:gd name="T59" fmla="*/ 39 h 362"/>
                <a:gd name="T60" fmla="*/ 180 w 360"/>
                <a:gd name="T61" fmla="*/ 48 h 362"/>
                <a:gd name="T62" fmla="*/ 180 w 360"/>
                <a:gd name="T63" fmla="*/ 0 h 362"/>
                <a:gd name="T64" fmla="*/ 180 w 360"/>
                <a:gd name="T65" fmla="*/ 48 h 362"/>
                <a:gd name="T66" fmla="*/ 161 w 360"/>
                <a:gd name="T67" fmla="*/ 39 h 362"/>
                <a:gd name="T68" fmla="*/ 146 w 360"/>
                <a:gd name="T69" fmla="*/ 35 h 362"/>
                <a:gd name="T70" fmla="*/ 112 w 360"/>
                <a:gd name="T71" fmla="*/ 48 h 362"/>
                <a:gd name="T72" fmla="*/ 82 w 360"/>
                <a:gd name="T73" fmla="*/ 67 h 362"/>
                <a:gd name="T74" fmla="*/ 59 w 360"/>
                <a:gd name="T75" fmla="*/ 94 h 362"/>
                <a:gd name="T76" fmla="*/ 42 w 360"/>
                <a:gd name="T77" fmla="*/ 123 h 362"/>
                <a:gd name="T78" fmla="*/ 32 w 360"/>
                <a:gd name="T79" fmla="*/ 159 h 362"/>
                <a:gd name="T80" fmla="*/ 43 w 360"/>
                <a:gd name="T81" fmla="*/ 167 h 362"/>
                <a:gd name="T82" fmla="*/ 47 w 360"/>
                <a:gd name="T83" fmla="*/ 180 h 362"/>
                <a:gd name="T84" fmla="*/ 37 w 360"/>
                <a:gd name="T85" fmla="*/ 199 h 362"/>
                <a:gd name="T86" fmla="*/ 33 w 360"/>
                <a:gd name="T87" fmla="*/ 215 h 362"/>
                <a:gd name="T88" fmla="*/ 46 w 360"/>
                <a:gd name="T89" fmla="*/ 248 h 362"/>
                <a:gd name="T90" fmla="*/ 66 w 360"/>
                <a:gd name="T91" fmla="*/ 278 h 362"/>
                <a:gd name="T92" fmla="*/ 92 w 360"/>
                <a:gd name="T93" fmla="*/ 302 h 362"/>
                <a:gd name="T94" fmla="*/ 123 w 360"/>
                <a:gd name="T95" fmla="*/ 320 h 362"/>
                <a:gd name="T96" fmla="*/ 158 w 360"/>
                <a:gd name="T97" fmla="*/ 329 h 362"/>
                <a:gd name="T98" fmla="*/ 161 w 360"/>
                <a:gd name="T99" fmla="*/ 322 h 362"/>
                <a:gd name="T100" fmla="*/ 180 w 360"/>
                <a:gd name="T101" fmla="*/ 314 h 362"/>
                <a:gd name="T102" fmla="*/ 180 w 360"/>
                <a:gd name="T103" fmla="*/ 362 h 362"/>
                <a:gd name="T104" fmla="*/ 126 w 360"/>
                <a:gd name="T105" fmla="*/ 354 h 362"/>
                <a:gd name="T106" fmla="*/ 78 w 360"/>
                <a:gd name="T107" fmla="*/ 331 h 362"/>
                <a:gd name="T108" fmla="*/ 40 w 360"/>
                <a:gd name="T109" fmla="*/ 295 h 362"/>
                <a:gd name="T110" fmla="*/ 13 w 360"/>
                <a:gd name="T111" fmla="*/ 251 h 362"/>
                <a:gd name="T112" fmla="*/ 0 w 360"/>
                <a:gd name="T113" fmla="*/ 199 h 362"/>
                <a:gd name="T114" fmla="*/ 0 w 360"/>
                <a:gd name="T115" fmla="*/ 163 h 362"/>
                <a:gd name="T116" fmla="*/ 13 w 360"/>
                <a:gd name="T117" fmla="*/ 111 h 362"/>
                <a:gd name="T118" fmla="*/ 40 w 360"/>
                <a:gd name="T119" fmla="*/ 67 h 362"/>
                <a:gd name="T120" fmla="*/ 78 w 360"/>
                <a:gd name="T121" fmla="*/ 31 h 362"/>
                <a:gd name="T122" fmla="*/ 126 w 360"/>
                <a:gd name="T123" fmla="*/ 8 h 362"/>
                <a:gd name="T124" fmla="*/ 180 w 360"/>
                <a:gd name="T125"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0" h="362">
                  <a:moveTo>
                    <a:pt x="180" y="0"/>
                  </a:moveTo>
                  <a:lnTo>
                    <a:pt x="180" y="0"/>
                  </a:lnTo>
                  <a:lnTo>
                    <a:pt x="180" y="0"/>
                  </a:lnTo>
                  <a:lnTo>
                    <a:pt x="197" y="2"/>
                  </a:lnTo>
                  <a:lnTo>
                    <a:pt x="216" y="4"/>
                  </a:lnTo>
                  <a:lnTo>
                    <a:pt x="232" y="8"/>
                  </a:lnTo>
                  <a:lnTo>
                    <a:pt x="250" y="15"/>
                  </a:lnTo>
                  <a:lnTo>
                    <a:pt x="265" y="22"/>
                  </a:lnTo>
                  <a:lnTo>
                    <a:pt x="280" y="31"/>
                  </a:lnTo>
                  <a:lnTo>
                    <a:pt x="295" y="42"/>
                  </a:lnTo>
                  <a:lnTo>
                    <a:pt x="307" y="53"/>
                  </a:lnTo>
                  <a:lnTo>
                    <a:pt x="319" y="67"/>
                  </a:lnTo>
                  <a:lnTo>
                    <a:pt x="329" y="80"/>
                  </a:lnTo>
                  <a:lnTo>
                    <a:pt x="338" y="95"/>
                  </a:lnTo>
                  <a:lnTo>
                    <a:pt x="346" y="111"/>
                  </a:lnTo>
                  <a:lnTo>
                    <a:pt x="352" y="127"/>
                  </a:lnTo>
                  <a:lnTo>
                    <a:pt x="356" y="145"/>
                  </a:lnTo>
                  <a:lnTo>
                    <a:pt x="358" y="163"/>
                  </a:lnTo>
                  <a:lnTo>
                    <a:pt x="360" y="180"/>
                  </a:lnTo>
                  <a:lnTo>
                    <a:pt x="360" y="180"/>
                  </a:lnTo>
                  <a:lnTo>
                    <a:pt x="358" y="199"/>
                  </a:lnTo>
                  <a:lnTo>
                    <a:pt x="356" y="217"/>
                  </a:lnTo>
                  <a:lnTo>
                    <a:pt x="352" y="234"/>
                  </a:lnTo>
                  <a:lnTo>
                    <a:pt x="346" y="251"/>
                  </a:lnTo>
                  <a:lnTo>
                    <a:pt x="338" y="267"/>
                  </a:lnTo>
                  <a:lnTo>
                    <a:pt x="329" y="282"/>
                  </a:lnTo>
                  <a:lnTo>
                    <a:pt x="319" y="295"/>
                  </a:lnTo>
                  <a:lnTo>
                    <a:pt x="307" y="309"/>
                  </a:lnTo>
                  <a:lnTo>
                    <a:pt x="295" y="320"/>
                  </a:lnTo>
                  <a:lnTo>
                    <a:pt x="280" y="331"/>
                  </a:lnTo>
                  <a:lnTo>
                    <a:pt x="265" y="340"/>
                  </a:lnTo>
                  <a:lnTo>
                    <a:pt x="250" y="347"/>
                  </a:lnTo>
                  <a:lnTo>
                    <a:pt x="232" y="354"/>
                  </a:lnTo>
                  <a:lnTo>
                    <a:pt x="216" y="358"/>
                  </a:lnTo>
                  <a:lnTo>
                    <a:pt x="197" y="360"/>
                  </a:lnTo>
                  <a:lnTo>
                    <a:pt x="180" y="362"/>
                  </a:lnTo>
                  <a:lnTo>
                    <a:pt x="180" y="362"/>
                  </a:lnTo>
                  <a:lnTo>
                    <a:pt x="180" y="314"/>
                  </a:lnTo>
                  <a:lnTo>
                    <a:pt x="180" y="314"/>
                  </a:lnTo>
                  <a:lnTo>
                    <a:pt x="180" y="314"/>
                  </a:lnTo>
                  <a:lnTo>
                    <a:pt x="186" y="314"/>
                  </a:lnTo>
                  <a:lnTo>
                    <a:pt x="193" y="318"/>
                  </a:lnTo>
                  <a:lnTo>
                    <a:pt x="199" y="322"/>
                  </a:lnTo>
                  <a:lnTo>
                    <a:pt x="201" y="329"/>
                  </a:lnTo>
                  <a:lnTo>
                    <a:pt x="201" y="329"/>
                  </a:lnTo>
                  <a:lnTo>
                    <a:pt x="214" y="327"/>
                  </a:lnTo>
                  <a:lnTo>
                    <a:pt x="226" y="324"/>
                  </a:lnTo>
                  <a:lnTo>
                    <a:pt x="237" y="320"/>
                  </a:lnTo>
                  <a:lnTo>
                    <a:pt x="247" y="314"/>
                  </a:lnTo>
                  <a:lnTo>
                    <a:pt x="258" y="309"/>
                  </a:lnTo>
                  <a:lnTo>
                    <a:pt x="268" y="302"/>
                  </a:lnTo>
                  <a:lnTo>
                    <a:pt x="277" y="294"/>
                  </a:lnTo>
                  <a:lnTo>
                    <a:pt x="285" y="286"/>
                  </a:lnTo>
                  <a:lnTo>
                    <a:pt x="293" y="278"/>
                  </a:lnTo>
                  <a:lnTo>
                    <a:pt x="300" y="268"/>
                  </a:lnTo>
                  <a:lnTo>
                    <a:pt x="307" y="259"/>
                  </a:lnTo>
                  <a:lnTo>
                    <a:pt x="312" y="248"/>
                  </a:lnTo>
                  <a:lnTo>
                    <a:pt x="318" y="237"/>
                  </a:lnTo>
                  <a:lnTo>
                    <a:pt x="322" y="226"/>
                  </a:lnTo>
                  <a:lnTo>
                    <a:pt x="325" y="215"/>
                  </a:lnTo>
                  <a:lnTo>
                    <a:pt x="327" y="203"/>
                  </a:lnTo>
                  <a:lnTo>
                    <a:pt x="327" y="203"/>
                  </a:lnTo>
                  <a:lnTo>
                    <a:pt x="322" y="199"/>
                  </a:lnTo>
                  <a:lnTo>
                    <a:pt x="316" y="194"/>
                  </a:lnTo>
                  <a:lnTo>
                    <a:pt x="314" y="188"/>
                  </a:lnTo>
                  <a:lnTo>
                    <a:pt x="312" y="180"/>
                  </a:lnTo>
                  <a:lnTo>
                    <a:pt x="312" y="180"/>
                  </a:lnTo>
                  <a:lnTo>
                    <a:pt x="314" y="174"/>
                  </a:lnTo>
                  <a:lnTo>
                    <a:pt x="316" y="167"/>
                  </a:lnTo>
                  <a:lnTo>
                    <a:pt x="322" y="163"/>
                  </a:lnTo>
                  <a:lnTo>
                    <a:pt x="327" y="159"/>
                  </a:lnTo>
                  <a:lnTo>
                    <a:pt x="327" y="159"/>
                  </a:lnTo>
                  <a:lnTo>
                    <a:pt x="325" y="146"/>
                  </a:lnTo>
                  <a:lnTo>
                    <a:pt x="322" y="136"/>
                  </a:lnTo>
                  <a:lnTo>
                    <a:pt x="318" y="123"/>
                  </a:lnTo>
                  <a:lnTo>
                    <a:pt x="312" y="113"/>
                  </a:lnTo>
                  <a:lnTo>
                    <a:pt x="307" y="103"/>
                  </a:lnTo>
                  <a:lnTo>
                    <a:pt x="300" y="94"/>
                  </a:lnTo>
                  <a:lnTo>
                    <a:pt x="293" y="84"/>
                  </a:lnTo>
                  <a:lnTo>
                    <a:pt x="285" y="75"/>
                  </a:lnTo>
                  <a:lnTo>
                    <a:pt x="277" y="67"/>
                  </a:lnTo>
                  <a:lnTo>
                    <a:pt x="268" y="60"/>
                  </a:lnTo>
                  <a:lnTo>
                    <a:pt x="258" y="53"/>
                  </a:lnTo>
                  <a:lnTo>
                    <a:pt x="247" y="48"/>
                  </a:lnTo>
                  <a:lnTo>
                    <a:pt x="237" y="42"/>
                  </a:lnTo>
                  <a:lnTo>
                    <a:pt x="226" y="38"/>
                  </a:lnTo>
                  <a:lnTo>
                    <a:pt x="214" y="35"/>
                  </a:lnTo>
                  <a:lnTo>
                    <a:pt x="201" y="33"/>
                  </a:lnTo>
                  <a:lnTo>
                    <a:pt x="201" y="33"/>
                  </a:lnTo>
                  <a:lnTo>
                    <a:pt x="199" y="39"/>
                  </a:lnTo>
                  <a:lnTo>
                    <a:pt x="193" y="44"/>
                  </a:lnTo>
                  <a:lnTo>
                    <a:pt x="186" y="46"/>
                  </a:lnTo>
                  <a:lnTo>
                    <a:pt x="180" y="48"/>
                  </a:lnTo>
                  <a:lnTo>
                    <a:pt x="180" y="48"/>
                  </a:lnTo>
                  <a:lnTo>
                    <a:pt x="180" y="0"/>
                  </a:lnTo>
                  <a:close/>
                  <a:moveTo>
                    <a:pt x="180" y="0"/>
                  </a:moveTo>
                  <a:lnTo>
                    <a:pt x="180" y="0"/>
                  </a:lnTo>
                  <a:lnTo>
                    <a:pt x="180" y="48"/>
                  </a:lnTo>
                  <a:lnTo>
                    <a:pt x="180" y="48"/>
                  </a:lnTo>
                  <a:lnTo>
                    <a:pt x="173" y="46"/>
                  </a:lnTo>
                  <a:lnTo>
                    <a:pt x="166" y="44"/>
                  </a:lnTo>
                  <a:lnTo>
                    <a:pt x="161" y="39"/>
                  </a:lnTo>
                  <a:lnTo>
                    <a:pt x="158" y="33"/>
                  </a:lnTo>
                  <a:lnTo>
                    <a:pt x="158" y="33"/>
                  </a:lnTo>
                  <a:lnTo>
                    <a:pt x="146" y="35"/>
                  </a:lnTo>
                  <a:lnTo>
                    <a:pt x="134" y="38"/>
                  </a:lnTo>
                  <a:lnTo>
                    <a:pt x="123" y="42"/>
                  </a:lnTo>
                  <a:lnTo>
                    <a:pt x="112" y="48"/>
                  </a:lnTo>
                  <a:lnTo>
                    <a:pt x="101" y="53"/>
                  </a:lnTo>
                  <a:lnTo>
                    <a:pt x="92" y="60"/>
                  </a:lnTo>
                  <a:lnTo>
                    <a:pt x="82" y="67"/>
                  </a:lnTo>
                  <a:lnTo>
                    <a:pt x="74" y="75"/>
                  </a:lnTo>
                  <a:lnTo>
                    <a:pt x="66" y="84"/>
                  </a:lnTo>
                  <a:lnTo>
                    <a:pt x="59" y="94"/>
                  </a:lnTo>
                  <a:lnTo>
                    <a:pt x="52" y="103"/>
                  </a:lnTo>
                  <a:lnTo>
                    <a:pt x="46" y="113"/>
                  </a:lnTo>
                  <a:lnTo>
                    <a:pt x="42" y="123"/>
                  </a:lnTo>
                  <a:lnTo>
                    <a:pt x="37" y="136"/>
                  </a:lnTo>
                  <a:lnTo>
                    <a:pt x="33" y="146"/>
                  </a:lnTo>
                  <a:lnTo>
                    <a:pt x="32" y="159"/>
                  </a:lnTo>
                  <a:lnTo>
                    <a:pt x="32" y="159"/>
                  </a:lnTo>
                  <a:lnTo>
                    <a:pt x="37" y="163"/>
                  </a:lnTo>
                  <a:lnTo>
                    <a:pt x="43" y="167"/>
                  </a:lnTo>
                  <a:lnTo>
                    <a:pt x="46" y="174"/>
                  </a:lnTo>
                  <a:lnTo>
                    <a:pt x="47" y="180"/>
                  </a:lnTo>
                  <a:lnTo>
                    <a:pt x="47" y="180"/>
                  </a:lnTo>
                  <a:lnTo>
                    <a:pt x="46" y="188"/>
                  </a:lnTo>
                  <a:lnTo>
                    <a:pt x="43" y="194"/>
                  </a:lnTo>
                  <a:lnTo>
                    <a:pt x="37" y="199"/>
                  </a:lnTo>
                  <a:lnTo>
                    <a:pt x="32" y="203"/>
                  </a:lnTo>
                  <a:lnTo>
                    <a:pt x="32" y="203"/>
                  </a:lnTo>
                  <a:lnTo>
                    <a:pt x="33" y="215"/>
                  </a:lnTo>
                  <a:lnTo>
                    <a:pt x="37" y="226"/>
                  </a:lnTo>
                  <a:lnTo>
                    <a:pt x="42" y="237"/>
                  </a:lnTo>
                  <a:lnTo>
                    <a:pt x="46" y="248"/>
                  </a:lnTo>
                  <a:lnTo>
                    <a:pt x="52" y="259"/>
                  </a:lnTo>
                  <a:lnTo>
                    <a:pt x="59" y="268"/>
                  </a:lnTo>
                  <a:lnTo>
                    <a:pt x="66" y="278"/>
                  </a:lnTo>
                  <a:lnTo>
                    <a:pt x="74" y="286"/>
                  </a:lnTo>
                  <a:lnTo>
                    <a:pt x="82" y="294"/>
                  </a:lnTo>
                  <a:lnTo>
                    <a:pt x="92" y="302"/>
                  </a:lnTo>
                  <a:lnTo>
                    <a:pt x="101" y="309"/>
                  </a:lnTo>
                  <a:lnTo>
                    <a:pt x="112" y="314"/>
                  </a:lnTo>
                  <a:lnTo>
                    <a:pt x="123" y="320"/>
                  </a:lnTo>
                  <a:lnTo>
                    <a:pt x="134" y="324"/>
                  </a:lnTo>
                  <a:lnTo>
                    <a:pt x="146" y="327"/>
                  </a:lnTo>
                  <a:lnTo>
                    <a:pt x="158" y="329"/>
                  </a:lnTo>
                  <a:lnTo>
                    <a:pt x="158" y="329"/>
                  </a:lnTo>
                  <a:lnTo>
                    <a:pt x="158" y="329"/>
                  </a:lnTo>
                  <a:lnTo>
                    <a:pt x="161" y="322"/>
                  </a:lnTo>
                  <a:lnTo>
                    <a:pt x="166" y="318"/>
                  </a:lnTo>
                  <a:lnTo>
                    <a:pt x="173" y="314"/>
                  </a:lnTo>
                  <a:lnTo>
                    <a:pt x="180" y="314"/>
                  </a:lnTo>
                  <a:lnTo>
                    <a:pt x="180" y="362"/>
                  </a:lnTo>
                  <a:lnTo>
                    <a:pt x="180" y="362"/>
                  </a:lnTo>
                  <a:lnTo>
                    <a:pt x="180" y="362"/>
                  </a:lnTo>
                  <a:lnTo>
                    <a:pt x="161" y="360"/>
                  </a:lnTo>
                  <a:lnTo>
                    <a:pt x="143" y="358"/>
                  </a:lnTo>
                  <a:lnTo>
                    <a:pt x="126" y="354"/>
                  </a:lnTo>
                  <a:lnTo>
                    <a:pt x="109" y="347"/>
                  </a:lnTo>
                  <a:lnTo>
                    <a:pt x="93" y="340"/>
                  </a:lnTo>
                  <a:lnTo>
                    <a:pt x="78" y="331"/>
                  </a:lnTo>
                  <a:lnTo>
                    <a:pt x="65" y="320"/>
                  </a:lnTo>
                  <a:lnTo>
                    <a:pt x="52" y="309"/>
                  </a:lnTo>
                  <a:lnTo>
                    <a:pt x="40" y="295"/>
                  </a:lnTo>
                  <a:lnTo>
                    <a:pt x="29" y="282"/>
                  </a:lnTo>
                  <a:lnTo>
                    <a:pt x="21" y="267"/>
                  </a:lnTo>
                  <a:lnTo>
                    <a:pt x="13" y="251"/>
                  </a:lnTo>
                  <a:lnTo>
                    <a:pt x="8" y="234"/>
                  </a:lnTo>
                  <a:lnTo>
                    <a:pt x="2" y="217"/>
                  </a:lnTo>
                  <a:lnTo>
                    <a:pt x="0" y="199"/>
                  </a:lnTo>
                  <a:lnTo>
                    <a:pt x="0" y="180"/>
                  </a:lnTo>
                  <a:lnTo>
                    <a:pt x="0" y="180"/>
                  </a:lnTo>
                  <a:lnTo>
                    <a:pt x="0" y="163"/>
                  </a:lnTo>
                  <a:lnTo>
                    <a:pt x="2" y="145"/>
                  </a:lnTo>
                  <a:lnTo>
                    <a:pt x="8" y="127"/>
                  </a:lnTo>
                  <a:lnTo>
                    <a:pt x="13" y="111"/>
                  </a:lnTo>
                  <a:lnTo>
                    <a:pt x="21" y="95"/>
                  </a:lnTo>
                  <a:lnTo>
                    <a:pt x="29" y="80"/>
                  </a:lnTo>
                  <a:lnTo>
                    <a:pt x="40" y="67"/>
                  </a:lnTo>
                  <a:lnTo>
                    <a:pt x="52" y="53"/>
                  </a:lnTo>
                  <a:lnTo>
                    <a:pt x="65" y="42"/>
                  </a:lnTo>
                  <a:lnTo>
                    <a:pt x="78" y="31"/>
                  </a:lnTo>
                  <a:lnTo>
                    <a:pt x="93" y="22"/>
                  </a:lnTo>
                  <a:lnTo>
                    <a:pt x="109" y="15"/>
                  </a:lnTo>
                  <a:lnTo>
                    <a:pt x="126" y="8"/>
                  </a:lnTo>
                  <a:lnTo>
                    <a:pt x="143" y="4"/>
                  </a:lnTo>
                  <a:lnTo>
                    <a:pt x="161" y="2"/>
                  </a:lnTo>
                  <a:lnTo>
                    <a:pt x="180" y="0"/>
                  </a:lnTo>
                  <a:lnTo>
                    <a:pt x="180" y="0"/>
                  </a:lnTo>
                  <a:close/>
                </a:path>
              </a:pathLst>
            </a:custGeom>
            <a:solidFill>
              <a:srgbClr val="EDCD2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45" name="Freeform 145"/>
            <p:cNvSpPr>
              <a:spLocks/>
            </p:cNvSpPr>
            <p:nvPr/>
          </p:nvSpPr>
          <p:spPr bwMode="auto">
            <a:xfrm>
              <a:off x="2336801" y="3235325"/>
              <a:ext cx="285750" cy="150813"/>
            </a:xfrm>
            <a:custGeom>
              <a:avLst/>
              <a:gdLst>
                <a:gd name="T0" fmla="*/ 13 w 180"/>
                <a:gd name="T1" fmla="*/ 0 h 95"/>
                <a:gd name="T2" fmla="*/ 54 w 180"/>
                <a:gd name="T3" fmla="*/ 42 h 95"/>
                <a:gd name="T4" fmla="*/ 54 w 180"/>
                <a:gd name="T5" fmla="*/ 42 h 95"/>
                <a:gd name="T6" fmla="*/ 60 w 180"/>
                <a:gd name="T7" fmla="*/ 39 h 95"/>
                <a:gd name="T8" fmla="*/ 67 w 180"/>
                <a:gd name="T9" fmla="*/ 39 h 95"/>
                <a:gd name="T10" fmla="*/ 67 w 180"/>
                <a:gd name="T11" fmla="*/ 39 h 95"/>
                <a:gd name="T12" fmla="*/ 75 w 180"/>
                <a:gd name="T13" fmla="*/ 41 h 95"/>
                <a:gd name="T14" fmla="*/ 83 w 180"/>
                <a:gd name="T15" fmla="*/ 45 h 95"/>
                <a:gd name="T16" fmla="*/ 88 w 180"/>
                <a:gd name="T17" fmla="*/ 50 h 95"/>
                <a:gd name="T18" fmla="*/ 92 w 180"/>
                <a:gd name="T19" fmla="*/ 58 h 95"/>
                <a:gd name="T20" fmla="*/ 180 w 180"/>
                <a:gd name="T21" fmla="*/ 58 h 95"/>
                <a:gd name="T22" fmla="*/ 180 w 180"/>
                <a:gd name="T23" fmla="*/ 76 h 95"/>
                <a:gd name="T24" fmla="*/ 92 w 180"/>
                <a:gd name="T25" fmla="*/ 76 h 95"/>
                <a:gd name="T26" fmla="*/ 92 w 180"/>
                <a:gd name="T27" fmla="*/ 76 h 95"/>
                <a:gd name="T28" fmla="*/ 88 w 180"/>
                <a:gd name="T29" fmla="*/ 84 h 95"/>
                <a:gd name="T30" fmla="*/ 83 w 180"/>
                <a:gd name="T31" fmla="*/ 89 h 95"/>
                <a:gd name="T32" fmla="*/ 75 w 180"/>
                <a:gd name="T33" fmla="*/ 93 h 95"/>
                <a:gd name="T34" fmla="*/ 67 w 180"/>
                <a:gd name="T35" fmla="*/ 95 h 95"/>
                <a:gd name="T36" fmla="*/ 67 w 180"/>
                <a:gd name="T37" fmla="*/ 95 h 95"/>
                <a:gd name="T38" fmla="*/ 61 w 180"/>
                <a:gd name="T39" fmla="*/ 95 h 95"/>
                <a:gd name="T40" fmla="*/ 56 w 180"/>
                <a:gd name="T41" fmla="*/ 92 h 95"/>
                <a:gd name="T42" fmla="*/ 50 w 180"/>
                <a:gd name="T43" fmla="*/ 91 h 95"/>
                <a:gd name="T44" fmla="*/ 46 w 180"/>
                <a:gd name="T45" fmla="*/ 87 h 95"/>
                <a:gd name="T46" fmla="*/ 44 w 180"/>
                <a:gd name="T47" fmla="*/ 83 h 95"/>
                <a:gd name="T48" fmla="*/ 41 w 180"/>
                <a:gd name="T49" fmla="*/ 77 h 95"/>
                <a:gd name="T50" fmla="*/ 40 w 180"/>
                <a:gd name="T51" fmla="*/ 73 h 95"/>
                <a:gd name="T52" fmla="*/ 38 w 180"/>
                <a:gd name="T53" fmla="*/ 66 h 95"/>
                <a:gd name="T54" fmla="*/ 38 w 180"/>
                <a:gd name="T55" fmla="*/ 66 h 95"/>
                <a:gd name="T56" fmla="*/ 40 w 180"/>
                <a:gd name="T57" fmla="*/ 61 h 95"/>
                <a:gd name="T58" fmla="*/ 41 w 180"/>
                <a:gd name="T59" fmla="*/ 54 h 95"/>
                <a:gd name="T60" fmla="*/ 0 w 180"/>
                <a:gd name="T61" fmla="*/ 13 h 95"/>
                <a:gd name="T62" fmla="*/ 13 w 180"/>
                <a:gd name="T6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95">
                  <a:moveTo>
                    <a:pt x="13" y="0"/>
                  </a:moveTo>
                  <a:lnTo>
                    <a:pt x="54" y="42"/>
                  </a:lnTo>
                  <a:lnTo>
                    <a:pt x="54" y="42"/>
                  </a:lnTo>
                  <a:lnTo>
                    <a:pt x="60" y="39"/>
                  </a:lnTo>
                  <a:lnTo>
                    <a:pt x="67" y="39"/>
                  </a:lnTo>
                  <a:lnTo>
                    <a:pt x="67" y="39"/>
                  </a:lnTo>
                  <a:lnTo>
                    <a:pt x="75" y="41"/>
                  </a:lnTo>
                  <a:lnTo>
                    <a:pt x="83" y="45"/>
                  </a:lnTo>
                  <a:lnTo>
                    <a:pt x="88" y="50"/>
                  </a:lnTo>
                  <a:lnTo>
                    <a:pt x="92" y="58"/>
                  </a:lnTo>
                  <a:lnTo>
                    <a:pt x="180" y="58"/>
                  </a:lnTo>
                  <a:lnTo>
                    <a:pt x="180" y="76"/>
                  </a:lnTo>
                  <a:lnTo>
                    <a:pt x="92" y="76"/>
                  </a:lnTo>
                  <a:lnTo>
                    <a:pt x="92" y="76"/>
                  </a:lnTo>
                  <a:lnTo>
                    <a:pt x="88" y="84"/>
                  </a:lnTo>
                  <a:lnTo>
                    <a:pt x="83" y="89"/>
                  </a:lnTo>
                  <a:lnTo>
                    <a:pt x="75" y="93"/>
                  </a:lnTo>
                  <a:lnTo>
                    <a:pt x="67" y="95"/>
                  </a:lnTo>
                  <a:lnTo>
                    <a:pt x="67" y="95"/>
                  </a:lnTo>
                  <a:lnTo>
                    <a:pt x="61" y="95"/>
                  </a:lnTo>
                  <a:lnTo>
                    <a:pt x="56" y="92"/>
                  </a:lnTo>
                  <a:lnTo>
                    <a:pt x="50" y="91"/>
                  </a:lnTo>
                  <a:lnTo>
                    <a:pt x="46" y="87"/>
                  </a:lnTo>
                  <a:lnTo>
                    <a:pt x="44" y="83"/>
                  </a:lnTo>
                  <a:lnTo>
                    <a:pt x="41" y="77"/>
                  </a:lnTo>
                  <a:lnTo>
                    <a:pt x="40" y="73"/>
                  </a:lnTo>
                  <a:lnTo>
                    <a:pt x="38" y="66"/>
                  </a:lnTo>
                  <a:lnTo>
                    <a:pt x="38" y="66"/>
                  </a:lnTo>
                  <a:lnTo>
                    <a:pt x="40" y="61"/>
                  </a:lnTo>
                  <a:lnTo>
                    <a:pt x="41" y="54"/>
                  </a:lnTo>
                  <a:lnTo>
                    <a:pt x="0" y="13"/>
                  </a:lnTo>
                  <a:lnTo>
                    <a:pt x="13" y="0"/>
                  </a:lnTo>
                  <a:close/>
                </a:path>
              </a:pathLst>
            </a:custGeom>
            <a:solidFill>
              <a:srgbClr val="EDCD2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grpSp>
        <p:nvGrpSpPr>
          <p:cNvPr id="212" name="组合 211"/>
          <p:cNvGrpSpPr/>
          <p:nvPr/>
        </p:nvGrpSpPr>
        <p:grpSpPr>
          <a:xfrm>
            <a:off x="1982649" y="2919935"/>
            <a:ext cx="447558" cy="422165"/>
            <a:chOff x="2051051" y="3792538"/>
            <a:chExt cx="447675" cy="422275"/>
          </a:xfrm>
        </p:grpSpPr>
        <p:sp>
          <p:nvSpPr>
            <p:cNvPr id="146" name="Freeform 146"/>
            <p:cNvSpPr>
              <a:spLocks/>
            </p:cNvSpPr>
            <p:nvPr/>
          </p:nvSpPr>
          <p:spPr bwMode="auto">
            <a:xfrm>
              <a:off x="2051051" y="3879850"/>
              <a:ext cx="447675" cy="334963"/>
            </a:xfrm>
            <a:custGeom>
              <a:avLst/>
              <a:gdLst>
                <a:gd name="T0" fmla="*/ 86 w 282"/>
                <a:gd name="T1" fmla="*/ 0 h 211"/>
                <a:gd name="T2" fmla="*/ 115 w 282"/>
                <a:gd name="T3" fmla="*/ 6 h 211"/>
                <a:gd name="T4" fmla="*/ 141 w 282"/>
                <a:gd name="T5" fmla="*/ 20 h 211"/>
                <a:gd name="T6" fmla="*/ 153 w 282"/>
                <a:gd name="T7" fmla="*/ 11 h 211"/>
                <a:gd name="T8" fmla="*/ 182 w 282"/>
                <a:gd name="T9" fmla="*/ 1 h 211"/>
                <a:gd name="T10" fmla="*/ 198 w 282"/>
                <a:gd name="T11" fmla="*/ 0 h 211"/>
                <a:gd name="T12" fmla="*/ 214 w 282"/>
                <a:gd name="T13" fmla="*/ 1 h 211"/>
                <a:gd name="T14" fmla="*/ 245 w 282"/>
                <a:gd name="T15" fmla="*/ 14 h 211"/>
                <a:gd name="T16" fmla="*/ 268 w 282"/>
                <a:gd name="T17" fmla="*/ 35 h 211"/>
                <a:gd name="T18" fmla="*/ 278 w 282"/>
                <a:gd name="T19" fmla="*/ 57 h 211"/>
                <a:gd name="T20" fmla="*/ 282 w 282"/>
                <a:gd name="T21" fmla="*/ 73 h 211"/>
                <a:gd name="T22" fmla="*/ 282 w 282"/>
                <a:gd name="T23" fmla="*/ 81 h 211"/>
                <a:gd name="T24" fmla="*/ 281 w 282"/>
                <a:gd name="T25" fmla="*/ 102 h 211"/>
                <a:gd name="T26" fmla="*/ 274 w 282"/>
                <a:gd name="T27" fmla="*/ 123 h 211"/>
                <a:gd name="T28" fmla="*/ 263 w 282"/>
                <a:gd name="T29" fmla="*/ 145 h 211"/>
                <a:gd name="T30" fmla="*/ 248 w 282"/>
                <a:gd name="T31" fmla="*/ 165 h 211"/>
                <a:gd name="T32" fmla="*/ 228 w 282"/>
                <a:gd name="T33" fmla="*/ 184 h 211"/>
                <a:gd name="T34" fmla="*/ 203 w 282"/>
                <a:gd name="T35" fmla="*/ 199 h 211"/>
                <a:gd name="T36" fmla="*/ 172 w 282"/>
                <a:gd name="T37" fmla="*/ 209 h 211"/>
                <a:gd name="T38" fmla="*/ 137 w 282"/>
                <a:gd name="T39" fmla="*/ 211 h 211"/>
                <a:gd name="T40" fmla="*/ 118 w 282"/>
                <a:gd name="T41" fmla="*/ 211 h 211"/>
                <a:gd name="T42" fmla="*/ 86 w 282"/>
                <a:gd name="T43" fmla="*/ 203 h 211"/>
                <a:gd name="T44" fmla="*/ 58 w 282"/>
                <a:gd name="T45" fmla="*/ 191 h 211"/>
                <a:gd name="T46" fmla="*/ 38 w 282"/>
                <a:gd name="T47" fmla="*/ 173 h 211"/>
                <a:gd name="T48" fmla="*/ 22 w 282"/>
                <a:gd name="T49" fmla="*/ 153 h 211"/>
                <a:gd name="T50" fmla="*/ 11 w 282"/>
                <a:gd name="T51" fmla="*/ 133 h 211"/>
                <a:gd name="T52" fmla="*/ 4 w 282"/>
                <a:gd name="T53" fmla="*/ 111 h 211"/>
                <a:gd name="T54" fmla="*/ 0 w 282"/>
                <a:gd name="T55" fmla="*/ 81 h 211"/>
                <a:gd name="T56" fmla="*/ 0 w 282"/>
                <a:gd name="T57" fmla="*/ 73 h 211"/>
                <a:gd name="T58" fmla="*/ 4 w 282"/>
                <a:gd name="T59" fmla="*/ 57 h 211"/>
                <a:gd name="T60" fmla="*/ 15 w 282"/>
                <a:gd name="T61" fmla="*/ 35 h 211"/>
                <a:gd name="T62" fmla="*/ 38 w 282"/>
                <a:gd name="T63" fmla="*/ 14 h 211"/>
                <a:gd name="T64" fmla="*/ 68 w 282"/>
                <a:gd name="T65" fmla="*/ 1 h 211"/>
                <a:gd name="T66" fmla="*/ 86 w 282"/>
                <a:gd name="T6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2" h="211">
                  <a:moveTo>
                    <a:pt x="86" y="0"/>
                  </a:moveTo>
                  <a:lnTo>
                    <a:pt x="86" y="0"/>
                  </a:lnTo>
                  <a:lnTo>
                    <a:pt x="100" y="1"/>
                  </a:lnTo>
                  <a:lnTo>
                    <a:pt x="115" y="6"/>
                  </a:lnTo>
                  <a:lnTo>
                    <a:pt x="129" y="11"/>
                  </a:lnTo>
                  <a:lnTo>
                    <a:pt x="141" y="20"/>
                  </a:lnTo>
                  <a:lnTo>
                    <a:pt x="141" y="20"/>
                  </a:lnTo>
                  <a:lnTo>
                    <a:pt x="153" y="11"/>
                  </a:lnTo>
                  <a:lnTo>
                    <a:pt x="167" y="6"/>
                  </a:lnTo>
                  <a:lnTo>
                    <a:pt x="182" y="1"/>
                  </a:lnTo>
                  <a:lnTo>
                    <a:pt x="198" y="0"/>
                  </a:lnTo>
                  <a:lnTo>
                    <a:pt x="198" y="0"/>
                  </a:lnTo>
                  <a:lnTo>
                    <a:pt x="206" y="0"/>
                  </a:lnTo>
                  <a:lnTo>
                    <a:pt x="214" y="1"/>
                  </a:lnTo>
                  <a:lnTo>
                    <a:pt x="230" y="6"/>
                  </a:lnTo>
                  <a:lnTo>
                    <a:pt x="245" y="14"/>
                  </a:lnTo>
                  <a:lnTo>
                    <a:pt x="258" y="23"/>
                  </a:lnTo>
                  <a:lnTo>
                    <a:pt x="268" y="35"/>
                  </a:lnTo>
                  <a:lnTo>
                    <a:pt x="275" y="49"/>
                  </a:lnTo>
                  <a:lnTo>
                    <a:pt x="278" y="57"/>
                  </a:lnTo>
                  <a:lnTo>
                    <a:pt x="281" y="65"/>
                  </a:lnTo>
                  <a:lnTo>
                    <a:pt x="282" y="73"/>
                  </a:lnTo>
                  <a:lnTo>
                    <a:pt x="282" y="81"/>
                  </a:lnTo>
                  <a:lnTo>
                    <a:pt x="282" y="81"/>
                  </a:lnTo>
                  <a:lnTo>
                    <a:pt x="282" y="91"/>
                  </a:lnTo>
                  <a:lnTo>
                    <a:pt x="281" y="102"/>
                  </a:lnTo>
                  <a:lnTo>
                    <a:pt x="278" y="112"/>
                  </a:lnTo>
                  <a:lnTo>
                    <a:pt x="274" y="123"/>
                  </a:lnTo>
                  <a:lnTo>
                    <a:pt x="270" y="134"/>
                  </a:lnTo>
                  <a:lnTo>
                    <a:pt x="263" y="145"/>
                  </a:lnTo>
                  <a:lnTo>
                    <a:pt x="256" y="156"/>
                  </a:lnTo>
                  <a:lnTo>
                    <a:pt x="248" y="165"/>
                  </a:lnTo>
                  <a:lnTo>
                    <a:pt x="239" y="175"/>
                  </a:lnTo>
                  <a:lnTo>
                    <a:pt x="228" y="184"/>
                  </a:lnTo>
                  <a:lnTo>
                    <a:pt x="216" y="192"/>
                  </a:lnTo>
                  <a:lnTo>
                    <a:pt x="203" y="199"/>
                  </a:lnTo>
                  <a:lnTo>
                    <a:pt x="188" y="205"/>
                  </a:lnTo>
                  <a:lnTo>
                    <a:pt x="172" y="209"/>
                  </a:lnTo>
                  <a:lnTo>
                    <a:pt x="156" y="211"/>
                  </a:lnTo>
                  <a:lnTo>
                    <a:pt x="137" y="211"/>
                  </a:lnTo>
                  <a:lnTo>
                    <a:pt x="137" y="211"/>
                  </a:lnTo>
                  <a:lnTo>
                    <a:pt x="118" y="211"/>
                  </a:lnTo>
                  <a:lnTo>
                    <a:pt x="100" y="209"/>
                  </a:lnTo>
                  <a:lnTo>
                    <a:pt x="86" y="203"/>
                  </a:lnTo>
                  <a:lnTo>
                    <a:pt x="71" y="198"/>
                  </a:lnTo>
                  <a:lnTo>
                    <a:pt x="58" y="191"/>
                  </a:lnTo>
                  <a:lnTo>
                    <a:pt x="48" y="183"/>
                  </a:lnTo>
                  <a:lnTo>
                    <a:pt x="38" y="173"/>
                  </a:lnTo>
                  <a:lnTo>
                    <a:pt x="29" y="164"/>
                  </a:lnTo>
                  <a:lnTo>
                    <a:pt x="22" y="153"/>
                  </a:lnTo>
                  <a:lnTo>
                    <a:pt x="15" y="144"/>
                  </a:lnTo>
                  <a:lnTo>
                    <a:pt x="11" y="133"/>
                  </a:lnTo>
                  <a:lnTo>
                    <a:pt x="7" y="121"/>
                  </a:lnTo>
                  <a:lnTo>
                    <a:pt x="4" y="111"/>
                  </a:lnTo>
                  <a:lnTo>
                    <a:pt x="2" y="100"/>
                  </a:lnTo>
                  <a:lnTo>
                    <a:pt x="0" y="81"/>
                  </a:lnTo>
                  <a:lnTo>
                    <a:pt x="0" y="81"/>
                  </a:lnTo>
                  <a:lnTo>
                    <a:pt x="0" y="73"/>
                  </a:lnTo>
                  <a:lnTo>
                    <a:pt x="2" y="65"/>
                  </a:lnTo>
                  <a:lnTo>
                    <a:pt x="4" y="57"/>
                  </a:lnTo>
                  <a:lnTo>
                    <a:pt x="7" y="49"/>
                  </a:lnTo>
                  <a:lnTo>
                    <a:pt x="15" y="35"/>
                  </a:lnTo>
                  <a:lnTo>
                    <a:pt x="25" y="23"/>
                  </a:lnTo>
                  <a:lnTo>
                    <a:pt x="38" y="14"/>
                  </a:lnTo>
                  <a:lnTo>
                    <a:pt x="52" y="6"/>
                  </a:lnTo>
                  <a:lnTo>
                    <a:pt x="68" y="1"/>
                  </a:lnTo>
                  <a:lnTo>
                    <a:pt x="76" y="0"/>
                  </a:lnTo>
                  <a:lnTo>
                    <a:pt x="86" y="0"/>
                  </a:lnTo>
                  <a:lnTo>
                    <a:pt x="86" y="0"/>
                  </a:lnTo>
                  <a:close/>
                </a:path>
              </a:pathLst>
            </a:custGeom>
            <a:solidFill>
              <a:srgbClr val="5ABBC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47" name="Freeform 147"/>
            <p:cNvSpPr>
              <a:spLocks/>
            </p:cNvSpPr>
            <p:nvPr/>
          </p:nvSpPr>
          <p:spPr bwMode="auto">
            <a:xfrm>
              <a:off x="2178051" y="3792538"/>
              <a:ext cx="107950" cy="153988"/>
            </a:xfrm>
            <a:custGeom>
              <a:avLst/>
              <a:gdLst>
                <a:gd name="T0" fmla="*/ 60 w 68"/>
                <a:gd name="T1" fmla="*/ 97 h 97"/>
                <a:gd name="T2" fmla="*/ 60 w 68"/>
                <a:gd name="T3" fmla="*/ 97 h 97"/>
                <a:gd name="T4" fmla="*/ 65 w 68"/>
                <a:gd name="T5" fmla="*/ 85 h 97"/>
                <a:gd name="T6" fmla="*/ 68 w 68"/>
                <a:gd name="T7" fmla="*/ 71 h 97"/>
                <a:gd name="T8" fmla="*/ 68 w 68"/>
                <a:gd name="T9" fmla="*/ 58 h 97"/>
                <a:gd name="T10" fmla="*/ 66 w 68"/>
                <a:gd name="T11" fmla="*/ 46 h 97"/>
                <a:gd name="T12" fmla="*/ 62 w 68"/>
                <a:gd name="T13" fmla="*/ 33 h 97"/>
                <a:gd name="T14" fmla="*/ 56 w 68"/>
                <a:gd name="T15" fmla="*/ 21 h 97"/>
                <a:gd name="T16" fmla="*/ 49 w 68"/>
                <a:gd name="T17" fmla="*/ 10 h 97"/>
                <a:gd name="T18" fmla="*/ 39 w 68"/>
                <a:gd name="T19" fmla="*/ 0 h 97"/>
                <a:gd name="T20" fmla="*/ 0 w 68"/>
                <a:gd name="T21" fmla="*/ 6 h 97"/>
                <a:gd name="T22" fmla="*/ 0 w 68"/>
                <a:gd name="T23" fmla="*/ 6 h 97"/>
                <a:gd name="T24" fmla="*/ 14 w 68"/>
                <a:gd name="T25" fmla="*/ 15 h 97"/>
                <a:gd name="T26" fmla="*/ 24 w 68"/>
                <a:gd name="T27" fmla="*/ 23 h 97"/>
                <a:gd name="T28" fmla="*/ 35 w 68"/>
                <a:gd name="T29" fmla="*/ 32 h 97"/>
                <a:gd name="T30" fmla="*/ 43 w 68"/>
                <a:gd name="T31" fmla="*/ 42 h 97"/>
                <a:gd name="T32" fmla="*/ 50 w 68"/>
                <a:gd name="T33" fmla="*/ 54 h 97"/>
                <a:gd name="T34" fmla="*/ 56 w 68"/>
                <a:gd name="T35" fmla="*/ 66 h 97"/>
                <a:gd name="T36" fmla="*/ 58 w 68"/>
                <a:gd name="T37" fmla="*/ 81 h 97"/>
                <a:gd name="T38" fmla="*/ 60 w 68"/>
                <a:gd name="T39" fmla="*/ 97 h 97"/>
                <a:gd name="T40" fmla="*/ 60 w 68"/>
                <a:gd name="T41"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97">
                  <a:moveTo>
                    <a:pt x="60" y="97"/>
                  </a:moveTo>
                  <a:lnTo>
                    <a:pt x="60" y="97"/>
                  </a:lnTo>
                  <a:lnTo>
                    <a:pt x="65" y="85"/>
                  </a:lnTo>
                  <a:lnTo>
                    <a:pt x="68" y="71"/>
                  </a:lnTo>
                  <a:lnTo>
                    <a:pt x="68" y="58"/>
                  </a:lnTo>
                  <a:lnTo>
                    <a:pt x="66" y="46"/>
                  </a:lnTo>
                  <a:lnTo>
                    <a:pt x="62" y="33"/>
                  </a:lnTo>
                  <a:lnTo>
                    <a:pt x="56" y="21"/>
                  </a:lnTo>
                  <a:lnTo>
                    <a:pt x="49" y="10"/>
                  </a:lnTo>
                  <a:lnTo>
                    <a:pt x="39" y="0"/>
                  </a:lnTo>
                  <a:lnTo>
                    <a:pt x="0" y="6"/>
                  </a:lnTo>
                  <a:lnTo>
                    <a:pt x="0" y="6"/>
                  </a:lnTo>
                  <a:lnTo>
                    <a:pt x="14" y="15"/>
                  </a:lnTo>
                  <a:lnTo>
                    <a:pt x="24" y="23"/>
                  </a:lnTo>
                  <a:lnTo>
                    <a:pt x="35" y="32"/>
                  </a:lnTo>
                  <a:lnTo>
                    <a:pt x="43" y="42"/>
                  </a:lnTo>
                  <a:lnTo>
                    <a:pt x="50" y="54"/>
                  </a:lnTo>
                  <a:lnTo>
                    <a:pt x="56" y="66"/>
                  </a:lnTo>
                  <a:lnTo>
                    <a:pt x="58" y="81"/>
                  </a:lnTo>
                  <a:lnTo>
                    <a:pt x="60" y="97"/>
                  </a:lnTo>
                  <a:lnTo>
                    <a:pt x="60" y="97"/>
                  </a:lnTo>
                  <a:close/>
                </a:path>
              </a:pathLst>
            </a:custGeom>
            <a:solidFill>
              <a:srgbClr val="5ABBC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grpSp>
        <p:nvGrpSpPr>
          <p:cNvPr id="201" name="组合 200"/>
          <p:cNvGrpSpPr/>
          <p:nvPr/>
        </p:nvGrpSpPr>
        <p:grpSpPr>
          <a:xfrm>
            <a:off x="3122177" y="358378"/>
            <a:ext cx="676099" cy="555480"/>
            <a:chOff x="3190876" y="1230313"/>
            <a:chExt cx="676275" cy="555625"/>
          </a:xfrm>
        </p:grpSpPr>
        <p:sp>
          <p:nvSpPr>
            <p:cNvPr id="148" name="Freeform 148"/>
            <p:cNvSpPr>
              <a:spLocks/>
            </p:cNvSpPr>
            <p:nvPr/>
          </p:nvSpPr>
          <p:spPr bwMode="auto">
            <a:xfrm>
              <a:off x="3209926" y="1257300"/>
              <a:ext cx="657225" cy="528638"/>
            </a:xfrm>
            <a:custGeom>
              <a:avLst/>
              <a:gdLst>
                <a:gd name="T0" fmla="*/ 0 w 414"/>
                <a:gd name="T1" fmla="*/ 117 h 333"/>
                <a:gd name="T2" fmla="*/ 10 w 414"/>
                <a:gd name="T3" fmla="*/ 102 h 333"/>
                <a:gd name="T4" fmla="*/ 316 w 414"/>
                <a:gd name="T5" fmla="*/ 306 h 333"/>
                <a:gd name="T6" fmla="*/ 316 w 414"/>
                <a:gd name="T7" fmla="*/ 306 h 333"/>
                <a:gd name="T8" fmla="*/ 325 w 414"/>
                <a:gd name="T9" fmla="*/ 310 h 333"/>
                <a:gd name="T10" fmla="*/ 335 w 414"/>
                <a:gd name="T11" fmla="*/ 313 h 333"/>
                <a:gd name="T12" fmla="*/ 343 w 414"/>
                <a:gd name="T13" fmla="*/ 313 h 333"/>
                <a:gd name="T14" fmla="*/ 352 w 414"/>
                <a:gd name="T15" fmla="*/ 312 h 333"/>
                <a:gd name="T16" fmla="*/ 362 w 414"/>
                <a:gd name="T17" fmla="*/ 309 h 333"/>
                <a:gd name="T18" fmla="*/ 371 w 414"/>
                <a:gd name="T19" fmla="*/ 304 h 333"/>
                <a:gd name="T20" fmla="*/ 378 w 414"/>
                <a:gd name="T21" fmla="*/ 297 h 333"/>
                <a:gd name="T22" fmla="*/ 385 w 414"/>
                <a:gd name="T23" fmla="*/ 289 h 333"/>
                <a:gd name="T24" fmla="*/ 385 w 414"/>
                <a:gd name="T25" fmla="*/ 289 h 333"/>
                <a:gd name="T26" fmla="*/ 390 w 414"/>
                <a:gd name="T27" fmla="*/ 279 h 333"/>
                <a:gd name="T28" fmla="*/ 393 w 414"/>
                <a:gd name="T29" fmla="*/ 270 h 333"/>
                <a:gd name="T30" fmla="*/ 394 w 414"/>
                <a:gd name="T31" fmla="*/ 260 h 333"/>
                <a:gd name="T32" fmla="*/ 394 w 414"/>
                <a:gd name="T33" fmla="*/ 251 h 333"/>
                <a:gd name="T34" fmla="*/ 391 w 414"/>
                <a:gd name="T35" fmla="*/ 241 h 333"/>
                <a:gd name="T36" fmla="*/ 387 w 414"/>
                <a:gd name="T37" fmla="*/ 232 h 333"/>
                <a:gd name="T38" fmla="*/ 382 w 414"/>
                <a:gd name="T39" fmla="*/ 225 h 333"/>
                <a:gd name="T40" fmla="*/ 375 w 414"/>
                <a:gd name="T41" fmla="*/ 218 h 333"/>
                <a:gd name="T42" fmla="*/ 69 w 414"/>
                <a:gd name="T43" fmla="*/ 14 h 333"/>
                <a:gd name="T44" fmla="*/ 79 w 414"/>
                <a:gd name="T45" fmla="*/ 0 h 333"/>
                <a:gd name="T46" fmla="*/ 389 w 414"/>
                <a:gd name="T47" fmla="*/ 207 h 333"/>
                <a:gd name="T48" fmla="*/ 389 w 414"/>
                <a:gd name="T49" fmla="*/ 207 h 333"/>
                <a:gd name="T50" fmla="*/ 398 w 414"/>
                <a:gd name="T51" fmla="*/ 216 h 333"/>
                <a:gd name="T52" fmla="*/ 405 w 414"/>
                <a:gd name="T53" fmla="*/ 225 h 333"/>
                <a:gd name="T54" fmla="*/ 410 w 414"/>
                <a:gd name="T55" fmla="*/ 236 h 333"/>
                <a:gd name="T56" fmla="*/ 414 w 414"/>
                <a:gd name="T57" fmla="*/ 248 h 333"/>
                <a:gd name="T58" fmla="*/ 414 w 414"/>
                <a:gd name="T59" fmla="*/ 262 h 333"/>
                <a:gd name="T60" fmla="*/ 413 w 414"/>
                <a:gd name="T61" fmla="*/ 275 h 333"/>
                <a:gd name="T62" fmla="*/ 409 w 414"/>
                <a:gd name="T63" fmla="*/ 287 h 333"/>
                <a:gd name="T64" fmla="*/ 402 w 414"/>
                <a:gd name="T65" fmla="*/ 300 h 333"/>
                <a:gd name="T66" fmla="*/ 402 w 414"/>
                <a:gd name="T67" fmla="*/ 300 h 333"/>
                <a:gd name="T68" fmla="*/ 393 w 414"/>
                <a:gd name="T69" fmla="*/ 312 h 333"/>
                <a:gd name="T70" fmla="*/ 382 w 414"/>
                <a:gd name="T71" fmla="*/ 320 h 333"/>
                <a:gd name="T72" fmla="*/ 371 w 414"/>
                <a:gd name="T73" fmla="*/ 327 h 333"/>
                <a:gd name="T74" fmla="*/ 359 w 414"/>
                <a:gd name="T75" fmla="*/ 331 h 333"/>
                <a:gd name="T76" fmla="*/ 347 w 414"/>
                <a:gd name="T77" fmla="*/ 333 h 333"/>
                <a:gd name="T78" fmla="*/ 335 w 414"/>
                <a:gd name="T79" fmla="*/ 332 h 333"/>
                <a:gd name="T80" fmla="*/ 322 w 414"/>
                <a:gd name="T81" fmla="*/ 329 h 333"/>
                <a:gd name="T82" fmla="*/ 310 w 414"/>
                <a:gd name="T83" fmla="*/ 323 h 333"/>
                <a:gd name="T84" fmla="*/ 0 w 414"/>
                <a:gd name="T85" fmla="*/ 117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4" h="333">
                  <a:moveTo>
                    <a:pt x="0" y="117"/>
                  </a:moveTo>
                  <a:lnTo>
                    <a:pt x="10" y="102"/>
                  </a:lnTo>
                  <a:lnTo>
                    <a:pt x="316" y="306"/>
                  </a:lnTo>
                  <a:lnTo>
                    <a:pt x="316" y="306"/>
                  </a:lnTo>
                  <a:lnTo>
                    <a:pt x="325" y="310"/>
                  </a:lnTo>
                  <a:lnTo>
                    <a:pt x="335" y="313"/>
                  </a:lnTo>
                  <a:lnTo>
                    <a:pt x="343" y="313"/>
                  </a:lnTo>
                  <a:lnTo>
                    <a:pt x="352" y="312"/>
                  </a:lnTo>
                  <a:lnTo>
                    <a:pt x="362" y="309"/>
                  </a:lnTo>
                  <a:lnTo>
                    <a:pt x="371" y="304"/>
                  </a:lnTo>
                  <a:lnTo>
                    <a:pt x="378" y="297"/>
                  </a:lnTo>
                  <a:lnTo>
                    <a:pt x="385" y="289"/>
                  </a:lnTo>
                  <a:lnTo>
                    <a:pt x="385" y="289"/>
                  </a:lnTo>
                  <a:lnTo>
                    <a:pt x="390" y="279"/>
                  </a:lnTo>
                  <a:lnTo>
                    <a:pt x="393" y="270"/>
                  </a:lnTo>
                  <a:lnTo>
                    <a:pt x="394" y="260"/>
                  </a:lnTo>
                  <a:lnTo>
                    <a:pt x="394" y="251"/>
                  </a:lnTo>
                  <a:lnTo>
                    <a:pt x="391" y="241"/>
                  </a:lnTo>
                  <a:lnTo>
                    <a:pt x="387" y="232"/>
                  </a:lnTo>
                  <a:lnTo>
                    <a:pt x="382" y="225"/>
                  </a:lnTo>
                  <a:lnTo>
                    <a:pt x="375" y="218"/>
                  </a:lnTo>
                  <a:lnTo>
                    <a:pt x="69" y="14"/>
                  </a:lnTo>
                  <a:lnTo>
                    <a:pt x="79" y="0"/>
                  </a:lnTo>
                  <a:lnTo>
                    <a:pt x="389" y="207"/>
                  </a:lnTo>
                  <a:lnTo>
                    <a:pt x="389" y="207"/>
                  </a:lnTo>
                  <a:lnTo>
                    <a:pt x="398" y="216"/>
                  </a:lnTo>
                  <a:lnTo>
                    <a:pt x="405" y="225"/>
                  </a:lnTo>
                  <a:lnTo>
                    <a:pt x="410" y="236"/>
                  </a:lnTo>
                  <a:lnTo>
                    <a:pt x="414" y="248"/>
                  </a:lnTo>
                  <a:lnTo>
                    <a:pt x="414" y="262"/>
                  </a:lnTo>
                  <a:lnTo>
                    <a:pt x="413" y="275"/>
                  </a:lnTo>
                  <a:lnTo>
                    <a:pt x="409" y="287"/>
                  </a:lnTo>
                  <a:lnTo>
                    <a:pt x="402" y="300"/>
                  </a:lnTo>
                  <a:lnTo>
                    <a:pt x="402" y="300"/>
                  </a:lnTo>
                  <a:lnTo>
                    <a:pt x="393" y="312"/>
                  </a:lnTo>
                  <a:lnTo>
                    <a:pt x="382" y="320"/>
                  </a:lnTo>
                  <a:lnTo>
                    <a:pt x="371" y="327"/>
                  </a:lnTo>
                  <a:lnTo>
                    <a:pt x="359" y="331"/>
                  </a:lnTo>
                  <a:lnTo>
                    <a:pt x="347" y="333"/>
                  </a:lnTo>
                  <a:lnTo>
                    <a:pt x="335" y="332"/>
                  </a:lnTo>
                  <a:lnTo>
                    <a:pt x="322" y="329"/>
                  </a:lnTo>
                  <a:lnTo>
                    <a:pt x="310" y="323"/>
                  </a:lnTo>
                  <a:lnTo>
                    <a:pt x="0" y="117"/>
                  </a:lnTo>
                  <a:close/>
                </a:path>
              </a:pathLst>
            </a:custGeom>
            <a:solidFill>
              <a:srgbClr val="7CBE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49" name="Freeform 149"/>
            <p:cNvSpPr>
              <a:spLocks/>
            </p:cNvSpPr>
            <p:nvPr/>
          </p:nvSpPr>
          <p:spPr bwMode="auto">
            <a:xfrm>
              <a:off x="3190876" y="1230313"/>
              <a:ext cx="176213" cy="246063"/>
            </a:xfrm>
            <a:custGeom>
              <a:avLst/>
              <a:gdLst>
                <a:gd name="T0" fmla="*/ 5 w 111"/>
                <a:gd name="T1" fmla="*/ 154 h 155"/>
                <a:gd name="T2" fmla="*/ 5 w 111"/>
                <a:gd name="T3" fmla="*/ 154 h 155"/>
                <a:gd name="T4" fmla="*/ 9 w 111"/>
                <a:gd name="T5" fmla="*/ 155 h 155"/>
                <a:gd name="T6" fmla="*/ 15 w 111"/>
                <a:gd name="T7" fmla="*/ 155 h 155"/>
                <a:gd name="T8" fmla="*/ 19 w 111"/>
                <a:gd name="T9" fmla="*/ 154 h 155"/>
                <a:gd name="T10" fmla="*/ 23 w 111"/>
                <a:gd name="T11" fmla="*/ 150 h 155"/>
                <a:gd name="T12" fmla="*/ 110 w 111"/>
                <a:gd name="T13" fmla="*/ 20 h 155"/>
                <a:gd name="T14" fmla="*/ 110 w 111"/>
                <a:gd name="T15" fmla="*/ 20 h 155"/>
                <a:gd name="T16" fmla="*/ 111 w 111"/>
                <a:gd name="T17" fmla="*/ 15 h 155"/>
                <a:gd name="T18" fmla="*/ 111 w 111"/>
                <a:gd name="T19" fmla="*/ 11 h 155"/>
                <a:gd name="T20" fmla="*/ 110 w 111"/>
                <a:gd name="T21" fmla="*/ 5 h 155"/>
                <a:gd name="T22" fmla="*/ 106 w 111"/>
                <a:gd name="T23" fmla="*/ 2 h 155"/>
                <a:gd name="T24" fmla="*/ 106 w 111"/>
                <a:gd name="T25" fmla="*/ 2 h 155"/>
                <a:gd name="T26" fmla="*/ 101 w 111"/>
                <a:gd name="T27" fmla="*/ 0 h 155"/>
                <a:gd name="T28" fmla="*/ 96 w 111"/>
                <a:gd name="T29" fmla="*/ 0 h 155"/>
                <a:gd name="T30" fmla="*/ 92 w 111"/>
                <a:gd name="T31" fmla="*/ 2 h 155"/>
                <a:gd name="T32" fmla="*/ 89 w 111"/>
                <a:gd name="T33" fmla="*/ 5 h 155"/>
                <a:gd name="T34" fmla="*/ 1 w 111"/>
                <a:gd name="T35" fmla="*/ 136 h 155"/>
                <a:gd name="T36" fmla="*/ 1 w 111"/>
                <a:gd name="T37" fmla="*/ 136 h 155"/>
                <a:gd name="T38" fmla="*/ 0 w 111"/>
                <a:gd name="T39" fmla="*/ 140 h 155"/>
                <a:gd name="T40" fmla="*/ 0 w 111"/>
                <a:gd name="T41" fmla="*/ 146 h 155"/>
                <a:gd name="T42" fmla="*/ 1 w 111"/>
                <a:gd name="T43" fmla="*/ 150 h 155"/>
                <a:gd name="T44" fmla="*/ 5 w 111"/>
                <a:gd name="T45" fmla="*/ 154 h 155"/>
                <a:gd name="T46" fmla="*/ 5 w 111"/>
                <a:gd name="T47" fmla="*/ 15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1" h="155">
                  <a:moveTo>
                    <a:pt x="5" y="154"/>
                  </a:moveTo>
                  <a:lnTo>
                    <a:pt x="5" y="154"/>
                  </a:lnTo>
                  <a:lnTo>
                    <a:pt x="9" y="155"/>
                  </a:lnTo>
                  <a:lnTo>
                    <a:pt x="15" y="155"/>
                  </a:lnTo>
                  <a:lnTo>
                    <a:pt x="19" y="154"/>
                  </a:lnTo>
                  <a:lnTo>
                    <a:pt x="23" y="150"/>
                  </a:lnTo>
                  <a:lnTo>
                    <a:pt x="110" y="20"/>
                  </a:lnTo>
                  <a:lnTo>
                    <a:pt x="110" y="20"/>
                  </a:lnTo>
                  <a:lnTo>
                    <a:pt x="111" y="15"/>
                  </a:lnTo>
                  <a:lnTo>
                    <a:pt x="111" y="11"/>
                  </a:lnTo>
                  <a:lnTo>
                    <a:pt x="110" y="5"/>
                  </a:lnTo>
                  <a:lnTo>
                    <a:pt x="106" y="2"/>
                  </a:lnTo>
                  <a:lnTo>
                    <a:pt x="106" y="2"/>
                  </a:lnTo>
                  <a:lnTo>
                    <a:pt x="101" y="0"/>
                  </a:lnTo>
                  <a:lnTo>
                    <a:pt x="96" y="0"/>
                  </a:lnTo>
                  <a:lnTo>
                    <a:pt x="92" y="2"/>
                  </a:lnTo>
                  <a:lnTo>
                    <a:pt x="89" y="5"/>
                  </a:lnTo>
                  <a:lnTo>
                    <a:pt x="1" y="136"/>
                  </a:lnTo>
                  <a:lnTo>
                    <a:pt x="1" y="136"/>
                  </a:lnTo>
                  <a:lnTo>
                    <a:pt x="0" y="140"/>
                  </a:lnTo>
                  <a:lnTo>
                    <a:pt x="0" y="146"/>
                  </a:lnTo>
                  <a:lnTo>
                    <a:pt x="1" y="150"/>
                  </a:lnTo>
                  <a:lnTo>
                    <a:pt x="5" y="154"/>
                  </a:lnTo>
                  <a:lnTo>
                    <a:pt x="5" y="154"/>
                  </a:lnTo>
                  <a:close/>
                </a:path>
              </a:pathLst>
            </a:custGeom>
            <a:solidFill>
              <a:srgbClr val="7CBE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50" name="Freeform 150"/>
            <p:cNvSpPr>
              <a:spLocks/>
            </p:cNvSpPr>
            <p:nvPr/>
          </p:nvSpPr>
          <p:spPr bwMode="auto">
            <a:xfrm>
              <a:off x="3287713" y="1400175"/>
              <a:ext cx="504825" cy="323850"/>
            </a:xfrm>
            <a:custGeom>
              <a:avLst/>
              <a:gdLst>
                <a:gd name="T0" fmla="*/ 0 w 318"/>
                <a:gd name="T1" fmla="*/ 19 h 204"/>
                <a:gd name="T2" fmla="*/ 11 w 318"/>
                <a:gd name="T3" fmla="*/ 0 h 204"/>
                <a:gd name="T4" fmla="*/ 284 w 318"/>
                <a:gd name="T5" fmla="*/ 182 h 204"/>
                <a:gd name="T6" fmla="*/ 284 w 318"/>
                <a:gd name="T7" fmla="*/ 182 h 204"/>
                <a:gd name="T8" fmla="*/ 292 w 318"/>
                <a:gd name="T9" fmla="*/ 186 h 204"/>
                <a:gd name="T10" fmla="*/ 302 w 318"/>
                <a:gd name="T11" fmla="*/ 188 h 204"/>
                <a:gd name="T12" fmla="*/ 310 w 318"/>
                <a:gd name="T13" fmla="*/ 188 h 204"/>
                <a:gd name="T14" fmla="*/ 318 w 318"/>
                <a:gd name="T15" fmla="*/ 185 h 204"/>
                <a:gd name="T16" fmla="*/ 318 w 318"/>
                <a:gd name="T17" fmla="*/ 185 h 204"/>
                <a:gd name="T18" fmla="*/ 317 w 318"/>
                <a:gd name="T19" fmla="*/ 186 h 204"/>
                <a:gd name="T20" fmla="*/ 317 w 318"/>
                <a:gd name="T21" fmla="*/ 186 h 204"/>
                <a:gd name="T22" fmla="*/ 313 w 318"/>
                <a:gd name="T23" fmla="*/ 192 h 204"/>
                <a:gd name="T24" fmla="*/ 307 w 318"/>
                <a:gd name="T25" fmla="*/ 197 h 204"/>
                <a:gd name="T26" fmla="*/ 302 w 318"/>
                <a:gd name="T27" fmla="*/ 200 h 204"/>
                <a:gd name="T28" fmla="*/ 295 w 318"/>
                <a:gd name="T29" fmla="*/ 203 h 204"/>
                <a:gd name="T30" fmla="*/ 288 w 318"/>
                <a:gd name="T31" fmla="*/ 204 h 204"/>
                <a:gd name="T32" fmla="*/ 282 w 318"/>
                <a:gd name="T33" fmla="*/ 203 h 204"/>
                <a:gd name="T34" fmla="*/ 276 w 318"/>
                <a:gd name="T35" fmla="*/ 201 h 204"/>
                <a:gd name="T36" fmla="*/ 269 w 318"/>
                <a:gd name="T37" fmla="*/ 199 h 204"/>
                <a:gd name="T38" fmla="*/ 0 w 318"/>
                <a:gd name="T39" fmla="*/ 19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8" h="204">
                  <a:moveTo>
                    <a:pt x="0" y="19"/>
                  </a:moveTo>
                  <a:lnTo>
                    <a:pt x="11" y="0"/>
                  </a:lnTo>
                  <a:lnTo>
                    <a:pt x="284" y="182"/>
                  </a:lnTo>
                  <a:lnTo>
                    <a:pt x="284" y="182"/>
                  </a:lnTo>
                  <a:lnTo>
                    <a:pt x="292" y="186"/>
                  </a:lnTo>
                  <a:lnTo>
                    <a:pt x="302" y="188"/>
                  </a:lnTo>
                  <a:lnTo>
                    <a:pt x="310" y="188"/>
                  </a:lnTo>
                  <a:lnTo>
                    <a:pt x="318" y="185"/>
                  </a:lnTo>
                  <a:lnTo>
                    <a:pt x="318" y="185"/>
                  </a:lnTo>
                  <a:lnTo>
                    <a:pt x="317" y="186"/>
                  </a:lnTo>
                  <a:lnTo>
                    <a:pt x="317" y="186"/>
                  </a:lnTo>
                  <a:lnTo>
                    <a:pt x="313" y="192"/>
                  </a:lnTo>
                  <a:lnTo>
                    <a:pt x="307" y="197"/>
                  </a:lnTo>
                  <a:lnTo>
                    <a:pt x="302" y="200"/>
                  </a:lnTo>
                  <a:lnTo>
                    <a:pt x="295" y="203"/>
                  </a:lnTo>
                  <a:lnTo>
                    <a:pt x="288" y="204"/>
                  </a:lnTo>
                  <a:lnTo>
                    <a:pt x="282" y="203"/>
                  </a:lnTo>
                  <a:lnTo>
                    <a:pt x="276" y="201"/>
                  </a:lnTo>
                  <a:lnTo>
                    <a:pt x="269" y="199"/>
                  </a:lnTo>
                  <a:lnTo>
                    <a:pt x="0" y="19"/>
                  </a:lnTo>
                  <a:close/>
                </a:path>
              </a:pathLst>
            </a:custGeom>
            <a:solidFill>
              <a:srgbClr val="7CBE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sp>
        <p:nvSpPr>
          <p:cNvPr id="151" name="Freeform 151"/>
          <p:cNvSpPr>
            <a:spLocks noEditPoints="1"/>
          </p:cNvSpPr>
          <p:nvPr/>
        </p:nvSpPr>
        <p:spPr bwMode="auto">
          <a:xfrm>
            <a:off x="1484303" y="2759638"/>
            <a:ext cx="380901" cy="660228"/>
          </a:xfrm>
          <a:custGeom>
            <a:avLst/>
            <a:gdLst>
              <a:gd name="T0" fmla="*/ 144 w 240"/>
              <a:gd name="T1" fmla="*/ 352 h 416"/>
              <a:gd name="T2" fmla="*/ 154 w 240"/>
              <a:gd name="T3" fmla="*/ 354 h 416"/>
              <a:gd name="T4" fmla="*/ 164 w 240"/>
              <a:gd name="T5" fmla="*/ 359 h 416"/>
              <a:gd name="T6" fmla="*/ 171 w 240"/>
              <a:gd name="T7" fmla="*/ 366 h 416"/>
              <a:gd name="T8" fmla="*/ 175 w 240"/>
              <a:gd name="T9" fmla="*/ 375 h 416"/>
              <a:gd name="T10" fmla="*/ 176 w 240"/>
              <a:gd name="T11" fmla="*/ 382 h 416"/>
              <a:gd name="T12" fmla="*/ 175 w 240"/>
              <a:gd name="T13" fmla="*/ 394 h 416"/>
              <a:gd name="T14" fmla="*/ 168 w 240"/>
              <a:gd name="T15" fmla="*/ 405 h 416"/>
              <a:gd name="T16" fmla="*/ 158 w 240"/>
              <a:gd name="T17" fmla="*/ 413 h 416"/>
              <a:gd name="T18" fmla="*/ 152 w 240"/>
              <a:gd name="T19" fmla="*/ 415 h 416"/>
              <a:gd name="T20" fmla="*/ 144 w 240"/>
              <a:gd name="T21" fmla="*/ 352 h 416"/>
              <a:gd name="T22" fmla="*/ 144 w 240"/>
              <a:gd name="T23" fmla="*/ 325 h 416"/>
              <a:gd name="T24" fmla="*/ 144 w 240"/>
              <a:gd name="T25" fmla="*/ 141 h 416"/>
              <a:gd name="T26" fmla="*/ 163 w 240"/>
              <a:gd name="T27" fmla="*/ 160 h 416"/>
              <a:gd name="T28" fmla="*/ 175 w 240"/>
              <a:gd name="T29" fmla="*/ 189 h 416"/>
              <a:gd name="T30" fmla="*/ 188 w 240"/>
              <a:gd name="T31" fmla="*/ 243 h 416"/>
              <a:gd name="T32" fmla="*/ 192 w 240"/>
              <a:gd name="T33" fmla="*/ 251 h 416"/>
              <a:gd name="T34" fmla="*/ 205 w 240"/>
              <a:gd name="T35" fmla="*/ 260 h 416"/>
              <a:gd name="T36" fmla="*/ 225 w 240"/>
              <a:gd name="T37" fmla="*/ 264 h 416"/>
              <a:gd name="T38" fmla="*/ 240 w 240"/>
              <a:gd name="T39" fmla="*/ 300 h 416"/>
              <a:gd name="T40" fmla="*/ 135 w 240"/>
              <a:gd name="T41" fmla="*/ 352 h 416"/>
              <a:gd name="T42" fmla="*/ 144 w 240"/>
              <a:gd name="T43" fmla="*/ 352 h 416"/>
              <a:gd name="T44" fmla="*/ 144 w 240"/>
              <a:gd name="T45" fmla="*/ 416 h 416"/>
              <a:gd name="T46" fmla="*/ 134 w 240"/>
              <a:gd name="T47" fmla="*/ 415 h 416"/>
              <a:gd name="T48" fmla="*/ 125 w 240"/>
              <a:gd name="T49" fmla="*/ 409 h 416"/>
              <a:gd name="T50" fmla="*/ 118 w 240"/>
              <a:gd name="T51" fmla="*/ 403 h 416"/>
              <a:gd name="T52" fmla="*/ 112 w 240"/>
              <a:gd name="T53" fmla="*/ 392 h 416"/>
              <a:gd name="T54" fmla="*/ 112 w 240"/>
              <a:gd name="T55" fmla="*/ 386 h 416"/>
              <a:gd name="T56" fmla="*/ 114 w 240"/>
              <a:gd name="T57" fmla="*/ 374 h 416"/>
              <a:gd name="T58" fmla="*/ 121 w 240"/>
              <a:gd name="T59" fmla="*/ 363 h 416"/>
              <a:gd name="T60" fmla="*/ 130 w 240"/>
              <a:gd name="T61" fmla="*/ 355 h 416"/>
              <a:gd name="T62" fmla="*/ 135 w 240"/>
              <a:gd name="T63" fmla="*/ 352 h 416"/>
              <a:gd name="T64" fmla="*/ 144 w 240"/>
              <a:gd name="T65" fmla="*/ 141 h 416"/>
              <a:gd name="T66" fmla="*/ 122 w 240"/>
              <a:gd name="T67" fmla="*/ 130 h 416"/>
              <a:gd name="T68" fmla="*/ 98 w 240"/>
              <a:gd name="T69" fmla="*/ 126 h 416"/>
              <a:gd name="T70" fmla="*/ 69 w 240"/>
              <a:gd name="T71" fmla="*/ 19 h 416"/>
              <a:gd name="T72" fmla="*/ 65 w 240"/>
              <a:gd name="T73" fmla="*/ 10 h 416"/>
              <a:gd name="T74" fmla="*/ 58 w 240"/>
              <a:gd name="T75" fmla="*/ 4 h 416"/>
              <a:gd name="T76" fmla="*/ 49 w 240"/>
              <a:gd name="T77" fmla="*/ 0 h 416"/>
              <a:gd name="T78" fmla="*/ 39 w 240"/>
              <a:gd name="T79" fmla="*/ 2 h 416"/>
              <a:gd name="T80" fmla="*/ 34 w 240"/>
              <a:gd name="T81" fmla="*/ 3 h 416"/>
              <a:gd name="T82" fmla="*/ 26 w 240"/>
              <a:gd name="T83" fmla="*/ 10 h 416"/>
              <a:gd name="T84" fmla="*/ 22 w 240"/>
              <a:gd name="T85" fmla="*/ 18 h 416"/>
              <a:gd name="T86" fmla="*/ 20 w 240"/>
              <a:gd name="T87" fmla="*/ 27 h 416"/>
              <a:gd name="T88" fmla="*/ 49 w 240"/>
              <a:gd name="T89" fmla="*/ 139 h 416"/>
              <a:gd name="T90" fmla="*/ 38 w 240"/>
              <a:gd name="T91" fmla="*/ 145 h 416"/>
              <a:gd name="T92" fmla="*/ 20 w 240"/>
              <a:gd name="T93" fmla="*/ 164 h 416"/>
              <a:gd name="T94" fmla="*/ 11 w 240"/>
              <a:gd name="T95" fmla="*/ 187 h 416"/>
              <a:gd name="T96" fmla="*/ 8 w 240"/>
              <a:gd name="T97" fmla="*/ 216 h 416"/>
              <a:gd name="T98" fmla="*/ 11 w 240"/>
              <a:gd name="T99" fmla="*/ 232 h 416"/>
              <a:gd name="T100" fmla="*/ 26 w 240"/>
              <a:gd name="T101" fmla="*/ 285 h 416"/>
              <a:gd name="T102" fmla="*/ 26 w 240"/>
              <a:gd name="T103" fmla="*/ 294 h 416"/>
              <a:gd name="T104" fmla="*/ 20 w 240"/>
              <a:gd name="T105" fmla="*/ 308 h 416"/>
              <a:gd name="T106" fmla="*/ 5 w 240"/>
              <a:gd name="T107" fmla="*/ 321 h 416"/>
              <a:gd name="T108" fmla="*/ 10 w 240"/>
              <a:gd name="T109" fmla="*/ 361 h 416"/>
              <a:gd name="T110" fmla="*/ 144 w 240"/>
              <a:gd name="T111" fmla="*/ 141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0" h="416">
                <a:moveTo>
                  <a:pt x="144" y="352"/>
                </a:moveTo>
                <a:lnTo>
                  <a:pt x="144" y="352"/>
                </a:lnTo>
                <a:lnTo>
                  <a:pt x="149" y="352"/>
                </a:lnTo>
                <a:lnTo>
                  <a:pt x="154" y="354"/>
                </a:lnTo>
                <a:lnTo>
                  <a:pt x="160" y="355"/>
                </a:lnTo>
                <a:lnTo>
                  <a:pt x="164" y="359"/>
                </a:lnTo>
                <a:lnTo>
                  <a:pt x="168" y="362"/>
                </a:lnTo>
                <a:lnTo>
                  <a:pt x="171" y="366"/>
                </a:lnTo>
                <a:lnTo>
                  <a:pt x="173" y="371"/>
                </a:lnTo>
                <a:lnTo>
                  <a:pt x="175" y="375"/>
                </a:lnTo>
                <a:lnTo>
                  <a:pt x="175" y="375"/>
                </a:lnTo>
                <a:lnTo>
                  <a:pt x="176" y="382"/>
                </a:lnTo>
                <a:lnTo>
                  <a:pt x="176" y="389"/>
                </a:lnTo>
                <a:lnTo>
                  <a:pt x="175" y="394"/>
                </a:lnTo>
                <a:lnTo>
                  <a:pt x="172" y="400"/>
                </a:lnTo>
                <a:lnTo>
                  <a:pt x="168" y="405"/>
                </a:lnTo>
                <a:lnTo>
                  <a:pt x="164" y="409"/>
                </a:lnTo>
                <a:lnTo>
                  <a:pt x="158" y="413"/>
                </a:lnTo>
                <a:lnTo>
                  <a:pt x="152" y="415"/>
                </a:lnTo>
                <a:lnTo>
                  <a:pt x="152" y="415"/>
                </a:lnTo>
                <a:lnTo>
                  <a:pt x="144" y="416"/>
                </a:lnTo>
                <a:lnTo>
                  <a:pt x="144" y="352"/>
                </a:lnTo>
                <a:lnTo>
                  <a:pt x="144" y="352"/>
                </a:lnTo>
                <a:close/>
                <a:moveTo>
                  <a:pt x="144" y="325"/>
                </a:moveTo>
                <a:lnTo>
                  <a:pt x="144" y="141"/>
                </a:lnTo>
                <a:lnTo>
                  <a:pt x="144" y="141"/>
                </a:lnTo>
                <a:lnTo>
                  <a:pt x="154" y="149"/>
                </a:lnTo>
                <a:lnTo>
                  <a:pt x="163" y="160"/>
                </a:lnTo>
                <a:lnTo>
                  <a:pt x="169" y="174"/>
                </a:lnTo>
                <a:lnTo>
                  <a:pt x="175" y="189"/>
                </a:lnTo>
                <a:lnTo>
                  <a:pt x="175" y="189"/>
                </a:lnTo>
                <a:lnTo>
                  <a:pt x="188" y="243"/>
                </a:lnTo>
                <a:lnTo>
                  <a:pt x="188" y="243"/>
                </a:lnTo>
                <a:lnTo>
                  <a:pt x="192" y="251"/>
                </a:lnTo>
                <a:lnTo>
                  <a:pt x="198" y="256"/>
                </a:lnTo>
                <a:lnTo>
                  <a:pt x="205" y="260"/>
                </a:lnTo>
                <a:lnTo>
                  <a:pt x="211" y="263"/>
                </a:lnTo>
                <a:lnTo>
                  <a:pt x="225" y="264"/>
                </a:lnTo>
                <a:lnTo>
                  <a:pt x="230" y="264"/>
                </a:lnTo>
                <a:lnTo>
                  <a:pt x="240" y="300"/>
                </a:lnTo>
                <a:lnTo>
                  <a:pt x="144" y="325"/>
                </a:lnTo>
                <a:close/>
                <a:moveTo>
                  <a:pt x="135" y="352"/>
                </a:moveTo>
                <a:lnTo>
                  <a:pt x="135" y="352"/>
                </a:lnTo>
                <a:lnTo>
                  <a:pt x="144" y="352"/>
                </a:lnTo>
                <a:lnTo>
                  <a:pt x="144" y="416"/>
                </a:lnTo>
                <a:lnTo>
                  <a:pt x="144" y="416"/>
                </a:lnTo>
                <a:lnTo>
                  <a:pt x="138" y="416"/>
                </a:lnTo>
                <a:lnTo>
                  <a:pt x="134" y="415"/>
                </a:lnTo>
                <a:lnTo>
                  <a:pt x="129" y="412"/>
                </a:lnTo>
                <a:lnTo>
                  <a:pt x="125" y="409"/>
                </a:lnTo>
                <a:lnTo>
                  <a:pt x="121" y="407"/>
                </a:lnTo>
                <a:lnTo>
                  <a:pt x="118" y="403"/>
                </a:lnTo>
                <a:lnTo>
                  <a:pt x="115" y="397"/>
                </a:lnTo>
                <a:lnTo>
                  <a:pt x="112" y="392"/>
                </a:lnTo>
                <a:lnTo>
                  <a:pt x="112" y="392"/>
                </a:lnTo>
                <a:lnTo>
                  <a:pt x="112" y="386"/>
                </a:lnTo>
                <a:lnTo>
                  <a:pt x="112" y="380"/>
                </a:lnTo>
                <a:lnTo>
                  <a:pt x="114" y="374"/>
                </a:lnTo>
                <a:lnTo>
                  <a:pt x="117" y="367"/>
                </a:lnTo>
                <a:lnTo>
                  <a:pt x="121" y="363"/>
                </a:lnTo>
                <a:lnTo>
                  <a:pt x="125" y="359"/>
                </a:lnTo>
                <a:lnTo>
                  <a:pt x="130" y="355"/>
                </a:lnTo>
                <a:lnTo>
                  <a:pt x="135" y="352"/>
                </a:lnTo>
                <a:lnTo>
                  <a:pt x="135" y="352"/>
                </a:lnTo>
                <a:close/>
                <a:moveTo>
                  <a:pt x="144" y="141"/>
                </a:moveTo>
                <a:lnTo>
                  <a:pt x="144" y="141"/>
                </a:lnTo>
                <a:lnTo>
                  <a:pt x="133" y="134"/>
                </a:lnTo>
                <a:lnTo>
                  <a:pt x="122" y="130"/>
                </a:lnTo>
                <a:lnTo>
                  <a:pt x="110" y="128"/>
                </a:lnTo>
                <a:lnTo>
                  <a:pt x="98" y="126"/>
                </a:lnTo>
                <a:lnTo>
                  <a:pt x="69" y="19"/>
                </a:lnTo>
                <a:lnTo>
                  <a:pt x="69" y="19"/>
                </a:lnTo>
                <a:lnTo>
                  <a:pt x="68" y="15"/>
                </a:lnTo>
                <a:lnTo>
                  <a:pt x="65" y="10"/>
                </a:lnTo>
                <a:lnTo>
                  <a:pt x="61" y="7"/>
                </a:lnTo>
                <a:lnTo>
                  <a:pt x="58" y="4"/>
                </a:lnTo>
                <a:lnTo>
                  <a:pt x="53" y="2"/>
                </a:lnTo>
                <a:lnTo>
                  <a:pt x="49" y="0"/>
                </a:lnTo>
                <a:lnTo>
                  <a:pt x="43" y="0"/>
                </a:lnTo>
                <a:lnTo>
                  <a:pt x="39" y="2"/>
                </a:lnTo>
                <a:lnTo>
                  <a:pt x="39" y="2"/>
                </a:lnTo>
                <a:lnTo>
                  <a:pt x="34" y="3"/>
                </a:lnTo>
                <a:lnTo>
                  <a:pt x="30" y="6"/>
                </a:lnTo>
                <a:lnTo>
                  <a:pt x="26" y="10"/>
                </a:lnTo>
                <a:lnTo>
                  <a:pt x="23" y="13"/>
                </a:lnTo>
                <a:lnTo>
                  <a:pt x="22" y="18"/>
                </a:lnTo>
                <a:lnTo>
                  <a:pt x="20" y="22"/>
                </a:lnTo>
                <a:lnTo>
                  <a:pt x="20" y="27"/>
                </a:lnTo>
                <a:lnTo>
                  <a:pt x="20" y="32"/>
                </a:lnTo>
                <a:lnTo>
                  <a:pt x="49" y="139"/>
                </a:lnTo>
                <a:lnTo>
                  <a:pt x="49" y="139"/>
                </a:lnTo>
                <a:lnTo>
                  <a:pt x="38" y="145"/>
                </a:lnTo>
                <a:lnTo>
                  <a:pt x="28" y="155"/>
                </a:lnTo>
                <a:lnTo>
                  <a:pt x="20" y="164"/>
                </a:lnTo>
                <a:lnTo>
                  <a:pt x="15" y="175"/>
                </a:lnTo>
                <a:lnTo>
                  <a:pt x="11" y="187"/>
                </a:lnTo>
                <a:lnTo>
                  <a:pt x="8" y="201"/>
                </a:lnTo>
                <a:lnTo>
                  <a:pt x="8" y="216"/>
                </a:lnTo>
                <a:lnTo>
                  <a:pt x="11" y="232"/>
                </a:lnTo>
                <a:lnTo>
                  <a:pt x="11" y="232"/>
                </a:lnTo>
                <a:lnTo>
                  <a:pt x="26" y="285"/>
                </a:lnTo>
                <a:lnTo>
                  <a:pt x="26" y="285"/>
                </a:lnTo>
                <a:lnTo>
                  <a:pt x="26" y="285"/>
                </a:lnTo>
                <a:lnTo>
                  <a:pt x="26" y="294"/>
                </a:lnTo>
                <a:lnTo>
                  <a:pt x="24" y="301"/>
                </a:lnTo>
                <a:lnTo>
                  <a:pt x="20" y="308"/>
                </a:lnTo>
                <a:lnTo>
                  <a:pt x="15" y="313"/>
                </a:lnTo>
                <a:lnTo>
                  <a:pt x="5" y="321"/>
                </a:lnTo>
                <a:lnTo>
                  <a:pt x="0" y="324"/>
                </a:lnTo>
                <a:lnTo>
                  <a:pt x="10" y="361"/>
                </a:lnTo>
                <a:lnTo>
                  <a:pt x="144" y="325"/>
                </a:lnTo>
                <a:lnTo>
                  <a:pt x="144" y="141"/>
                </a:lnTo>
                <a:close/>
              </a:path>
            </a:pathLst>
          </a:custGeom>
          <a:solidFill>
            <a:srgbClr val="C160D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52" name="Freeform 152"/>
          <p:cNvSpPr>
            <a:spLocks noEditPoints="1"/>
          </p:cNvSpPr>
          <p:nvPr/>
        </p:nvSpPr>
        <p:spPr bwMode="auto">
          <a:xfrm>
            <a:off x="3855410" y="1896264"/>
            <a:ext cx="547545" cy="595158"/>
          </a:xfrm>
          <a:custGeom>
            <a:avLst/>
            <a:gdLst>
              <a:gd name="T0" fmla="*/ 268 w 345"/>
              <a:gd name="T1" fmla="*/ 172 h 375"/>
              <a:gd name="T2" fmla="*/ 258 w 345"/>
              <a:gd name="T3" fmla="*/ 130 h 375"/>
              <a:gd name="T4" fmla="*/ 264 w 345"/>
              <a:gd name="T5" fmla="*/ 252 h 375"/>
              <a:gd name="T6" fmla="*/ 296 w 345"/>
              <a:gd name="T7" fmla="*/ 291 h 375"/>
              <a:gd name="T8" fmla="*/ 281 w 345"/>
              <a:gd name="T9" fmla="*/ 295 h 375"/>
              <a:gd name="T10" fmla="*/ 281 w 345"/>
              <a:gd name="T11" fmla="*/ 50 h 375"/>
              <a:gd name="T12" fmla="*/ 296 w 345"/>
              <a:gd name="T13" fmla="*/ 53 h 375"/>
              <a:gd name="T14" fmla="*/ 264 w 345"/>
              <a:gd name="T15" fmla="*/ 94 h 375"/>
              <a:gd name="T16" fmla="*/ 284 w 345"/>
              <a:gd name="T17" fmla="*/ 172 h 375"/>
              <a:gd name="T18" fmla="*/ 336 w 345"/>
              <a:gd name="T19" fmla="*/ 164 h 375"/>
              <a:gd name="T20" fmla="*/ 344 w 345"/>
              <a:gd name="T21" fmla="*/ 176 h 375"/>
              <a:gd name="T22" fmla="*/ 289 w 345"/>
              <a:gd name="T23" fmla="*/ 180 h 375"/>
              <a:gd name="T24" fmla="*/ 173 w 345"/>
              <a:gd name="T25" fmla="*/ 77 h 375"/>
              <a:gd name="T26" fmla="*/ 243 w 345"/>
              <a:gd name="T27" fmla="*/ 108 h 375"/>
              <a:gd name="T28" fmla="*/ 245 w 345"/>
              <a:gd name="T29" fmla="*/ 236 h 375"/>
              <a:gd name="T30" fmla="*/ 222 w 345"/>
              <a:gd name="T31" fmla="*/ 345 h 375"/>
              <a:gd name="T32" fmla="*/ 178 w 345"/>
              <a:gd name="T33" fmla="*/ 375 h 375"/>
              <a:gd name="T34" fmla="*/ 207 w 345"/>
              <a:gd name="T35" fmla="*/ 242 h 375"/>
              <a:gd name="T36" fmla="*/ 238 w 345"/>
              <a:gd name="T37" fmla="*/ 211 h 375"/>
              <a:gd name="T38" fmla="*/ 248 w 345"/>
              <a:gd name="T39" fmla="*/ 157 h 375"/>
              <a:gd name="T40" fmla="*/ 203 w 345"/>
              <a:gd name="T41" fmla="*/ 103 h 375"/>
              <a:gd name="T42" fmla="*/ 173 w 345"/>
              <a:gd name="T43" fmla="*/ 77 h 375"/>
              <a:gd name="T44" fmla="*/ 250 w 345"/>
              <a:gd name="T45" fmla="*/ 91 h 375"/>
              <a:gd name="T46" fmla="*/ 258 w 345"/>
              <a:gd name="T47" fmla="*/ 73 h 375"/>
              <a:gd name="T48" fmla="*/ 250 w 345"/>
              <a:gd name="T49" fmla="*/ 255 h 375"/>
              <a:gd name="T50" fmla="*/ 258 w 345"/>
              <a:gd name="T51" fmla="*/ 249 h 375"/>
              <a:gd name="T52" fmla="*/ 180 w 345"/>
              <a:gd name="T53" fmla="*/ 6 h 375"/>
              <a:gd name="T54" fmla="*/ 176 w 345"/>
              <a:gd name="T55" fmla="*/ 60 h 375"/>
              <a:gd name="T56" fmla="*/ 157 w 345"/>
              <a:gd name="T57" fmla="*/ 374 h 375"/>
              <a:gd name="T58" fmla="*/ 120 w 345"/>
              <a:gd name="T59" fmla="*/ 337 h 375"/>
              <a:gd name="T60" fmla="*/ 93 w 345"/>
              <a:gd name="T61" fmla="*/ 224 h 375"/>
              <a:gd name="T62" fmla="*/ 111 w 345"/>
              <a:gd name="T63" fmla="*/ 100 h 375"/>
              <a:gd name="T64" fmla="*/ 173 w 345"/>
              <a:gd name="T65" fmla="*/ 96 h 375"/>
              <a:gd name="T66" fmla="*/ 119 w 345"/>
              <a:gd name="T67" fmla="*/ 119 h 375"/>
              <a:gd name="T68" fmla="*/ 97 w 345"/>
              <a:gd name="T69" fmla="*/ 183 h 375"/>
              <a:gd name="T70" fmla="*/ 126 w 345"/>
              <a:gd name="T71" fmla="*/ 232 h 375"/>
              <a:gd name="T72" fmla="*/ 139 w 345"/>
              <a:gd name="T73" fmla="*/ 290 h 375"/>
              <a:gd name="T74" fmla="*/ 173 w 345"/>
              <a:gd name="T75" fmla="*/ 60 h 375"/>
              <a:gd name="T76" fmla="*/ 164 w 345"/>
              <a:gd name="T77" fmla="*/ 54 h 375"/>
              <a:gd name="T78" fmla="*/ 169 w 345"/>
              <a:gd name="T79" fmla="*/ 0 h 375"/>
              <a:gd name="T80" fmla="*/ 93 w 345"/>
              <a:gd name="T81" fmla="*/ 264 h 375"/>
              <a:gd name="T82" fmla="*/ 93 w 345"/>
              <a:gd name="T83" fmla="*/ 252 h 375"/>
              <a:gd name="T84" fmla="*/ 86 w 345"/>
              <a:gd name="T85" fmla="*/ 96 h 375"/>
              <a:gd name="T86" fmla="*/ 94 w 345"/>
              <a:gd name="T87" fmla="*/ 84 h 375"/>
              <a:gd name="T88" fmla="*/ 82 w 345"/>
              <a:gd name="T89" fmla="*/ 203 h 375"/>
              <a:gd name="T90" fmla="*/ 80 w 345"/>
              <a:gd name="T91" fmla="*/ 152 h 375"/>
              <a:gd name="T92" fmla="*/ 86 w 345"/>
              <a:gd name="T93" fmla="*/ 96 h 375"/>
              <a:gd name="T94" fmla="*/ 50 w 345"/>
              <a:gd name="T95" fmla="*/ 64 h 375"/>
              <a:gd name="T96" fmla="*/ 53 w 345"/>
              <a:gd name="T97" fmla="*/ 49 h 375"/>
              <a:gd name="T98" fmla="*/ 86 w 345"/>
              <a:gd name="T99" fmla="*/ 249 h 375"/>
              <a:gd name="T100" fmla="*/ 53 w 345"/>
              <a:gd name="T101" fmla="*/ 297 h 375"/>
              <a:gd name="T102" fmla="*/ 50 w 345"/>
              <a:gd name="T103" fmla="*/ 282 h 375"/>
              <a:gd name="T104" fmla="*/ 86 w 345"/>
              <a:gd name="T105" fmla="*/ 249 h 375"/>
              <a:gd name="T106" fmla="*/ 57 w 345"/>
              <a:gd name="T107" fmla="*/ 167 h 375"/>
              <a:gd name="T108" fmla="*/ 54 w 345"/>
              <a:gd name="T109" fmla="*/ 180 h 375"/>
              <a:gd name="T110" fmla="*/ 0 w 345"/>
              <a:gd name="T111" fmla="*/ 176 h 375"/>
              <a:gd name="T112" fmla="*/ 8 w 345"/>
              <a:gd name="T113" fmla="*/ 164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5" h="375">
                <a:moveTo>
                  <a:pt x="258" y="130"/>
                </a:moveTo>
                <a:lnTo>
                  <a:pt x="258" y="130"/>
                </a:lnTo>
                <a:lnTo>
                  <a:pt x="262" y="141"/>
                </a:lnTo>
                <a:lnTo>
                  <a:pt x="266" y="150"/>
                </a:lnTo>
                <a:lnTo>
                  <a:pt x="268" y="161"/>
                </a:lnTo>
                <a:lnTo>
                  <a:pt x="268" y="172"/>
                </a:lnTo>
                <a:lnTo>
                  <a:pt x="268" y="172"/>
                </a:lnTo>
                <a:lnTo>
                  <a:pt x="268" y="184"/>
                </a:lnTo>
                <a:lnTo>
                  <a:pt x="266" y="194"/>
                </a:lnTo>
                <a:lnTo>
                  <a:pt x="262" y="205"/>
                </a:lnTo>
                <a:lnTo>
                  <a:pt x="258" y="214"/>
                </a:lnTo>
                <a:lnTo>
                  <a:pt x="258" y="130"/>
                </a:lnTo>
                <a:lnTo>
                  <a:pt x="258" y="130"/>
                </a:lnTo>
                <a:close/>
                <a:moveTo>
                  <a:pt x="258" y="272"/>
                </a:moveTo>
                <a:lnTo>
                  <a:pt x="258" y="249"/>
                </a:lnTo>
                <a:lnTo>
                  <a:pt x="258" y="249"/>
                </a:lnTo>
                <a:lnTo>
                  <a:pt x="261" y="251"/>
                </a:lnTo>
                <a:lnTo>
                  <a:pt x="264" y="252"/>
                </a:lnTo>
                <a:lnTo>
                  <a:pt x="264" y="252"/>
                </a:lnTo>
                <a:lnTo>
                  <a:pt x="295" y="282"/>
                </a:lnTo>
                <a:lnTo>
                  <a:pt x="295" y="282"/>
                </a:lnTo>
                <a:lnTo>
                  <a:pt x="296" y="286"/>
                </a:lnTo>
                <a:lnTo>
                  <a:pt x="296" y="289"/>
                </a:lnTo>
                <a:lnTo>
                  <a:pt x="296" y="291"/>
                </a:lnTo>
                <a:lnTo>
                  <a:pt x="295" y="295"/>
                </a:lnTo>
                <a:lnTo>
                  <a:pt x="295" y="295"/>
                </a:lnTo>
                <a:lnTo>
                  <a:pt x="291" y="297"/>
                </a:lnTo>
                <a:lnTo>
                  <a:pt x="288" y="298"/>
                </a:lnTo>
                <a:lnTo>
                  <a:pt x="284" y="297"/>
                </a:lnTo>
                <a:lnTo>
                  <a:pt x="281" y="295"/>
                </a:lnTo>
                <a:lnTo>
                  <a:pt x="258" y="272"/>
                </a:lnTo>
                <a:lnTo>
                  <a:pt x="258" y="272"/>
                </a:lnTo>
                <a:close/>
                <a:moveTo>
                  <a:pt x="258" y="96"/>
                </a:moveTo>
                <a:lnTo>
                  <a:pt x="258" y="73"/>
                </a:lnTo>
                <a:lnTo>
                  <a:pt x="281" y="50"/>
                </a:lnTo>
                <a:lnTo>
                  <a:pt x="281" y="50"/>
                </a:lnTo>
                <a:lnTo>
                  <a:pt x="284" y="49"/>
                </a:lnTo>
                <a:lnTo>
                  <a:pt x="288" y="48"/>
                </a:lnTo>
                <a:lnTo>
                  <a:pt x="291" y="49"/>
                </a:lnTo>
                <a:lnTo>
                  <a:pt x="295" y="50"/>
                </a:lnTo>
                <a:lnTo>
                  <a:pt x="295" y="50"/>
                </a:lnTo>
                <a:lnTo>
                  <a:pt x="296" y="53"/>
                </a:lnTo>
                <a:lnTo>
                  <a:pt x="296" y="57"/>
                </a:lnTo>
                <a:lnTo>
                  <a:pt x="296" y="60"/>
                </a:lnTo>
                <a:lnTo>
                  <a:pt x="295" y="64"/>
                </a:lnTo>
                <a:lnTo>
                  <a:pt x="264" y="94"/>
                </a:lnTo>
                <a:lnTo>
                  <a:pt x="264" y="94"/>
                </a:lnTo>
                <a:lnTo>
                  <a:pt x="264" y="94"/>
                </a:lnTo>
                <a:lnTo>
                  <a:pt x="261" y="95"/>
                </a:lnTo>
                <a:lnTo>
                  <a:pt x="258" y="96"/>
                </a:lnTo>
                <a:lnTo>
                  <a:pt x="258" y="96"/>
                </a:lnTo>
                <a:close/>
                <a:moveTo>
                  <a:pt x="284" y="172"/>
                </a:moveTo>
                <a:lnTo>
                  <a:pt x="284" y="172"/>
                </a:lnTo>
                <a:lnTo>
                  <a:pt x="284" y="172"/>
                </a:lnTo>
                <a:lnTo>
                  <a:pt x="285" y="169"/>
                </a:lnTo>
                <a:lnTo>
                  <a:pt x="287" y="167"/>
                </a:lnTo>
                <a:lnTo>
                  <a:pt x="289" y="164"/>
                </a:lnTo>
                <a:lnTo>
                  <a:pt x="294" y="164"/>
                </a:lnTo>
                <a:lnTo>
                  <a:pt x="336" y="164"/>
                </a:lnTo>
                <a:lnTo>
                  <a:pt x="336" y="164"/>
                </a:lnTo>
                <a:lnTo>
                  <a:pt x="340" y="164"/>
                </a:lnTo>
                <a:lnTo>
                  <a:pt x="342" y="167"/>
                </a:lnTo>
                <a:lnTo>
                  <a:pt x="344" y="169"/>
                </a:lnTo>
                <a:lnTo>
                  <a:pt x="345" y="172"/>
                </a:lnTo>
                <a:lnTo>
                  <a:pt x="345" y="172"/>
                </a:lnTo>
                <a:lnTo>
                  <a:pt x="344" y="176"/>
                </a:lnTo>
                <a:lnTo>
                  <a:pt x="342" y="179"/>
                </a:lnTo>
                <a:lnTo>
                  <a:pt x="340" y="180"/>
                </a:lnTo>
                <a:lnTo>
                  <a:pt x="336" y="182"/>
                </a:lnTo>
                <a:lnTo>
                  <a:pt x="294" y="182"/>
                </a:lnTo>
                <a:lnTo>
                  <a:pt x="294" y="182"/>
                </a:lnTo>
                <a:lnTo>
                  <a:pt x="289" y="180"/>
                </a:lnTo>
                <a:lnTo>
                  <a:pt x="287" y="179"/>
                </a:lnTo>
                <a:lnTo>
                  <a:pt x="285" y="176"/>
                </a:lnTo>
                <a:lnTo>
                  <a:pt x="284" y="172"/>
                </a:lnTo>
                <a:lnTo>
                  <a:pt x="284" y="172"/>
                </a:lnTo>
                <a:close/>
                <a:moveTo>
                  <a:pt x="173" y="77"/>
                </a:moveTo>
                <a:lnTo>
                  <a:pt x="173" y="77"/>
                </a:lnTo>
                <a:lnTo>
                  <a:pt x="187" y="79"/>
                </a:lnTo>
                <a:lnTo>
                  <a:pt x="200" y="81"/>
                </a:lnTo>
                <a:lnTo>
                  <a:pt x="212" y="85"/>
                </a:lnTo>
                <a:lnTo>
                  <a:pt x="224" y="92"/>
                </a:lnTo>
                <a:lnTo>
                  <a:pt x="235" y="100"/>
                </a:lnTo>
                <a:lnTo>
                  <a:pt x="243" y="108"/>
                </a:lnTo>
                <a:lnTo>
                  <a:pt x="252" y="119"/>
                </a:lnTo>
                <a:lnTo>
                  <a:pt x="258" y="130"/>
                </a:lnTo>
                <a:lnTo>
                  <a:pt x="258" y="214"/>
                </a:lnTo>
                <a:lnTo>
                  <a:pt x="258" y="214"/>
                </a:lnTo>
                <a:lnTo>
                  <a:pt x="252" y="225"/>
                </a:lnTo>
                <a:lnTo>
                  <a:pt x="245" y="236"/>
                </a:lnTo>
                <a:lnTo>
                  <a:pt x="235" y="245"/>
                </a:lnTo>
                <a:lnTo>
                  <a:pt x="224" y="252"/>
                </a:lnTo>
                <a:lnTo>
                  <a:pt x="224" y="328"/>
                </a:lnTo>
                <a:lnTo>
                  <a:pt x="224" y="328"/>
                </a:lnTo>
                <a:lnTo>
                  <a:pt x="224" y="337"/>
                </a:lnTo>
                <a:lnTo>
                  <a:pt x="222" y="345"/>
                </a:lnTo>
                <a:lnTo>
                  <a:pt x="216" y="354"/>
                </a:lnTo>
                <a:lnTo>
                  <a:pt x="211" y="360"/>
                </a:lnTo>
                <a:lnTo>
                  <a:pt x="204" y="367"/>
                </a:lnTo>
                <a:lnTo>
                  <a:pt x="196" y="371"/>
                </a:lnTo>
                <a:lnTo>
                  <a:pt x="188" y="374"/>
                </a:lnTo>
                <a:lnTo>
                  <a:pt x="178" y="375"/>
                </a:lnTo>
                <a:lnTo>
                  <a:pt x="173" y="375"/>
                </a:lnTo>
                <a:lnTo>
                  <a:pt x="173" y="290"/>
                </a:lnTo>
                <a:lnTo>
                  <a:pt x="206" y="290"/>
                </a:lnTo>
                <a:lnTo>
                  <a:pt x="206" y="247"/>
                </a:lnTo>
                <a:lnTo>
                  <a:pt x="206" y="247"/>
                </a:lnTo>
                <a:lnTo>
                  <a:pt x="207" y="242"/>
                </a:lnTo>
                <a:lnTo>
                  <a:pt x="211" y="238"/>
                </a:lnTo>
                <a:lnTo>
                  <a:pt x="211" y="238"/>
                </a:lnTo>
                <a:lnTo>
                  <a:pt x="219" y="233"/>
                </a:lnTo>
                <a:lnTo>
                  <a:pt x="226" y="226"/>
                </a:lnTo>
                <a:lnTo>
                  <a:pt x="233" y="219"/>
                </a:lnTo>
                <a:lnTo>
                  <a:pt x="238" y="211"/>
                </a:lnTo>
                <a:lnTo>
                  <a:pt x="242" y="202"/>
                </a:lnTo>
                <a:lnTo>
                  <a:pt x="246" y="192"/>
                </a:lnTo>
                <a:lnTo>
                  <a:pt x="248" y="183"/>
                </a:lnTo>
                <a:lnTo>
                  <a:pt x="249" y="172"/>
                </a:lnTo>
                <a:lnTo>
                  <a:pt x="249" y="172"/>
                </a:lnTo>
                <a:lnTo>
                  <a:pt x="248" y="157"/>
                </a:lnTo>
                <a:lnTo>
                  <a:pt x="242" y="144"/>
                </a:lnTo>
                <a:lnTo>
                  <a:pt x="235" y="130"/>
                </a:lnTo>
                <a:lnTo>
                  <a:pt x="226" y="119"/>
                </a:lnTo>
                <a:lnTo>
                  <a:pt x="226" y="119"/>
                </a:lnTo>
                <a:lnTo>
                  <a:pt x="215" y="110"/>
                </a:lnTo>
                <a:lnTo>
                  <a:pt x="203" y="103"/>
                </a:lnTo>
                <a:lnTo>
                  <a:pt x="188" y="99"/>
                </a:lnTo>
                <a:lnTo>
                  <a:pt x="173" y="96"/>
                </a:lnTo>
                <a:lnTo>
                  <a:pt x="173" y="96"/>
                </a:lnTo>
                <a:lnTo>
                  <a:pt x="173" y="77"/>
                </a:lnTo>
                <a:lnTo>
                  <a:pt x="173" y="77"/>
                </a:lnTo>
                <a:lnTo>
                  <a:pt x="173" y="77"/>
                </a:lnTo>
                <a:close/>
                <a:moveTo>
                  <a:pt x="258" y="73"/>
                </a:moveTo>
                <a:lnTo>
                  <a:pt x="252" y="81"/>
                </a:lnTo>
                <a:lnTo>
                  <a:pt x="252" y="81"/>
                </a:lnTo>
                <a:lnTo>
                  <a:pt x="250" y="84"/>
                </a:lnTo>
                <a:lnTo>
                  <a:pt x="249" y="87"/>
                </a:lnTo>
                <a:lnTo>
                  <a:pt x="250" y="91"/>
                </a:lnTo>
                <a:lnTo>
                  <a:pt x="252" y="94"/>
                </a:lnTo>
                <a:lnTo>
                  <a:pt x="252" y="94"/>
                </a:lnTo>
                <a:lnTo>
                  <a:pt x="254" y="95"/>
                </a:lnTo>
                <a:lnTo>
                  <a:pt x="258" y="96"/>
                </a:lnTo>
                <a:lnTo>
                  <a:pt x="258" y="73"/>
                </a:lnTo>
                <a:lnTo>
                  <a:pt x="258" y="73"/>
                </a:lnTo>
                <a:close/>
                <a:moveTo>
                  <a:pt x="258" y="249"/>
                </a:moveTo>
                <a:lnTo>
                  <a:pt x="258" y="249"/>
                </a:lnTo>
                <a:lnTo>
                  <a:pt x="254" y="251"/>
                </a:lnTo>
                <a:lnTo>
                  <a:pt x="252" y="252"/>
                </a:lnTo>
                <a:lnTo>
                  <a:pt x="252" y="252"/>
                </a:lnTo>
                <a:lnTo>
                  <a:pt x="250" y="255"/>
                </a:lnTo>
                <a:lnTo>
                  <a:pt x="249" y="259"/>
                </a:lnTo>
                <a:lnTo>
                  <a:pt x="250" y="261"/>
                </a:lnTo>
                <a:lnTo>
                  <a:pt x="252" y="264"/>
                </a:lnTo>
                <a:lnTo>
                  <a:pt x="258" y="272"/>
                </a:lnTo>
                <a:lnTo>
                  <a:pt x="258" y="249"/>
                </a:lnTo>
                <a:lnTo>
                  <a:pt x="258" y="249"/>
                </a:lnTo>
                <a:close/>
                <a:moveTo>
                  <a:pt x="173" y="60"/>
                </a:moveTo>
                <a:lnTo>
                  <a:pt x="173" y="0"/>
                </a:lnTo>
                <a:lnTo>
                  <a:pt x="173" y="0"/>
                </a:lnTo>
                <a:lnTo>
                  <a:pt x="176" y="1"/>
                </a:lnTo>
                <a:lnTo>
                  <a:pt x="178" y="3"/>
                </a:lnTo>
                <a:lnTo>
                  <a:pt x="180" y="6"/>
                </a:lnTo>
                <a:lnTo>
                  <a:pt x="181" y="8"/>
                </a:lnTo>
                <a:lnTo>
                  <a:pt x="181" y="52"/>
                </a:lnTo>
                <a:lnTo>
                  <a:pt x="181" y="52"/>
                </a:lnTo>
                <a:lnTo>
                  <a:pt x="180" y="54"/>
                </a:lnTo>
                <a:lnTo>
                  <a:pt x="178" y="57"/>
                </a:lnTo>
                <a:lnTo>
                  <a:pt x="176" y="60"/>
                </a:lnTo>
                <a:lnTo>
                  <a:pt x="173" y="60"/>
                </a:lnTo>
                <a:lnTo>
                  <a:pt x="173" y="60"/>
                </a:lnTo>
                <a:close/>
                <a:moveTo>
                  <a:pt x="173" y="375"/>
                </a:moveTo>
                <a:lnTo>
                  <a:pt x="166" y="375"/>
                </a:lnTo>
                <a:lnTo>
                  <a:pt x="166" y="375"/>
                </a:lnTo>
                <a:lnTo>
                  <a:pt x="157" y="374"/>
                </a:lnTo>
                <a:lnTo>
                  <a:pt x="147" y="371"/>
                </a:lnTo>
                <a:lnTo>
                  <a:pt x="139" y="367"/>
                </a:lnTo>
                <a:lnTo>
                  <a:pt x="132" y="360"/>
                </a:lnTo>
                <a:lnTo>
                  <a:pt x="127" y="354"/>
                </a:lnTo>
                <a:lnTo>
                  <a:pt x="123" y="345"/>
                </a:lnTo>
                <a:lnTo>
                  <a:pt x="120" y="337"/>
                </a:lnTo>
                <a:lnTo>
                  <a:pt x="119" y="328"/>
                </a:lnTo>
                <a:lnTo>
                  <a:pt x="119" y="252"/>
                </a:lnTo>
                <a:lnTo>
                  <a:pt x="119" y="252"/>
                </a:lnTo>
                <a:lnTo>
                  <a:pt x="109" y="244"/>
                </a:lnTo>
                <a:lnTo>
                  <a:pt x="100" y="234"/>
                </a:lnTo>
                <a:lnTo>
                  <a:pt x="93" y="224"/>
                </a:lnTo>
                <a:lnTo>
                  <a:pt x="86" y="213"/>
                </a:lnTo>
                <a:lnTo>
                  <a:pt x="86" y="131"/>
                </a:lnTo>
                <a:lnTo>
                  <a:pt x="86" y="131"/>
                </a:lnTo>
                <a:lnTo>
                  <a:pt x="93" y="121"/>
                </a:lnTo>
                <a:lnTo>
                  <a:pt x="101" y="110"/>
                </a:lnTo>
                <a:lnTo>
                  <a:pt x="111" y="100"/>
                </a:lnTo>
                <a:lnTo>
                  <a:pt x="122" y="92"/>
                </a:lnTo>
                <a:lnTo>
                  <a:pt x="132" y="85"/>
                </a:lnTo>
                <a:lnTo>
                  <a:pt x="146" y="81"/>
                </a:lnTo>
                <a:lnTo>
                  <a:pt x="158" y="79"/>
                </a:lnTo>
                <a:lnTo>
                  <a:pt x="173" y="77"/>
                </a:lnTo>
                <a:lnTo>
                  <a:pt x="173" y="96"/>
                </a:lnTo>
                <a:lnTo>
                  <a:pt x="173" y="96"/>
                </a:lnTo>
                <a:lnTo>
                  <a:pt x="158" y="99"/>
                </a:lnTo>
                <a:lnTo>
                  <a:pt x="143" y="103"/>
                </a:lnTo>
                <a:lnTo>
                  <a:pt x="131" y="110"/>
                </a:lnTo>
                <a:lnTo>
                  <a:pt x="119" y="119"/>
                </a:lnTo>
                <a:lnTo>
                  <a:pt x="119" y="119"/>
                </a:lnTo>
                <a:lnTo>
                  <a:pt x="109" y="130"/>
                </a:lnTo>
                <a:lnTo>
                  <a:pt x="103" y="144"/>
                </a:lnTo>
                <a:lnTo>
                  <a:pt x="99" y="157"/>
                </a:lnTo>
                <a:lnTo>
                  <a:pt x="97" y="172"/>
                </a:lnTo>
                <a:lnTo>
                  <a:pt x="97" y="172"/>
                </a:lnTo>
                <a:lnTo>
                  <a:pt x="97" y="183"/>
                </a:lnTo>
                <a:lnTo>
                  <a:pt x="100" y="192"/>
                </a:lnTo>
                <a:lnTo>
                  <a:pt x="103" y="202"/>
                </a:lnTo>
                <a:lnTo>
                  <a:pt x="107" y="210"/>
                </a:lnTo>
                <a:lnTo>
                  <a:pt x="112" y="218"/>
                </a:lnTo>
                <a:lnTo>
                  <a:pt x="119" y="226"/>
                </a:lnTo>
                <a:lnTo>
                  <a:pt x="126" y="232"/>
                </a:lnTo>
                <a:lnTo>
                  <a:pt x="134" y="237"/>
                </a:lnTo>
                <a:lnTo>
                  <a:pt x="134" y="237"/>
                </a:lnTo>
                <a:lnTo>
                  <a:pt x="134" y="237"/>
                </a:lnTo>
                <a:lnTo>
                  <a:pt x="138" y="241"/>
                </a:lnTo>
                <a:lnTo>
                  <a:pt x="139" y="247"/>
                </a:lnTo>
                <a:lnTo>
                  <a:pt x="139" y="290"/>
                </a:lnTo>
                <a:lnTo>
                  <a:pt x="173" y="290"/>
                </a:lnTo>
                <a:lnTo>
                  <a:pt x="173" y="375"/>
                </a:lnTo>
                <a:lnTo>
                  <a:pt x="173" y="375"/>
                </a:lnTo>
                <a:close/>
                <a:moveTo>
                  <a:pt x="173" y="0"/>
                </a:moveTo>
                <a:lnTo>
                  <a:pt x="173" y="60"/>
                </a:lnTo>
                <a:lnTo>
                  <a:pt x="173" y="60"/>
                </a:lnTo>
                <a:lnTo>
                  <a:pt x="172" y="60"/>
                </a:lnTo>
                <a:lnTo>
                  <a:pt x="172" y="60"/>
                </a:lnTo>
                <a:lnTo>
                  <a:pt x="172" y="60"/>
                </a:lnTo>
                <a:lnTo>
                  <a:pt x="169" y="60"/>
                </a:lnTo>
                <a:lnTo>
                  <a:pt x="166" y="58"/>
                </a:lnTo>
                <a:lnTo>
                  <a:pt x="164" y="54"/>
                </a:lnTo>
                <a:lnTo>
                  <a:pt x="164" y="52"/>
                </a:lnTo>
                <a:lnTo>
                  <a:pt x="164" y="8"/>
                </a:lnTo>
                <a:lnTo>
                  <a:pt x="164" y="8"/>
                </a:lnTo>
                <a:lnTo>
                  <a:pt x="164" y="6"/>
                </a:lnTo>
                <a:lnTo>
                  <a:pt x="166" y="3"/>
                </a:lnTo>
                <a:lnTo>
                  <a:pt x="169" y="0"/>
                </a:lnTo>
                <a:lnTo>
                  <a:pt x="172" y="0"/>
                </a:lnTo>
                <a:lnTo>
                  <a:pt x="172" y="0"/>
                </a:lnTo>
                <a:lnTo>
                  <a:pt x="173" y="0"/>
                </a:lnTo>
                <a:lnTo>
                  <a:pt x="173" y="0"/>
                </a:lnTo>
                <a:close/>
                <a:moveTo>
                  <a:pt x="86" y="271"/>
                </a:moveTo>
                <a:lnTo>
                  <a:pt x="93" y="264"/>
                </a:lnTo>
                <a:lnTo>
                  <a:pt x="93" y="264"/>
                </a:lnTo>
                <a:lnTo>
                  <a:pt x="94" y="261"/>
                </a:lnTo>
                <a:lnTo>
                  <a:pt x="96" y="259"/>
                </a:lnTo>
                <a:lnTo>
                  <a:pt x="94" y="255"/>
                </a:lnTo>
                <a:lnTo>
                  <a:pt x="93" y="252"/>
                </a:lnTo>
                <a:lnTo>
                  <a:pt x="93" y="252"/>
                </a:lnTo>
                <a:lnTo>
                  <a:pt x="90" y="251"/>
                </a:lnTo>
                <a:lnTo>
                  <a:pt x="86" y="249"/>
                </a:lnTo>
                <a:lnTo>
                  <a:pt x="86" y="271"/>
                </a:lnTo>
                <a:lnTo>
                  <a:pt x="86" y="271"/>
                </a:lnTo>
                <a:close/>
                <a:moveTo>
                  <a:pt x="86" y="96"/>
                </a:moveTo>
                <a:lnTo>
                  <a:pt x="86" y="96"/>
                </a:lnTo>
                <a:lnTo>
                  <a:pt x="90" y="95"/>
                </a:lnTo>
                <a:lnTo>
                  <a:pt x="93" y="94"/>
                </a:lnTo>
                <a:lnTo>
                  <a:pt x="93" y="94"/>
                </a:lnTo>
                <a:lnTo>
                  <a:pt x="94" y="91"/>
                </a:lnTo>
                <a:lnTo>
                  <a:pt x="96" y="87"/>
                </a:lnTo>
                <a:lnTo>
                  <a:pt x="94" y="84"/>
                </a:lnTo>
                <a:lnTo>
                  <a:pt x="93" y="81"/>
                </a:lnTo>
                <a:lnTo>
                  <a:pt x="86" y="75"/>
                </a:lnTo>
                <a:lnTo>
                  <a:pt x="86" y="96"/>
                </a:lnTo>
                <a:close/>
                <a:moveTo>
                  <a:pt x="86" y="213"/>
                </a:moveTo>
                <a:lnTo>
                  <a:pt x="86" y="213"/>
                </a:lnTo>
                <a:lnTo>
                  <a:pt x="82" y="203"/>
                </a:lnTo>
                <a:lnTo>
                  <a:pt x="80" y="194"/>
                </a:lnTo>
                <a:lnTo>
                  <a:pt x="78" y="183"/>
                </a:lnTo>
                <a:lnTo>
                  <a:pt x="77" y="172"/>
                </a:lnTo>
                <a:lnTo>
                  <a:pt x="77" y="172"/>
                </a:lnTo>
                <a:lnTo>
                  <a:pt x="78" y="161"/>
                </a:lnTo>
                <a:lnTo>
                  <a:pt x="80" y="152"/>
                </a:lnTo>
                <a:lnTo>
                  <a:pt x="82" y="141"/>
                </a:lnTo>
                <a:lnTo>
                  <a:pt x="86" y="131"/>
                </a:lnTo>
                <a:lnTo>
                  <a:pt x="86" y="213"/>
                </a:lnTo>
                <a:lnTo>
                  <a:pt x="86" y="213"/>
                </a:lnTo>
                <a:close/>
                <a:moveTo>
                  <a:pt x="86" y="75"/>
                </a:moveTo>
                <a:lnTo>
                  <a:pt x="86" y="96"/>
                </a:lnTo>
                <a:lnTo>
                  <a:pt x="86" y="96"/>
                </a:lnTo>
                <a:lnTo>
                  <a:pt x="84" y="95"/>
                </a:lnTo>
                <a:lnTo>
                  <a:pt x="80" y="94"/>
                </a:lnTo>
                <a:lnTo>
                  <a:pt x="80" y="94"/>
                </a:lnTo>
                <a:lnTo>
                  <a:pt x="50" y="64"/>
                </a:lnTo>
                <a:lnTo>
                  <a:pt x="50" y="64"/>
                </a:lnTo>
                <a:lnTo>
                  <a:pt x="48" y="60"/>
                </a:lnTo>
                <a:lnTo>
                  <a:pt x="47" y="57"/>
                </a:lnTo>
                <a:lnTo>
                  <a:pt x="48" y="53"/>
                </a:lnTo>
                <a:lnTo>
                  <a:pt x="50" y="50"/>
                </a:lnTo>
                <a:lnTo>
                  <a:pt x="50" y="50"/>
                </a:lnTo>
                <a:lnTo>
                  <a:pt x="53" y="49"/>
                </a:lnTo>
                <a:lnTo>
                  <a:pt x="57" y="48"/>
                </a:lnTo>
                <a:lnTo>
                  <a:pt x="59" y="49"/>
                </a:lnTo>
                <a:lnTo>
                  <a:pt x="62" y="50"/>
                </a:lnTo>
                <a:lnTo>
                  <a:pt x="86" y="75"/>
                </a:lnTo>
                <a:lnTo>
                  <a:pt x="86" y="75"/>
                </a:lnTo>
                <a:close/>
                <a:moveTo>
                  <a:pt x="86" y="249"/>
                </a:moveTo>
                <a:lnTo>
                  <a:pt x="86" y="271"/>
                </a:lnTo>
                <a:lnTo>
                  <a:pt x="62" y="295"/>
                </a:lnTo>
                <a:lnTo>
                  <a:pt x="62" y="295"/>
                </a:lnTo>
                <a:lnTo>
                  <a:pt x="59" y="297"/>
                </a:lnTo>
                <a:lnTo>
                  <a:pt x="57" y="298"/>
                </a:lnTo>
                <a:lnTo>
                  <a:pt x="53" y="297"/>
                </a:lnTo>
                <a:lnTo>
                  <a:pt x="50" y="295"/>
                </a:lnTo>
                <a:lnTo>
                  <a:pt x="50" y="295"/>
                </a:lnTo>
                <a:lnTo>
                  <a:pt x="48" y="291"/>
                </a:lnTo>
                <a:lnTo>
                  <a:pt x="47" y="289"/>
                </a:lnTo>
                <a:lnTo>
                  <a:pt x="48" y="286"/>
                </a:lnTo>
                <a:lnTo>
                  <a:pt x="50" y="282"/>
                </a:lnTo>
                <a:lnTo>
                  <a:pt x="80" y="252"/>
                </a:lnTo>
                <a:lnTo>
                  <a:pt x="80" y="252"/>
                </a:lnTo>
                <a:lnTo>
                  <a:pt x="80" y="252"/>
                </a:lnTo>
                <a:lnTo>
                  <a:pt x="84" y="251"/>
                </a:lnTo>
                <a:lnTo>
                  <a:pt x="86" y="249"/>
                </a:lnTo>
                <a:lnTo>
                  <a:pt x="86" y="249"/>
                </a:lnTo>
                <a:close/>
                <a:moveTo>
                  <a:pt x="8" y="164"/>
                </a:moveTo>
                <a:lnTo>
                  <a:pt x="8" y="164"/>
                </a:lnTo>
                <a:lnTo>
                  <a:pt x="51" y="164"/>
                </a:lnTo>
                <a:lnTo>
                  <a:pt x="51" y="164"/>
                </a:lnTo>
                <a:lnTo>
                  <a:pt x="54" y="164"/>
                </a:lnTo>
                <a:lnTo>
                  <a:pt x="57" y="167"/>
                </a:lnTo>
                <a:lnTo>
                  <a:pt x="59" y="169"/>
                </a:lnTo>
                <a:lnTo>
                  <a:pt x="59" y="172"/>
                </a:lnTo>
                <a:lnTo>
                  <a:pt x="59" y="172"/>
                </a:lnTo>
                <a:lnTo>
                  <a:pt x="59" y="176"/>
                </a:lnTo>
                <a:lnTo>
                  <a:pt x="57" y="179"/>
                </a:lnTo>
                <a:lnTo>
                  <a:pt x="54" y="180"/>
                </a:lnTo>
                <a:lnTo>
                  <a:pt x="51" y="182"/>
                </a:lnTo>
                <a:lnTo>
                  <a:pt x="8" y="182"/>
                </a:lnTo>
                <a:lnTo>
                  <a:pt x="8" y="182"/>
                </a:lnTo>
                <a:lnTo>
                  <a:pt x="5" y="180"/>
                </a:lnTo>
                <a:lnTo>
                  <a:pt x="2" y="179"/>
                </a:lnTo>
                <a:lnTo>
                  <a:pt x="0" y="176"/>
                </a:lnTo>
                <a:lnTo>
                  <a:pt x="0" y="172"/>
                </a:lnTo>
                <a:lnTo>
                  <a:pt x="0" y="172"/>
                </a:lnTo>
                <a:lnTo>
                  <a:pt x="0" y="169"/>
                </a:lnTo>
                <a:lnTo>
                  <a:pt x="2" y="167"/>
                </a:lnTo>
                <a:lnTo>
                  <a:pt x="5" y="164"/>
                </a:lnTo>
                <a:lnTo>
                  <a:pt x="8" y="164"/>
                </a:lnTo>
                <a:lnTo>
                  <a:pt x="8" y="164"/>
                </a:lnTo>
                <a:close/>
              </a:path>
            </a:pathLst>
          </a:custGeom>
          <a:solidFill>
            <a:srgbClr val="EDCD2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53" name="Freeform 153"/>
          <p:cNvSpPr>
            <a:spLocks noEditPoints="1"/>
          </p:cNvSpPr>
          <p:nvPr/>
        </p:nvSpPr>
        <p:spPr bwMode="auto">
          <a:xfrm>
            <a:off x="1860442" y="352029"/>
            <a:ext cx="515804" cy="504694"/>
          </a:xfrm>
          <a:custGeom>
            <a:avLst/>
            <a:gdLst>
              <a:gd name="T0" fmla="*/ 200 w 325"/>
              <a:gd name="T1" fmla="*/ 35 h 318"/>
              <a:gd name="T2" fmla="*/ 214 w 325"/>
              <a:gd name="T3" fmla="*/ 29 h 318"/>
              <a:gd name="T4" fmla="*/ 215 w 325"/>
              <a:gd name="T5" fmla="*/ 16 h 318"/>
              <a:gd name="T6" fmla="*/ 321 w 325"/>
              <a:gd name="T7" fmla="*/ 177 h 318"/>
              <a:gd name="T8" fmla="*/ 325 w 325"/>
              <a:gd name="T9" fmla="*/ 196 h 318"/>
              <a:gd name="T10" fmla="*/ 314 w 325"/>
              <a:gd name="T11" fmla="*/ 218 h 318"/>
              <a:gd name="T12" fmla="*/ 291 w 325"/>
              <a:gd name="T13" fmla="*/ 158 h 318"/>
              <a:gd name="T14" fmla="*/ 293 w 325"/>
              <a:gd name="T15" fmla="*/ 154 h 318"/>
              <a:gd name="T16" fmla="*/ 194 w 325"/>
              <a:gd name="T17" fmla="*/ 174 h 318"/>
              <a:gd name="T18" fmla="*/ 276 w 325"/>
              <a:gd name="T19" fmla="*/ 126 h 318"/>
              <a:gd name="T20" fmla="*/ 194 w 325"/>
              <a:gd name="T21" fmla="*/ 168 h 318"/>
              <a:gd name="T22" fmla="*/ 261 w 325"/>
              <a:gd name="T23" fmla="*/ 98 h 318"/>
              <a:gd name="T24" fmla="*/ 257 w 325"/>
              <a:gd name="T25" fmla="*/ 96 h 318"/>
              <a:gd name="T26" fmla="*/ 244 w 325"/>
              <a:gd name="T27" fmla="*/ 73 h 318"/>
              <a:gd name="T28" fmla="*/ 244 w 325"/>
              <a:gd name="T29" fmla="*/ 67 h 318"/>
              <a:gd name="T30" fmla="*/ 15 w 325"/>
              <a:gd name="T31" fmla="*/ 116 h 318"/>
              <a:gd name="T32" fmla="*/ 16 w 325"/>
              <a:gd name="T33" fmla="*/ 126 h 318"/>
              <a:gd name="T34" fmla="*/ 34 w 325"/>
              <a:gd name="T35" fmla="*/ 131 h 318"/>
              <a:gd name="T36" fmla="*/ 41 w 325"/>
              <a:gd name="T37" fmla="*/ 117 h 318"/>
              <a:gd name="T38" fmla="*/ 31 w 325"/>
              <a:gd name="T39" fmla="*/ 107 h 318"/>
              <a:gd name="T40" fmla="*/ 51 w 325"/>
              <a:gd name="T41" fmla="*/ 107 h 318"/>
              <a:gd name="T42" fmla="*/ 64 w 325"/>
              <a:gd name="T43" fmla="*/ 113 h 318"/>
              <a:gd name="T44" fmla="*/ 76 w 325"/>
              <a:gd name="T45" fmla="*/ 104 h 318"/>
              <a:gd name="T46" fmla="*/ 70 w 325"/>
              <a:gd name="T47" fmla="*/ 89 h 318"/>
              <a:gd name="T48" fmla="*/ 85 w 325"/>
              <a:gd name="T49" fmla="*/ 81 h 318"/>
              <a:gd name="T50" fmla="*/ 95 w 325"/>
              <a:gd name="T51" fmla="*/ 93 h 318"/>
              <a:gd name="T52" fmla="*/ 108 w 325"/>
              <a:gd name="T53" fmla="*/ 88 h 318"/>
              <a:gd name="T54" fmla="*/ 110 w 325"/>
              <a:gd name="T55" fmla="*/ 74 h 318"/>
              <a:gd name="T56" fmla="*/ 121 w 325"/>
              <a:gd name="T57" fmla="*/ 56 h 318"/>
              <a:gd name="T58" fmla="*/ 125 w 325"/>
              <a:gd name="T59" fmla="*/ 71 h 318"/>
              <a:gd name="T60" fmla="*/ 140 w 325"/>
              <a:gd name="T61" fmla="*/ 73 h 318"/>
              <a:gd name="T62" fmla="*/ 145 w 325"/>
              <a:gd name="T63" fmla="*/ 54 h 318"/>
              <a:gd name="T64" fmla="*/ 156 w 325"/>
              <a:gd name="T65" fmla="*/ 38 h 318"/>
              <a:gd name="T66" fmla="*/ 157 w 325"/>
              <a:gd name="T67" fmla="*/ 47 h 318"/>
              <a:gd name="T68" fmla="*/ 175 w 325"/>
              <a:gd name="T69" fmla="*/ 52 h 318"/>
              <a:gd name="T70" fmla="*/ 181 w 325"/>
              <a:gd name="T71" fmla="*/ 40 h 318"/>
              <a:gd name="T72" fmla="*/ 172 w 325"/>
              <a:gd name="T73" fmla="*/ 28 h 318"/>
              <a:gd name="T74" fmla="*/ 192 w 325"/>
              <a:gd name="T75" fmla="*/ 28 h 318"/>
              <a:gd name="T76" fmla="*/ 47 w 325"/>
              <a:gd name="T77" fmla="*/ 174 h 318"/>
              <a:gd name="T78" fmla="*/ 46 w 325"/>
              <a:gd name="T79" fmla="*/ 178 h 318"/>
              <a:gd name="T80" fmla="*/ 194 w 325"/>
              <a:gd name="T81" fmla="*/ 100 h 318"/>
              <a:gd name="T82" fmla="*/ 62 w 325"/>
              <a:gd name="T83" fmla="*/ 204 h 318"/>
              <a:gd name="T84" fmla="*/ 66 w 325"/>
              <a:gd name="T85" fmla="*/ 208 h 318"/>
              <a:gd name="T86" fmla="*/ 80 w 325"/>
              <a:gd name="T87" fmla="*/ 231 h 318"/>
              <a:gd name="T88" fmla="*/ 79 w 325"/>
              <a:gd name="T89" fmla="*/ 235 h 318"/>
              <a:gd name="T90" fmla="*/ 194 w 325"/>
              <a:gd name="T91" fmla="*/ 174 h 318"/>
              <a:gd name="T92" fmla="*/ 93 w 325"/>
              <a:gd name="T93" fmla="*/ 261 h 318"/>
              <a:gd name="T94" fmla="*/ 98 w 325"/>
              <a:gd name="T95" fmla="*/ 265 h 318"/>
              <a:gd name="T96" fmla="*/ 142 w 325"/>
              <a:gd name="T97" fmla="*/ 314 h 318"/>
              <a:gd name="T98" fmla="*/ 123 w 325"/>
              <a:gd name="T99" fmla="*/ 318 h 318"/>
              <a:gd name="T100" fmla="*/ 102 w 325"/>
              <a:gd name="T101" fmla="*/ 30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5" h="318">
                <a:moveTo>
                  <a:pt x="194" y="31"/>
                </a:moveTo>
                <a:lnTo>
                  <a:pt x="194" y="31"/>
                </a:lnTo>
                <a:lnTo>
                  <a:pt x="196" y="33"/>
                </a:lnTo>
                <a:lnTo>
                  <a:pt x="200" y="35"/>
                </a:lnTo>
                <a:lnTo>
                  <a:pt x="206" y="35"/>
                </a:lnTo>
                <a:lnTo>
                  <a:pt x="210" y="33"/>
                </a:lnTo>
                <a:lnTo>
                  <a:pt x="210" y="33"/>
                </a:lnTo>
                <a:lnTo>
                  <a:pt x="214" y="29"/>
                </a:lnTo>
                <a:lnTo>
                  <a:pt x="215" y="25"/>
                </a:lnTo>
                <a:lnTo>
                  <a:pt x="217" y="20"/>
                </a:lnTo>
                <a:lnTo>
                  <a:pt x="215" y="16"/>
                </a:lnTo>
                <a:lnTo>
                  <a:pt x="215" y="16"/>
                </a:lnTo>
                <a:lnTo>
                  <a:pt x="211" y="12"/>
                </a:lnTo>
                <a:lnTo>
                  <a:pt x="207" y="9"/>
                </a:lnTo>
                <a:lnTo>
                  <a:pt x="223" y="0"/>
                </a:lnTo>
                <a:lnTo>
                  <a:pt x="321" y="177"/>
                </a:lnTo>
                <a:lnTo>
                  <a:pt x="321" y="177"/>
                </a:lnTo>
                <a:lnTo>
                  <a:pt x="324" y="182"/>
                </a:lnTo>
                <a:lnTo>
                  <a:pt x="325" y="189"/>
                </a:lnTo>
                <a:lnTo>
                  <a:pt x="325" y="196"/>
                </a:lnTo>
                <a:lnTo>
                  <a:pt x="324" y="201"/>
                </a:lnTo>
                <a:lnTo>
                  <a:pt x="322" y="208"/>
                </a:lnTo>
                <a:lnTo>
                  <a:pt x="318" y="212"/>
                </a:lnTo>
                <a:lnTo>
                  <a:pt x="314" y="218"/>
                </a:lnTo>
                <a:lnTo>
                  <a:pt x="309" y="222"/>
                </a:lnTo>
                <a:lnTo>
                  <a:pt x="194" y="285"/>
                </a:lnTo>
                <a:lnTo>
                  <a:pt x="194" y="212"/>
                </a:lnTo>
                <a:lnTo>
                  <a:pt x="291" y="158"/>
                </a:lnTo>
                <a:lnTo>
                  <a:pt x="291" y="158"/>
                </a:lnTo>
                <a:lnTo>
                  <a:pt x="293" y="155"/>
                </a:lnTo>
                <a:lnTo>
                  <a:pt x="293" y="154"/>
                </a:lnTo>
                <a:lnTo>
                  <a:pt x="293" y="154"/>
                </a:lnTo>
                <a:lnTo>
                  <a:pt x="291" y="153"/>
                </a:lnTo>
                <a:lnTo>
                  <a:pt x="288" y="153"/>
                </a:lnTo>
                <a:lnTo>
                  <a:pt x="194" y="205"/>
                </a:lnTo>
                <a:lnTo>
                  <a:pt x="194" y="174"/>
                </a:lnTo>
                <a:lnTo>
                  <a:pt x="275" y="130"/>
                </a:lnTo>
                <a:lnTo>
                  <a:pt x="275" y="130"/>
                </a:lnTo>
                <a:lnTo>
                  <a:pt x="276" y="127"/>
                </a:lnTo>
                <a:lnTo>
                  <a:pt x="276" y="126"/>
                </a:lnTo>
                <a:lnTo>
                  <a:pt x="276" y="126"/>
                </a:lnTo>
                <a:lnTo>
                  <a:pt x="275" y="124"/>
                </a:lnTo>
                <a:lnTo>
                  <a:pt x="272" y="124"/>
                </a:lnTo>
                <a:lnTo>
                  <a:pt x="194" y="168"/>
                </a:lnTo>
                <a:lnTo>
                  <a:pt x="194" y="138"/>
                </a:lnTo>
                <a:lnTo>
                  <a:pt x="260" y="101"/>
                </a:lnTo>
                <a:lnTo>
                  <a:pt x="260" y="101"/>
                </a:lnTo>
                <a:lnTo>
                  <a:pt x="261" y="98"/>
                </a:lnTo>
                <a:lnTo>
                  <a:pt x="261" y="97"/>
                </a:lnTo>
                <a:lnTo>
                  <a:pt x="261" y="97"/>
                </a:lnTo>
                <a:lnTo>
                  <a:pt x="259" y="96"/>
                </a:lnTo>
                <a:lnTo>
                  <a:pt x="257" y="96"/>
                </a:lnTo>
                <a:lnTo>
                  <a:pt x="194" y="131"/>
                </a:lnTo>
                <a:lnTo>
                  <a:pt x="194" y="100"/>
                </a:lnTo>
                <a:lnTo>
                  <a:pt x="244" y="73"/>
                </a:lnTo>
                <a:lnTo>
                  <a:pt x="244" y="73"/>
                </a:lnTo>
                <a:lnTo>
                  <a:pt x="245" y="70"/>
                </a:lnTo>
                <a:lnTo>
                  <a:pt x="245" y="69"/>
                </a:lnTo>
                <a:lnTo>
                  <a:pt x="245" y="69"/>
                </a:lnTo>
                <a:lnTo>
                  <a:pt x="244" y="67"/>
                </a:lnTo>
                <a:lnTo>
                  <a:pt x="241" y="67"/>
                </a:lnTo>
                <a:lnTo>
                  <a:pt x="194" y="93"/>
                </a:lnTo>
                <a:lnTo>
                  <a:pt x="194" y="31"/>
                </a:lnTo>
                <a:close/>
                <a:moveTo>
                  <a:pt x="15" y="116"/>
                </a:moveTo>
                <a:lnTo>
                  <a:pt x="15" y="116"/>
                </a:lnTo>
                <a:lnTo>
                  <a:pt x="15" y="120"/>
                </a:lnTo>
                <a:lnTo>
                  <a:pt x="16" y="126"/>
                </a:lnTo>
                <a:lnTo>
                  <a:pt x="16" y="126"/>
                </a:lnTo>
                <a:lnTo>
                  <a:pt x="19" y="130"/>
                </a:lnTo>
                <a:lnTo>
                  <a:pt x="24" y="132"/>
                </a:lnTo>
                <a:lnTo>
                  <a:pt x="28" y="132"/>
                </a:lnTo>
                <a:lnTo>
                  <a:pt x="34" y="131"/>
                </a:lnTo>
                <a:lnTo>
                  <a:pt x="34" y="131"/>
                </a:lnTo>
                <a:lnTo>
                  <a:pt x="38" y="127"/>
                </a:lnTo>
                <a:lnTo>
                  <a:pt x="41" y="123"/>
                </a:lnTo>
                <a:lnTo>
                  <a:pt x="41" y="117"/>
                </a:lnTo>
                <a:lnTo>
                  <a:pt x="39" y="113"/>
                </a:lnTo>
                <a:lnTo>
                  <a:pt x="39" y="113"/>
                </a:lnTo>
                <a:lnTo>
                  <a:pt x="35" y="109"/>
                </a:lnTo>
                <a:lnTo>
                  <a:pt x="31" y="107"/>
                </a:lnTo>
                <a:lnTo>
                  <a:pt x="50" y="96"/>
                </a:lnTo>
                <a:lnTo>
                  <a:pt x="50" y="96"/>
                </a:lnTo>
                <a:lnTo>
                  <a:pt x="50" y="101"/>
                </a:lnTo>
                <a:lnTo>
                  <a:pt x="51" y="107"/>
                </a:lnTo>
                <a:lnTo>
                  <a:pt x="51" y="107"/>
                </a:lnTo>
                <a:lnTo>
                  <a:pt x="54" y="111"/>
                </a:lnTo>
                <a:lnTo>
                  <a:pt x="60" y="112"/>
                </a:lnTo>
                <a:lnTo>
                  <a:pt x="64" y="113"/>
                </a:lnTo>
                <a:lnTo>
                  <a:pt x="69" y="111"/>
                </a:lnTo>
                <a:lnTo>
                  <a:pt x="69" y="111"/>
                </a:lnTo>
                <a:lnTo>
                  <a:pt x="73" y="108"/>
                </a:lnTo>
                <a:lnTo>
                  <a:pt x="76" y="104"/>
                </a:lnTo>
                <a:lnTo>
                  <a:pt x="76" y="98"/>
                </a:lnTo>
                <a:lnTo>
                  <a:pt x="75" y="93"/>
                </a:lnTo>
                <a:lnTo>
                  <a:pt x="75" y="93"/>
                </a:lnTo>
                <a:lnTo>
                  <a:pt x="70" y="89"/>
                </a:lnTo>
                <a:lnTo>
                  <a:pt x="66" y="88"/>
                </a:lnTo>
                <a:lnTo>
                  <a:pt x="85" y="77"/>
                </a:lnTo>
                <a:lnTo>
                  <a:pt x="85" y="77"/>
                </a:lnTo>
                <a:lnTo>
                  <a:pt x="85" y="81"/>
                </a:lnTo>
                <a:lnTo>
                  <a:pt x="87" y="86"/>
                </a:lnTo>
                <a:lnTo>
                  <a:pt x="87" y="86"/>
                </a:lnTo>
                <a:lnTo>
                  <a:pt x="89" y="90"/>
                </a:lnTo>
                <a:lnTo>
                  <a:pt x="95" y="93"/>
                </a:lnTo>
                <a:lnTo>
                  <a:pt x="99" y="93"/>
                </a:lnTo>
                <a:lnTo>
                  <a:pt x="104" y="92"/>
                </a:lnTo>
                <a:lnTo>
                  <a:pt x="104" y="92"/>
                </a:lnTo>
                <a:lnTo>
                  <a:pt x="108" y="88"/>
                </a:lnTo>
                <a:lnTo>
                  <a:pt x="111" y="84"/>
                </a:lnTo>
                <a:lnTo>
                  <a:pt x="111" y="78"/>
                </a:lnTo>
                <a:lnTo>
                  <a:pt x="110" y="74"/>
                </a:lnTo>
                <a:lnTo>
                  <a:pt x="110" y="74"/>
                </a:lnTo>
                <a:lnTo>
                  <a:pt x="106" y="70"/>
                </a:lnTo>
                <a:lnTo>
                  <a:pt x="102" y="67"/>
                </a:lnTo>
                <a:lnTo>
                  <a:pt x="121" y="56"/>
                </a:lnTo>
                <a:lnTo>
                  <a:pt x="121" y="56"/>
                </a:lnTo>
                <a:lnTo>
                  <a:pt x="121" y="62"/>
                </a:lnTo>
                <a:lnTo>
                  <a:pt x="122" y="67"/>
                </a:lnTo>
                <a:lnTo>
                  <a:pt x="122" y="67"/>
                </a:lnTo>
                <a:lnTo>
                  <a:pt x="125" y="71"/>
                </a:lnTo>
                <a:lnTo>
                  <a:pt x="130" y="73"/>
                </a:lnTo>
                <a:lnTo>
                  <a:pt x="134" y="74"/>
                </a:lnTo>
                <a:lnTo>
                  <a:pt x="140" y="73"/>
                </a:lnTo>
                <a:lnTo>
                  <a:pt x="140" y="73"/>
                </a:lnTo>
                <a:lnTo>
                  <a:pt x="144" y="69"/>
                </a:lnTo>
                <a:lnTo>
                  <a:pt x="146" y="65"/>
                </a:lnTo>
                <a:lnTo>
                  <a:pt x="146" y="59"/>
                </a:lnTo>
                <a:lnTo>
                  <a:pt x="145" y="54"/>
                </a:lnTo>
                <a:lnTo>
                  <a:pt x="145" y="54"/>
                </a:lnTo>
                <a:lnTo>
                  <a:pt x="141" y="50"/>
                </a:lnTo>
                <a:lnTo>
                  <a:pt x="137" y="48"/>
                </a:lnTo>
                <a:lnTo>
                  <a:pt x="156" y="38"/>
                </a:lnTo>
                <a:lnTo>
                  <a:pt x="156" y="38"/>
                </a:lnTo>
                <a:lnTo>
                  <a:pt x="154" y="43"/>
                </a:lnTo>
                <a:lnTo>
                  <a:pt x="157" y="47"/>
                </a:lnTo>
                <a:lnTo>
                  <a:pt x="157" y="47"/>
                </a:lnTo>
                <a:lnTo>
                  <a:pt x="160" y="51"/>
                </a:lnTo>
                <a:lnTo>
                  <a:pt x="164" y="54"/>
                </a:lnTo>
                <a:lnTo>
                  <a:pt x="169" y="54"/>
                </a:lnTo>
                <a:lnTo>
                  <a:pt x="175" y="52"/>
                </a:lnTo>
                <a:lnTo>
                  <a:pt x="175" y="52"/>
                </a:lnTo>
                <a:lnTo>
                  <a:pt x="179" y="50"/>
                </a:lnTo>
                <a:lnTo>
                  <a:pt x="180" y="44"/>
                </a:lnTo>
                <a:lnTo>
                  <a:pt x="181" y="40"/>
                </a:lnTo>
                <a:lnTo>
                  <a:pt x="180" y="35"/>
                </a:lnTo>
                <a:lnTo>
                  <a:pt x="180" y="35"/>
                </a:lnTo>
                <a:lnTo>
                  <a:pt x="176" y="31"/>
                </a:lnTo>
                <a:lnTo>
                  <a:pt x="172" y="28"/>
                </a:lnTo>
                <a:lnTo>
                  <a:pt x="191" y="19"/>
                </a:lnTo>
                <a:lnTo>
                  <a:pt x="191" y="19"/>
                </a:lnTo>
                <a:lnTo>
                  <a:pt x="190" y="23"/>
                </a:lnTo>
                <a:lnTo>
                  <a:pt x="192" y="28"/>
                </a:lnTo>
                <a:lnTo>
                  <a:pt x="192" y="28"/>
                </a:lnTo>
                <a:lnTo>
                  <a:pt x="194" y="31"/>
                </a:lnTo>
                <a:lnTo>
                  <a:pt x="194" y="93"/>
                </a:lnTo>
                <a:lnTo>
                  <a:pt x="47" y="174"/>
                </a:lnTo>
                <a:lnTo>
                  <a:pt x="47" y="174"/>
                </a:lnTo>
                <a:lnTo>
                  <a:pt x="46" y="176"/>
                </a:lnTo>
                <a:lnTo>
                  <a:pt x="46" y="178"/>
                </a:lnTo>
                <a:lnTo>
                  <a:pt x="46" y="178"/>
                </a:lnTo>
                <a:lnTo>
                  <a:pt x="49" y="180"/>
                </a:lnTo>
                <a:lnTo>
                  <a:pt x="50" y="180"/>
                </a:lnTo>
                <a:lnTo>
                  <a:pt x="50" y="180"/>
                </a:lnTo>
                <a:lnTo>
                  <a:pt x="194" y="100"/>
                </a:lnTo>
                <a:lnTo>
                  <a:pt x="194" y="131"/>
                </a:lnTo>
                <a:lnTo>
                  <a:pt x="64" y="203"/>
                </a:lnTo>
                <a:lnTo>
                  <a:pt x="64" y="203"/>
                </a:lnTo>
                <a:lnTo>
                  <a:pt x="62" y="204"/>
                </a:lnTo>
                <a:lnTo>
                  <a:pt x="62" y="207"/>
                </a:lnTo>
                <a:lnTo>
                  <a:pt x="62" y="207"/>
                </a:lnTo>
                <a:lnTo>
                  <a:pt x="64" y="208"/>
                </a:lnTo>
                <a:lnTo>
                  <a:pt x="66" y="208"/>
                </a:lnTo>
                <a:lnTo>
                  <a:pt x="66" y="208"/>
                </a:lnTo>
                <a:lnTo>
                  <a:pt x="194" y="138"/>
                </a:lnTo>
                <a:lnTo>
                  <a:pt x="194" y="168"/>
                </a:lnTo>
                <a:lnTo>
                  <a:pt x="80" y="231"/>
                </a:lnTo>
                <a:lnTo>
                  <a:pt x="80" y="231"/>
                </a:lnTo>
                <a:lnTo>
                  <a:pt x="77" y="233"/>
                </a:lnTo>
                <a:lnTo>
                  <a:pt x="79" y="235"/>
                </a:lnTo>
                <a:lnTo>
                  <a:pt x="79" y="235"/>
                </a:lnTo>
                <a:lnTo>
                  <a:pt x="80" y="237"/>
                </a:lnTo>
                <a:lnTo>
                  <a:pt x="83" y="237"/>
                </a:lnTo>
                <a:lnTo>
                  <a:pt x="83" y="237"/>
                </a:lnTo>
                <a:lnTo>
                  <a:pt x="194" y="174"/>
                </a:lnTo>
                <a:lnTo>
                  <a:pt x="194" y="205"/>
                </a:lnTo>
                <a:lnTo>
                  <a:pt x="95" y="260"/>
                </a:lnTo>
                <a:lnTo>
                  <a:pt x="95" y="260"/>
                </a:lnTo>
                <a:lnTo>
                  <a:pt x="93" y="261"/>
                </a:lnTo>
                <a:lnTo>
                  <a:pt x="93" y="264"/>
                </a:lnTo>
                <a:lnTo>
                  <a:pt x="93" y="264"/>
                </a:lnTo>
                <a:lnTo>
                  <a:pt x="96" y="265"/>
                </a:lnTo>
                <a:lnTo>
                  <a:pt x="98" y="265"/>
                </a:lnTo>
                <a:lnTo>
                  <a:pt x="98" y="265"/>
                </a:lnTo>
                <a:lnTo>
                  <a:pt x="194" y="212"/>
                </a:lnTo>
                <a:lnTo>
                  <a:pt x="194" y="285"/>
                </a:lnTo>
                <a:lnTo>
                  <a:pt x="142" y="314"/>
                </a:lnTo>
                <a:lnTo>
                  <a:pt x="142" y="314"/>
                </a:lnTo>
                <a:lnTo>
                  <a:pt x="137" y="316"/>
                </a:lnTo>
                <a:lnTo>
                  <a:pt x="130" y="318"/>
                </a:lnTo>
                <a:lnTo>
                  <a:pt x="123" y="318"/>
                </a:lnTo>
                <a:lnTo>
                  <a:pt x="118" y="316"/>
                </a:lnTo>
                <a:lnTo>
                  <a:pt x="111" y="314"/>
                </a:lnTo>
                <a:lnTo>
                  <a:pt x="107" y="311"/>
                </a:lnTo>
                <a:lnTo>
                  <a:pt x="102" y="306"/>
                </a:lnTo>
                <a:lnTo>
                  <a:pt x="98" y="300"/>
                </a:lnTo>
                <a:lnTo>
                  <a:pt x="0" y="124"/>
                </a:lnTo>
                <a:lnTo>
                  <a:pt x="15" y="116"/>
                </a:lnTo>
                <a:close/>
              </a:path>
            </a:pathLst>
          </a:custGeom>
          <a:solidFill>
            <a:srgbClr val="FF8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54" name="Freeform 154"/>
          <p:cNvSpPr>
            <a:spLocks noEditPoints="1"/>
          </p:cNvSpPr>
          <p:nvPr/>
        </p:nvSpPr>
        <p:spPr bwMode="auto">
          <a:xfrm>
            <a:off x="3672895" y="2504119"/>
            <a:ext cx="488823" cy="512629"/>
          </a:xfrm>
          <a:custGeom>
            <a:avLst/>
            <a:gdLst>
              <a:gd name="T0" fmla="*/ 306 w 308"/>
              <a:gd name="T1" fmla="*/ 96 h 323"/>
              <a:gd name="T2" fmla="*/ 218 w 308"/>
              <a:gd name="T3" fmla="*/ 308 h 323"/>
              <a:gd name="T4" fmla="*/ 227 w 308"/>
              <a:gd name="T5" fmla="*/ 224 h 323"/>
              <a:gd name="T6" fmla="*/ 233 w 308"/>
              <a:gd name="T7" fmla="*/ 209 h 323"/>
              <a:gd name="T8" fmla="*/ 246 w 308"/>
              <a:gd name="T9" fmla="*/ 184 h 323"/>
              <a:gd name="T10" fmla="*/ 250 w 308"/>
              <a:gd name="T11" fmla="*/ 159 h 323"/>
              <a:gd name="T12" fmla="*/ 280 w 308"/>
              <a:gd name="T13" fmla="*/ 109 h 323"/>
              <a:gd name="T14" fmla="*/ 218 w 308"/>
              <a:gd name="T15" fmla="*/ 75 h 323"/>
              <a:gd name="T16" fmla="*/ 201 w 308"/>
              <a:gd name="T17" fmla="*/ 320 h 323"/>
              <a:gd name="T18" fmla="*/ 197 w 308"/>
              <a:gd name="T19" fmla="*/ 289 h 323"/>
              <a:gd name="T20" fmla="*/ 208 w 308"/>
              <a:gd name="T21" fmla="*/ 262 h 323"/>
              <a:gd name="T22" fmla="*/ 218 w 308"/>
              <a:gd name="T23" fmla="*/ 248 h 323"/>
              <a:gd name="T24" fmla="*/ 203 w 308"/>
              <a:gd name="T25" fmla="*/ 161 h 323"/>
              <a:gd name="T26" fmla="*/ 189 w 308"/>
              <a:gd name="T27" fmla="*/ 184 h 323"/>
              <a:gd name="T28" fmla="*/ 186 w 308"/>
              <a:gd name="T29" fmla="*/ 202 h 323"/>
              <a:gd name="T30" fmla="*/ 185 w 308"/>
              <a:gd name="T31" fmla="*/ 155 h 323"/>
              <a:gd name="T32" fmla="*/ 180 w 308"/>
              <a:gd name="T33" fmla="*/ 26 h 323"/>
              <a:gd name="T34" fmla="*/ 174 w 308"/>
              <a:gd name="T35" fmla="*/ 318 h 323"/>
              <a:gd name="T36" fmla="*/ 147 w 308"/>
              <a:gd name="T37" fmla="*/ 218 h 323"/>
              <a:gd name="T38" fmla="*/ 166 w 308"/>
              <a:gd name="T39" fmla="*/ 199 h 323"/>
              <a:gd name="T40" fmla="*/ 147 w 308"/>
              <a:gd name="T41" fmla="*/ 170 h 323"/>
              <a:gd name="T42" fmla="*/ 180 w 308"/>
              <a:gd name="T43" fmla="*/ 170 h 323"/>
              <a:gd name="T44" fmla="*/ 170 w 308"/>
              <a:gd name="T45" fmla="*/ 225 h 323"/>
              <a:gd name="T46" fmla="*/ 168 w 308"/>
              <a:gd name="T47" fmla="*/ 243 h 323"/>
              <a:gd name="T48" fmla="*/ 151 w 308"/>
              <a:gd name="T49" fmla="*/ 263 h 323"/>
              <a:gd name="T50" fmla="*/ 180 w 308"/>
              <a:gd name="T51" fmla="*/ 321 h 323"/>
              <a:gd name="T52" fmla="*/ 147 w 308"/>
              <a:gd name="T53" fmla="*/ 10 h 323"/>
              <a:gd name="T54" fmla="*/ 119 w 308"/>
              <a:gd name="T55" fmla="*/ 0 h 323"/>
              <a:gd name="T56" fmla="*/ 132 w 308"/>
              <a:gd name="T57" fmla="*/ 260 h 323"/>
              <a:gd name="T58" fmla="*/ 147 w 308"/>
              <a:gd name="T59" fmla="*/ 306 h 323"/>
              <a:gd name="T60" fmla="*/ 139 w 308"/>
              <a:gd name="T61" fmla="*/ 134 h 323"/>
              <a:gd name="T62" fmla="*/ 128 w 308"/>
              <a:gd name="T63" fmla="*/ 159 h 323"/>
              <a:gd name="T64" fmla="*/ 121 w 308"/>
              <a:gd name="T65" fmla="*/ 174 h 323"/>
              <a:gd name="T66" fmla="*/ 123 w 308"/>
              <a:gd name="T67" fmla="*/ 125 h 323"/>
              <a:gd name="T68" fmla="*/ 147 w 308"/>
              <a:gd name="T69" fmla="*/ 235 h 323"/>
              <a:gd name="T70" fmla="*/ 98 w 308"/>
              <a:gd name="T71" fmla="*/ 283 h 323"/>
              <a:gd name="T72" fmla="*/ 103 w 308"/>
              <a:gd name="T73" fmla="*/ 4 h 323"/>
              <a:gd name="T74" fmla="*/ 111 w 308"/>
              <a:gd name="T75" fmla="*/ 34 h 323"/>
              <a:gd name="T76" fmla="*/ 119 w 308"/>
              <a:gd name="T77" fmla="*/ 122 h 323"/>
              <a:gd name="T78" fmla="*/ 119 w 308"/>
              <a:gd name="T79" fmla="*/ 141 h 323"/>
              <a:gd name="T80" fmla="*/ 109 w 308"/>
              <a:gd name="T81" fmla="*/ 197 h 323"/>
              <a:gd name="T82" fmla="*/ 107 w 308"/>
              <a:gd name="T83" fmla="*/ 214 h 323"/>
              <a:gd name="T84" fmla="*/ 105 w 308"/>
              <a:gd name="T85" fmla="*/ 171 h 323"/>
              <a:gd name="T86" fmla="*/ 98 w 308"/>
              <a:gd name="T87" fmla="*/ 147 h 323"/>
              <a:gd name="T88" fmla="*/ 119 w 308"/>
              <a:gd name="T89" fmla="*/ 141 h 323"/>
              <a:gd name="T90" fmla="*/ 86 w 308"/>
              <a:gd name="T91" fmla="*/ 206 h 323"/>
              <a:gd name="T92" fmla="*/ 97 w 308"/>
              <a:gd name="T93" fmla="*/ 188 h 323"/>
              <a:gd name="T94" fmla="*/ 90 w 308"/>
              <a:gd name="T95" fmla="*/ 239 h 323"/>
              <a:gd name="T96" fmla="*/ 86 w 308"/>
              <a:gd name="T97" fmla="*/ 22 h 323"/>
              <a:gd name="T98" fmla="*/ 93 w 308"/>
              <a:gd name="T99" fmla="*/ 68 h 323"/>
              <a:gd name="T100" fmla="*/ 86 w 308"/>
              <a:gd name="T101" fmla="*/ 22 h 323"/>
              <a:gd name="T102" fmla="*/ 86 w 308"/>
              <a:gd name="T103" fmla="*/ 278 h 323"/>
              <a:gd name="T104" fmla="*/ 77 w 308"/>
              <a:gd name="T105" fmla="*/ 230 h 323"/>
              <a:gd name="T106" fmla="*/ 86 w 308"/>
              <a:gd name="T107" fmla="*/ 107 h 323"/>
              <a:gd name="T108" fmla="*/ 67 w 308"/>
              <a:gd name="T109" fmla="*/ 126 h 323"/>
              <a:gd name="T110" fmla="*/ 86 w 308"/>
              <a:gd name="T111" fmla="*/ 141 h 323"/>
              <a:gd name="T112" fmla="*/ 58 w 308"/>
              <a:gd name="T113" fmla="*/ 83 h 323"/>
              <a:gd name="T114" fmla="*/ 86 w 308"/>
              <a:gd name="T115" fmla="*/ 190 h 323"/>
              <a:gd name="T116" fmla="*/ 2 w 308"/>
              <a:gd name="T117" fmla="*/ 226 h 323"/>
              <a:gd name="T118" fmla="*/ 58 w 308"/>
              <a:gd name="T119" fmla="*/ 147 h 323"/>
              <a:gd name="T120" fmla="*/ 50 w 308"/>
              <a:gd name="T121" fmla="*/ 172 h 323"/>
              <a:gd name="T122" fmla="*/ 42 w 308"/>
              <a:gd name="T123" fmla="*/ 186 h 323"/>
              <a:gd name="T124" fmla="*/ 29 w 308"/>
              <a:gd name="T125" fmla="*/ 21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323">
                <a:moveTo>
                  <a:pt x="218" y="44"/>
                </a:moveTo>
                <a:lnTo>
                  <a:pt x="288" y="76"/>
                </a:lnTo>
                <a:lnTo>
                  <a:pt x="288" y="76"/>
                </a:lnTo>
                <a:lnTo>
                  <a:pt x="293" y="80"/>
                </a:lnTo>
                <a:lnTo>
                  <a:pt x="299" y="84"/>
                </a:lnTo>
                <a:lnTo>
                  <a:pt x="303" y="90"/>
                </a:lnTo>
                <a:lnTo>
                  <a:pt x="306" y="96"/>
                </a:lnTo>
                <a:lnTo>
                  <a:pt x="308" y="103"/>
                </a:lnTo>
                <a:lnTo>
                  <a:pt x="308" y="110"/>
                </a:lnTo>
                <a:lnTo>
                  <a:pt x="307" y="117"/>
                </a:lnTo>
                <a:lnTo>
                  <a:pt x="304" y="124"/>
                </a:lnTo>
                <a:lnTo>
                  <a:pt x="222" y="301"/>
                </a:lnTo>
                <a:lnTo>
                  <a:pt x="222" y="301"/>
                </a:lnTo>
                <a:lnTo>
                  <a:pt x="218" y="308"/>
                </a:lnTo>
                <a:lnTo>
                  <a:pt x="218" y="248"/>
                </a:lnTo>
                <a:lnTo>
                  <a:pt x="218" y="248"/>
                </a:lnTo>
                <a:lnTo>
                  <a:pt x="219" y="245"/>
                </a:lnTo>
                <a:lnTo>
                  <a:pt x="227" y="228"/>
                </a:lnTo>
                <a:lnTo>
                  <a:pt x="227" y="228"/>
                </a:lnTo>
                <a:lnTo>
                  <a:pt x="228" y="226"/>
                </a:lnTo>
                <a:lnTo>
                  <a:pt x="227" y="224"/>
                </a:lnTo>
                <a:lnTo>
                  <a:pt x="227" y="222"/>
                </a:lnTo>
                <a:lnTo>
                  <a:pt x="224" y="221"/>
                </a:lnTo>
                <a:lnTo>
                  <a:pt x="218" y="217"/>
                </a:lnTo>
                <a:lnTo>
                  <a:pt x="218" y="202"/>
                </a:lnTo>
                <a:lnTo>
                  <a:pt x="230" y="209"/>
                </a:lnTo>
                <a:lnTo>
                  <a:pt x="230" y="209"/>
                </a:lnTo>
                <a:lnTo>
                  <a:pt x="233" y="209"/>
                </a:lnTo>
                <a:lnTo>
                  <a:pt x="235" y="209"/>
                </a:lnTo>
                <a:lnTo>
                  <a:pt x="237" y="207"/>
                </a:lnTo>
                <a:lnTo>
                  <a:pt x="238" y="206"/>
                </a:lnTo>
                <a:lnTo>
                  <a:pt x="246" y="188"/>
                </a:lnTo>
                <a:lnTo>
                  <a:pt x="246" y="188"/>
                </a:lnTo>
                <a:lnTo>
                  <a:pt x="247" y="186"/>
                </a:lnTo>
                <a:lnTo>
                  <a:pt x="246" y="184"/>
                </a:lnTo>
                <a:lnTo>
                  <a:pt x="246" y="182"/>
                </a:lnTo>
                <a:lnTo>
                  <a:pt x="243" y="180"/>
                </a:lnTo>
                <a:lnTo>
                  <a:pt x="218" y="168"/>
                </a:lnTo>
                <a:lnTo>
                  <a:pt x="218" y="145"/>
                </a:lnTo>
                <a:lnTo>
                  <a:pt x="243" y="157"/>
                </a:lnTo>
                <a:lnTo>
                  <a:pt x="243" y="157"/>
                </a:lnTo>
                <a:lnTo>
                  <a:pt x="250" y="159"/>
                </a:lnTo>
                <a:lnTo>
                  <a:pt x="257" y="157"/>
                </a:lnTo>
                <a:lnTo>
                  <a:pt x="262" y="155"/>
                </a:lnTo>
                <a:lnTo>
                  <a:pt x="266" y="149"/>
                </a:lnTo>
                <a:lnTo>
                  <a:pt x="279" y="122"/>
                </a:lnTo>
                <a:lnTo>
                  <a:pt x="279" y="122"/>
                </a:lnTo>
                <a:lnTo>
                  <a:pt x="280" y="115"/>
                </a:lnTo>
                <a:lnTo>
                  <a:pt x="280" y="109"/>
                </a:lnTo>
                <a:lnTo>
                  <a:pt x="276" y="103"/>
                </a:lnTo>
                <a:lnTo>
                  <a:pt x="270" y="99"/>
                </a:lnTo>
                <a:lnTo>
                  <a:pt x="218" y="75"/>
                </a:lnTo>
                <a:lnTo>
                  <a:pt x="218" y="44"/>
                </a:lnTo>
                <a:close/>
                <a:moveTo>
                  <a:pt x="180" y="26"/>
                </a:moveTo>
                <a:lnTo>
                  <a:pt x="218" y="44"/>
                </a:lnTo>
                <a:lnTo>
                  <a:pt x="218" y="75"/>
                </a:lnTo>
                <a:lnTo>
                  <a:pt x="180" y="57"/>
                </a:lnTo>
                <a:lnTo>
                  <a:pt x="180" y="26"/>
                </a:lnTo>
                <a:lnTo>
                  <a:pt x="180" y="26"/>
                </a:lnTo>
                <a:close/>
                <a:moveTo>
                  <a:pt x="218" y="308"/>
                </a:moveTo>
                <a:lnTo>
                  <a:pt x="218" y="308"/>
                </a:lnTo>
                <a:lnTo>
                  <a:pt x="211" y="316"/>
                </a:lnTo>
                <a:lnTo>
                  <a:pt x="201" y="320"/>
                </a:lnTo>
                <a:lnTo>
                  <a:pt x="191" y="323"/>
                </a:lnTo>
                <a:lnTo>
                  <a:pt x="180" y="321"/>
                </a:lnTo>
                <a:lnTo>
                  <a:pt x="180" y="283"/>
                </a:lnTo>
                <a:lnTo>
                  <a:pt x="193" y="289"/>
                </a:lnTo>
                <a:lnTo>
                  <a:pt x="193" y="289"/>
                </a:lnTo>
                <a:lnTo>
                  <a:pt x="195" y="289"/>
                </a:lnTo>
                <a:lnTo>
                  <a:pt x="197" y="289"/>
                </a:lnTo>
                <a:lnTo>
                  <a:pt x="199" y="287"/>
                </a:lnTo>
                <a:lnTo>
                  <a:pt x="200" y="286"/>
                </a:lnTo>
                <a:lnTo>
                  <a:pt x="208" y="268"/>
                </a:lnTo>
                <a:lnTo>
                  <a:pt x="208" y="268"/>
                </a:lnTo>
                <a:lnTo>
                  <a:pt x="209" y="266"/>
                </a:lnTo>
                <a:lnTo>
                  <a:pt x="209" y="264"/>
                </a:lnTo>
                <a:lnTo>
                  <a:pt x="208" y="262"/>
                </a:lnTo>
                <a:lnTo>
                  <a:pt x="205" y="260"/>
                </a:lnTo>
                <a:lnTo>
                  <a:pt x="180" y="249"/>
                </a:lnTo>
                <a:lnTo>
                  <a:pt x="180" y="235"/>
                </a:lnTo>
                <a:lnTo>
                  <a:pt x="212" y="248"/>
                </a:lnTo>
                <a:lnTo>
                  <a:pt x="212" y="248"/>
                </a:lnTo>
                <a:lnTo>
                  <a:pt x="215" y="249"/>
                </a:lnTo>
                <a:lnTo>
                  <a:pt x="218" y="248"/>
                </a:lnTo>
                <a:lnTo>
                  <a:pt x="218" y="308"/>
                </a:lnTo>
                <a:lnTo>
                  <a:pt x="218" y="308"/>
                </a:lnTo>
                <a:close/>
                <a:moveTo>
                  <a:pt x="218" y="145"/>
                </a:moveTo>
                <a:lnTo>
                  <a:pt x="218" y="168"/>
                </a:lnTo>
                <a:lnTo>
                  <a:pt x="205" y="163"/>
                </a:lnTo>
                <a:lnTo>
                  <a:pt x="205" y="163"/>
                </a:lnTo>
                <a:lnTo>
                  <a:pt x="203" y="161"/>
                </a:lnTo>
                <a:lnTo>
                  <a:pt x="201" y="163"/>
                </a:lnTo>
                <a:lnTo>
                  <a:pt x="199" y="164"/>
                </a:lnTo>
                <a:lnTo>
                  <a:pt x="197" y="165"/>
                </a:lnTo>
                <a:lnTo>
                  <a:pt x="189" y="183"/>
                </a:lnTo>
                <a:lnTo>
                  <a:pt x="189" y="183"/>
                </a:lnTo>
                <a:lnTo>
                  <a:pt x="189" y="183"/>
                </a:lnTo>
                <a:lnTo>
                  <a:pt x="189" y="184"/>
                </a:lnTo>
                <a:lnTo>
                  <a:pt x="189" y="187"/>
                </a:lnTo>
                <a:lnTo>
                  <a:pt x="191" y="190"/>
                </a:lnTo>
                <a:lnTo>
                  <a:pt x="192" y="191"/>
                </a:lnTo>
                <a:lnTo>
                  <a:pt x="218" y="202"/>
                </a:lnTo>
                <a:lnTo>
                  <a:pt x="218" y="217"/>
                </a:lnTo>
                <a:lnTo>
                  <a:pt x="186" y="202"/>
                </a:lnTo>
                <a:lnTo>
                  <a:pt x="186" y="202"/>
                </a:lnTo>
                <a:lnTo>
                  <a:pt x="184" y="202"/>
                </a:lnTo>
                <a:lnTo>
                  <a:pt x="180" y="203"/>
                </a:lnTo>
                <a:lnTo>
                  <a:pt x="180" y="170"/>
                </a:lnTo>
                <a:lnTo>
                  <a:pt x="185" y="160"/>
                </a:lnTo>
                <a:lnTo>
                  <a:pt x="185" y="160"/>
                </a:lnTo>
                <a:lnTo>
                  <a:pt x="185" y="157"/>
                </a:lnTo>
                <a:lnTo>
                  <a:pt x="185" y="155"/>
                </a:lnTo>
                <a:lnTo>
                  <a:pt x="184" y="153"/>
                </a:lnTo>
                <a:lnTo>
                  <a:pt x="182" y="152"/>
                </a:lnTo>
                <a:lnTo>
                  <a:pt x="180" y="151"/>
                </a:lnTo>
                <a:lnTo>
                  <a:pt x="180" y="128"/>
                </a:lnTo>
                <a:lnTo>
                  <a:pt x="218" y="145"/>
                </a:lnTo>
                <a:close/>
                <a:moveTo>
                  <a:pt x="147" y="10"/>
                </a:moveTo>
                <a:lnTo>
                  <a:pt x="180" y="26"/>
                </a:lnTo>
                <a:lnTo>
                  <a:pt x="180" y="57"/>
                </a:lnTo>
                <a:lnTo>
                  <a:pt x="147" y="41"/>
                </a:lnTo>
                <a:lnTo>
                  <a:pt x="147" y="10"/>
                </a:lnTo>
                <a:lnTo>
                  <a:pt x="147" y="10"/>
                </a:lnTo>
                <a:close/>
                <a:moveTo>
                  <a:pt x="180" y="321"/>
                </a:moveTo>
                <a:lnTo>
                  <a:pt x="180" y="321"/>
                </a:lnTo>
                <a:lnTo>
                  <a:pt x="174" y="318"/>
                </a:lnTo>
                <a:lnTo>
                  <a:pt x="147" y="306"/>
                </a:lnTo>
                <a:lnTo>
                  <a:pt x="147" y="240"/>
                </a:lnTo>
                <a:lnTo>
                  <a:pt x="147" y="240"/>
                </a:lnTo>
                <a:lnTo>
                  <a:pt x="147" y="240"/>
                </a:lnTo>
                <a:lnTo>
                  <a:pt x="149" y="237"/>
                </a:lnTo>
                <a:lnTo>
                  <a:pt x="147" y="235"/>
                </a:lnTo>
                <a:lnTo>
                  <a:pt x="147" y="218"/>
                </a:lnTo>
                <a:lnTo>
                  <a:pt x="150" y="220"/>
                </a:lnTo>
                <a:lnTo>
                  <a:pt x="150" y="220"/>
                </a:lnTo>
                <a:lnTo>
                  <a:pt x="153" y="221"/>
                </a:lnTo>
                <a:lnTo>
                  <a:pt x="155" y="220"/>
                </a:lnTo>
                <a:lnTo>
                  <a:pt x="157" y="218"/>
                </a:lnTo>
                <a:lnTo>
                  <a:pt x="158" y="217"/>
                </a:lnTo>
                <a:lnTo>
                  <a:pt x="166" y="199"/>
                </a:lnTo>
                <a:lnTo>
                  <a:pt x="166" y="199"/>
                </a:lnTo>
                <a:lnTo>
                  <a:pt x="166" y="198"/>
                </a:lnTo>
                <a:lnTo>
                  <a:pt x="166" y="195"/>
                </a:lnTo>
                <a:lnTo>
                  <a:pt x="165" y="193"/>
                </a:lnTo>
                <a:lnTo>
                  <a:pt x="163" y="191"/>
                </a:lnTo>
                <a:lnTo>
                  <a:pt x="147" y="184"/>
                </a:lnTo>
                <a:lnTo>
                  <a:pt x="147" y="170"/>
                </a:lnTo>
                <a:lnTo>
                  <a:pt x="169" y="180"/>
                </a:lnTo>
                <a:lnTo>
                  <a:pt x="169" y="180"/>
                </a:lnTo>
                <a:lnTo>
                  <a:pt x="172" y="180"/>
                </a:lnTo>
                <a:lnTo>
                  <a:pt x="173" y="180"/>
                </a:lnTo>
                <a:lnTo>
                  <a:pt x="176" y="179"/>
                </a:lnTo>
                <a:lnTo>
                  <a:pt x="177" y="176"/>
                </a:lnTo>
                <a:lnTo>
                  <a:pt x="180" y="170"/>
                </a:lnTo>
                <a:lnTo>
                  <a:pt x="180" y="203"/>
                </a:lnTo>
                <a:lnTo>
                  <a:pt x="180" y="203"/>
                </a:lnTo>
                <a:lnTo>
                  <a:pt x="178" y="206"/>
                </a:lnTo>
                <a:lnTo>
                  <a:pt x="170" y="222"/>
                </a:lnTo>
                <a:lnTo>
                  <a:pt x="170" y="222"/>
                </a:lnTo>
                <a:lnTo>
                  <a:pt x="170" y="222"/>
                </a:lnTo>
                <a:lnTo>
                  <a:pt x="170" y="225"/>
                </a:lnTo>
                <a:lnTo>
                  <a:pt x="170" y="228"/>
                </a:lnTo>
                <a:lnTo>
                  <a:pt x="172" y="229"/>
                </a:lnTo>
                <a:lnTo>
                  <a:pt x="173" y="230"/>
                </a:lnTo>
                <a:lnTo>
                  <a:pt x="180" y="235"/>
                </a:lnTo>
                <a:lnTo>
                  <a:pt x="180" y="249"/>
                </a:lnTo>
                <a:lnTo>
                  <a:pt x="168" y="243"/>
                </a:lnTo>
                <a:lnTo>
                  <a:pt x="168" y="243"/>
                </a:lnTo>
                <a:lnTo>
                  <a:pt x="166" y="243"/>
                </a:lnTo>
                <a:lnTo>
                  <a:pt x="163" y="243"/>
                </a:lnTo>
                <a:lnTo>
                  <a:pt x="162" y="244"/>
                </a:lnTo>
                <a:lnTo>
                  <a:pt x="161" y="245"/>
                </a:lnTo>
                <a:lnTo>
                  <a:pt x="151" y="263"/>
                </a:lnTo>
                <a:lnTo>
                  <a:pt x="151" y="263"/>
                </a:lnTo>
                <a:lnTo>
                  <a:pt x="151" y="263"/>
                </a:lnTo>
                <a:lnTo>
                  <a:pt x="151" y="266"/>
                </a:lnTo>
                <a:lnTo>
                  <a:pt x="151" y="267"/>
                </a:lnTo>
                <a:lnTo>
                  <a:pt x="153" y="270"/>
                </a:lnTo>
                <a:lnTo>
                  <a:pt x="155" y="271"/>
                </a:lnTo>
                <a:lnTo>
                  <a:pt x="180" y="283"/>
                </a:lnTo>
                <a:lnTo>
                  <a:pt x="180" y="321"/>
                </a:lnTo>
                <a:lnTo>
                  <a:pt x="180" y="321"/>
                </a:lnTo>
                <a:close/>
                <a:moveTo>
                  <a:pt x="180" y="128"/>
                </a:moveTo>
                <a:lnTo>
                  <a:pt x="180" y="151"/>
                </a:lnTo>
                <a:lnTo>
                  <a:pt x="147" y="136"/>
                </a:lnTo>
                <a:lnTo>
                  <a:pt x="147" y="113"/>
                </a:lnTo>
                <a:lnTo>
                  <a:pt x="180" y="128"/>
                </a:lnTo>
                <a:close/>
                <a:moveTo>
                  <a:pt x="135" y="4"/>
                </a:moveTo>
                <a:lnTo>
                  <a:pt x="147" y="10"/>
                </a:lnTo>
                <a:lnTo>
                  <a:pt x="147" y="41"/>
                </a:lnTo>
                <a:lnTo>
                  <a:pt x="128" y="33"/>
                </a:lnTo>
                <a:lnTo>
                  <a:pt x="128" y="33"/>
                </a:lnTo>
                <a:lnTo>
                  <a:pt x="124" y="31"/>
                </a:lnTo>
                <a:lnTo>
                  <a:pt x="119" y="31"/>
                </a:lnTo>
                <a:lnTo>
                  <a:pt x="119" y="0"/>
                </a:lnTo>
                <a:lnTo>
                  <a:pt x="119" y="0"/>
                </a:lnTo>
                <a:lnTo>
                  <a:pt x="127" y="2"/>
                </a:lnTo>
                <a:lnTo>
                  <a:pt x="135" y="4"/>
                </a:lnTo>
                <a:lnTo>
                  <a:pt x="135" y="4"/>
                </a:lnTo>
                <a:close/>
                <a:moveTo>
                  <a:pt x="147" y="306"/>
                </a:moveTo>
                <a:lnTo>
                  <a:pt x="119" y="293"/>
                </a:lnTo>
                <a:lnTo>
                  <a:pt x="119" y="253"/>
                </a:lnTo>
                <a:lnTo>
                  <a:pt x="132" y="260"/>
                </a:lnTo>
                <a:lnTo>
                  <a:pt x="132" y="260"/>
                </a:lnTo>
                <a:lnTo>
                  <a:pt x="134" y="260"/>
                </a:lnTo>
                <a:lnTo>
                  <a:pt x="136" y="260"/>
                </a:lnTo>
                <a:lnTo>
                  <a:pt x="138" y="259"/>
                </a:lnTo>
                <a:lnTo>
                  <a:pt x="139" y="258"/>
                </a:lnTo>
                <a:lnTo>
                  <a:pt x="147" y="240"/>
                </a:lnTo>
                <a:lnTo>
                  <a:pt x="147" y="306"/>
                </a:lnTo>
                <a:lnTo>
                  <a:pt x="147" y="306"/>
                </a:lnTo>
                <a:close/>
                <a:moveTo>
                  <a:pt x="147" y="113"/>
                </a:moveTo>
                <a:lnTo>
                  <a:pt x="147" y="136"/>
                </a:lnTo>
                <a:lnTo>
                  <a:pt x="144" y="134"/>
                </a:lnTo>
                <a:lnTo>
                  <a:pt x="144" y="134"/>
                </a:lnTo>
                <a:lnTo>
                  <a:pt x="142" y="133"/>
                </a:lnTo>
                <a:lnTo>
                  <a:pt x="139" y="134"/>
                </a:lnTo>
                <a:lnTo>
                  <a:pt x="138" y="134"/>
                </a:lnTo>
                <a:lnTo>
                  <a:pt x="136" y="137"/>
                </a:lnTo>
                <a:lnTo>
                  <a:pt x="128" y="155"/>
                </a:lnTo>
                <a:lnTo>
                  <a:pt x="128" y="155"/>
                </a:lnTo>
                <a:lnTo>
                  <a:pt x="128" y="155"/>
                </a:lnTo>
                <a:lnTo>
                  <a:pt x="128" y="156"/>
                </a:lnTo>
                <a:lnTo>
                  <a:pt x="128" y="159"/>
                </a:lnTo>
                <a:lnTo>
                  <a:pt x="130" y="160"/>
                </a:lnTo>
                <a:lnTo>
                  <a:pt x="131" y="161"/>
                </a:lnTo>
                <a:lnTo>
                  <a:pt x="147" y="170"/>
                </a:lnTo>
                <a:lnTo>
                  <a:pt x="147" y="184"/>
                </a:lnTo>
                <a:lnTo>
                  <a:pt x="126" y="174"/>
                </a:lnTo>
                <a:lnTo>
                  <a:pt x="126" y="174"/>
                </a:lnTo>
                <a:lnTo>
                  <a:pt x="121" y="174"/>
                </a:lnTo>
                <a:lnTo>
                  <a:pt x="119" y="175"/>
                </a:lnTo>
                <a:lnTo>
                  <a:pt x="119" y="141"/>
                </a:lnTo>
                <a:lnTo>
                  <a:pt x="124" y="130"/>
                </a:lnTo>
                <a:lnTo>
                  <a:pt x="124" y="130"/>
                </a:lnTo>
                <a:lnTo>
                  <a:pt x="124" y="129"/>
                </a:lnTo>
                <a:lnTo>
                  <a:pt x="124" y="126"/>
                </a:lnTo>
                <a:lnTo>
                  <a:pt x="123" y="125"/>
                </a:lnTo>
                <a:lnTo>
                  <a:pt x="121" y="124"/>
                </a:lnTo>
                <a:lnTo>
                  <a:pt x="119" y="122"/>
                </a:lnTo>
                <a:lnTo>
                  <a:pt x="119" y="99"/>
                </a:lnTo>
                <a:lnTo>
                  <a:pt x="147" y="113"/>
                </a:lnTo>
                <a:lnTo>
                  <a:pt x="147" y="113"/>
                </a:lnTo>
                <a:close/>
                <a:moveTo>
                  <a:pt x="147" y="218"/>
                </a:moveTo>
                <a:lnTo>
                  <a:pt x="147" y="235"/>
                </a:lnTo>
                <a:lnTo>
                  <a:pt x="147" y="235"/>
                </a:lnTo>
                <a:lnTo>
                  <a:pt x="144" y="232"/>
                </a:lnTo>
                <a:lnTo>
                  <a:pt x="119" y="220"/>
                </a:lnTo>
                <a:lnTo>
                  <a:pt x="119" y="205"/>
                </a:lnTo>
                <a:lnTo>
                  <a:pt x="147" y="218"/>
                </a:lnTo>
                <a:close/>
                <a:moveTo>
                  <a:pt x="119" y="293"/>
                </a:moveTo>
                <a:lnTo>
                  <a:pt x="98" y="283"/>
                </a:lnTo>
                <a:lnTo>
                  <a:pt x="98" y="244"/>
                </a:lnTo>
                <a:lnTo>
                  <a:pt x="119" y="253"/>
                </a:lnTo>
                <a:lnTo>
                  <a:pt x="119" y="293"/>
                </a:lnTo>
                <a:lnTo>
                  <a:pt x="119" y="293"/>
                </a:lnTo>
                <a:close/>
                <a:moveTo>
                  <a:pt x="98" y="7"/>
                </a:moveTo>
                <a:lnTo>
                  <a:pt x="98" y="7"/>
                </a:lnTo>
                <a:lnTo>
                  <a:pt x="103" y="4"/>
                </a:lnTo>
                <a:lnTo>
                  <a:pt x="108" y="3"/>
                </a:lnTo>
                <a:lnTo>
                  <a:pt x="113" y="2"/>
                </a:lnTo>
                <a:lnTo>
                  <a:pt x="119" y="0"/>
                </a:lnTo>
                <a:lnTo>
                  <a:pt x="119" y="31"/>
                </a:lnTo>
                <a:lnTo>
                  <a:pt x="119" y="31"/>
                </a:lnTo>
                <a:lnTo>
                  <a:pt x="115" y="33"/>
                </a:lnTo>
                <a:lnTo>
                  <a:pt x="111" y="34"/>
                </a:lnTo>
                <a:lnTo>
                  <a:pt x="108" y="37"/>
                </a:lnTo>
                <a:lnTo>
                  <a:pt x="105" y="41"/>
                </a:lnTo>
                <a:lnTo>
                  <a:pt x="98" y="56"/>
                </a:lnTo>
                <a:lnTo>
                  <a:pt x="98" y="7"/>
                </a:lnTo>
                <a:lnTo>
                  <a:pt x="98" y="7"/>
                </a:lnTo>
                <a:close/>
                <a:moveTo>
                  <a:pt x="119" y="99"/>
                </a:moveTo>
                <a:lnTo>
                  <a:pt x="119" y="122"/>
                </a:lnTo>
                <a:lnTo>
                  <a:pt x="98" y="113"/>
                </a:lnTo>
                <a:lnTo>
                  <a:pt x="98" y="90"/>
                </a:lnTo>
                <a:lnTo>
                  <a:pt x="98" y="90"/>
                </a:lnTo>
                <a:lnTo>
                  <a:pt x="101" y="91"/>
                </a:lnTo>
                <a:lnTo>
                  <a:pt x="119" y="99"/>
                </a:lnTo>
                <a:lnTo>
                  <a:pt x="119" y="99"/>
                </a:lnTo>
                <a:close/>
                <a:moveTo>
                  <a:pt x="119" y="141"/>
                </a:moveTo>
                <a:lnTo>
                  <a:pt x="119" y="175"/>
                </a:lnTo>
                <a:lnTo>
                  <a:pt x="119" y="175"/>
                </a:lnTo>
                <a:lnTo>
                  <a:pt x="117" y="176"/>
                </a:lnTo>
                <a:lnTo>
                  <a:pt x="109" y="194"/>
                </a:lnTo>
                <a:lnTo>
                  <a:pt x="109" y="194"/>
                </a:lnTo>
                <a:lnTo>
                  <a:pt x="109" y="194"/>
                </a:lnTo>
                <a:lnTo>
                  <a:pt x="109" y="197"/>
                </a:lnTo>
                <a:lnTo>
                  <a:pt x="109" y="199"/>
                </a:lnTo>
                <a:lnTo>
                  <a:pt x="111" y="201"/>
                </a:lnTo>
                <a:lnTo>
                  <a:pt x="112" y="202"/>
                </a:lnTo>
                <a:lnTo>
                  <a:pt x="119" y="205"/>
                </a:lnTo>
                <a:lnTo>
                  <a:pt x="119" y="220"/>
                </a:lnTo>
                <a:lnTo>
                  <a:pt x="107" y="214"/>
                </a:lnTo>
                <a:lnTo>
                  <a:pt x="107" y="214"/>
                </a:lnTo>
                <a:lnTo>
                  <a:pt x="104" y="214"/>
                </a:lnTo>
                <a:lnTo>
                  <a:pt x="103" y="214"/>
                </a:lnTo>
                <a:lnTo>
                  <a:pt x="100" y="216"/>
                </a:lnTo>
                <a:lnTo>
                  <a:pt x="98" y="217"/>
                </a:lnTo>
                <a:lnTo>
                  <a:pt x="98" y="218"/>
                </a:lnTo>
                <a:lnTo>
                  <a:pt x="98" y="186"/>
                </a:lnTo>
                <a:lnTo>
                  <a:pt x="105" y="171"/>
                </a:lnTo>
                <a:lnTo>
                  <a:pt x="105" y="171"/>
                </a:lnTo>
                <a:lnTo>
                  <a:pt x="105" y="168"/>
                </a:lnTo>
                <a:lnTo>
                  <a:pt x="105" y="167"/>
                </a:lnTo>
                <a:lnTo>
                  <a:pt x="104" y="164"/>
                </a:lnTo>
                <a:lnTo>
                  <a:pt x="103" y="163"/>
                </a:lnTo>
                <a:lnTo>
                  <a:pt x="98" y="161"/>
                </a:lnTo>
                <a:lnTo>
                  <a:pt x="98" y="147"/>
                </a:lnTo>
                <a:lnTo>
                  <a:pt x="108" y="152"/>
                </a:lnTo>
                <a:lnTo>
                  <a:pt x="108" y="152"/>
                </a:lnTo>
                <a:lnTo>
                  <a:pt x="111" y="152"/>
                </a:lnTo>
                <a:lnTo>
                  <a:pt x="112" y="152"/>
                </a:lnTo>
                <a:lnTo>
                  <a:pt x="115" y="151"/>
                </a:lnTo>
                <a:lnTo>
                  <a:pt x="116" y="148"/>
                </a:lnTo>
                <a:lnTo>
                  <a:pt x="119" y="141"/>
                </a:lnTo>
                <a:close/>
                <a:moveTo>
                  <a:pt x="98" y="283"/>
                </a:moveTo>
                <a:lnTo>
                  <a:pt x="86" y="278"/>
                </a:lnTo>
                <a:lnTo>
                  <a:pt x="86" y="212"/>
                </a:lnTo>
                <a:lnTo>
                  <a:pt x="86" y="212"/>
                </a:lnTo>
                <a:lnTo>
                  <a:pt x="86" y="212"/>
                </a:lnTo>
                <a:lnTo>
                  <a:pt x="86" y="209"/>
                </a:lnTo>
                <a:lnTo>
                  <a:pt x="86" y="206"/>
                </a:lnTo>
                <a:lnTo>
                  <a:pt x="86" y="190"/>
                </a:lnTo>
                <a:lnTo>
                  <a:pt x="89" y="191"/>
                </a:lnTo>
                <a:lnTo>
                  <a:pt x="89" y="191"/>
                </a:lnTo>
                <a:lnTo>
                  <a:pt x="92" y="191"/>
                </a:lnTo>
                <a:lnTo>
                  <a:pt x="93" y="191"/>
                </a:lnTo>
                <a:lnTo>
                  <a:pt x="96" y="190"/>
                </a:lnTo>
                <a:lnTo>
                  <a:pt x="97" y="188"/>
                </a:lnTo>
                <a:lnTo>
                  <a:pt x="98" y="186"/>
                </a:lnTo>
                <a:lnTo>
                  <a:pt x="98" y="218"/>
                </a:lnTo>
                <a:lnTo>
                  <a:pt x="90" y="235"/>
                </a:lnTo>
                <a:lnTo>
                  <a:pt x="90" y="235"/>
                </a:lnTo>
                <a:lnTo>
                  <a:pt x="90" y="235"/>
                </a:lnTo>
                <a:lnTo>
                  <a:pt x="90" y="237"/>
                </a:lnTo>
                <a:lnTo>
                  <a:pt x="90" y="239"/>
                </a:lnTo>
                <a:lnTo>
                  <a:pt x="92" y="241"/>
                </a:lnTo>
                <a:lnTo>
                  <a:pt x="93" y="243"/>
                </a:lnTo>
                <a:lnTo>
                  <a:pt x="98" y="244"/>
                </a:lnTo>
                <a:lnTo>
                  <a:pt x="98" y="283"/>
                </a:lnTo>
                <a:lnTo>
                  <a:pt x="98" y="283"/>
                </a:lnTo>
                <a:close/>
                <a:moveTo>
                  <a:pt x="86" y="22"/>
                </a:moveTo>
                <a:lnTo>
                  <a:pt x="86" y="22"/>
                </a:lnTo>
                <a:lnTo>
                  <a:pt x="86" y="22"/>
                </a:lnTo>
                <a:lnTo>
                  <a:pt x="92" y="14"/>
                </a:lnTo>
                <a:lnTo>
                  <a:pt x="98" y="7"/>
                </a:lnTo>
                <a:lnTo>
                  <a:pt x="98" y="56"/>
                </a:lnTo>
                <a:lnTo>
                  <a:pt x="93" y="68"/>
                </a:lnTo>
                <a:lnTo>
                  <a:pt x="93" y="68"/>
                </a:lnTo>
                <a:lnTo>
                  <a:pt x="93" y="68"/>
                </a:lnTo>
                <a:lnTo>
                  <a:pt x="92" y="73"/>
                </a:lnTo>
                <a:lnTo>
                  <a:pt x="92" y="79"/>
                </a:lnTo>
                <a:lnTo>
                  <a:pt x="94" y="84"/>
                </a:lnTo>
                <a:lnTo>
                  <a:pt x="98" y="90"/>
                </a:lnTo>
                <a:lnTo>
                  <a:pt x="98" y="113"/>
                </a:lnTo>
                <a:lnTo>
                  <a:pt x="86" y="107"/>
                </a:lnTo>
                <a:lnTo>
                  <a:pt x="86" y="22"/>
                </a:lnTo>
                <a:lnTo>
                  <a:pt x="86" y="22"/>
                </a:lnTo>
                <a:close/>
                <a:moveTo>
                  <a:pt x="98" y="147"/>
                </a:moveTo>
                <a:lnTo>
                  <a:pt x="98" y="161"/>
                </a:lnTo>
                <a:lnTo>
                  <a:pt x="86" y="156"/>
                </a:lnTo>
                <a:lnTo>
                  <a:pt x="86" y="141"/>
                </a:lnTo>
                <a:lnTo>
                  <a:pt x="98" y="147"/>
                </a:lnTo>
                <a:close/>
                <a:moveTo>
                  <a:pt x="86" y="278"/>
                </a:moveTo>
                <a:lnTo>
                  <a:pt x="58" y="264"/>
                </a:lnTo>
                <a:lnTo>
                  <a:pt x="58" y="225"/>
                </a:lnTo>
                <a:lnTo>
                  <a:pt x="70" y="232"/>
                </a:lnTo>
                <a:lnTo>
                  <a:pt x="70" y="232"/>
                </a:lnTo>
                <a:lnTo>
                  <a:pt x="73" y="232"/>
                </a:lnTo>
                <a:lnTo>
                  <a:pt x="75" y="232"/>
                </a:lnTo>
                <a:lnTo>
                  <a:pt x="77" y="230"/>
                </a:lnTo>
                <a:lnTo>
                  <a:pt x="78" y="229"/>
                </a:lnTo>
                <a:lnTo>
                  <a:pt x="86" y="212"/>
                </a:lnTo>
                <a:lnTo>
                  <a:pt x="86" y="278"/>
                </a:lnTo>
                <a:lnTo>
                  <a:pt x="86" y="278"/>
                </a:lnTo>
                <a:close/>
                <a:moveTo>
                  <a:pt x="58" y="83"/>
                </a:moveTo>
                <a:lnTo>
                  <a:pt x="86" y="22"/>
                </a:lnTo>
                <a:lnTo>
                  <a:pt x="86" y="107"/>
                </a:lnTo>
                <a:lnTo>
                  <a:pt x="82" y="106"/>
                </a:lnTo>
                <a:lnTo>
                  <a:pt x="82" y="106"/>
                </a:lnTo>
                <a:lnTo>
                  <a:pt x="81" y="105"/>
                </a:lnTo>
                <a:lnTo>
                  <a:pt x="78" y="105"/>
                </a:lnTo>
                <a:lnTo>
                  <a:pt x="77" y="106"/>
                </a:lnTo>
                <a:lnTo>
                  <a:pt x="75" y="109"/>
                </a:lnTo>
                <a:lnTo>
                  <a:pt x="67" y="126"/>
                </a:lnTo>
                <a:lnTo>
                  <a:pt x="67" y="126"/>
                </a:lnTo>
                <a:lnTo>
                  <a:pt x="67" y="126"/>
                </a:lnTo>
                <a:lnTo>
                  <a:pt x="66" y="128"/>
                </a:lnTo>
                <a:lnTo>
                  <a:pt x="67" y="130"/>
                </a:lnTo>
                <a:lnTo>
                  <a:pt x="67" y="132"/>
                </a:lnTo>
                <a:lnTo>
                  <a:pt x="70" y="133"/>
                </a:lnTo>
                <a:lnTo>
                  <a:pt x="86" y="141"/>
                </a:lnTo>
                <a:lnTo>
                  <a:pt x="86" y="156"/>
                </a:lnTo>
                <a:lnTo>
                  <a:pt x="65" y="145"/>
                </a:lnTo>
                <a:lnTo>
                  <a:pt x="65" y="145"/>
                </a:lnTo>
                <a:lnTo>
                  <a:pt x="61" y="145"/>
                </a:lnTo>
                <a:lnTo>
                  <a:pt x="58" y="147"/>
                </a:lnTo>
                <a:lnTo>
                  <a:pt x="58" y="83"/>
                </a:lnTo>
                <a:lnTo>
                  <a:pt x="58" y="83"/>
                </a:lnTo>
                <a:close/>
                <a:moveTo>
                  <a:pt x="86" y="190"/>
                </a:moveTo>
                <a:lnTo>
                  <a:pt x="86" y="206"/>
                </a:lnTo>
                <a:lnTo>
                  <a:pt x="86" y="206"/>
                </a:lnTo>
                <a:lnTo>
                  <a:pt x="84" y="203"/>
                </a:lnTo>
                <a:lnTo>
                  <a:pt x="58" y="191"/>
                </a:lnTo>
                <a:lnTo>
                  <a:pt x="58" y="176"/>
                </a:lnTo>
                <a:lnTo>
                  <a:pt x="86" y="190"/>
                </a:lnTo>
                <a:close/>
                <a:moveTo>
                  <a:pt x="58" y="264"/>
                </a:moveTo>
                <a:lnTo>
                  <a:pt x="21" y="247"/>
                </a:lnTo>
                <a:lnTo>
                  <a:pt x="21" y="247"/>
                </a:lnTo>
                <a:lnTo>
                  <a:pt x="14" y="243"/>
                </a:lnTo>
                <a:lnTo>
                  <a:pt x="9" y="239"/>
                </a:lnTo>
                <a:lnTo>
                  <a:pt x="5" y="233"/>
                </a:lnTo>
                <a:lnTo>
                  <a:pt x="2" y="226"/>
                </a:lnTo>
                <a:lnTo>
                  <a:pt x="1" y="220"/>
                </a:lnTo>
                <a:lnTo>
                  <a:pt x="0" y="213"/>
                </a:lnTo>
                <a:lnTo>
                  <a:pt x="1" y="206"/>
                </a:lnTo>
                <a:lnTo>
                  <a:pt x="4" y="199"/>
                </a:lnTo>
                <a:lnTo>
                  <a:pt x="58" y="83"/>
                </a:lnTo>
                <a:lnTo>
                  <a:pt x="58" y="147"/>
                </a:lnTo>
                <a:lnTo>
                  <a:pt x="58" y="147"/>
                </a:lnTo>
                <a:lnTo>
                  <a:pt x="56" y="148"/>
                </a:lnTo>
                <a:lnTo>
                  <a:pt x="48" y="165"/>
                </a:lnTo>
                <a:lnTo>
                  <a:pt x="48" y="165"/>
                </a:lnTo>
                <a:lnTo>
                  <a:pt x="48" y="165"/>
                </a:lnTo>
                <a:lnTo>
                  <a:pt x="48" y="168"/>
                </a:lnTo>
                <a:lnTo>
                  <a:pt x="48" y="170"/>
                </a:lnTo>
                <a:lnTo>
                  <a:pt x="50" y="172"/>
                </a:lnTo>
                <a:lnTo>
                  <a:pt x="51" y="174"/>
                </a:lnTo>
                <a:lnTo>
                  <a:pt x="58" y="176"/>
                </a:lnTo>
                <a:lnTo>
                  <a:pt x="58" y="191"/>
                </a:lnTo>
                <a:lnTo>
                  <a:pt x="46" y="186"/>
                </a:lnTo>
                <a:lnTo>
                  <a:pt x="46" y="186"/>
                </a:lnTo>
                <a:lnTo>
                  <a:pt x="43" y="184"/>
                </a:lnTo>
                <a:lnTo>
                  <a:pt x="42" y="186"/>
                </a:lnTo>
                <a:lnTo>
                  <a:pt x="39" y="187"/>
                </a:lnTo>
                <a:lnTo>
                  <a:pt x="38" y="188"/>
                </a:lnTo>
                <a:lnTo>
                  <a:pt x="29" y="206"/>
                </a:lnTo>
                <a:lnTo>
                  <a:pt x="29" y="206"/>
                </a:lnTo>
                <a:lnTo>
                  <a:pt x="29" y="206"/>
                </a:lnTo>
                <a:lnTo>
                  <a:pt x="29" y="207"/>
                </a:lnTo>
                <a:lnTo>
                  <a:pt x="29" y="210"/>
                </a:lnTo>
                <a:lnTo>
                  <a:pt x="31" y="212"/>
                </a:lnTo>
                <a:lnTo>
                  <a:pt x="32" y="213"/>
                </a:lnTo>
                <a:lnTo>
                  <a:pt x="58" y="225"/>
                </a:lnTo>
                <a:lnTo>
                  <a:pt x="58" y="264"/>
                </a:lnTo>
                <a:close/>
              </a:path>
            </a:pathLst>
          </a:custGeom>
          <a:solidFill>
            <a:srgbClr val="FF8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nvGrpSpPr>
          <p:cNvPr id="213" name="组合 212"/>
          <p:cNvGrpSpPr/>
          <p:nvPr/>
        </p:nvGrpSpPr>
        <p:grpSpPr>
          <a:xfrm>
            <a:off x="1636664" y="1383635"/>
            <a:ext cx="618964" cy="650706"/>
            <a:chOff x="1704976" y="2255838"/>
            <a:chExt cx="619125" cy="650875"/>
          </a:xfrm>
        </p:grpSpPr>
        <p:sp>
          <p:nvSpPr>
            <p:cNvPr id="155" name="Rectangle 155"/>
            <p:cNvSpPr>
              <a:spLocks noChangeArrowheads="1"/>
            </p:cNvSpPr>
            <p:nvPr/>
          </p:nvSpPr>
          <p:spPr bwMode="auto">
            <a:xfrm>
              <a:off x="1704976" y="2873375"/>
              <a:ext cx="619125" cy="33338"/>
            </a:xfrm>
            <a:prstGeom prst="rect">
              <a:avLst/>
            </a:prstGeom>
            <a:solidFill>
              <a:srgbClr val="5ABBC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56" name="Rectangle 156"/>
            <p:cNvSpPr>
              <a:spLocks noChangeArrowheads="1"/>
            </p:cNvSpPr>
            <p:nvPr/>
          </p:nvSpPr>
          <p:spPr bwMode="auto">
            <a:xfrm>
              <a:off x="1730376" y="2811463"/>
              <a:ext cx="568325" cy="33338"/>
            </a:xfrm>
            <a:prstGeom prst="rect">
              <a:avLst/>
            </a:prstGeom>
            <a:solidFill>
              <a:srgbClr val="5ABBC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57" name="Rectangle 157"/>
            <p:cNvSpPr>
              <a:spLocks noChangeArrowheads="1"/>
            </p:cNvSpPr>
            <p:nvPr/>
          </p:nvSpPr>
          <p:spPr bwMode="auto">
            <a:xfrm>
              <a:off x="1954213" y="2747963"/>
              <a:ext cx="120650" cy="31750"/>
            </a:xfrm>
            <a:prstGeom prst="rect">
              <a:avLst/>
            </a:prstGeom>
            <a:solidFill>
              <a:srgbClr val="5ABBC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58" name="Rectangle 158"/>
            <p:cNvSpPr>
              <a:spLocks noChangeArrowheads="1"/>
            </p:cNvSpPr>
            <p:nvPr/>
          </p:nvSpPr>
          <p:spPr bwMode="auto">
            <a:xfrm>
              <a:off x="1976438" y="2517775"/>
              <a:ext cx="77788" cy="250825"/>
            </a:xfrm>
            <a:prstGeom prst="rect">
              <a:avLst/>
            </a:prstGeom>
            <a:solidFill>
              <a:srgbClr val="5ABBC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59" name="Rectangle 159"/>
            <p:cNvSpPr>
              <a:spLocks noChangeArrowheads="1"/>
            </p:cNvSpPr>
            <p:nvPr/>
          </p:nvSpPr>
          <p:spPr bwMode="auto">
            <a:xfrm>
              <a:off x="1954213" y="2505075"/>
              <a:ext cx="120650" cy="31750"/>
            </a:xfrm>
            <a:prstGeom prst="rect">
              <a:avLst/>
            </a:prstGeom>
            <a:solidFill>
              <a:srgbClr val="5ABBC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60" name="Rectangle 160"/>
            <p:cNvSpPr>
              <a:spLocks noChangeArrowheads="1"/>
            </p:cNvSpPr>
            <p:nvPr/>
          </p:nvSpPr>
          <p:spPr bwMode="auto">
            <a:xfrm>
              <a:off x="1774826" y="2747963"/>
              <a:ext cx="119063" cy="31750"/>
            </a:xfrm>
            <a:prstGeom prst="rect">
              <a:avLst/>
            </a:prstGeom>
            <a:solidFill>
              <a:srgbClr val="5ABBC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61" name="Rectangle 161"/>
            <p:cNvSpPr>
              <a:spLocks noChangeArrowheads="1"/>
            </p:cNvSpPr>
            <p:nvPr/>
          </p:nvSpPr>
          <p:spPr bwMode="auto">
            <a:xfrm>
              <a:off x="1795463" y="2517775"/>
              <a:ext cx="77788" cy="250825"/>
            </a:xfrm>
            <a:prstGeom prst="rect">
              <a:avLst/>
            </a:prstGeom>
            <a:solidFill>
              <a:srgbClr val="5ABBC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62" name="Rectangle 162"/>
            <p:cNvSpPr>
              <a:spLocks noChangeArrowheads="1"/>
            </p:cNvSpPr>
            <p:nvPr/>
          </p:nvSpPr>
          <p:spPr bwMode="auto">
            <a:xfrm>
              <a:off x="1774826" y="2505075"/>
              <a:ext cx="119063" cy="31750"/>
            </a:xfrm>
            <a:prstGeom prst="rect">
              <a:avLst/>
            </a:prstGeom>
            <a:solidFill>
              <a:srgbClr val="5ABBC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63" name="Rectangle 163"/>
            <p:cNvSpPr>
              <a:spLocks noChangeArrowheads="1"/>
            </p:cNvSpPr>
            <p:nvPr/>
          </p:nvSpPr>
          <p:spPr bwMode="auto">
            <a:xfrm>
              <a:off x="2135188" y="2747963"/>
              <a:ext cx="120650" cy="31750"/>
            </a:xfrm>
            <a:prstGeom prst="rect">
              <a:avLst/>
            </a:prstGeom>
            <a:solidFill>
              <a:srgbClr val="5ABBC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64" name="Rectangle 164"/>
            <p:cNvSpPr>
              <a:spLocks noChangeArrowheads="1"/>
            </p:cNvSpPr>
            <p:nvPr/>
          </p:nvSpPr>
          <p:spPr bwMode="auto">
            <a:xfrm>
              <a:off x="2157413" y="2517775"/>
              <a:ext cx="76200" cy="250825"/>
            </a:xfrm>
            <a:prstGeom prst="rect">
              <a:avLst/>
            </a:prstGeom>
            <a:solidFill>
              <a:srgbClr val="5ABBC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65" name="Rectangle 165"/>
            <p:cNvSpPr>
              <a:spLocks noChangeArrowheads="1"/>
            </p:cNvSpPr>
            <p:nvPr/>
          </p:nvSpPr>
          <p:spPr bwMode="auto">
            <a:xfrm>
              <a:off x="2135188" y="2505075"/>
              <a:ext cx="120650" cy="31750"/>
            </a:xfrm>
            <a:prstGeom prst="rect">
              <a:avLst/>
            </a:prstGeom>
            <a:solidFill>
              <a:srgbClr val="5ABBC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66" name="Rectangle 166"/>
            <p:cNvSpPr>
              <a:spLocks noChangeArrowheads="1"/>
            </p:cNvSpPr>
            <p:nvPr/>
          </p:nvSpPr>
          <p:spPr bwMode="auto">
            <a:xfrm>
              <a:off x="1730376" y="2435225"/>
              <a:ext cx="568325" cy="33338"/>
            </a:xfrm>
            <a:prstGeom prst="rect">
              <a:avLst/>
            </a:prstGeom>
            <a:solidFill>
              <a:srgbClr val="5ABBC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67" name="Freeform 167"/>
            <p:cNvSpPr>
              <a:spLocks/>
            </p:cNvSpPr>
            <p:nvPr/>
          </p:nvSpPr>
          <p:spPr bwMode="auto">
            <a:xfrm>
              <a:off x="1730376" y="2255838"/>
              <a:ext cx="568325" cy="179388"/>
            </a:xfrm>
            <a:custGeom>
              <a:avLst/>
              <a:gdLst>
                <a:gd name="T0" fmla="*/ 179 w 358"/>
                <a:gd name="T1" fmla="*/ 0 h 113"/>
                <a:gd name="T2" fmla="*/ 0 w 358"/>
                <a:gd name="T3" fmla="*/ 113 h 113"/>
                <a:gd name="T4" fmla="*/ 358 w 358"/>
                <a:gd name="T5" fmla="*/ 113 h 113"/>
                <a:gd name="T6" fmla="*/ 179 w 358"/>
                <a:gd name="T7" fmla="*/ 0 h 113"/>
              </a:gdLst>
              <a:ahLst/>
              <a:cxnLst>
                <a:cxn ang="0">
                  <a:pos x="T0" y="T1"/>
                </a:cxn>
                <a:cxn ang="0">
                  <a:pos x="T2" y="T3"/>
                </a:cxn>
                <a:cxn ang="0">
                  <a:pos x="T4" y="T5"/>
                </a:cxn>
                <a:cxn ang="0">
                  <a:pos x="T6" y="T7"/>
                </a:cxn>
              </a:cxnLst>
              <a:rect l="0" t="0" r="r" b="b"/>
              <a:pathLst>
                <a:path w="358" h="113">
                  <a:moveTo>
                    <a:pt x="179" y="0"/>
                  </a:moveTo>
                  <a:lnTo>
                    <a:pt x="0" y="113"/>
                  </a:lnTo>
                  <a:lnTo>
                    <a:pt x="358" y="113"/>
                  </a:lnTo>
                  <a:lnTo>
                    <a:pt x="179" y="0"/>
                  </a:lnTo>
                  <a:close/>
                </a:path>
              </a:pathLst>
            </a:custGeom>
            <a:solidFill>
              <a:srgbClr val="5ABBC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sp>
        <p:nvSpPr>
          <p:cNvPr id="168" name="Freeform 168"/>
          <p:cNvSpPr>
            <a:spLocks noEditPoints="1"/>
          </p:cNvSpPr>
          <p:nvPr/>
        </p:nvSpPr>
        <p:spPr bwMode="auto">
          <a:xfrm>
            <a:off x="3003144" y="1545517"/>
            <a:ext cx="788783" cy="515804"/>
          </a:xfrm>
          <a:custGeom>
            <a:avLst/>
            <a:gdLst>
              <a:gd name="T0" fmla="*/ 497 w 497"/>
              <a:gd name="T1" fmla="*/ 0 h 325"/>
              <a:gd name="T2" fmla="*/ 386 w 497"/>
              <a:gd name="T3" fmla="*/ 37 h 325"/>
              <a:gd name="T4" fmla="*/ 386 w 497"/>
              <a:gd name="T5" fmla="*/ 210 h 325"/>
              <a:gd name="T6" fmla="*/ 386 w 497"/>
              <a:gd name="T7" fmla="*/ 210 h 325"/>
              <a:gd name="T8" fmla="*/ 397 w 497"/>
              <a:gd name="T9" fmla="*/ 209 h 325"/>
              <a:gd name="T10" fmla="*/ 405 w 497"/>
              <a:gd name="T11" fmla="*/ 206 h 325"/>
              <a:gd name="T12" fmla="*/ 409 w 497"/>
              <a:gd name="T13" fmla="*/ 204 h 325"/>
              <a:gd name="T14" fmla="*/ 411 w 497"/>
              <a:gd name="T15" fmla="*/ 201 h 325"/>
              <a:gd name="T16" fmla="*/ 413 w 497"/>
              <a:gd name="T17" fmla="*/ 197 h 325"/>
              <a:gd name="T18" fmla="*/ 413 w 497"/>
              <a:gd name="T19" fmla="*/ 194 h 325"/>
              <a:gd name="T20" fmla="*/ 413 w 497"/>
              <a:gd name="T21" fmla="*/ 118 h 325"/>
              <a:gd name="T22" fmla="*/ 399 w 497"/>
              <a:gd name="T23" fmla="*/ 118 h 325"/>
              <a:gd name="T24" fmla="*/ 399 w 497"/>
              <a:gd name="T25" fmla="*/ 86 h 325"/>
              <a:gd name="T26" fmla="*/ 413 w 497"/>
              <a:gd name="T27" fmla="*/ 86 h 325"/>
              <a:gd name="T28" fmla="*/ 447 w 497"/>
              <a:gd name="T29" fmla="*/ 86 h 325"/>
              <a:gd name="T30" fmla="*/ 462 w 497"/>
              <a:gd name="T31" fmla="*/ 86 h 325"/>
              <a:gd name="T32" fmla="*/ 462 w 497"/>
              <a:gd name="T33" fmla="*/ 118 h 325"/>
              <a:gd name="T34" fmla="*/ 447 w 497"/>
              <a:gd name="T35" fmla="*/ 118 h 325"/>
              <a:gd name="T36" fmla="*/ 447 w 497"/>
              <a:gd name="T37" fmla="*/ 194 h 325"/>
              <a:gd name="T38" fmla="*/ 447 w 497"/>
              <a:gd name="T39" fmla="*/ 194 h 325"/>
              <a:gd name="T40" fmla="*/ 446 w 497"/>
              <a:gd name="T41" fmla="*/ 204 h 325"/>
              <a:gd name="T42" fmla="*/ 442 w 497"/>
              <a:gd name="T43" fmla="*/ 212 h 325"/>
              <a:gd name="T44" fmla="*/ 436 w 497"/>
              <a:gd name="T45" fmla="*/ 220 h 325"/>
              <a:gd name="T46" fmla="*/ 430 w 497"/>
              <a:gd name="T47" fmla="*/ 227 h 325"/>
              <a:gd name="T48" fmla="*/ 420 w 497"/>
              <a:gd name="T49" fmla="*/ 232 h 325"/>
              <a:gd name="T50" fmla="*/ 411 w 497"/>
              <a:gd name="T51" fmla="*/ 236 h 325"/>
              <a:gd name="T52" fmla="*/ 399 w 497"/>
              <a:gd name="T53" fmla="*/ 239 h 325"/>
              <a:gd name="T54" fmla="*/ 386 w 497"/>
              <a:gd name="T55" fmla="*/ 239 h 325"/>
              <a:gd name="T56" fmla="*/ 386 w 497"/>
              <a:gd name="T57" fmla="*/ 289 h 325"/>
              <a:gd name="T58" fmla="*/ 497 w 497"/>
              <a:gd name="T59" fmla="*/ 325 h 325"/>
              <a:gd name="T60" fmla="*/ 497 w 497"/>
              <a:gd name="T61" fmla="*/ 0 h 325"/>
              <a:gd name="T62" fmla="*/ 386 w 497"/>
              <a:gd name="T63" fmla="*/ 37 h 325"/>
              <a:gd name="T64" fmla="*/ 0 w 497"/>
              <a:gd name="T65" fmla="*/ 163 h 325"/>
              <a:gd name="T66" fmla="*/ 386 w 497"/>
              <a:gd name="T67" fmla="*/ 289 h 325"/>
              <a:gd name="T68" fmla="*/ 386 w 497"/>
              <a:gd name="T69" fmla="*/ 239 h 325"/>
              <a:gd name="T70" fmla="*/ 386 w 497"/>
              <a:gd name="T71" fmla="*/ 239 h 325"/>
              <a:gd name="T72" fmla="*/ 374 w 497"/>
              <a:gd name="T73" fmla="*/ 239 h 325"/>
              <a:gd name="T74" fmla="*/ 363 w 497"/>
              <a:gd name="T75" fmla="*/ 236 h 325"/>
              <a:gd name="T76" fmla="*/ 353 w 497"/>
              <a:gd name="T77" fmla="*/ 232 h 325"/>
              <a:gd name="T78" fmla="*/ 343 w 497"/>
              <a:gd name="T79" fmla="*/ 227 h 325"/>
              <a:gd name="T80" fmla="*/ 336 w 497"/>
              <a:gd name="T81" fmla="*/ 220 h 325"/>
              <a:gd name="T82" fmla="*/ 331 w 497"/>
              <a:gd name="T83" fmla="*/ 212 h 325"/>
              <a:gd name="T84" fmla="*/ 327 w 497"/>
              <a:gd name="T85" fmla="*/ 204 h 325"/>
              <a:gd name="T86" fmla="*/ 325 w 497"/>
              <a:gd name="T87" fmla="*/ 194 h 325"/>
              <a:gd name="T88" fmla="*/ 325 w 497"/>
              <a:gd name="T89" fmla="*/ 118 h 325"/>
              <a:gd name="T90" fmla="*/ 311 w 497"/>
              <a:gd name="T91" fmla="*/ 118 h 325"/>
              <a:gd name="T92" fmla="*/ 311 w 497"/>
              <a:gd name="T93" fmla="*/ 86 h 325"/>
              <a:gd name="T94" fmla="*/ 325 w 497"/>
              <a:gd name="T95" fmla="*/ 86 h 325"/>
              <a:gd name="T96" fmla="*/ 359 w 497"/>
              <a:gd name="T97" fmla="*/ 86 h 325"/>
              <a:gd name="T98" fmla="*/ 376 w 497"/>
              <a:gd name="T99" fmla="*/ 86 h 325"/>
              <a:gd name="T100" fmla="*/ 376 w 497"/>
              <a:gd name="T101" fmla="*/ 118 h 325"/>
              <a:gd name="T102" fmla="*/ 359 w 497"/>
              <a:gd name="T103" fmla="*/ 118 h 325"/>
              <a:gd name="T104" fmla="*/ 359 w 497"/>
              <a:gd name="T105" fmla="*/ 194 h 325"/>
              <a:gd name="T106" fmla="*/ 359 w 497"/>
              <a:gd name="T107" fmla="*/ 194 h 325"/>
              <a:gd name="T108" fmla="*/ 361 w 497"/>
              <a:gd name="T109" fmla="*/ 197 h 325"/>
              <a:gd name="T110" fmla="*/ 362 w 497"/>
              <a:gd name="T111" fmla="*/ 201 h 325"/>
              <a:gd name="T112" fmla="*/ 365 w 497"/>
              <a:gd name="T113" fmla="*/ 204 h 325"/>
              <a:gd name="T114" fmla="*/ 367 w 497"/>
              <a:gd name="T115" fmla="*/ 206 h 325"/>
              <a:gd name="T116" fmla="*/ 376 w 497"/>
              <a:gd name="T117" fmla="*/ 209 h 325"/>
              <a:gd name="T118" fmla="*/ 386 w 497"/>
              <a:gd name="T119" fmla="*/ 210 h 325"/>
              <a:gd name="T120" fmla="*/ 386 w 497"/>
              <a:gd name="T121" fmla="*/ 3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7" h="325">
                <a:moveTo>
                  <a:pt x="497" y="0"/>
                </a:moveTo>
                <a:lnTo>
                  <a:pt x="386" y="37"/>
                </a:lnTo>
                <a:lnTo>
                  <a:pt x="386" y="210"/>
                </a:lnTo>
                <a:lnTo>
                  <a:pt x="386" y="210"/>
                </a:lnTo>
                <a:lnTo>
                  <a:pt x="397" y="209"/>
                </a:lnTo>
                <a:lnTo>
                  <a:pt x="405" y="206"/>
                </a:lnTo>
                <a:lnTo>
                  <a:pt x="409" y="204"/>
                </a:lnTo>
                <a:lnTo>
                  <a:pt x="411" y="201"/>
                </a:lnTo>
                <a:lnTo>
                  <a:pt x="413" y="197"/>
                </a:lnTo>
                <a:lnTo>
                  <a:pt x="413" y="194"/>
                </a:lnTo>
                <a:lnTo>
                  <a:pt x="413" y="118"/>
                </a:lnTo>
                <a:lnTo>
                  <a:pt x="399" y="118"/>
                </a:lnTo>
                <a:lnTo>
                  <a:pt x="399" y="86"/>
                </a:lnTo>
                <a:lnTo>
                  <a:pt x="413" y="86"/>
                </a:lnTo>
                <a:lnTo>
                  <a:pt x="447" y="86"/>
                </a:lnTo>
                <a:lnTo>
                  <a:pt x="462" y="86"/>
                </a:lnTo>
                <a:lnTo>
                  <a:pt x="462" y="118"/>
                </a:lnTo>
                <a:lnTo>
                  <a:pt x="447" y="118"/>
                </a:lnTo>
                <a:lnTo>
                  <a:pt x="447" y="194"/>
                </a:lnTo>
                <a:lnTo>
                  <a:pt x="447" y="194"/>
                </a:lnTo>
                <a:lnTo>
                  <a:pt x="446" y="204"/>
                </a:lnTo>
                <a:lnTo>
                  <a:pt x="442" y="212"/>
                </a:lnTo>
                <a:lnTo>
                  <a:pt x="436" y="220"/>
                </a:lnTo>
                <a:lnTo>
                  <a:pt x="430" y="227"/>
                </a:lnTo>
                <a:lnTo>
                  <a:pt x="420" y="232"/>
                </a:lnTo>
                <a:lnTo>
                  <a:pt x="411" y="236"/>
                </a:lnTo>
                <a:lnTo>
                  <a:pt x="399" y="239"/>
                </a:lnTo>
                <a:lnTo>
                  <a:pt x="386" y="239"/>
                </a:lnTo>
                <a:lnTo>
                  <a:pt x="386" y="289"/>
                </a:lnTo>
                <a:lnTo>
                  <a:pt x="497" y="325"/>
                </a:lnTo>
                <a:lnTo>
                  <a:pt x="497" y="0"/>
                </a:lnTo>
                <a:close/>
                <a:moveTo>
                  <a:pt x="386" y="37"/>
                </a:moveTo>
                <a:lnTo>
                  <a:pt x="0" y="163"/>
                </a:lnTo>
                <a:lnTo>
                  <a:pt x="386" y="289"/>
                </a:lnTo>
                <a:lnTo>
                  <a:pt x="386" y="239"/>
                </a:lnTo>
                <a:lnTo>
                  <a:pt x="386" y="239"/>
                </a:lnTo>
                <a:lnTo>
                  <a:pt x="374" y="239"/>
                </a:lnTo>
                <a:lnTo>
                  <a:pt x="363" y="236"/>
                </a:lnTo>
                <a:lnTo>
                  <a:pt x="353" y="232"/>
                </a:lnTo>
                <a:lnTo>
                  <a:pt x="343" y="227"/>
                </a:lnTo>
                <a:lnTo>
                  <a:pt x="336" y="220"/>
                </a:lnTo>
                <a:lnTo>
                  <a:pt x="331" y="212"/>
                </a:lnTo>
                <a:lnTo>
                  <a:pt x="327" y="204"/>
                </a:lnTo>
                <a:lnTo>
                  <a:pt x="325" y="194"/>
                </a:lnTo>
                <a:lnTo>
                  <a:pt x="325" y="118"/>
                </a:lnTo>
                <a:lnTo>
                  <a:pt x="311" y="118"/>
                </a:lnTo>
                <a:lnTo>
                  <a:pt x="311" y="86"/>
                </a:lnTo>
                <a:lnTo>
                  <a:pt x="325" y="86"/>
                </a:lnTo>
                <a:lnTo>
                  <a:pt x="359" y="86"/>
                </a:lnTo>
                <a:lnTo>
                  <a:pt x="376" y="86"/>
                </a:lnTo>
                <a:lnTo>
                  <a:pt x="376" y="118"/>
                </a:lnTo>
                <a:lnTo>
                  <a:pt x="359" y="118"/>
                </a:lnTo>
                <a:lnTo>
                  <a:pt x="359" y="194"/>
                </a:lnTo>
                <a:lnTo>
                  <a:pt x="359" y="194"/>
                </a:lnTo>
                <a:lnTo>
                  <a:pt x="361" y="197"/>
                </a:lnTo>
                <a:lnTo>
                  <a:pt x="362" y="201"/>
                </a:lnTo>
                <a:lnTo>
                  <a:pt x="365" y="204"/>
                </a:lnTo>
                <a:lnTo>
                  <a:pt x="367" y="206"/>
                </a:lnTo>
                <a:lnTo>
                  <a:pt x="376" y="209"/>
                </a:lnTo>
                <a:lnTo>
                  <a:pt x="386" y="210"/>
                </a:lnTo>
                <a:lnTo>
                  <a:pt x="386" y="37"/>
                </a:lnTo>
                <a:close/>
              </a:path>
            </a:pathLst>
          </a:custGeom>
          <a:solidFill>
            <a:srgbClr val="EDCD2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69" name="Freeform 169"/>
          <p:cNvSpPr>
            <a:spLocks noEditPoints="1"/>
          </p:cNvSpPr>
          <p:nvPr/>
        </p:nvSpPr>
        <p:spPr bwMode="auto">
          <a:xfrm>
            <a:off x="1866790" y="2113695"/>
            <a:ext cx="185690" cy="320591"/>
          </a:xfrm>
          <a:custGeom>
            <a:avLst/>
            <a:gdLst>
              <a:gd name="T0" fmla="*/ 71 w 117"/>
              <a:gd name="T1" fmla="*/ 170 h 202"/>
              <a:gd name="T2" fmla="*/ 80 w 117"/>
              <a:gd name="T3" fmla="*/ 173 h 202"/>
              <a:gd name="T4" fmla="*/ 85 w 117"/>
              <a:gd name="T5" fmla="*/ 181 h 202"/>
              <a:gd name="T6" fmla="*/ 85 w 117"/>
              <a:gd name="T7" fmla="*/ 188 h 202"/>
              <a:gd name="T8" fmla="*/ 80 w 117"/>
              <a:gd name="T9" fmla="*/ 199 h 202"/>
              <a:gd name="T10" fmla="*/ 75 w 117"/>
              <a:gd name="T11" fmla="*/ 202 h 202"/>
              <a:gd name="T12" fmla="*/ 71 w 117"/>
              <a:gd name="T13" fmla="*/ 170 h 202"/>
              <a:gd name="T14" fmla="*/ 71 w 117"/>
              <a:gd name="T15" fmla="*/ 157 h 202"/>
              <a:gd name="T16" fmla="*/ 71 w 117"/>
              <a:gd name="T17" fmla="*/ 68 h 202"/>
              <a:gd name="T18" fmla="*/ 80 w 117"/>
              <a:gd name="T19" fmla="*/ 77 h 202"/>
              <a:gd name="T20" fmla="*/ 85 w 117"/>
              <a:gd name="T21" fmla="*/ 91 h 202"/>
              <a:gd name="T22" fmla="*/ 92 w 117"/>
              <a:gd name="T23" fmla="*/ 116 h 202"/>
              <a:gd name="T24" fmla="*/ 94 w 117"/>
              <a:gd name="T25" fmla="*/ 120 h 202"/>
              <a:gd name="T26" fmla="*/ 100 w 117"/>
              <a:gd name="T27" fmla="*/ 126 h 202"/>
              <a:gd name="T28" fmla="*/ 110 w 117"/>
              <a:gd name="T29" fmla="*/ 127 h 202"/>
              <a:gd name="T30" fmla="*/ 117 w 117"/>
              <a:gd name="T31" fmla="*/ 145 h 202"/>
              <a:gd name="T32" fmla="*/ 66 w 117"/>
              <a:gd name="T33" fmla="*/ 170 h 202"/>
              <a:gd name="T34" fmla="*/ 71 w 117"/>
              <a:gd name="T35" fmla="*/ 170 h 202"/>
              <a:gd name="T36" fmla="*/ 71 w 117"/>
              <a:gd name="T37" fmla="*/ 202 h 202"/>
              <a:gd name="T38" fmla="*/ 61 w 117"/>
              <a:gd name="T39" fmla="*/ 199 h 202"/>
              <a:gd name="T40" fmla="*/ 56 w 117"/>
              <a:gd name="T41" fmla="*/ 189 h 202"/>
              <a:gd name="T42" fmla="*/ 56 w 117"/>
              <a:gd name="T43" fmla="*/ 184 h 202"/>
              <a:gd name="T44" fmla="*/ 61 w 117"/>
              <a:gd name="T45" fmla="*/ 173 h 202"/>
              <a:gd name="T46" fmla="*/ 66 w 117"/>
              <a:gd name="T47" fmla="*/ 170 h 202"/>
              <a:gd name="T48" fmla="*/ 71 w 117"/>
              <a:gd name="T49" fmla="*/ 68 h 202"/>
              <a:gd name="T50" fmla="*/ 60 w 117"/>
              <a:gd name="T51" fmla="*/ 62 h 202"/>
              <a:gd name="T52" fmla="*/ 47 w 117"/>
              <a:gd name="T53" fmla="*/ 61 h 202"/>
              <a:gd name="T54" fmla="*/ 34 w 117"/>
              <a:gd name="T55" fmla="*/ 8 h 202"/>
              <a:gd name="T56" fmla="*/ 29 w 117"/>
              <a:gd name="T57" fmla="*/ 1 h 202"/>
              <a:gd name="T58" fmla="*/ 19 w 117"/>
              <a:gd name="T59" fmla="*/ 0 h 202"/>
              <a:gd name="T60" fmla="*/ 15 w 117"/>
              <a:gd name="T61" fmla="*/ 1 h 202"/>
              <a:gd name="T62" fmla="*/ 10 w 117"/>
              <a:gd name="T63" fmla="*/ 9 h 202"/>
              <a:gd name="T64" fmla="*/ 24 w 117"/>
              <a:gd name="T65" fmla="*/ 66 h 202"/>
              <a:gd name="T66" fmla="*/ 19 w 117"/>
              <a:gd name="T67" fmla="*/ 70 h 202"/>
              <a:gd name="T68" fmla="*/ 11 w 117"/>
              <a:gd name="T69" fmla="*/ 78 h 202"/>
              <a:gd name="T70" fmla="*/ 6 w 117"/>
              <a:gd name="T71" fmla="*/ 91 h 202"/>
              <a:gd name="T72" fmla="*/ 4 w 117"/>
              <a:gd name="T73" fmla="*/ 104 h 202"/>
              <a:gd name="T74" fmla="*/ 6 w 117"/>
              <a:gd name="T75" fmla="*/ 111 h 202"/>
              <a:gd name="T76" fmla="*/ 12 w 117"/>
              <a:gd name="T77" fmla="*/ 138 h 202"/>
              <a:gd name="T78" fmla="*/ 12 w 117"/>
              <a:gd name="T79" fmla="*/ 142 h 202"/>
              <a:gd name="T80" fmla="*/ 10 w 117"/>
              <a:gd name="T81" fmla="*/ 149 h 202"/>
              <a:gd name="T82" fmla="*/ 3 w 117"/>
              <a:gd name="T83" fmla="*/ 156 h 202"/>
              <a:gd name="T84" fmla="*/ 6 w 117"/>
              <a:gd name="T85" fmla="*/ 175 h 202"/>
              <a:gd name="T86" fmla="*/ 71 w 117"/>
              <a:gd name="T87" fmla="*/ 6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7" h="202">
                <a:moveTo>
                  <a:pt x="71" y="170"/>
                </a:moveTo>
                <a:lnTo>
                  <a:pt x="71" y="170"/>
                </a:lnTo>
                <a:lnTo>
                  <a:pt x="76" y="170"/>
                </a:lnTo>
                <a:lnTo>
                  <a:pt x="80" y="173"/>
                </a:lnTo>
                <a:lnTo>
                  <a:pt x="84" y="177"/>
                </a:lnTo>
                <a:lnTo>
                  <a:pt x="85" y="181"/>
                </a:lnTo>
                <a:lnTo>
                  <a:pt x="85" y="181"/>
                </a:lnTo>
                <a:lnTo>
                  <a:pt x="85" y="188"/>
                </a:lnTo>
                <a:lnTo>
                  <a:pt x="84" y="193"/>
                </a:lnTo>
                <a:lnTo>
                  <a:pt x="80" y="199"/>
                </a:lnTo>
                <a:lnTo>
                  <a:pt x="75" y="202"/>
                </a:lnTo>
                <a:lnTo>
                  <a:pt x="75" y="202"/>
                </a:lnTo>
                <a:lnTo>
                  <a:pt x="71" y="202"/>
                </a:lnTo>
                <a:lnTo>
                  <a:pt x="71" y="170"/>
                </a:lnTo>
                <a:lnTo>
                  <a:pt x="71" y="170"/>
                </a:lnTo>
                <a:close/>
                <a:moveTo>
                  <a:pt x="71" y="157"/>
                </a:moveTo>
                <a:lnTo>
                  <a:pt x="71" y="68"/>
                </a:lnTo>
                <a:lnTo>
                  <a:pt x="71" y="68"/>
                </a:lnTo>
                <a:lnTo>
                  <a:pt x="76" y="72"/>
                </a:lnTo>
                <a:lnTo>
                  <a:pt x="80" y="77"/>
                </a:lnTo>
                <a:lnTo>
                  <a:pt x="83" y="84"/>
                </a:lnTo>
                <a:lnTo>
                  <a:pt x="85" y="91"/>
                </a:lnTo>
                <a:lnTo>
                  <a:pt x="85" y="91"/>
                </a:lnTo>
                <a:lnTo>
                  <a:pt x="92" y="116"/>
                </a:lnTo>
                <a:lnTo>
                  <a:pt x="92" y="116"/>
                </a:lnTo>
                <a:lnTo>
                  <a:pt x="94" y="120"/>
                </a:lnTo>
                <a:lnTo>
                  <a:pt x="96" y="123"/>
                </a:lnTo>
                <a:lnTo>
                  <a:pt x="100" y="126"/>
                </a:lnTo>
                <a:lnTo>
                  <a:pt x="103" y="127"/>
                </a:lnTo>
                <a:lnTo>
                  <a:pt x="110" y="127"/>
                </a:lnTo>
                <a:lnTo>
                  <a:pt x="112" y="127"/>
                </a:lnTo>
                <a:lnTo>
                  <a:pt x="117" y="145"/>
                </a:lnTo>
                <a:lnTo>
                  <a:pt x="71" y="157"/>
                </a:lnTo>
                <a:close/>
                <a:moveTo>
                  <a:pt x="66" y="170"/>
                </a:moveTo>
                <a:lnTo>
                  <a:pt x="66" y="170"/>
                </a:lnTo>
                <a:lnTo>
                  <a:pt x="71" y="170"/>
                </a:lnTo>
                <a:lnTo>
                  <a:pt x="71" y="202"/>
                </a:lnTo>
                <a:lnTo>
                  <a:pt x="71" y="202"/>
                </a:lnTo>
                <a:lnTo>
                  <a:pt x="65" y="200"/>
                </a:lnTo>
                <a:lnTo>
                  <a:pt x="61" y="199"/>
                </a:lnTo>
                <a:lnTo>
                  <a:pt x="57" y="195"/>
                </a:lnTo>
                <a:lnTo>
                  <a:pt x="56" y="189"/>
                </a:lnTo>
                <a:lnTo>
                  <a:pt x="56" y="189"/>
                </a:lnTo>
                <a:lnTo>
                  <a:pt x="56" y="184"/>
                </a:lnTo>
                <a:lnTo>
                  <a:pt x="57" y="179"/>
                </a:lnTo>
                <a:lnTo>
                  <a:pt x="61" y="173"/>
                </a:lnTo>
                <a:lnTo>
                  <a:pt x="66" y="170"/>
                </a:lnTo>
                <a:lnTo>
                  <a:pt x="66" y="170"/>
                </a:lnTo>
                <a:close/>
                <a:moveTo>
                  <a:pt x="71" y="68"/>
                </a:moveTo>
                <a:lnTo>
                  <a:pt x="71" y="68"/>
                </a:lnTo>
                <a:lnTo>
                  <a:pt x="65" y="65"/>
                </a:lnTo>
                <a:lnTo>
                  <a:pt x="60" y="62"/>
                </a:lnTo>
                <a:lnTo>
                  <a:pt x="54" y="61"/>
                </a:lnTo>
                <a:lnTo>
                  <a:pt x="47" y="61"/>
                </a:lnTo>
                <a:lnTo>
                  <a:pt x="34" y="8"/>
                </a:lnTo>
                <a:lnTo>
                  <a:pt x="34" y="8"/>
                </a:lnTo>
                <a:lnTo>
                  <a:pt x="31" y="4"/>
                </a:lnTo>
                <a:lnTo>
                  <a:pt x="29" y="1"/>
                </a:lnTo>
                <a:lnTo>
                  <a:pt x="24" y="0"/>
                </a:lnTo>
                <a:lnTo>
                  <a:pt x="19" y="0"/>
                </a:lnTo>
                <a:lnTo>
                  <a:pt x="19" y="0"/>
                </a:lnTo>
                <a:lnTo>
                  <a:pt x="15" y="1"/>
                </a:lnTo>
                <a:lnTo>
                  <a:pt x="12" y="5"/>
                </a:lnTo>
                <a:lnTo>
                  <a:pt x="10" y="9"/>
                </a:lnTo>
                <a:lnTo>
                  <a:pt x="11" y="15"/>
                </a:lnTo>
                <a:lnTo>
                  <a:pt x="24" y="66"/>
                </a:lnTo>
                <a:lnTo>
                  <a:pt x="24" y="66"/>
                </a:lnTo>
                <a:lnTo>
                  <a:pt x="19" y="70"/>
                </a:lnTo>
                <a:lnTo>
                  <a:pt x="15" y="74"/>
                </a:lnTo>
                <a:lnTo>
                  <a:pt x="11" y="78"/>
                </a:lnTo>
                <a:lnTo>
                  <a:pt x="7" y="84"/>
                </a:lnTo>
                <a:lnTo>
                  <a:pt x="6" y="91"/>
                </a:lnTo>
                <a:lnTo>
                  <a:pt x="4" y="96"/>
                </a:lnTo>
                <a:lnTo>
                  <a:pt x="4" y="104"/>
                </a:lnTo>
                <a:lnTo>
                  <a:pt x="6" y="111"/>
                </a:lnTo>
                <a:lnTo>
                  <a:pt x="6" y="111"/>
                </a:lnTo>
                <a:lnTo>
                  <a:pt x="12" y="138"/>
                </a:lnTo>
                <a:lnTo>
                  <a:pt x="12" y="138"/>
                </a:lnTo>
                <a:lnTo>
                  <a:pt x="12" y="138"/>
                </a:lnTo>
                <a:lnTo>
                  <a:pt x="12" y="142"/>
                </a:lnTo>
                <a:lnTo>
                  <a:pt x="12" y="146"/>
                </a:lnTo>
                <a:lnTo>
                  <a:pt x="10" y="149"/>
                </a:lnTo>
                <a:lnTo>
                  <a:pt x="8" y="152"/>
                </a:lnTo>
                <a:lnTo>
                  <a:pt x="3" y="156"/>
                </a:lnTo>
                <a:lnTo>
                  <a:pt x="0" y="157"/>
                </a:lnTo>
                <a:lnTo>
                  <a:pt x="6" y="175"/>
                </a:lnTo>
                <a:lnTo>
                  <a:pt x="71" y="157"/>
                </a:lnTo>
                <a:lnTo>
                  <a:pt x="71" y="68"/>
                </a:lnTo>
                <a:close/>
              </a:path>
            </a:pathLst>
          </a:custGeom>
          <a:solidFill>
            <a:srgbClr val="FF8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70" name="Freeform 170"/>
          <p:cNvSpPr>
            <a:spLocks noEditPoints="1"/>
          </p:cNvSpPr>
          <p:nvPr/>
        </p:nvSpPr>
        <p:spPr bwMode="auto">
          <a:xfrm>
            <a:off x="3299930" y="1004321"/>
            <a:ext cx="369792" cy="455494"/>
          </a:xfrm>
          <a:custGeom>
            <a:avLst/>
            <a:gdLst>
              <a:gd name="T0" fmla="*/ 164 w 233"/>
              <a:gd name="T1" fmla="*/ 0 h 287"/>
              <a:gd name="T2" fmla="*/ 233 w 233"/>
              <a:gd name="T3" fmla="*/ 248 h 287"/>
              <a:gd name="T4" fmla="*/ 216 w 233"/>
              <a:gd name="T5" fmla="*/ 280 h 287"/>
              <a:gd name="T6" fmla="*/ 164 w 233"/>
              <a:gd name="T7" fmla="*/ 226 h 287"/>
              <a:gd name="T8" fmla="*/ 179 w 233"/>
              <a:gd name="T9" fmla="*/ 218 h 287"/>
              <a:gd name="T10" fmla="*/ 194 w 233"/>
              <a:gd name="T11" fmla="*/ 191 h 287"/>
              <a:gd name="T12" fmla="*/ 194 w 233"/>
              <a:gd name="T13" fmla="*/ 157 h 287"/>
              <a:gd name="T14" fmla="*/ 178 w 233"/>
              <a:gd name="T15" fmla="*/ 148 h 287"/>
              <a:gd name="T16" fmla="*/ 164 w 233"/>
              <a:gd name="T17" fmla="*/ 118 h 287"/>
              <a:gd name="T18" fmla="*/ 167 w 233"/>
              <a:gd name="T19" fmla="*/ 210 h 287"/>
              <a:gd name="T20" fmla="*/ 180 w 233"/>
              <a:gd name="T21" fmla="*/ 175 h 287"/>
              <a:gd name="T22" fmla="*/ 175 w 233"/>
              <a:gd name="T23" fmla="*/ 160 h 287"/>
              <a:gd name="T24" fmla="*/ 164 w 233"/>
              <a:gd name="T25" fmla="*/ 160 h 287"/>
              <a:gd name="T26" fmla="*/ 133 w 233"/>
              <a:gd name="T27" fmla="*/ 14 h 287"/>
              <a:gd name="T28" fmla="*/ 164 w 233"/>
              <a:gd name="T29" fmla="*/ 118 h 287"/>
              <a:gd name="T30" fmla="*/ 136 w 233"/>
              <a:gd name="T31" fmla="*/ 111 h 287"/>
              <a:gd name="T32" fmla="*/ 133 w 233"/>
              <a:gd name="T33" fmla="*/ 287 h 287"/>
              <a:gd name="T34" fmla="*/ 140 w 233"/>
              <a:gd name="T35" fmla="*/ 224 h 287"/>
              <a:gd name="T36" fmla="*/ 164 w 233"/>
              <a:gd name="T37" fmla="*/ 287 h 287"/>
              <a:gd name="T38" fmla="*/ 153 w 233"/>
              <a:gd name="T39" fmla="*/ 201 h 287"/>
              <a:gd name="T40" fmla="*/ 156 w 233"/>
              <a:gd name="T41" fmla="*/ 210 h 287"/>
              <a:gd name="T42" fmla="*/ 164 w 233"/>
              <a:gd name="T43" fmla="*/ 160 h 287"/>
              <a:gd name="T44" fmla="*/ 96 w 233"/>
              <a:gd name="T45" fmla="*/ 0 h 287"/>
              <a:gd name="T46" fmla="*/ 133 w 233"/>
              <a:gd name="T47" fmla="*/ 110 h 287"/>
              <a:gd name="T48" fmla="*/ 103 w 233"/>
              <a:gd name="T49" fmla="*/ 115 h 287"/>
              <a:gd name="T50" fmla="*/ 96 w 233"/>
              <a:gd name="T51" fmla="*/ 287 h 287"/>
              <a:gd name="T52" fmla="*/ 132 w 233"/>
              <a:gd name="T53" fmla="*/ 198 h 287"/>
              <a:gd name="T54" fmla="*/ 133 w 233"/>
              <a:gd name="T55" fmla="*/ 218 h 287"/>
              <a:gd name="T56" fmla="*/ 101 w 233"/>
              <a:gd name="T57" fmla="*/ 169 h 287"/>
              <a:gd name="T58" fmla="*/ 96 w 233"/>
              <a:gd name="T59" fmla="*/ 160 h 287"/>
              <a:gd name="T60" fmla="*/ 96 w 233"/>
              <a:gd name="T61" fmla="*/ 133 h 287"/>
              <a:gd name="T62" fmla="*/ 82 w 233"/>
              <a:gd name="T63" fmla="*/ 14 h 287"/>
              <a:gd name="T64" fmla="*/ 96 w 233"/>
              <a:gd name="T65" fmla="*/ 121 h 287"/>
              <a:gd name="T66" fmla="*/ 82 w 233"/>
              <a:gd name="T67" fmla="*/ 50 h 287"/>
              <a:gd name="T68" fmla="*/ 82 w 233"/>
              <a:gd name="T69" fmla="*/ 164 h 287"/>
              <a:gd name="T70" fmla="*/ 96 w 233"/>
              <a:gd name="T71" fmla="*/ 226 h 287"/>
              <a:gd name="T72" fmla="*/ 90 w 233"/>
              <a:gd name="T73" fmla="*/ 144 h 287"/>
              <a:gd name="T74" fmla="*/ 40 w 233"/>
              <a:gd name="T75" fmla="*/ 0 h 287"/>
              <a:gd name="T76" fmla="*/ 27 w 233"/>
              <a:gd name="T77" fmla="*/ 15 h 287"/>
              <a:gd name="T78" fmla="*/ 17 w 233"/>
              <a:gd name="T79" fmla="*/ 31 h 287"/>
              <a:gd name="T80" fmla="*/ 82 w 233"/>
              <a:gd name="T81" fmla="*/ 50 h 287"/>
              <a:gd name="T82" fmla="*/ 61 w 233"/>
              <a:gd name="T83" fmla="*/ 155 h 287"/>
              <a:gd name="T84" fmla="*/ 38 w 233"/>
              <a:gd name="T85" fmla="*/ 160 h 287"/>
              <a:gd name="T86" fmla="*/ 29 w 233"/>
              <a:gd name="T87" fmla="*/ 174 h 287"/>
              <a:gd name="T88" fmla="*/ 40 w 233"/>
              <a:gd name="T89" fmla="*/ 183 h 287"/>
              <a:gd name="T90" fmla="*/ 46 w 233"/>
              <a:gd name="T91" fmla="*/ 179 h 287"/>
              <a:gd name="T92" fmla="*/ 45 w 233"/>
              <a:gd name="T93" fmla="*/ 172 h 287"/>
              <a:gd name="T94" fmla="*/ 57 w 233"/>
              <a:gd name="T95" fmla="*/ 164 h 287"/>
              <a:gd name="T96" fmla="*/ 48 w 233"/>
              <a:gd name="T97" fmla="*/ 195 h 287"/>
              <a:gd name="T98" fmla="*/ 41 w 233"/>
              <a:gd name="T99" fmla="*/ 233 h 287"/>
              <a:gd name="T100" fmla="*/ 53 w 233"/>
              <a:gd name="T101" fmla="*/ 244 h 287"/>
              <a:gd name="T102" fmla="*/ 60 w 233"/>
              <a:gd name="T103" fmla="*/ 236 h 287"/>
              <a:gd name="T104" fmla="*/ 73 w 233"/>
              <a:gd name="T105" fmla="*/ 179 h 287"/>
              <a:gd name="T106" fmla="*/ 40 w 233"/>
              <a:gd name="T107" fmla="*/ 287 h 287"/>
              <a:gd name="T108" fmla="*/ 13 w 233"/>
              <a:gd name="T109" fmla="*/ 275 h 287"/>
              <a:gd name="T110" fmla="*/ 0 w 233"/>
              <a:gd name="T111" fmla="*/ 39 h 287"/>
              <a:gd name="T112" fmla="*/ 13 w 233"/>
              <a:gd name="T113" fmla="*/ 12 h 287"/>
              <a:gd name="T114" fmla="*/ 40 w 233"/>
              <a:gd name="T11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3" h="287">
                <a:moveTo>
                  <a:pt x="164" y="0"/>
                </a:moveTo>
                <a:lnTo>
                  <a:pt x="233" y="0"/>
                </a:lnTo>
                <a:lnTo>
                  <a:pt x="233" y="14"/>
                </a:lnTo>
                <a:lnTo>
                  <a:pt x="164" y="14"/>
                </a:lnTo>
                <a:lnTo>
                  <a:pt x="164" y="0"/>
                </a:lnTo>
                <a:lnTo>
                  <a:pt x="164" y="0"/>
                </a:lnTo>
                <a:close/>
                <a:moveTo>
                  <a:pt x="164" y="50"/>
                </a:moveTo>
                <a:lnTo>
                  <a:pt x="233" y="50"/>
                </a:lnTo>
                <a:lnTo>
                  <a:pt x="233" y="248"/>
                </a:lnTo>
                <a:lnTo>
                  <a:pt x="233" y="248"/>
                </a:lnTo>
                <a:lnTo>
                  <a:pt x="232" y="256"/>
                </a:lnTo>
                <a:lnTo>
                  <a:pt x="229" y="263"/>
                </a:lnTo>
                <a:lnTo>
                  <a:pt x="226" y="270"/>
                </a:lnTo>
                <a:lnTo>
                  <a:pt x="221" y="275"/>
                </a:lnTo>
                <a:lnTo>
                  <a:pt x="216" y="280"/>
                </a:lnTo>
                <a:lnTo>
                  <a:pt x="209" y="285"/>
                </a:lnTo>
                <a:lnTo>
                  <a:pt x="202" y="286"/>
                </a:lnTo>
                <a:lnTo>
                  <a:pt x="194" y="287"/>
                </a:lnTo>
                <a:lnTo>
                  <a:pt x="164" y="287"/>
                </a:lnTo>
                <a:lnTo>
                  <a:pt x="164" y="226"/>
                </a:lnTo>
                <a:lnTo>
                  <a:pt x="164" y="226"/>
                </a:lnTo>
                <a:lnTo>
                  <a:pt x="168" y="225"/>
                </a:lnTo>
                <a:lnTo>
                  <a:pt x="168" y="225"/>
                </a:lnTo>
                <a:lnTo>
                  <a:pt x="174" y="222"/>
                </a:lnTo>
                <a:lnTo>
                  <a:pt x="179" y="218"/>
                </a:lnTo>
                <a:lnTo>
                  <a:pt x="183" y="213"/>
                </a:lnTo>
                <a:lnTo>
                  <a:pt x="187" y="207"/>
                </a:lnTo>
                <a:lnTo>
                  <a:pt x="187" y="207"/>
                </a:lnTo>
                <a:lnTo>
                  <a:pt x="191" y="199"/>
                </a:lnTo>
                <a:lnTo>
                  <a:pt x="194" y="191"/>
                </a:lnTo>
                <a:lnTo>
                  <a:pt x="195" y="183"/>
                </a:lnTo>
                <a:lnTo>
                  <a:pt x="195" y="175"/>
                </a:lnTo>
                <a:lnTo>
                  <a:pt x="195" y="175"/>
                </a:lnTo>
                <a:lnTo>
                  <a:pt x="195" y="163"/>
                </a:lnTo>
                <a:lnTo>
                  <a:pt x="194" y="157"/>
                </a:lnTo>
                <a:lnTo>
                  <a:pt x="191" y="155"/>
                </a:lnTo>
                <a:lnTo>
                  <a:pt x="189" y="151"/>
                </a:lnTo>
                <a:lnTo>
                  <a:pt x="186" y="149"/>
                </a:lnTo>
                <a:lnTo>
                  <a:pt x="182" y="148"/>
                </a:lnTo>
                <a:lnTo>
                  <a:pt x="178" y="148"/>
                </a:lnTo>
                <a:lnTo>
                  <a:pt x="178" y="148"/>
                </a:lnTo>
                <a:lnTo>
                  <a:pt x="171" y="149"/>
                </a:lnTo>
                <a:lnTo>
                  <a:pt x="164" y="152"/>
                </a:lnTo>
                <a:lnTo>
                  <a:pt x="172" y="117"/>
                </a:lnTo>
                <a:lnTo>
                  <a:pt x="164" y="118"/>
                </a:lnTo>
                <a:lnTo>
                  <a:pt x="164" y="50"/>
                </a:lnTo>
                <a:lnTo>
                  <a:pt x="164" y="50"/>
                </a:lnTo>
                <a:close/>
                <a:moveTo>
                  <a:pt x="164" y="211"/>
                </a:moveTo>
                <a:lnTo>
                  <a:pt x="164" y="211"/>
                </a:lnTo>
                <a:lnTo>
                  <a:pt x="167" y="210"/>
                </a:lnTo>
                <a:lnTo>
                  <a:pt x="170" y="207"/>
                </a:lnTo>
                <a:lnTo>
                  <a:pt x="175" y="199"/>
                </a:lnTo>
                <a:lnTo>
                  <a:pt x="175" y="199"/>
                </a:lnTo>
                <a:lnTo>
                  <a:pt x="179" y="187"/>
                </a:lnTo>
                <a:lnTo>
                  <a:pt x="180" y="175"/>
                </a:lnTo>
                <a:lnTo>
                  <a:pt x="180" y="175"/>
                </a:lnTo>
                <a:lnTo>
                  <a:pt x="179" y="165"/>
                </a:lnTo>
                <a:lnTo>
                  <a:pt x="178" y="163"/>
                </a:lnTo>
                <a:lnTo>
                  <a:pt x="175" y="160"/>
                </a:lnTo>
                <a:lnTo>
                  <a:pt x="175" y="160"/>
                </a:lnTo>
                <a:lnTo>
                  <a:pt x="172" y="159"/>
                </a:lnTo>
                <a:lnTo>
                  <a:pt x="172" y="159"/>
                </a:lnTo>
                <a:lnTo>
                  <a:pt x="167" y="159"/>
                </a:lnTo>
                <a:lnTo>
                  <a:pt x="167" y="159"/>
                </a:lnTo>
                <a:lnTo>
                  <a:pt x="164" y="160"/>
                </a:lnTo>
                <a:lnTo>
                  <a:pt x="164" y="211"/>
                </a:lnTo>
                <a:close/>
                <a:moveTo>
                  <a:pt x="133" y="0"/>
                </a:moveTo>
                <a:lnTo>
                  <a:pt x="164" y="0"/>
                </a:lnTo>
                <a:lnTo>
                  <a:pt x="164" y="14"/>
                </a:lnTo>
                <a:lnTo>
                  <a:pt x="133" y="14"/>
                </a:lnTo>
                <a:lnTo>
                  <a:pt x="133" y="0"/>
                </a:lnTo>
                <a:lnTo>
                  <a:pt x="133" y="0"/>
                </a:lnTo>
                <a:close/>
                <a:moveTo>
                  <a:pt x="133" y="50"/>
                </a:moveTo>
                <a:lnTo>
                  <a:pt x="164" y="50"/>
                </a:lnTo>
                <a:lnTo>
                  <a:pt x="164" y="118"/>
                </a:lnTo>
                <a:lnTo>
                  <a:pt x="149" y="119"/>
                </a:lnTo>
                <a:lnTo>
                  <a:pt x="133" y="192"/>
                </a:lnTo>
                <a:lnTo>
                  <a:pt x="133" y="122"/>
                </a:lnTo>
                <a:lnTo>
                  <a:pt x="136" y="111"/>
                </a:lnTo>
                <a:lnTo>
                  <a:pt x="136" y="111"/>
                </a:lnTo>
                <a:lnTo>
                  <a:pt x="133" y="110"/>
                </a:lnTo>
                <a:lnTo>
                  <a:pt x="133" y="50"/>
                </a:lnTo>
                <a:lnTo>
                  <a:pt x="133" y="50"/>
                </a:lnTo>
                <a:close/>
                <a:moveTo>
                  <a:pt x="164" y="287"/>
                </a:moveTo>
                <a:lnTo>
                  <a:pt x="133" y="287"/>
                </a:lnTo>
                <a:lnTo>
                  <a:pt x="133" y="218"/>
                </a:lnTo>
                <a:lnTo>
                  <a:pt x="133" y="218"/>
                </a:lnTo>
                <a:lnTo>
                  <a:pt x="137" y="222"/>
                </a:lnTo>
                <a:lnTo>
                  <a:pt x="137" y="222"/>
                </a:lnTo>
                <a:lnTo>
                  <a:pt x="140" y="224"/>
                </a:lnTo>
                <a:lnTo>
                  <a:pt x="143" y="226"/>
                </a:lnTo>
                <a:lnTo>
                  <a:pt x="152" y="228"/>
                </a:lnTo>
                <a:lnTo>
                  <a:pt x="152" y="228"/>
                </a:lnTo>
                <a:lnTo>
                  <a:pt x="164" y="226"/>
                </a:lnTo>
                <a:lnTo>
                  <a:pt x="164" y="287"/>
                </a:lnTo>
                <a:lnTo>
                  <a:pt x="164" y="287"/>
                </a:lnTo>
                <a:close/>
                <a:moveTo>
                  <a:pt x="164" y="160"/>
                </a:moveTo>
                <a:lnTo>
                  <a:pt x="164" y="160"/>
                </a:lnTo>
                <a:lnTo>
                  <a:pt x="163" y="161"/>
                </a:lnTo>
                <a:lnTo>
                  <a:pt x="153" y="201"/>
                </a:lnTo>
                <a:lnTo>
                  <a:pt x="153" y="201"/>
                </a:lnTo>
                <a:lnTo>
                  <a:pt x="153" y="205"/>
                </a:lnTo>
                <a:lnTo>
                  <a:pt x="153" y="205"/>
                </a:lnTo>
                <a:lnTo>
                  <a:pt x="153" y="207"/>
                </a:lnTo>
                <a:lnTo>
                  <a:pt x="156" y="210"/>
                </a:lnTo>
                <a:lnTo>
                  <a:pt x="159" y="211"/>
                </a:lnTo>
                <a:lnTo>
                  <a:pt x="161" y="211"/>
                </a:lnTo>
                <a:lnTo>
                  <a:pt x="161" y="211"/>
                </a:lnTo>
                <a:lnTo>
                  <a:pt x="164" y="211"/>
                </a:lnTo>
                <a:lnTo>
                  <a:pt x="164" y="160"/>
                </a:lnTo>
                <a:close/>
                <a:moveTo>
                  <a:pt x="96" y="0"/>
                </a:moveTo>
                <a:lnTo>
                  <a:pt x="133" y="0"/>
                </a:lnTo>
                <a:lnTo>
                  <a:pt x="133" y="14"/>
                </a:lnTo>
                <a:lnTo>
                  <a:pt x="96" y="14"/>
                </a:lnTo>
                <a:lnTo>
                  <a:pt x="96" y="0"/>
                </a:lnTo>
                <a:lnTo>
                  <a:pt x="96" y="0"/>
                </a:lnTo>
                <a:close/>
                <a:moveTo>
                  <a:pt x="96" y="50"/>
                </a:moveTo>
                <a:lnTo>
                  <a:pt x="133" y="50"/>
                </a:lnTo>
                <a:lnTo>
                  <a:pt x="133" y="110"/>
                </a:lnTo>
                <a:lnTo>
                  <a:pt x="133" y="110"/>
                </a:lnTo>
                <a:lnTo>
                  <a:pt x="124" y="109"/>
                </a:lnTo>
                <a:lnTo>
                  <a:pt x="124" y="109"/>
                </a:lnTo>
                <a:lnTo>
                  <a:pt x="117" y="110"/>
                </a:lnTo>
                <a:lnTo>
                  <a:pt x="110" y="111"/>
                </a:lnTo>
                <a:lnTo>
                  <a:pt x="103" y="115"/>
                </a:lnTo>
                <a:lnTo>
                  <a:pt x="96" y="121"/>
                </a:lnTo>
                <a:lnTo>
                  <a:pt x="96" y="50"/>
                </a:lnTo>
                <a:lnTo>
                  <a:pt x="96" y="50"/>
                </a:lnTo>
                <a:close/>
                <a:moveTo>
                  <a:pt x="133" y="287"/>
                </a:moveTo>
                <a:lnTo>
                  <a:pt x="96" y="287"/>
                </a:lnTo>
                <a:lnTo>
                  <a:pt x="96" y="226"/>
                </a:lnTo>
                <a:lnTo>
                  <a:pt x="111" y="226"/>
                </a:lnTo>
                <a:lnTo>
                  <a:pt x="133" y="122"/>
                </a:lnTo>
                <a:lnTo>
                  <a:pt x="133" y="192"/>
                </a:lnTo>
                <a:lnTo>
                  <a:pt x="132" y="198"/>
                </a:lnTo>
                <a:lnTo>
                  <a:pt x="132" y="198"/>
                </a:lnTo>
                <a:lnTo>
                  <a:pt x="132" y="207"/>
                </a:lnTo>
                <a:lnTo>
                  <a:pt x="132" y="207"/>
                </a:lnTo>
                <a:lnTo>
                  <a:pt x="132" y="213"/>
                </a:lnTo>
                <a:lnTo>
                  <a:pt x="133" y="218"/>
                </a:lnTo>
                <a:lnTo>
                  <a:pt x="133" y="287"/>
                </a:lnTo>
                <a:lnTo>
                  <a:pt x="133" y="287"/>
                </a:lnTo>
                <a:close/>
                <a:moveTo>
                  <a:pt x="96" y="186"/>
                </a:moveTo>
                <a:lnTo>
                  <a:pt x="101" y="169"/>
                </a:lnTo>
                <a:lnTo>
                  <a:pt x="101" y="169"/>
                </a:lnTo>
                <a:lnTo>
                  <a:pt x="96" y="168"/>
                </a:lnTo>
                <a:lnTo>
                  <a:pt x="96" y="186"/>
                </a:lnTo>
                <a:lnTo>
                  <a:pt x="96" y="186"/>
                </a:lnTo>
                <a:close/>
                <a:moveTo>
                  <a:pt x="96" y="160"/>
                </a:moveTo>
                <a:lnTo>
                  <a:pt x="96" y="160"/>
                </a:lnTo>
                <a:lnTo>
                  <a:pt x="102" y="163"/>
                </a:lnTo>
                <a:lnTo>
                  <a:pt x="111" y="119"/>
                </a:lnTo>
                <a:lnTo>
                  <a:pt x="111" y="119"/>
                </a:lnTo>
                <a:lnTo>
                  <a:pt x="105" y="125"/>
                </a:lnTo>
                <a:lnTo>
                  <a:pt x="96" y="133"/>
                </a:lnTo>
                <a:lnTo>
                  <a:pt x="96" y="160"/>
                </a:lnTo>
                <a:close/>
                <a:moveTo>
                  <a:pt x="82" y="0"/>
                </a:moveTo>
                <a:lnTo>
                  <a:pt x="96" y="0"/>
                </a:lnTo>
                <a:lnTo>
                  <a:pt x="96" y="14"/>
                </a:lnTo>
                <a:lnTo>
                  <a:pt x="82" y="14"/>
                </a:lnTo>
                <a:lnTo>
                  <a:pt x="82" y="0"/>
                </a:lnTo>
                <a:lnTo>
                  <a:pt x="82" y="0"/>
                </a:lnTo>
                <a:close/>
                <a:moveTo>
                  <a:pt x="82" y="50"/>
                </a:moveTo>
                <a:lnTo>
                  <a:pt x="96" y="50"/>
                </a:lnTo>
                <a:lnTo>
                  <a:pt x="96" y="121"/>
                </a:lnTo>
                <a:lnTo>
                  <a:pt x="96" y="121"/>
                </a:lnTo>
                <a:lnTo>
                  <a:pt x="96" y="122"/>
                </a:lnTo>
                <a:lnTo>
                  <a:pt x="96" y="122"/>
                </a:lnTo>
                <a:lnTo>
                  <a:pt x="82" y="137"/>
                </a:lnTo>
                <a:lnTo>
                  <a:pt x="82" y="50"/>
                </a:lnTo>
                <a:lnTo>
                  <a:pt x="82" y="50"/>
                </a:lnTo>
                <a:close/>
                <a:moveTo>
                  <a:pt x="96" y="287"/>
                </a:moveTo>
                <a:lnTo>
                  <a:pt x="82" y="287"/>
                </a:lnTo>
                <a:lnTo>
                  <a:pt x="82" y="164"/>
                </a:lnTo>
                <a:lnTo>
                  <a:pt x="82" y="164"/>
                </a:lnTo>
                <a:lnTo>
                  <a:pt x="90" y="165"/>
                </a:lnTo>
                <a:lnTo>
                  <a:pt x="96" y="168"/>
                </a:lnTo>
                <a:lnTo>
                  <a:pt x="96" y="186"/>
                </a:lnTo>
                <a:lnTo>
                  <a:pt x="88" y="226"/>
                </a:lnTo>
                <a:lnTo>
                  <a:pt x="96" y="226"/>
                </a:lnTo>
                <a:lnTo>
                  <a:pt x="96" y="287"/>
                </a:lnTo>
                <a:lnTo>
                  <a:pt x="96" y="287"/>
                </a:lnTo>
                <a:close/>
                <a:moveTo>
                  <a:pt x="96" y="133"/>
                </a:moveTo>
                <a:lnTo>
                  <a:pt x="96" y="133"/>
                </a:lnTo>
                <a:lnTo>
                  <a:pt x="90" y="144"/>
                </a:lnTo>
                <a:lnTo>
                  <a:pt x="83" y="157"/>
                </a:lnTo>
                <a:lnTo>
                  <a:pt x="83" y="157"/>
                </a:lnTo>
                <a:lnTo>
                  <a:pt x="96" y="160"/>
                </a:lnTo>
                <a:lnTo>
                  <a:pt x="96" y="133"/>
                </a:lnTo>
                <a:close/>
                <a:moveTo>
                  <a:pt x="40" y="0"/>
                </a:moveTo>
                <a:lnTo>
                  <a:pt x="82" y="0"/>
                </a:lnTo>
                <a:lnTo>
                  <a:pt x="82" y="14"/>
                </a:lnTo>
                <a:lnTo>
                  <a:pt x="36" y="14"/>
                </a:lnTo>
                <a:lnTo>
                  <a:pt x="36" y="14"/>
                </a:lnTo>
                <a:lnTo>
                  <a:pt x="27" y="15"/>
                </a:lnTo>
                <a:lnTo>
                  <a:pt x="22" y="19"/>
                </a:lnTo>
                <a:lnTo>
                  <a:pt x="18" y="25"/>
                </a:lnTo>
                <a:lnTo>
                  <a:pt x="17" y="31"/>
                </a:lnTo>
                <a:lnTo>
                  <a:pt x="17" y="31"/>
                </a:lnTo>
                <a:lnTo>
                  <a:pt x="17" y="31"/>
                </a:lnTo>
                <a:lnTo>
                  <a:pt x="18" y="39"/>
                </a:lnTo>
                <a:lnTo>
                  <a:pt x="22" y="45"/>
                </a:lnTo>
                <a:lnTo>
                  <a:pt x="27" y="49"/>
                </a:lnTo>
                <a:lnTo>
                  <a:pt x="36" y="50"/>
                </a:lnTo>
                <a:lnTo>
                  <a:pt x="82" y="50"/>
                </a:lnTo>
                <a:lnTo>
                  <a:pt x="82" y="137"/>
                </a:lnTo>
                <a:lnTo>
                  <a:pt x="82" y="137"/>
                </a:lnTo>
                <a:lnTo>
                  <a:pt x="69" y="155"/>
                </a:lnTo>
                <a:lnTo>
                  <a:pt x="69" y="155"/>
                </a:lnTo>
                <a:lnTo>
                  <a:pt x="61" y="155"/>
                </a:lnTo>
                <a:lnTo>
                  <a:pt x="61" y="155"/>
                </a:lnTo>
                <a:lnTo>
                  <a:pt x="48" y="156"/>
                </a:lnTo>
                <a:lnTo>
                  <a:pt x="42" y="157"/>
                </a:lnTo>
                <a:lnTo>
                  <a:pt x="38" y="160"/>
                </a:lnTo>
                <a:lnTo>
                  <a:pt x="38" y="160"/>
                </a:lnTo>
                <a:lnTo>
                  <a:pt x="34" y="163"/>
                </a:lnTo>
                <a:lnTo>
                  <a:pt x="31" y="167"/>
                </a:lnTo>
                <a:lnTo>
                  <a:pt x="29" y="169"/>
                </a:lnTo>
                <a:lnTo>
                  <a:pt x="29" y="174"/>
                </a:lnTo>
                <a:lnTo>
                  <a:pt x="29" y="174"/>
                </a:lnTo>
                <a:lnTo>
                  <a:pt x="29" y="178"/>
                </a:lnTo>
                <a:lnTo>
                  <a:pt x="31" y="180"/>
                </a:lnTo>
                <a:lnTo>
                  <a:pt x="31" y="180"/>
                </a:lnTo>
                <a:lnTo>
                  <a:pt x="34" y="182"/>
                </a:lnTo>
                <a:lnTo>
                  <a:pt x="40" y="183"/>
                </a:lnTo>
                <a:lnTo>
                  <a:pt x="40" y="183"/>
                </a:lnTo>
                <a:lnTo>
                  <a:pt x="42" y="183"/>
                </a:lnTo>
                <a:lnTo>
                  <a:pt x="45" y="182"/>
                </a:lnTo>
                <a:lnTo>
                  <a:pt x="45" y="182"/>
                </a:lnTo>
                <a:lnTo>
                  <a:pt x="46" y="179"/>
                </a:lnTo>
                <a:lnTo>
                  <a:pt x="48" y="178"/>
                </a:lnTo>
                <a:lnTo>
                  <a:pt x="48" y="178"/>
                </a:lnTo>
                <a:lnTo>
                  <a:pt x="46" y="174"/>
                </a:lnTo>
                <a:lnTo>
                  <a:pt x="46" y="174"/>
                </a:lnTo>
                <a:lnTo>
                  <a:pt x="45" y="172"/>
                </a:lnTo>
                <a:lnTo>
                  <a:pt x="45" y="172"/>
                </a:lnTo>
                <a:lnTo>
                  <a:pt x="48" y="168"/>
                </a:lnTo>
                <a:lnTo>
                  <a:pt x="52" y="165"/>
                </a:lnTo>
                <a:lnTo>
                  <a:pt x="52" y="165"/>
                </a:lnTo>
                <a:lnTo>
                  <a:pt x="57" y="164"/>
                </a:lnTo>
                <a:lnTo>
                  <a:pt x="64" y="164"/>
                </a:lnTo>
                <a:lnTo>
                  <a:pt x="64" y="164"/>
                </a:lnTo>
                <a:lnTo>
                  <a:pt x="54" y="182"/>
                </a:lnTo>
                <a:lnTo>
                  <a:pt x="54" y="182"/>
                </a:lnTo>
                <a:lnTo>
                  <a:pt x="48" y="195"/>
                </a:lnTo>
                <a:lnTo>
                  <a:pt x="44" y="207"/>
                </a:lnTo>
                <a:lnTo>
                  <a:pt x="41" y="218"/>
                </a:lnTo>
                <a:lnTo>
                  <a:pt x="41" y="228"/>
                </a:lnTo>
                <a:lnTo>
                  <a:pt x="41" y="228"/>
                </a:lnTo>
                <a:lnTo>
                  <a:pt x="41" y="233"/>
                </a:lnTo>
                <a:lnTo>
                  <a:pt x="42" y="237"/>
                </a:lnTo>
                <a:lnTo>
                  <a:pt x="45" y="240"/>
                </a:lnTo>
                <a:lnTo>
                  <a:pt x="49" y="243"/>
                </a:lnTo>
                <a:lnTo>
                  <a:pt x="49" y="243"/>
                </a:lnTo>
                <a:lnTo>
                  <a:pt x="53" y="244"/>
                </a:lnTo>
                <a:lnTo>
                  <a:pt x="61" y="244"/>
                </a:lnTo>
                <a:lnTo>
                  <a:pt x="61" y="244"/>
                </a:lnTo>
                <a:lnTo>
                  <a:pt x="60" y="240"/>
                </a:lnTo>
                <a:lnTo>
                  <a:pt x="60" y="236"/>
                </a:lnTo>
                <a:lnTo>
                  <a:pt x="60" y="236"/>
                </a:lnTo>
                <a:lnTo>
                  <a:pt x="61" y="221"/>
                </a:lnTo>
                <a:lnTo>
                  <a:pt x="61" y="221"/>
                </a:lnTo>
                <a:lnTo>
                  <a:pt x="64" y="207"/>
                </a:lnTo>
                <a:lnTo>
                  <a:pt x="68" y="194"/>
                </a:lnTo>
                <a:lnTo>
                  <a:pt x="73" y="179"/>
                </a:lnTo>
                <a:lnTo>
                  <a:pt x="80" y="164"/>
                </a:lnTo>
                <a:lnTo>
                  <a:pt x="80" y="164"/>
                </a:lnTo>
                <a:lnTo>
                  <a:pt x="82" y="164"/>
                </a:lnTo>
                <a:lnTo>
                  <a:pt x="82" y="287"/>
                </a:lnTo>
                <a:lnTo>
                  <a:pt x="40" y="287"/>
                </a:lnTo>
                <a:lnTo>
                  <a:pt x="40" y="287"/>
                </a:lnTo>
                <a:lnTo>
                  <a:pt x="31" y="286"/>
                </a:lnTo>
                <a:lnTo>
                  <a:pt x="25" y="285"/>
                </a:lnTo>
                <a:lnTo>
                  <a:pt x="18" y="280"/>
                </a:lnTo>
                <a:lnTo>
                  <a:pt x="13" y="275"/>
                </a:lnTo>
                <a:lnTo>
                  <a:pt x="7" y="270"/>
                </a:lnTo>
                <a:lnTo>
                  <a:pt x="4" y="263"/>
                </a:lnTo>
                <a:lnTo>
                  <a:pt x="2" y="256"/>
                </a:lnTo>
                <a:lnTo>
                  <a:pt x="0" y="248"/>
                </a:lnTo>
                <a:lnTo>
                  <a:pt x="0" y="39"/>
                </a:lnTo>
                <a:lnTo>
                  <a:pt x="0" y="39"/>
                </a:lnTo>
                <a:lnTo>
                  <a:pt x="2" y="31"/>
                </a:lnTo>
                <a:lnTo>
                  <a:pt x="4" y="25"/>
                </a:lnTo>
                <a:lnTo>
                  <a:pt x="7" y="18"/>
                </a:lnTo>
                <a:lnTo>
                  <a:pt x="13" y="12"/>
                </a:lnTo>
                <a:lnTo>
                  <a:pt x="18" y="7"/>
                </a:lnTo>
                <a:lnTo>
                  <a:pt x="25" y="4"/>
                </a:lnTo>
                <a:lnTo>
                  <a:pt x="31" y="2"/>
                </a:lnTo>
                <a:lnTo>
                  <a:pt x="40" y="0"/>
                </a:lnTo>
                <a:lnTo>
                  <a:pt x="40" y="0"/>
                </a:lnTo>
                <a:close/>
              </a:path>
            </a:pathLst>
          </a:custGeom>
          <a:solidFill>
            <a:srgbClr val="F246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71" name="Freeform 171"/>
          <p:cNvSpPr>
            <a:spLocks noEditPoints="1"/>
          </p:cNvSpPr>
          <p:nvPr/>
        </p:nvSpPr>
        <p:spPr bwMode="auto">
          <a:xfrm>
            <a:off x="2388943" y="1482034"/>
            <a:ext cx="561829" cy="565003"/>
          </a:xfrm>
          <a:custGeom>
            <a:avLst/>
            <a:gdLst>
              <a:gd name="T0" fmla="*/ 337 w 354"/>
              <a:gd name="T1" fmla="*/ 299 h 356"/>
              <a:gd name="T2" fmla="*/ 352 w 354"/>
              <a:gd name="T3" fmla="*/ 91 h 356"/>
              <a:gd name="T4" fmla="*/ 339 w 354"/>
              <a:gd name="T5" fmla="*/ 154 h 356"/>
              <a:gd name="T6" fmla="*/ 333 w 354"/>
              <a:gd name="T7" fmla="*/ 150 h 356"/>
              <a:gd name="T8" fmla="*/ 333 w 354"/>
              <a:gd name="T9" fmla="*/ 206 h 356"/>
              <a:gd name="T10" fmla="*/ 289 w 354"/>
              <a:gd name="T11" fmla="*/ 221 h 356"/>
              <a:gd name="T12" fmla="*/ 306 w 354"/>
              <a:gd name="T13" fmla="*/ 244 h 356"/>
              <a:gd name="T14" fmla="*/ 283 w 354"/>
              <a:gd name="T15" fmla="*/ 267 h 356"/>
              <a:gd name="T16" fmla="*/ 306 w 354"/>
              <a:gd name="T17" fmla="*/ 338 h 356"/>
              <a:gd name="T18" fmla="*/ 283 w 354"/>
              <a:gd name="T19" fmla="*/ 59 h 356"/>
              <a:gd name="T20" fmla="*/ 317 w 354"/>
              <a:gd name="T21" fmla="*/ 59 h 356"/>
              <a:gd name="T22" fmla="*/ 271 w 354"/>
              <a:gd name="T23" fmla="*/ 47 h 356"/>
              <a:gd name="T24" fmla="*/ 263 w 354"/>
              <a:gd name="T25" fmla="*/ 12 h 356"/>
              <a:gd name="T26" fmla="*/ 272 w 354"/>
              <a:gd name="T27" fmla="*/ 223 h 356"/>
              <a:gd name="T28" fmla="*/ 283 w 354"/>
              <a:gd name="T29" fmla="*/ 68 h 356"/>
              <a:gd name="T30" fmla="*/ 272 w 354"/>
              <a:gd name="T31" fmla="*/ 264 h 356"/>
              <a:gd name="T32" fmla="*/ 274 w 354"/>
              <a:gd name="T33" fmla="*/ 356 h 356"/>
              <a:gd name="T34" fmla="*/ 263 w 354"/>
              <a:gd name="T35" fmla="*/ 28 h 356"/>
              <a:gd name="T36" fmla="*/ 259 w 354"/>
              <a:gd name="T37" fmla="*/ 50 h 356"/>
              <a:gd name="T38" fmla="*/ 236 w 354"/>
              <a:gd name="T39" fmla="*/ 50 h 356"/>
              <a:gd name="T40" fmla="*/ 230 w 354"/>
              <a:gd name="T41" fmla="*/ 28 h 356"/>
              <a:gd name="T42" fmla="*/ 263 w 354"/>
              <a:gd name="T43" fmla="*/ 68 h 356"/>
              <a:gd name="T44" fmla="*/ 263 w 354"/>
              <a:gd name="T45" fmla="*/ 231 h 356"/>
              <a:gd name="T46" fmla="*/ 228 w 354"/>
              <a:gd name="T47" fmla="*/ 269 h 356"/>
              <a:gd name="T48" fmla="*/ 228 w 354"/>
              <a:gd name="T49" fmla="*/ 216 h 356"/>
              <a:gd name="T50" fmla="*/ 263 w 354"/>
              <a:gd name="T51" fmla="*/ 348 h 356"/>
              <a:gd name="T52" fmla="*/ 228 w 354"/>
              <a:gd name="T53" fmla="*/ 28 h 356"/>
              <a:gd name="T54" fmla="*/ 225 w 354"/>
              <a:gd name="T55" fmla="*/ 49 h 356"/>
              <a:gd name="T56" fmla="*/ 228 w 354"/>
              <a:gd name="T57" fmla="*/ 4 h 356"/>
              <a:gd name="T58" fmla="*/ 179 w 354"/>
              <a:gd name="T59" fmla="*/ 68 h 356"/>
              <a:gd name="T60" fmla="*/ 228 w 354"/>
              <a:gd name="T61" fmla="*/ 216 h 356"/>
              <a:gd name="T62" fmla="*/ 228 w 354"/>
              <a:gd name="T63" fmla="*/ 299 h 356"/>
              <a:gd name="T64" fmla="*/ 133 w 354"/>
              <a:gd name="T65" fmla="*/ 43 h 356"/>
              <a:gd name="T66" fmla="*/ 126 w 354"/>
              <a:gd name="T67" fmla="*/ 4 h 356"/>
              <a:gd name="T68" fmla="*/ 179 w 354"/>
              <a:gd name="T69" fmla="*/ 68 h 356"/>
              <a:gd name="T70" fmla="*/ 179 w 354"/>
              <a:gd name="T71" fmla="*/ 242 h 356"/>
              <a:gd name="T72" fmla="*/ 171 w 354"/>
              <a:gd name="T73" fmla="*/ 162 h 356"/>
              <a:gd name="T74" fmla="*/ 115 w 354"/>
              <a:gd name="T75" fmla="*/ 31 h 356"/>
              <a:gd name="T76" fmla="*/ 123 w 354"/>
              <a:gd name="T77" fmla="*/ 50 h 356"/>
              <a:gd name="T78" fmla="*/ 100 w 354"/>
              <a:gd name="T79" fmla="*/ 43 h 356"/>
              <a:gd name="T80" fmla="*/ 90 w 354"/>
              <a:gd name="T81" fmla="*/ 12 h 356"/>
              <a:gd name="T82" fmla="*/ 126 w 354"/>
              <a:gd name="T83" fmla="*/ 96 h 356"/>
              <a:gd name="T84" fmla="*/ 90 w 354"/>
              <a:gd name="T85" fmla="*/ 256 h 356"/>
              <a:gd name="T86" fmla="*/ 126 w 354"/>
              <a:gd name="T87" fmla="*/ 162 h 356"/>
              <a:gd name="T88" fmla="*/ 90 w 354"/>
              <a:gd name="T89" fmla="*/ 348 h 356"/>
              <a:gd name="T90" fmla="*/ 79 w 354"/>
              <a:gd name="T91" fmla="*/ 39 h 356"/>
              <a:gd name="T92" fmla="*/ 71 w 354"/>
              <a:gd name="T93" fmla="*/ 20 h 356"/>
              <a:gd name="T94" fmla="*/ 90 w 354"/>
              <a:gd name="T95" fmla="*/ 162 h 356"/>
              <a:gd name="T96" fmla="*/ 90 w 354"/>
              <a:gd name="T97" fmla="*/ 68 h 356"/>
              <a:gd name="T98" fmla="*/ 81 w 354"/>
              <a:gd name="T99" fmla="*/ 264 h 356"/>
              <a:gd name="T100" fmla="*/ 84 w 354"/>
              <a:gd name="T101" fmla="*/ 353 h 356"/>
              <a:gd name="T102" fmla="*/ 37 w 354"/>
              <a:gd name="T103" fmla="*/ 59 h 356"/>
              <a:gd name="T104" fmla="*/ 71 w 354"/>
              <a:gd name="T105" fmla="*/ 20 h 356"/>
              <a:gd name="T106" fmla="*/ 54 w 354"/>
              <a:gd name="T107" fmla="*/ 227 h 356"/>
              <a:gd name="T108" fmla="*/ 50 w 354"/>
              <a:gd name="T109" fmla="*/ 257 h 356"/>
              <a:gd name="T110" fmla="*/ 16 w 354"/>
              <a:gd name="T111" fmla="*/ 299 h 356"/>
              <a:gd name="T112" fmla="*/ 71 w 354"/>
              <a:gd name="T113" fmla="*/ 68 h 356"/>
              <a:gd name="T114" fmla="*/ 49 w 354"/>
              <a:gd name="T115" fmla="*/ 345 h 356"/>
              <a:gd name="T116" fmla="*/ 20 w 354"/>
              <a:gd name="T117" fmla="*/ 150 h 356"/>
              <a:gd name="T118" fmla="*/ 16 w 354"/>
              <a:gd name="T119" fmla="*/ 154 h 356"/>
              <a:gd name="T120" fmla="*/ 0 w 354"/>
              <a:gd name="T121" fmla="*/ 95 h 356"/>
              <a:gd name="T122" fmla="*/ 16 w 354"/>
              <a:gd name="T123" fmla="*/ 96 h 356"/>
              <a:gd name="T124" fmla="*/ 16 w 354"/>
              <a:gd name="T125" fmla="*/ 21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4" h="356">
                <a:moveTo>
                  <a:pt x="337" y="299"/>
                </a:moveTo>
                <a:lnTo>
                  <a:pt x="337" y="210"/>
                </a:lnTo>
                <a:lnTo>
                  <a:pt x="337" y="210"/>
                </a:lnTo>
                <a:lnTo>
                  <a:pt x="340" y="215"/>
                </a:lnTo>
                <a:lnTo>
                  <a:pt x="341" y="222"/>
                </a:lnTo>
                <a:lnTo>
                  <a:pt x="341" y="299"/>
                </a:lnTo>
                <a:lnTo>
                  <a:pt x="337" y="299"/>
                </a:lnTo>
                <a:lnTo>
                  <a:pt x="337" y="299"/>
                </a:lnTo>
                <a:close/>
                <a:moveTo>
                  <a:pt x="337" y="154"/>
                </a:moveTo>
                <a:lnTo>
                  <a:pt x="337" y="96"/>
                </a:lnTo>
                <a:lnTo>
                  <a:pt x="337" y="96"/>
                </a:lnTo>
                <a:lnTo>
                  <a:pt x="339" y="95"/>
                </a:lnTo>
                <a:lnTo>
                  <a:pt x="348" y="91"/>
                </a:lnTo>
                <a:lnTo>
                  <a:pt x="348" y="91"/>
                </a:lnTo>
                <a:lnTo>
                  <a:pt x="350" y="91"/>
                </a:lnTo>
                <a:lnTo>
                  <a:pt x="352" y="91"/>
                </a:lnTo>
                <a:lnTo>
                  <a:pt x="354" y="93"/>
                </a:lnTo>
                <a:lnTo>
                  <a:pt x="354" y="95"/>
                </a:lnTo>
                <a:lnTo>
                  <a:pt x="354" y="142"/>
                </a:lnTo>
                <a:lnTo>
                  <a:pt x="354" y="142"/>
                </a:lnTo>
                <a:lnTo>
                  <a:pt x="352" y="147"/>
                </a:lnTo>
                <a:lnTo>
                  <a:pt x="350" y="149"/>
                </a:lnTo>
                <a:lnTo>
                  <a:pt x="348" y="150"/>
                </a:lnTo>
                <a:lnTo>
                  <a:pt x="339" y="154"/>
                </a:lnTo>
                <a:lnTo>
                  <a:pt x="339" y="154"/>
                </a:lnTo>
                <a:lnTo>
                  <a:pt x="337" y="154"/>
                </a:lnTo>
                <a:lnTo>
                  <a:pt x="337" y="154"/>
                </a:lnTo>
                <a:close/>
                <a:moveTo>
                  <a:pt x="337" y="96"/>
                </a:moveTo>
                <a:lnTo>
                  <a:pt x="337" y="154"/>
                </a:lnTo>
                <a:lnTo>
                  <a:pt x="337" y="154"/>
                </a:lnTo>
                <a:lnTo>
                  <a:pt x="335" y="153"/>
                </a:lnTo>
                <a:lnTo>
                  <a:pt x="333" y="150"/>
                </a:lnTo>
                <a:lnTo>
                  <a:pt x="333" y="103"/>
                </a:lnTo>
                <a:lnTo>
                  <a:pt x="333" y="103"/>
                </a:lnTo>
                <a:lnTo>
                  <a:pt x="335" y="99"/>
                </a:lnTo>
                <a:lnTo>
                  <a:pt x="337" y="96"/>
                </a:lnTo>
                <a:lnTo>
                  <a:pt x="337" y="96"/>
                </a:lnTo>
                <a:close/>
                <a:moveTo>
                  <a:pt x="337" y="210"/>
                </a:moveTo>
                <a:lnTo>
                  <a:pt x="337" y="210"/>
                </a:lnTo>
                <a:lnTo>
                  <a:pt x="333" y="206"/>
                </a:lnTo>
                <a:lnTo>
                  <a:pt x="329" y="202"/>
                </a:lnTo>
                <a:lnTo>
                  <a:pt x="324" y="199"/>
                </a:lnTo>
                <a:lnTo>
                  <a:pt x="317" y="199"/>
                </a:lnTo>
                <a:lnTo>
                  <a:pt x="317" y="68"/>
                </a:lnTo>
                <a:lnTo>
                  <a:pt x="283" y="68"/>
                </a:lnTo>
                <a:lnTo>
                  <a:pt x="283" y="221"/>
                </a:lnTo>
                <a:lnTo>
                  <a:pt x="283" y="221"/>
                </a:lnTo>
                <a:lnTo>
                  <a:pt x="289" y="221"/>
                </a:lnTo>
                <a:lnTo>
                  <a:pt x="293" y="222"/>
                </a:lnTo>
                <a:lnTo>
                  <a:pt x="297" y="225"/>
                </a:lnTo>
                <a:lnTo>
                  <a:pt x="299" y="227"/>
                </a:lnTo>
                <a:lnTo>
                  <a:pt x="302" y="230"/>
                </a:lnTo>
                <a:lnTo>
                  <a:pt x="305" y="234"/>
                </a:lnTo>
                <a:lnTo>
                  <a:pt x="306" y="239"/>
                </a:lnTo>
                <a:lnTo>
                  <a:pt x="306" y="244"/>
                </a:lnTo>
                <a:lnTo>
                  <a:pt x="306" y="244"/>
                </a:lnTo>
                <a:lnTo>
                  <a:pt x="306" y="248"/>
                </a:lnTo>
                <a:lnTo>
                  <a:pt x="305" y="253"/>
                </a:lnTo>
                <a:lnTo>
                  <a:pt x="302" y="257"/>
                </a:lnTo>
                <a:lnTo>
                  <a:pt x="299" y="260"/>
                </a:lnTo>
                <a:lnTo>
                  <a:pt x="297" y="262"/>
                </a:lnTo>
                <a:lnTo>
                  <a:pt x="293" y="265"/>
                </a:lnTo>
                <a:lnTo>
                  <a:pt x="289" y="267"/>
                </a:lnTo>
                <a:lnTo>
                  <a:pt x="283" y="267"/>
                </a:lnTo>
                <a:lnTo>
                  <a:pt x="283" y="299"/>
                </a:lnTo>
                <a:lnTo>
                  <a:pt x="337" y="299"/>
                </a:lnTo>
                <a:lnTo>
                  <a:pt x="337" y="210"/>
                </a:lnTo>
                <a:lnTo>
                  <a:pt x="337" y="210"/>
                </a:lnTo>
                <a:close/>
                <a:moveTo>
                  <a:pt x="283" y="356"/>
                </a:moveTo>
                <a:lnTo>
                  <a:pt x="283" y="314"/>
                </a:lnTo>
                <a:lnTo>
                  <a:pt x="306" y="314"/>
                </a:lnTo>
                <a:lnTo>
                  <a:pt x="306" y="338"/>
                </a:lnTo>
                <a:lnTo>
                  <a:pt x="306" y="338"/>
                </a:lnTo>
                <a:lnTo>
                  <a:pt x="305" y="345"/>
                </a:lnTo>
                <a:lnTo>
                  <a:pt x="301" y="350"/>
                </a:lnTo>
                <a:lnTo>
                  <a:pt x="295" y="355"/>
                </a:lnTo>
                <a:lnTo>
                  <a:pt x="289" y="356"/>
                </a:lnTo>
                <a:lnTo>
                  <a:pt x="283" y="356"/>
                </a:lnTo>
                <a:lnTo>
                  <a:pt x="283" y="356"/>
                </a:lnTo>
                <a:close/>
                <a:moveTo>
                  <a:pt x="283" y="59"/>
                </a:moveTo>
                <a:lnTo>
                  <a:pt x="283" y="20"/>
                </a:lnTo>
                <a:lnTo>
                  <a:pt x="283" y="20"/>
                </a:lnTo>
                <a:lnTo>
                  <a:pt x="298" y="30"/>
                </a:lnTo>
                <a:lnTo>
                  <a:pt x="309" y="38"/>
                </a:lnTo>
                <a:lnTo>
                  <a:pt x="313" y="43"/>
                </a:lnTo>
                <a:lnTo>
                  <a:pt x="316" y="49"/>
                </a:lnTo>
                <a:lnTo>
                  <a:pt x="317" y="54"/>
                </a:lnTo>
                <a:lnTo>
                  <a:pt x="317" y="59"/>
                </a:lnTo>
                <a:lnTo>
                  <a:pt x="283" y="59"/>
                </a:lnTo>
                <a:close/>
                <a:moveTo>
                  <a:pt x="283" y="20"/>
                </a:moveTo>
                <a:lnTo>
                  <a:pt x="283" y="59"/>
                </a:lnTo>
                <a:lnTo>
                  <a:pt x="263" y="59"/>
                </a:lnTo>
                <a:lnTo>
                  <a:pt x="263" y="50"/>
                </a:lnTo>
                <a:lnTo>
                  <a:pt x="263" y="50"/>
                </a:lnTo>
                <a:lnTo>
                  <a:pt x="268" y="50"/>
                </a:lnTo>
                <a:lnTo>
                  <a:pt x="271" y="47"/>
                </a:lnTo>
                <a:lnTo>
                  <a:pt x="274" y="43"/>
                </a:lnTo>
                <a:lnTo>
                  <a:pt x="275" y="39"/>
                </a:lnTo>
                <a:lnTo>
                  <a:pt x="275" y="39"/>
                </a:lnTo>
                <a:lnTo>
                  <a:pt x="274" y="35"/>
                </a:lnTo>
                <a:lnTo>
                  <a:pt x="271" y="31"/>
                </a:lnTo>
                <a:lnTo>
                  <a:pt x="268" y="28"/>
                </a:lnTo>
                <a:lnTo>
                  <a:pt x="263" y="28"/>
                </a:lnTo>
                <a:lnTo>
                  <a:pt x="263" y="12"/>
                </a:lnTo>
                <a:lnTo>
                  <a:pt x="263" y="12"/>
                </a:lnTo>
                <a:lnTo>
                  <a:pt x="283" y="20"/>
                </a:lnTo>
                <a:lnTo>
                  <a:pt x="283" y="20"/>
                </a:lnTo>
                <a:close/>
                <a:moveTo>
                  <a:pt x="283" y="68"/>
                </a:moveTo>
                <a:lnTo>
                  <a:pt x="283" y="221"/>
                </a:lnTo>
                <a:lnTo>
                  <a:pt x="283" y="221"/>
                </a:lnTo>
                <a:lnTo>
                  <a:pt x="278" y="221"/>
                </a:lnTo>
                <a:lnTo>
                  <a:pt x="272" y="223"/>
                </a:lnTo>
                <a:lnTo>
                  <a:pt x="267" y="227"/>
                </a:lnTo>
                <a:lnTo>
                  <a:pt x="263" y="231"/>
                </a:lnTo>
                <a:lnTo>
                  <a:pt x="263" y="162"/>
                </a:lnTo>
                <a:lnTo>
                  <a:pt x="272" y="162"/>
                </a:lnTo>
                <a:lnTo>
                  <a:pt x="272" y="96"/>
                </a:lnTo>
                <a:lnTo>
                  <a:pt x="263" y="96"/>
                </a:lnTo>
                <a:lnTo>
                  <a:pt x="263" y="68"/>
                </a:lnTo>
                <a:lnTo>
                  <a:pt x="283" y="68"/>
                </a:lnTo>
                <a:lnTo>
                  <a:pt x="283" y="68"/>
                </a:lnTo>
                <a:close/>
                <a:moveTo>
                  <a:pt x="283" y="267"/>
                </a:moveTo>
                <a:lnTo>
                  <a:pt x="283" y="299"/>
                </a:lnTo>
                <a:lnTo>
                  <a:pt x="263" y="299"/>
                </a:lnTo>
                <a:lnTo>
                  <a:pt x="263" y="256"/>
                </a:lnTo>
                <a:lnTo>
                  <a:pt x="263" y="256"/>
                </a:lnTo>
                <a:lnTo>
                  <a:pt x="267" y="260"/>
                </a:lnTo>
                <a:lnTo>
                  <a:pt x="272" y="264"/>
                </a:lnTo>
                <a:lnTo>
                  <a:pt x="278" y="267"/>
                </a:lnTo>
                <a:lnTo>
                  <a:pt x="283" y="267"/>
                </a:lnTo>
                <a:lnTo>
                  <a:pt x="283" y="267"/>
                </a:lnTo>
                <a:close/>
                <a:moveTo>
                  <a:pt x="283" y="314"/>
                </a:moveTo>
                <a:lnTo>
                  <a:pt x="283" y="356"/>
                </a:lnTo>
                <a:lnTo>
                  <a:pt x="278" y="356"/>
                </a:lnTo>
                <a:lnTo>
                  <a:pt x="278" y="356"/>
                </a:lnTo>
                <a:lnTo>
                  <a:pt x="274" y="356"/>
                </a:lnTo>
                <a:lnTo>
                  <a:pt x="270" y="353"/>
                </a:lnTo>
                <a:lnTo>
                  <a:pt x="267" y="352"/>
                </a:lnTo>
                <a:lnTo>
                  <a:pt x="263" y="348"/>
                </a:lnTo>
                <a:lnTo>
                  <a:pt x="263" y="314"/>
                </a:lnTo>
                <a:lnTo>
                  <a:pt x="283" y="314"/>
                </a:lnTo>
                <a:close/>
                <a:moveTo>
                  <a:pt x="263" y="12"/>
                </a:moveTo>
                <a:lnTo>
                  <a:pt x="263" y="28"/>
                </a:lnTo>
                <a:lnTo>
                  <a:pt x="263" y="28"/>
                </a:lnTo>
                <a:lnTo>
                  <a:pt x="259" y="28"/>
                </a:lnTo>
                <a:lnTo>
                  <a:pt x="256" y="31"/>
                </a:lnTo>
                <a:lnTo>
                  <a:pt x="253" y="35"/>
                </a:lnTo>
                <a:lnTo>
                  <a:pt x="252" y="39"/>
                </a:lnTo>
                <a:lnTo>
                  <a:pt x="252" y="39"/>
                </a:lnTo>
                <a:lnTo>
                  <a:pt x="253" y="43"/>
                </a:lnTo>
                <a:lnTo>
                  <a:pt x="256" y="47"/>
                </a:lnTo>
                <a:lnTo>
                  <a:pt x="259" y="50"/>
                </a:lnTo>
                <a:lnTo>
                  <a:pt x="263" y="50"/>
                </a:lnTo>
                <a:lnTo>
                  <a:pt x="263" y="59"/>
                </a:lnTo>
                <a:lnTo>
                  <a:pt x="228" y="59"/>
                </a:lnTo>
                <a:lnTo>
                  <a:pt x="228" y="50"/>
                </a:lnTo>
                <a:lnTo>
                  <a:pt x="228" y="50"/>
                </a:lnTo>
                <a:lnTo>
                  <a:pt x="230" y="50"/>
                </a:lnTo>
                <a:lnTo>
                  <a:pt x="230" y="50"/>
                </a:lnTo>
                <a:lnTo>
                  <a:pt x="236" y="50"/>
                </a:lnTo>
                <a:lnTo>
                  <a:pt x="238" y="47"/>
                </a:lnTo>
                <a:lnTo>
                  <a:pt x="241" y="43"/>
                </a:lnTo>
                <a:lnTo>
                  <a:pt x="243" y="39"/>
                </a:lnTo>
                <a:lnTo>
                  <a:pt x="243" y="39"/>
                </a:lnTo>
                <a:lnTo>
                  <a:pt x="241" y="35"/>
                </a:lnTo>
                <a:lnTo>
                  <a:pt x="238" y="31"/>
                </a:lnTo>
                <a:lnTo>
                  <a:pt x="236" y="28"/>
                </a:lnTo>
                <a:lnTo>
                  <a:pt x="230" y="28"/>
                </a:lnTo>
                <a:lnTo>
                  <a:pt x="230" y="28"/>
                </a:lnTo>
                <a:lnTo>
                  <a:pt x="228" y="28"/>
                </a:lnTo>
                <a:lnTo>
                  <a:pt x="228" y="4"/>
                </a:lnTo>
                <a:lnTo>
                  <a:pt x="228" y="4"/>
                </a:lnTo>
                <a:lnTo>
                  <a:pt x="247" y="8"/>
                </a:lnTo>
                <a:lnTo>
                  <a:pt x="263" y="12"/>
                </a:lnTo>
                <a:lnTo>
                  <a:pt x="263" y="12"/>
                </a:lnTo>
                <a:close/>
                <a:moveTo>
                  <a:pt x="263" y="68"/>
                </a:moveTo>
                <a:lnTo>
                  <a:pt x="263" y="96"/>
                </a:lnTo>
                <a:lnTo>
                  <a:pt x="228" y="96"/>
                </a:lnTo>
                <a:lnTo>
                  <a:pt x="228" y="68"/>
                </a:lnTo>
                <a:lnTo>
                  <a:pt x="263" y="68"/>
                </a:lnTo>
                <a:lnTo>
                  <a:pt x="263" y="68"/>
                </a:lnTo>
                <a:close/>
                <a:moveTo>
                  <a:pt x="263" y="162"/>
                </a:moveTo>
                <a:lnTo>
                  <a:pt x="263" y="231"/>
                </a:lnTo>
                <a:lnTo>
                  <a:pt x="263" y="231"/>
                </a:lnTo>
                <a:lnTo>
                  <a:pt x="262" y="237"/>
                </a:lnTo>
                <a:lnTo>
                  <a:pt x="260" y="244"/>
                </a:lnTo>
                <a:lnTo>
                  <a:pt x="260" y="244"/>
                </a:lnTo>
                <a:lnTo>
                  <a:pt x="262" y="250"/>
                </a:lnTo>
                <a:lnTo>
                  <a:pt x="263" y="256"/>
                </a:lnTo>
                <a:lnTo>
                  <a:pt x="263" y="299"/>
                </a:lnTo>
                <a:lnTo>
                  <a:pt x="228" y="299"/>
                </a:lnTo>
                <a:lnTo>
                  <a:pt x="228" y="269"/>
                </a:lnTo>
                <a:lnTo>
                  <a:pt x="229" y="269"/>
                </a:lnTo>
                <a:lnTo>
                  <a:pt x="229" y="253"/>
                </a:lnTo>
                <a:lnTo>
                  <a:pt x="228" y="253"/>
                </a:lnTo>
                <a:lnTo>
                  <a:pt x="228" y="242"/>
                </a:lnTo>
                <a:lnTo>
                  <a:pt x="229" y="242"/>
                </a:lnTo>
                <a:lnTo>
                  <a:pt x="229" y="227"/>
                </a:lnTo>
                <a:lnTo>
                  <a:pt x="228" y="227"/>
                </a:lnTo>
                <a:lnTo>
                  <a:pt x="228" y="216"/>
                </a:lnTo>
                <a:lnTo>
                  <a:pt x="229" y="216"/>
                </a:lnTo>
                <a:lnTo>
                  <a:pt x="229" y="200"/>
                </a:lnTo>
                <a:lnTo>
                  <a:pt x="228" y="200"/>
                </a:lnTo>
                <a:lnTo>
                  <a:pt x="228" y="162"/>
                </a:lnTo>
                <a:lnTo>
                  <a:pt x="263" y="162"/>
                </a:lnTo>
                <a:lnTo>
                  <a:pt x="263" y="162"/>
                </a:lnTo>
                <a:close/>
                <a:moveTo>
                  <a:pt x="263" y="314"/>
                </a:moveTo>
                <a:lnTo>
                  <a:pt x="263" y="348"/>
                </a:lnTo>
                <a:lnTo>
                  <a:pt x="263" y="348"/>
                </a:lnTo>
                <a:lnTo>
                  <a:pt x="262" y="344"/>
                </a:lnTo>
                <a:lnTo>
                  <a:pt x="260" y="338"/>
                </a:lnTo>
                <a:lnTo>
                  <a:pt x="260" y="314"/>
                </a:lnTo>
                <a:lnTo>
                  <a:pt x="263" y="314"/>
                </a:lnTo>
                <a:close/>
                <a:moveTo>
                  <a:pt x="228" y="4"/>
                </a:moveTo>
                <a:lnTo>
                  <a:pt x="228" y="28"/>
                </a:lnTo>
                <a:lnTo>
                  <a:pt x="228" y="28"/>
                </a:lnTo>
                <a:lnTo>
                  <a:pt x="225" y="30"/>
                </a:lnTo>
                <a:lnTo>
                  <a:pt x="222" y="32"/>
                </a:lnTo>
                <a:lnTo>
                  <a:pt x="221" y="35"/>
                </a:lnTo>
                <a:lnTo>
                  <a:pt x="220" y="39"/>
                </a:lnTo>
                <a:lnTo>
                  <a:pt x="220" y="39"/>
                </a:lnTo>
                <a:lnTo>
                  <a:pt x="221" y="43"/>
                </a:lnTo>
                <a:lnTo>
                  <a:pt x="222" y="46"/>
                </a:lnTo>
                <a:lnTo>
                  <a:pt x="225" y="49"/>
                </a:lnTo>
                <a:lnTo>
                  <a:pt x="228" y="50"/>
                </a:lnTo>
                <a:lnTo>
                  <a:pt x="228" y="59"/>
                </a:lnTo>
                <a:lnTo>
                  <a:pt x="179" y="59"/>
                </a:lnTo>
                <a:lnTo>
                  <a:pt x="179" y="0"/>
                </a:lnTo>
                <a:lnTo>
                  <a:pt x="179" y="0"/>
                </a:lnTo>
                <a:lnTo>
                  <a:pt x="203" y="1"/>
                </a:lnTo>
                <a:lnTo>
                  <a:pt x="228" y="4"/>
                </a:lnTo>
                <a:lnTo>
                  <a:pt x="228" y="4"/>
                </a:lnTo>
                <a:close/>
                <a:moveTo>
                  <a:pt x="228" y="68"/>
                </a:moveTo>
                <a:lnTo>
                  <a:pt x="228" y="96"/>
                </a:lnTo>
                <a:lnTo>
                  <a:pt x="183" y="96"/>
                </a:lnTo>
                <a:lnTo>
                  <a:pt x="183" y="162"/>
                </a:lnTo>
                <a:lnTo>
                  <a:pt x="228" y="162"/>
                </a:lnTo>
                <a:lnTo>
                  <a:pt x="228" y="200"/>
                </a:lnTo>
                <a:lnTo>
                  <a:pt x="179" y="200"/>
                </a:lnTo>
                <a:lnTo>
                  <a:pt x="179" y="68"/>
                </a:lnTo>
                <a:lnTo>
                  <a:pt x="228" y="68"/>
                </a:lnTo>
                <a:lnTo>
                  <a:pt x="228" y="68"/>
                </a:lnTo>
                <a:close/>
                <a:moveTo>
                  <a:pt x="228" y="216"/>
                </a:moveTo>
                <a:lnTo>
                  <a:pt x="228" y="227"/>
                </a:lnTo>
                <a:lnTo>
                  <a:pt x="179" y="227"/>
                </a:lnTo>
                <a:lnTo>
                  <a:pt x="179" y="216"/>
                </a:lnTo>
                <a:lnTo>
                  <a:pt x="228" y="216"/>
                </a:lnTo>
                <a:lnTo>
                  <a:pt x="228" y="216"/>
                </a:lnTo>
                <a:close/>
                <a:moveTo>
                  <a:pt x="228" y="242"/>
                </a:moveTo>
                <a:lnTo>
                  <a:pt x="228" y="253"/>
                </a:lnTo>
                <a:lnTo>
                  <a:pt x="179" y="253"/>
                </a:lnTo>
                <a:lnTo>
                  <a:pt x="179" y="242"/>
                </a:lnTo>
                <a:lnTo>
                  <a:pt x="228" y="242"/>
                </a:lnTo>
                <a:lnTo>
                  <a:pt x="228" y="242"/>
                </a:lnTo>
                <a:close/>
                <a:moveTo>
                  <a:pt x="228" y="269"/>
                </a:moveTo>
                <a:lnTo>
                  <a:pt x="228" y="299"/>
                </a:lnTo>
                <a:lnTo>
                  <a:pt x="179" y="299"/>
                </a:lnTo>
                <a:lnTo>
                  <a:pt x="179" y="269"/>
                </a:lnTo>
                <a:lnTo>
                  <a:pt x="228" y="269"/>
                </a:lnTo>
                <a:close/>
                <a:moveTo>
                  <a:pt x="126" y="50"/>
                </a:moveTo>
                <a:lnTo>
                  <a:pt x="126" y="50"/>
                </a:lnTo>
                <a:lnTo>
                  <a:pt x="129" y="49"/>
                </a:lnTo>
                <a:lnTo>
                  <a:pt x="132" y="46"/>
                </a:lnTo>
                <a:lnTo>
                  <a:pt x="133" y="43"/>
                </a:lnTo>
                <a:lnTo>
                  <a:pt x="134" y="39"/>
                </a:lnTo>
                <a:lnTo>
                  <a:pt x="134" y="39"/>
                </a:lnTo>
                <a:lnTo>
                  <a:pt x="133" y="35"/>
                </a:lnTo>
                <a:lnTo>
                  <a:pt x="132" y="32"/>
                </a:lnTo>
                <a:lnTo>
                  <a:pt x="129" y="30"/>
                </a:lnTo>
                <a:lnTo>
                  <a:pt x="126" y="28"/>
                </a:lnTo>
                <a:lnTo>
                  <a:pt x="126" y="4"/>
                </a:lnTo>
                <a:lnTo>
                  <a:pt x="126" y="4"/>
                </a:lnTo>
                <a:lnTo>
                  <a:pt x="150" y="1"/>
                </a:lnTo>
                <a:lnTo>
                  <a:pt x="176" y="0"/>
                </a:lnTo>
                <a:lnTo>
                  <a:pt x="179" y="0"/>
                </a:lnTo>
                <a:lnTo>
                  <a:pt x="179" y="59"/>
                </a:lnTo>
                <a:lnTo>
                  <a:pt x="126" y="59"/>
                </a:lnTo>
                <a:lnTo>
                  <a:pt x="126" y="50"/>
                </a:lnTo>
                <a:lnTo>
                  <a:pt x="126" y="50"/>
                </a:lnTo>
                <a:close/>
                <a:moveTo>
                  <a:pt x="179" y="68"/>
                </a:moveTo>
                <a:lnTo>
                  <a:pt x="179" y="200"/>
                </a:lnTo>
                <a:lnTo>
                  <a:pt x="127" y="200"/>
                </a:lnTo>
                <a:lnTo>
                  <a:pt x="127" y="216"/>
                </a:lnTo>
                <a:lnTo>
                  <a:pt x="179" y="216"/>
                </a:lnTo>
                <a:lnTo>
                  <a:pt x="179" y="227"/>
                </a:lnTo>
                <a:lnTo>
                  <a:pt x="127" y="227"/>
                </a:lnTo>
                <a:lnTo>
                  <a:pt x="127" y="242"/>
                </a:lnTo>
                <a:lnTo>
                  <a:pt x="179" y="242"/>
                </a:lnTo>
                <a:lnTo>
                  <a:pt x="179" y="253"/>
                </a:lnTo>
                <a:lnTo>
                  <a:pt x="127" y="253"/>
                </a:lnTo>
                <a:lnTo>
                  <a:pt x="127" y="269"/>
                </a:lnTo>
                <a:lnTo>
                  <a:pt x="179" y="269"/>
                </a:lnTo>
                <a:lnTo>
                  <a:pt x="179" y="299"/>
                </a:lnTo>
                <a:lnTo>
                  <a:pt x="126" y="299"/>
                </a:lnTo>
                <a:lnTo>
                  <a:pt x="126" y="162"/>
                </a:lnTo>
                <a:lnTo>
                  <a:pt x="171" y="162"/>
                </a:lnTo>
                <a:lnTo>
                  <a:pt x="171" y="96"/>
                </a:lnTo>
                <a:lnTo>
                  <a:pt x="126" y="96"/>
                </a:lnTo>
                <a:lnTo>
                  <a:pt x="126" y="68"/>
                </a:lnTo>
                <a:lnTo>
                  <a:pt x="179" y="68"/>
                </a:lnTo>
                <a:close/>
                <a:moveTo>
                  <a:pt x="123" y="28"/>
                </a:moveTo>
                <a:lnTo>
                  <a:pt x="123" y="28"/>
                </a:lnTo>
                <a:lnTo>
                  <a:pt x="118" y="28"/>
                </a:lnTo>
                <a:lnTo>
                  <a:pt x="115" y="31"/>
                </a:lnTo>
                <a:lnTo>
                  <a:pt x="113" y="35"/>
                </a:lnTo>
                <a:lnTo>
                  <a:pt x="111" y="39"/>
                </a:lnTo>
                <a:lnTo>
                  <a:pt x="111" y="39"/>
                </a:lnTo>
                <a:lnTo>
                  <a:pt x="113" y="43"/>
                </a:lnTo>
                <a:lnTo>
                  <a:pt x="115" y="47"/>
                </a:lnTo>
                <a:lnTo>
                  <a:pt x="118" y="50"/>
                </a:lnTo>
                <a:lnTo>
                  <a:pt x="123" y="50"/>
                </a:lnTo>
                <a:lnTo>
                  <a:pt x="123" y="50"/>
                </a:lnTo>
                <a:lnTo>
                  <a:pt x="126" y="50"/>
                </a:lnTo>
                <a:lnTo>
                  <a:pt x="126" y="59"/>
                </a:lnTo>
                <a:lnTo>
                  <a:pt x="90" y="59"/>
                </a:lnTo>
                <a:lnTo>
                  <a:pt x="90" y="50"/>
                </a:lnTo>
                <a:lnTo>
                  <a:pt x="90" y="50"/>
                </a:lnTo>
                <a:lnTo>
                  <a:pt x="95" y="50"/>
                </a:lnTo>
                <a:lnTo>
                  <a:pt x="98" y="47"/>
                </a:lnTo>
                <a:lnTo>
                  <a:pt x="100" y="43"/>
                </a:lnTo>
                <a:lnTo>
                  <a:pt x="102" y="39"/>
                </a:lnTo>
                <a:lnTo>
                  <a:pt x="102" y="39"/>
                </a:lnTo>
                <a:lnTo>
                  <a:pt x="100" y="35"/>
                </a:lnTo>
                <a:lnTo>
                  <a:pt x="98" y="31"/>
                </a:lnTo>
                <a:lnTo>
                  <a:pt x="95" y="28"/>
                </a:lnTo>
                <a:lnTo>
                  <a:pt x="90" y="28"/>
                </a:lnTo>
                <a:lnTo>
                  <a:pt x="90" y="12"/>
                </a:lnTo>
                <a:lnTo>
                  <a:pt x="90" y="12"/>
                </a:lnTo>
                <a:lnTo>
                  <a:pt x="107" y="8"/>
                </a:lnTo>
                <a:lnTo>
                  <a:pt x="126" y="4"/>
                </a:lnTo>
                <a:lnTo>
                  <a:pt x="126" y="28"/>
                </a:lnTo>
                <a:lnTo>
                  <a:pt x="126" y="28"/>
                </a:lnTo>
                <a:lnTo>
                  <a:pt x="123" y="28"/>
                </a:lnTo>
                <a:lnTo>
                  <a:pt x="123" y="28"/>
                </a:lnTo>
                <a:close/>
                <a:moveTo>
                  <a:pt x="126" y="68"/>
                </a:moveTo>
                <a:lnTo>
                  <a:pt x="126" y="96"/>
                </a:lnTo>
                <a:lnTo>
                  <a:pt x="90" y="96"/>
                </a:lnTo>
                <a:lnTo>
                  <a:pt x="90" y="68"/>
                </a:lnTo>
                <a:lnTo>
                  <a:pt x="126" y="68"/>
                </a:lnTo>
                <a:lnTo>
                  <a:pt x="126" y="68"/>
                </a:lnTo>
                <a:close/>
                <a:moveTo>
                  <a:pt x="126" y="162"/>
                </a:moveTo>
                <a:lnTo>
                  <a:pt x="126" y="299"/>
                </a:lnTo>
                <a:lnTo>
                  <a:pt x="90" y="299"/>
                </a:lnTo>
                <a:lnTo>
                  <a:pt x="90" y="256"/>
                </a:lnTo>
                <a:lnTo>
                  <a:pt x="90" y="256"/>
                </a:lnTo>
                <a:lnTo>
                  <a:pt x="92" y="250"/>
                </a:lnTo>
                <a:lnTo>
                  <a:pt x="94" y="244"/>
                </a:lnTo>
                <a:lnTo>
                  <a:pt x="94" y="244"/>
                </a:lnTo>
                <a:lnTo>
                  <a:pt x="92" y="237"/>
                </a:lnTo>
                <a:lnTo>
                  <a:pt x="90" y="231"/>
                </a:lnTo>
                <a:lnTo>
                  <a:pt x="90" y="162"/>
                </a:lnTo>
                <a:lnTo>
                  <a:pt x="126" y="162"/>
                </a:lnTo>
                <a:lnTo>
                  <a:pt x="126" y="162"/>
                </a:lnTo>
                <a:close/>
                <a:moveTo>
                  <a:pt x="90" y="348"/>
                </a:moveTo>
                <a:lnTo>
                  <a:pt x="90" y="314"/>
                </a:lnTo>
                <a:lnTo>
                  <a:pt x="94" y="314"/>
                </a:lnTo>
                <a:lnTo>
                  <a:pt x="94" y="338"/>
                </a:lnTo>
                <a:lnTo>
                  <a:pt x="94" y="338"/>
                </a:lnTo>
                <a:lnTo>
                  <a:pt x="92" y="344"/>
                </a:lnTo>
                <a:lnTo>
                  <a:pt x="90" y="348"/>
                </a:lnTo>
                <a:lnTo>
                  <a:pt x="90" y="348"/>
                </a:lnTo>
                <a:close/>
                <a:moveTo>
                  <a:pt x="90" y="12"/>
                </a:moveTo>
                <a:lnTo>
                  <a:pt x="90" y="28"/>
                </a:lnTo>
                <a:lnTo>
                  <a:pt x="90" y="28"/>
                </a:lnTo>
                <a:lnTo>
                  <a:pt x="85" y="28"/>
                </a:lnTo>
                <a:lnTo>
                  <a:pt x="83" y="31"/>
                </a:lnTo>
                <a:lnTo>
                  <a:pt x="80" y="35"/>
                </a:lnTo>
                <a:lnTo>
                  <a:pt x="79" y="39"/>
                </a:lnTo>
                <a:lnTo>
                  <a:pt x="79" y="39"/>
                </a:lnTo>
                <a:lnTo>
                  <a:pt x="80" y="43"/>
                </a:lnTo>
                <a:lnTo>
                  <a:pt x="83" y="47"/>
                </a:lnTo>
                <a:lnTo>
                  <a:pt x="85" y="50"/>
                </a:lnTo>
                <a:lnTo>
                  <a:pt x="90" y="50"/>
                </a:lnTo>
                <a:lnTo>
                  <a:pt x="90" y="59"/>
                </a:lnTo>
                <a:lnTo>
                  <a:pt x="71" y="59"/>
                </a:lnTo>
                <a:lnTo>
                  <a:pt x="71" y="20"/>
                </a:lnTo>
                <a:lnTo>
                  <a:pt x="71" y="20"/>
                </a:lnTo>
                <a:lnTo>
                  <a:pt x="90" y="12"/>
                </a:lnTo>
                <a:lnTo>
                  <a:pt x="90" y="12"/>
                </a:lnTo>
                <a:close/>
                <a:moveTo>
                  <a:pt x="90" y="68"/>
                </a:moveTo>
                <a:lnTo>
                  <a:pt x="90" y="96"/>
                </a:lnTo>
                <a:lnTo>
                  <a:pt x="81" y="96"/>
                </a:lnTo>
                <a:lnTo>
                  <a:pt x="81" y="162"/>
                </a:lnTo>
                <a:lnTo>
                  <a:pt x="90" y="162"/>
                </a:lnTo>
                <a:lnTo>
                  <a:pt x="90" y="231"/>
                </a:lnTo>
                <a:lnTo>
                  <a:pt x="90" y="231"/>
                </a:lnTo>
                <a:lnTo>
                  <a:pt x="87" y="227"/>
                </a:lnTo>
                <a:lnTo>
                  <a:pt x="81" y="223"/>
                </a:lnTo>
                <a:lnTo>
                  <a:pt x="76" y="221"/>
                </a:lnTo>
                <a:lnTo>
                  <a:pt x="71" y="221"/>
                </a:lnTo>
                <a:lnTo>
                  <a:pt x="71" y="68"/>
                </a:lnTo>
                <a:lnTo>
                  <a:pt x="90" y="68"/>
                </a:lnTo>
                <a:lnTo>
                  <a:pt x="90" y="68"/>
                </a:lnTo>
                <a:close/>
                <a:moveTo>
                  <a:pt x="90" y="256"/>
                </a:moveTo>
                <a:lnTo>
                  <a:pt x="90" y="299"/>
                </a:lnTo>
                <a:lnTo>
                  <a:pt x="71" y="299"/>
                </a:lnTo>
                <a:lnTo>
                  <a:pt x="71" y="267"/>
                </a:lnTo>
                <a:lnTo>
                  <a:pt x="71" y="267"/>
                </a:lnTo>
                <a:lnTo>
                  <a:pt x="76" y="267"/>
                </a:lnTo>
                <a:lnTo>
                  <a:pt x="81" y="264"/>
                </a:lnTo>
                <a:lnTo>
                  <a:pt x="87" y="260"/>
                </a:lnTo>
                <a:lnTo>
                  <a:pt x="90" y="256"/>
                </a:lnTo>
                <a:lnTo>
                  <a:pt x="90" y="256"/>
                </a:lnTo>
                <a:close/>
                <a:moveTo>
                  <a:pt x="90" y="314"/>
                </a:moveTo>
                <a:lnTo>
                  <a:pt x="90" y="348"/>
                </a:lnTo>
                <a:lnTo>
                  <a:pt x="90" y="348"/>
                </a:lnTo>
                <a:lnTo>
                  <a:pt x="87" y="352"/>
                </a:lnTo>
                <a:lnTo>
                  <a:pt x="84" y="353"/>
                </a:lnTo>
                <a:lnTo>
                  <a:pt x="80" y="356"/>
                </a:lnTo>
                <a:lnTo>
                  <a:pt x="75" y="356"/>
                </a:lnTo>
                <a:lnTo>
                  <a:pt x="71" y="356"/>
                </a:lnTo>
                <a:lnTo>
                  <a:pt x="71" y="314"/>
                </a:lnTo>
                <a:lnTo>
                  <a:pt x="90" y="314"/>
                </a:lnTo>
                <a:close/>
                <a:moveTo>
                  <a:pt x="71" y="20"/>
                </a:moveTo>
                <a:lnTo>
                  <a:pt x="71" y="59"/>
                </a:lnTo>
                <a:lnTo>
                  <a:pt x="37" y="59"/>
                </a:lnTo>
                <a:lnTo>
                  <a:pt x="37" y="59"/>
                </a:lnTo>
                <a:lnTo>
                  <a:pt x="37" y="54"/>
                </a:lnTo>
                <a:lnTo>
                  <a:pt x="38" y="49"/>
                </a:lnTo>
                <a:lnTo>
                  <a:pt x="41" y="43"/>
                </a:lnTo>
                <a:lnTo>
                  <a:pt x="45" y="38"/>
                </a:lnTo>
                <a:lnTo>
                  <a:pt x="56" y="30"/>
                </a:lnTo>
                <a:lnTo>
                  <a:pt x="71" y="20"/>
                </a:lnTo>
                <a:lnTo>
                  <a:pt x="71" y="20"/>
                </a:lnTo>
                <a:close/>
                <a:moveTo>
                  <a:pt x="71" y="68"/>
                </a:moveTo>
                <a:lnTo>
                  <a:pt x="71" y="221"/>
                </a:lnTo>
                <a:lnTo>
                  <a:pt x="71" y="221"/>
                </a:lnTo>
                <a:lnTo>
                  <a:pt x="71" y="221"/>
                </a:lnTo>
                <a:lnTo>
                  <a:pt x="65" y="221"/>
                </a:lnTo>
                <a:lnTo>
                  <a:pt x="61" y="222"/>
                </a:lnTo>
                <a:lnTo>
                  <a:pt x="57" y="225"/>
                </a:lnTo>
                <a:lnTo>
                  <a:pt x="54" y="227"/>
                </a:lnTo>
                <a:lnTo>
                  <a:pt x="50" y="230"/>
                </a:lnTo>
                <a:lnTo>
                  <a:pt x="49" y="234"/>
                </a:lnTo>
                <a:lnTo>
                  <a:pt x="48" y="239"/>
                </a:lnTo>
                <a:lnTo>
                  <a:pt x="48" y="244"/>
                </a:lnTo>
                <a:lnTo>
                  <a:pt x="48" y="244"/>
                </a:lnTo>
                <a:lnTo>
                  <a:pt x="48" y="248"/>
                </a:lnTo>
                <a:lnTo>
                  <a:pt x="49" y="253"/>
                </a:lnTo>
                <a:lnTo>
                  <a:pt x="50" y="257"/>
                </a:lnTo>
                <a:lnTo>
                  <a:pt x="54" y="260"/>
                </a:lnTo>
                <a:lnTo>
                  <a:pt x="57" y="262"/>
                </a:lnTo>
                <a:lnTo>
                  <a:pt x="61" y="265"/>
                </a:lnTo>
                <a:lnTo>
                  <a:pt x="65" y="267"/>
                </a:lnTo>
                <a:lnTo>
                  <a:pt x="71" y="267"/>
                </a:lnTo>
                <a:lnTo>
                  <a:pt x="71" y="267"/>
                </a:lnTo>
                <a:lnTo>
                  <a:pt x="71" y="299"/>
                </a:lnTo>
                <a:lnTo>
                  <a:pt x="16" y="299"/>
                </a:lnTo>
                <a:lnTo>
                  <a:pt x="16" y="210"/>
                </a:lnTo>
                <a:lnTo>
                  <a:pt x="16" y="210"/>
                </a:lnTo>
                <a:lnTo>
                  <a:pt x="20" y="206"/>
                </a:lnTo>
                <a:lnTo>
                  <a:pt x="25" y="202"/>
                </a:lnTo>
                <a:lnTo>
                  <a:pt x="30" y="199"/>
                </a:lnTo>
                <a:lnTo>
                  <a:pt x="37" y="199"/>
                </a:lnTo>
                <a:lnTo>
                  <a:pt x="37" y="68"/>
                </a:lnTo>
                <a:lnTo>
                  <a:pt x="71" y="68"/>
                </a:lnTo>
                <a:lnTo>
                  <a:pt x="71" y="68"/>
                </a:lnTo>
                <a:close/>
                <a:moveTo>
                  <a:pt x="71" y="314"/>
                </a:moveTo>
                <a:lnTo>
                  <a:pt x="71" y="356"/>
                </a:lnTo>
                <a:lnTo>
                  <a:pt x="65" y="356"/>
                </a:lnTo>
                <a:lnTo>
                  <a:pt x="65" y="356"/>
                </a:lnTo>
                <a:lnTo>
                  <a:pt x="58" y="355"/>
                </a:lnTo>
                <a:lnTo>
                  <a:pt x="53" y="350"/>
                </a:lnTo>
                <a:lnTo>
                  <a:pt x="49" y="345"/>
                </a:lnTo>
                <a:lnTo>
                  <a:pt x="48" y="338"/>
                </a:lnTo>
                <a:lnTo>
                  <a:pt x="48" y="314"/>
                </a:lnTo>
                <a:lnTo>
                  <a:pt x="71" y="314"/>
                </a:lnTo>
                <a:lnTo>
                  <a:pt x="71" y="314"/>
                </a:lnTo>
                <a:close/>
                <a:moveTo>
                  <a:pt x="16" y="154"/>
                </a:moveTo>
                <a:lnTo>
                  <a:pt x="16" y="154"/>
                </a:lnTo>
                <a:lnTo>
                  <a:pt x="19" y="153"/>
                </a:lnTo>
                <a:lnTo>
                  <a:pt x="20" y="150"/>
                </a:lnTo>
                <a:lnTo>
                  <a:pt x="20" y="103"/>
                </a:lnTo>
                <a:lnTo>
                  <a:pt x="20" y="103"/>
                </a:lnTo>
                <a:lnTo>
                  <a:pt x="19" y="99"/>
                </a:lnTo>
                <a:lnTo>
                  <a:pt x="16" y="96"/>
                </a:lnTo>
                <a:lnTo>
                  <a:pt x="16" y="154"/>
                </a:lnTo>
                <a:close/>
                <a:moveTo>
                  <a:pt x="16" y="96"/>
                </a:moveTo>
                <a:lnTo>
                  <a:pt x="16" y="154"/>
                </a:lnTo>
                <a:lnTo>
                  <a:pt x="16" y="154"/>
                </a:lnTo>
                <a:lnTo>
                  <a:pt x="15" y="154"/>
                </a:lnTo>
                <a:lnTo>
                  <a:pt x="6" y="150"/>
                </a:lnTo>
                <a:lnTo>
                  <a:pt x="6" y="150"/>
                </a:lnTo>
                <a:lnTo>
                  <a:pt x="4" y="149"/>
                </a:lnTo>
                <a:lnTo>
                  <a:pt x="2" y="147"/>
                </a:lnTo>
                <a:lnTo>
                  <a:pt x="0" y="142"/>
                </a:lnTo>
                <a:lnTo>
                  <a:pt x="0" y="95"/>
                </a:lnTo>
                <a:lnTo>
                  <a:pt x="0" y="95"/>
                </a:lnTo>
                <a:lnTo>
                  <a:pt x="0" y="93"/>
                </a:lnTo>
                <a:lnTo>
                  <a:pt x="2" y="91"/>
                </a:lnTo>
                <a:lnTo>
                  <a:pt x="4" y="91"/>
                </a:lnTo>
                <a:lnTo>
                  <a:pt x="6" y="91"/>
                </a:lnTo>
                <a:lnTo>
                  <a:pt x="15" y="95"/>
                </a:lnTo>
                <a:lnTo>
                  <a:pt x="15" y="95"/>
                </a:lnTo>
                <a:lnTo>
                  <a:pt x="16" y="96"/>
                </a:lnTo>
                <a:lnTo>
                  <a:pt x="16" y="96"/>
                </a:lnTo>
                <a:close/>
                <a:moveTo>
                  <a:pt x="16" y="210"/>
                </a:moveTo>
                <a:lnTo>
                  <a:pt x="16" y="299"/>
                </a:lnTo>
                <a:lnTo>
                  <a:pt x="12" y="299"/>
                </a:lnTo>
                <a:lnTo>
                  <a:pt x="12" y="222"/>
                </a:lnTo>
                <a:lnTo>
                  <a:pt x="12" y="222"/>
                </a:lnTo>
                <a:lnTo>
                  <a:pt x="14" y="215"/>
                </a:lnTo>
                <a:lnTo>
                  <a:pt x="16" y="210"/>
                </a:lnTo>
                <a:lnTo>
                  <a:pt x="16" y="210"/>
                </a:lnTo>
                <a:close/>
              </a:path>
            </a:pathLst>
          </a:custGeom>
          <a:solidFill>
            <a:srgbClr val="F246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72" name="Freeform 172"/>
          <p:cNvSpPr>
            <a:spLocks noEditPoints="1"/>
          </p:cNvSpPr>
          <p:nvPr/>
        </p:nvSpPr>
        <p:spPr bwMode="auto">
          <a:xfrm>
            <a:off x="2804759" y="2207332"/>
            <a:ext cx="633248" cy="482474"/>
          </a:xfrm>
          <a:custGeom>
            <a:avLst/>
            <a:gdLst>
              <a:gd name="T0" fmla="*/ 396 w 399"/>
              <a:gd name="T1" fmla="*/ 285 h 304"/>
              <a:gd name="T2" fmla="*/ 390 w 399"/>
              <a:gd name="T3" fmla="*/ 10 h 304"/>
              <a:gd name="T4" fmla="*/ 349 w 399"/>
              <a:gd name="T5" fmla="*/ 22 h 304"/>
              <a:gd name="T6" fmla="*/ 376 w 399"/>
              <a:gd name="T7" fmla="*/ 48 h 304"/>
              <a:gd name="T8" fmla="*/ 360 w 399"/>
              <a:gd name="T9" fmla="*/ 281 h 304"/>
              <a:gd name="T10" fmla="*/ 304 w 399"/>
              <a:gd name="T11" fmla="*/ 256 h 304"/>
              <a:gd name="T12" fmla="*/ 345 w 399"/>
              <a:gd name="T13" fmla="*/ 42 h 304"/>
              <a:gd name="T14" fmla="*/ 357 w 399"/>
              <a:gd name="T15" fmla="*/ 251 h 304"/>
              <a:gd name="T16" fmla="*/ 254 w 399"/>
              <a:gd name="T17" fmla="*/ 22 h 304"/>
              <a:gd name="T18" fmla="*/ 254 w 399"/>
              <a:gd name="T19" fmla="*/ 304 h 304"/>
              <a:gd name="T20" fmla="*/ 254 w 399"/>
              <a:gd name="T21" fmla="*/ 264 h 304"/>
              <a:gd name="T22" fmla="*/ 277 w 399"/>
              <a:gd name="T23" fmla="*/ 167 h 304"/>
              <a:gd name="T24" fmla="*/ 274 w 399"/>
              <a:gd name="T25" fmla="*/ 133 h 304"/>
              <a:gd name="T26" fmla="*/ 273 w 399"/>
              <a:gd name="T27" fmla="*/ 109 h 304"/>
              <a:gd name="T28" fmla="*/ 254 w 399"/>
              <a:gd name="T29" fmla="*/ 41 h 304"/>
              <a:gd name="T30" fmla="*/ 260 w 399"/>
              <a:gd name="T31" fmla="*/ 171 h 304"/>
              <a:gd name="T32" fmla="*/ 254 w 399"/>
              <a:gd name="T33" fmla="*/ 137 h 304"/>
              <a:gd name="T34" fmla="*/ 257 w 399"/>
              <a:gd name="T35" fmla="*/ 103 h 304"/>
              <a:gd name="T36" fmla="*/ 200 w 399"/>
              <a:gd name="T37" fmla="*/ 0 h 304"/>
              <a:gd name="T38" fmla="*/ 200 w 399"/>
              <a:gd name="T39" fmla="*/ 282 h 304"/>
              <a:gd name="T40" fmla="*/ 241 w 399"/>
              <a:gd name="T41" fmla="*/ 93 h 304"/>
              <a:gd name="T42" fmla="*/ 226 w 399"/>
              <a:gd name="T43" fmla="*/ 121 h 304"/>
              <a:gd name="T44" fmla="*/ 230 w 399"/>
              <a:gd name="T45" fmla="*/ 144 h 304"/>
              <a:gd name="T46" fmla="*/ 232 w 399"/>
              <a:gd name="T47" fmla="*/ 178 h 304"/>
              <a:gd name="T48" fmla="*/ 200 w 399"/>
              <a:gd name="T49" fmla="*/ 186 h 304"/>
              <a:gd name="T50" fmla="*/ 254 w 399"/>
              <a:gd name="T51" fmla="*/ 41 h 304"/>
              <a:gd name="T52" fmla="*/ 242 w 399"/>
              <a:gd name="T53" fmla="*/ 103 h 304"/>
              <a:gd name="T54" fmla="*/ 251 w 399"/>
              <a:gd name="T55" fmla="*/ 128 h 304"/>
              <a:gd name="T56" fmla="*/ 251 w 399"/>
              <a:gd name="T57" fmla="*/ 136 h 304"/>
              <a:gd name="T58" fmla="*/ 246 w 399"/>
              <a:gd name="T59" fmla="*/ 170 h 304"/>
              <a:gd name="T60" fmla="*/ 135 w 399"/>
              <a:gd name="T61" fmla="*/ 22 h 304"/>
              <a:gd name="T62" fmla="*/ 135 w 399"/>
              <a:gd name="T63" fmla="*/ 304 h 304"/>
              <a:gd name="T64" fmla="*/ 173 w 399"/>
              <a:gd name="T65" fmla="*/ 178 h 304"/>
              <a:gd name="T66" fmla="*/ 139 w 399"/>
              <a:gd name="T67" fmla="*/ 213 h 304"/>
              <a:gd name="T68" fmla="*/ 162 w 399"/>
              <a:gd name="T69" fmla="*/ 183 h 304"/>
              <a:gd name="T70" fmla="*/ 148 w 399"/>
              <a:gd name="T71" fmla="*/ 153 h 304"/>
              <a:gd name="T72" fmla="*/ 136 w 399"/>
              <a:gd name="T73" fmla="*/ 126 h 304"/>
              <a:gd name="T74" fmla="*/ 143 w 399"/>
              <a:gd name="T75" fmla="*/ 136 h 304"/>
              <a:gd name="T76" fmla="*/ 150 w 399"/>
              <a:gd name="T77" fmla="*/ 122 h 304"/>
              <a:gd name="T78" fmla="*/ 200 w 399"/>
              <a:gd name="T79" fmla="*/ 41 h 304"/>
              <a:gd name="T80" fmla="*/ 147 w 399"/>
              <a:gd name="T81" fmla="*/ 193 h 304"/>
              <a:gd name="T82" fmla="*/ 139 w 399"/>
              <a:gd name="T83" fmla="*/ 164 h 304"/>
              <a:gd name="T84" fmla="*/ 25 w 399"/>
              <a:gd name="T85" fmla="*/ 2 h 304"/>
              <a:gd name="T86" fmla="*/ 0 w 399"/>
              <a:gd name="T87" fmla="*/ 273 h 304"/>
              <a:gd name="T88" fmla="*/ 25 w 399"/>
              <a:gd name="T89" fmla="*/ 304 h 304"/>
              <a:gd name="T90" fmla="*/ 40 w 399"/>
              <a:gd name="T91" fmla="*/ 281 h 304"/>
              <a:gd name="T92" fmla="*/ 24 w 399"/>
              <a:gd name="T93" fmla="*/ 48 h 304"/>
              <a:gd name="T94" fmla="*/ 50 w 399"/>
              <a:gd name="T95" fmla="*/ 22 h 304"/>
              <a:gd name="T96" fmla="*/ 124 w 399"/>
              <a:gd name="T97" fmla="*/ 125 h 304"/>
              <a:gd name="T98" fmla="*/ 106 w 399"/>
              <a:gd name="T99" fmla="*/ 175 h 304"/>
              <a:gd name="T100" fmla="*/ 117 w 399"/>
              <a:gd name="T101" fmla="*/ 209 h 304"/>
              <a:gd name="T102" fmla="*/ 54 w 399"/>
              <a:gd name="T103" fmla="*/ 262 h 304"/>
              <a:gd name="T104" fmla="*/ 43 w 399"/>
              <a:gd name="T105" fmla="*/ 53 h 304"/>
              <a:gd name="T106" fmla="*/ 135 w 399"/>
              <a:gd name="T107" fmla="*/ 156 h 304"/>
              <a:gd name="T108" fmla="*/ 131 w 399"/>
              <a:gd name="T109" fmla="*/ 176 h 304"/>
              <a:gd name="T110" fmla="*/ 128 w 399"/>
              <a:gd name="T111" fmla="*/ 199 h 304"/>
              <a:gd name="T112" fmla="*/ 127 w 399"/>
              <a:gd name="T113" fmla="*/ 137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9" h="304">
                <a:moveTo>
                  <a:pt x="368" y="304"/>
                </a:moveTo>
                <a:lnTo>
                  <a:pt x="368" y="304"/>
                </a:lnTo>
                <a:lnTo>
                  <a:pt x="373" y="304"/>
                </a:lnTo>
                <a:lnTo>
                  <a:pt x="380" y="302"/>
                </a:lnTo>
                <a:lnTo>
                  <a:pt x="385" y="298"/>
                </a:lnTo>
                <a:lnTo>
                  <a:pt x="390" y="294"/>
                </a:lnTo>
                <a:lnTo>
                  <a:pt x="394" y="290"/>
                </a:lnTo>
                <a:lnTo>
                  <a:pt x="396" y="285"/>
                </a:lnTo>
                <a:lnTo>
                  <a:pt x="399" y="279"/>
                </a:lnTo>
                <a:lnTo>
                  <a:pt x="399" y="273"/>
                </a:lnTo>
                <a:lnTo>
                  <a:pt x="399" y="33"/>
                </a:lnTo>
                <a:lnTo>
                  <a:pt x="399" y="33"/>
                </a:lnTo>
                <a:lnTo>
                  <a:pt x="399" y="26"/>
                </a:lnTo>
                <a:lnTo>
                  <a:pt x="396" y="21"/>
                </a:lnTo>
                <a:lnTo>
                  <a:pt x="394" y="15"/>
                </a:lnTo>
                <a:lnTo>
                  <a:pt x="390" y="10"/>
                </a:lnTo>
                <a:lnTo>
                  <a:pt x="385" y="6"/>
                </a:lnTo>
                <a:lnTo>
                  <a:pt x="380" y="3"/>
                </a:lnTo>
                <a:lnTo>
                  <a:pt x="373" y="2"/>
                </a:lnTo>
                <a:lnTo>
                  <a:pt x="368" y="0"/>
                </a:lnTo>
                <a:lnTo>
                  <a:pt x="304" y="0"/>
                </a:lnTo>
                <a:lnTo>
                  <a:pt x="304" y="22"/>
                </a:lnTo>
                <a:lnTo>
                  <a:pt x="349" y="22"/>
                </a:lnTo>
                <a:lnTo>
                  <a:pt x="349" y="22"/>
                </a:lnTo>
                <a:lnTo>
                  <a:pt x="354" y="22"/>
                </a:lnTo>
                <a:lnTo>
                  <a:pt x="360" y="25"/>
                </a:lnTo>
                <a:lnTo>
                  <a:pt x="364" y="26"/>
                </a:lnTo>
                <a:lnTo>
                  <a:pt x="368" y="30"/>
                </a:lnTo>
                <a:lnTo>
                  <a:pt x="371" y="34"/>
                </a:lnTo>
                <a:lnTo>
                  <a:pt x="373" y="38"/>
                </a:lnTo>
                <a:lnTo>
                  <a:pt x="375" y="42"/>
                </a:lnTo>
                <a:lnTo>
                  <a:pt x="376" y="48"/>
                </a:lnTo>
                <a:lnTo>
                  <a:pt x="376" y="256"/>
                </a:lnTo>
                <a:lnTo>
                  <a:pt x="376" y="256"/>
                </a:lnTo>
                <a:lnTo>
                  <a:pt x="375" y="262"/>
                </a:lnTo>
                <a:lnTo>
                  <a:pt x="373" y="267"/>
                </a:lnTo>
                <a:lnTo>
                  <a:pt x="371" y="271"/>
                </a:lnTo>
                <a:lnTo>
                  <a:pt x="368" y="275"/>
                </a:lnTo>
                <a:lnTo>
                  <a:pt x="364" y="278"/>
                </a:lnTo>
                <a:lnTo>
                  <a:pt x="360" y="281"/>
                </a:lnTo>
                <a:lnTo>
                  <a:pt x="354" y="282"/>
                </a:lnTo>
                <a:lnTo>
                  <a:pt x="349" y="282"/>
                </a:lnTo>
                <a:lnTo>
                  <a:pt x="304" y="282"/>
                </a:lnTo>
                <a:lnTo>
                  <a:pt x="304" y="304"/>
                </a:lnTo>
                <a:lnTo>
                  <a:pt x="368" y="304"/>
                </a:lnTo>
                <a:lnTo>
                  <a:pt x="368" y="304"/>
                </a:lnTo>
                <a:close/>
                <a:moveTo>
                  <a:pt x="304" y="264"/>
                </a:moveTo>
                <a:lnTo>
                  <a:pt x="304" y="256"/>
                </a:lnTo>
                <a:lnTo>
                  <a:pt x="337" y="256"/>
                </a:lnTo>
                <a:lnTo>
                  <a:pt x="337" y="243"/>
                </a:lnTo>
                <a:lnTo>
                  <a:pt x="304" y="243"/>
                </a:lnTo>
                <a:lnTo>
                  <a:pt x="304" y="41"/>
                </a:lnTo>
                <a:lnTo>
                  <a:pt x="337" y="41"/>
                </a:lnTo>
                <a:lnTo>
                  <a:pt x="337" y="41"/>
                </a:lnTo>
                <a:lnTo>
                  <a:pt x="341" y="41"/>
                </a:lnTo>
                <a:lnTo>
                  <a:pt x="345" y="42"/>
                </a:lnTo>
                <a:lnTo>
                  <a:pt x="352" y="46"/>
                </a:lnTo>
                <a:lnTo>
                  <a:pt x="357" y="53"/>
                </a:lnTo>
                <a:lnTo>
                  <a:pt x="357" y="57"/>
                </a:lnTo>
                <a:lnTo>
                  <a:pt x="358" y="61"/>
                </a:lnTo>
                <a:lnTo>
                  <a:pt x="358" y="243"/>
                </a:lnTo>
                <a:lnTo>
                  <a:pt x="358" y="243"/>
                </a:lnTo>
                <a:lnTo>
                  <a:pt x="357" y="247"/>
                </a:lnTo>
                <a:lnTo>
                  <a:pt x="357" y="251"/>
                </a:lnTo>
                <a:lnTo>
                  <a:pt x="352" y="258"/>
                </a:lnTo>
                <a:lnTo>
                  <a:pt x="345" y="262"/>
                </a:lnTo>
                <a:lnTo>
                  <a:pt x="341" y="263"/>
                </a:lnTo>
                <a:lnTo>
                  <a:pt x="337" y="264"/>
                </a:lnTo>
                <a:lnTo>
                  <a:pt x="304" y="264"/>
                </a:lnTo>
                <a:close/>
                <a:moveTo>
                  <a:pt x="304" y="0"/>
                </a:moveTo>
                <a:lnTo>
                  <a:pt x="254" y="0"/>
                </a:lnTo>
                <a:lnTo>
                  <a:pt x="254" y="22"/>
                </a:lnTo>
                <a:lnTo>
                  <a:pt x="304" y="22"/>
                </a:lnTo>
                <a:lnTo>
                  <a:pt x="304" y="0"/>
                </a:lnTo>
                <a:lnTo>
                  <a:pt x="304" y="0"/>
                </a:lnTo>
                <a:close/>
                <a:moveTo>
                  <a:pt x="254" y="304"/>
                </a:moveTo>
                <a:lnTo>
                  <a:pt x="304" y="304"/>
                </a:lnTo>
                <a:lnTo>
                  <a:pt x="304" y="282"/>
                </a:lnTo>
                <a:lnTo>
                  <a:pt x="254" y="282"/>
                </a:lnTo>
                <a:lnTo>
                  <a:pt x="254" y="304"/>
                </a:lnTo>
                <a:lnTo>
                  <a:pt x="254" y="304"/>
                </a:lnTo>
                <a:close/>
                <a:moveTo>
                  <a:pt x="304" y="41"/>
                </a:moveTo>
                <a:lnTo>
                  <a:pt x="304" y="243"/>
                </a:lnTo>
                <a:lnTo>
                  <a:pt x="270" y="243"/>
                </a:lnTo>
                <a:lnTo>
                  <a:pt x="270" y="256"/>
                </a:lnTo>
                <a:lnTo>
                  <a:pt x="304" y="256"/>
                </a:lnTo>
                <a:lnTo>
                  <a:pt x="304" y="264"/>
                </a:lnTo>
                <a:lnTo>
                  <a:pt x="254" y="264"/>
                </a:lnTo>
                <a:lnTo>
                  <a:pt x="254" y="183"/>
                </a:lnTo>
                <a:lnTo>
                  <a:pt x="254" y="183"/>
                </a:lnTo>
                <a:lnTo>
                  <a:pt x="257" y="183"/>
                </a:lnTo>
                <a:lnTo>
                  <a:pt x="257" y="183"/>
                </a:lnTo>
                <a:lnTo>
                  <a:pt x="265" y="179"/>
                </a:lnTo>
                <a:lnTo>
                  <a:pt x="272" y="174"/>
                </a:lnTo>
                <a:lnTo>
                  <a:pt x="272" y="174"/>
                </a:lnTo>
                <a:lnTo>
                  <a:pt x="277" y="167"/>
                </a:lnTo>
                <a:lnTo>
                  <a:pt x="281" y="159"/>
                </a:lnTo>
                <a:lnTo>
                  <a:pt x="281" y="159"/>
                </a:lnTo>
                <a:lnTo>
                  <a:pt x="281" y="151"/>
                </a:lnTo>
                <a:lnTo>
                  <a:pt x="281" y="151"/>
                </a:lnTo>
                <a:lnTo>
                  <a:pt x="281" y="143"/>
                </a:lnTo>
                <a:lnTo>
                  <a:pt x="281" y="143"/>
                </a:lnTo>
                <a:lnTo>
                  <a:pt x="278" y="137"/>
                </a:lnTo>
                <a:lnTo>
                  <a:pt x="274" y="133"/>
                </a:lnTo>
                <a:lnTo>
                  <a:pt x="274" y="133"/>
                </a:lnTo>
                <a:lnTo>
                  <a:pt x="269" y="130"/>
                </a:lnTo>
                <a:lnTo>
                  <a:pt x="262" y="129"/>
                </a:lnTo>
                <a:lnTo>
                  <a:pt x="262" y="129"/>
                </a:lnTo>
                <a:lnTo>
                  <a:pt x="268" y="122"/>
                </a:lnTo>
                <a:lnTo>
                  <a:pt x="272" y="116"/>
                </a:lnTo>
                <a:lnTo>
                  <a:pt x="272" y="116"/>
                </a:lnTo>
                <a:lnTo>
                  <a:pt x="273" y="109"/>
                </a:lnTo>
                <a:lnTo>
                  <a:pt x="273" y="102"/>
                </a:lnTo>
                <a:lnTo>
                  <a:pt x="273" y="102"/>
                </a:lnTo>
                <a:lnTo>
                  <a:pt x="270" y="97"/>
                </a:lnTo>
                <a:lnTo>
                  <a:pt x="264" y="93"/>
                </a:lnTo>
                <a:lnTo>
                  <a:pt x="264" y="93"/>
                </a:lnTo>
                <a:lnTo>
                  <a:pt x="260" y="90"/>
                </a:lnTo>
                <a:lnTo>
                  <a:pt x="254" y="90"/>
                </a:lnTo>
                <a:lnTo>
                  <a:pt x="254" y="41"/>
                </a:lnTo>
                <a:lnTo>
                  <a:pt x="304" y="41"/>
                </a:lnTo>
                <a:lnTo>
                  <a:pt x="304" y="41"/>
                </a:lnTo>
                <a:close/>
                <a:moveTo>
                  <a:pt x="254" y="175"/>
                </a:moveTo>
                <a:lnTo>
                  <a:pt x="254" y="175"/>
                </a:lnTo>
                <a:lnTo>
                  <a:pt x="254" y="175"/>
                </a:lnTo>
                <a:lnTo>
                  <a:pt x="254" y="175"/>
                </a:lnTo>
                <a:lnTo>
                  <a:pt x="257" y="174"/>
                </a:lnTo>
                <a:lnTo>
                  <a:pt x="260" y="171"/>
                </a:lnTo>
                <a:lnTo>
                  <a:pt x="264" y="166"/>
                </a:lnTo>
                <a:lnTo>
                  <a:pt x="264" y="166"/>
                </a:lnTo>
                <a:lnTo>
                  <a:pt x="265" y="159"/>
                </a:lnTo>
                <a:lnTo>
                  <a:pt x="264" y="151"/>
                </a:lnTo>
                <a:lnTo>
                  <a:pt x="264" y="151"/>
                </a:lnTo>
                <a:lnTo>
                  <a:pt x="260" y="143"/>
                </a:lnTo>
                <a:lnTo>
                  <a:pt x="257" y="140"/>
                </a:lnTo>
                <a:lnTo>
                  <a:pt x="254" y="137"/>
                </a:lnTo>
                <a:lnTo>
                  <a:pt x="254" y="175"/>
                </a:lnTo>
                <a:lnTo>
                  <a:pt x="254" y="175"/>
                </a:lnTo>
                <a:close/>
                <a:moveTo>
                  <a:pt x="254" y="124"/>
                </a:moveTo>
                <a:lnTo>
                  <a:pt x="254" y="124"/>
                </a:lnTo>
                <a:lnTo>
                  <a:pt x="257" y="117"/>
                </a:lnTo>
                <a:lnTo>
                  <a:pt x="258" y="109"/>
                </a:lnTo>
                <a:lnTo>
                  <a:pt x="258" y="109"/>
                </a:lnTo>
                <a:lnTo>
                  <a:pt x="257" y="103"/>
                </a:lnTo>
                <a:lnTo>
                  <a:pt x="257" y="103"/>
                </a:lnTo>
                <a:lnTo>
                  <a:pt x="255" y="99"/>
                </a:lnTo>
                <a:lnTo>
                  <a:pt x="254" y="98"/>
                </a:lnTo>
                <a:lnTo>
                  <a:pt x="254" y="98"/>
                </a:lnTo>
                <a:lnTo>
                  <a:pt x="254" y="97"/>
                </a:lnTo>
                <a:lnTo>
                  <a:pt x="254" y="124"/>
                </a:lnTo>
                <a:close/>
                <a:moveTo>
                  <a:pt x="254" y="0"/>
                </a:moveTo>
                <a:lnTo>
                  <a:pt x="200" y="0"/>
                </a:lnTo>
                <a:lnTo>
                  <a:pt x="200" y="22"/>
                </a:lnTo>
                <a:lnTo>
                  <a:pt x="254" y="22"/>
                </a:lnTo>
                <a:lnTo>
                  <a:pt x="254" y="0"/>
                </a:lnTo>
                <a:lnTo>
                  <a:pt x="254" y="0"/>
                </a:lnTo>
                <a:close/>
                <a:moveTo>
                  <a:pt x="200" y="304"/>
                </a:moveTo>
                <a:lnTo>
                  <a:pt x="254" y="304"/>
                </a:lnTo>
                <a:lnTo>
                  <a:pt x="254" y="282"/>
                </a:lnTo>
                <a:lnTo>
                  <a:pt x="200" y="282"/>
                </a:lnTo>
                <a:lnTo>
                  <a:pt x="200" y="304"/>
                </a:lnTo>
                <a:lnTo>
                  <a:pt x="200" y="304"/>
                </a:lnTo>
                <a:close/>
                <a:moveTo>
                  <a:pt x="254" y="41"/>
                </a:moveTo>
                <a:lnTo>
                  <a:pt x="254" y="90"/>
                </a:lnTo>
                <a:lnTo>
                  <a:pt x="254" y="90"/>
                </a:lnTo>
                <a:lnTo>
                  <a:pt x="246" y="91"/>
                </a:lnTo>
                <a:lnTo>
                  <a:pt x="246" y="91"/>
                </a:lnTo>
                <a:lnTo>
                  <a:pt x="241" y="93"/>
                </a:lnTo>
                <a:lnTo>
                  <a:pt x="236" y="95"/>
                </a:lnTo>
                <a:lnTo>
                  <a:pt x="232" y="99"/>
                </a:lnTo>
                <a:lnTo>
                  <a:pt x="230" y="103"/>
                </a:lnTo>
                <a:lnTo>
                  <a:pt x="230" y="103"/>
                </a:lnTo>
                <a:lnTo>
                  <a:pt x="227" y="107"/>
                </a:lnTo>
                <a:lnTo>
                  <a:pt x="226" y="111"/>
                </a:lnTo>
                <a:lnTo>
                  <a:pt x="226" y="117"/>
                </a:lnTo>
                <a:lnTo>
                  <a:pt x="226" y="121"/>
                </a:lnTo>
                <a:lnTo>
                  <a:pt x="226" y="121"/>
                </a:lnTo>
                <a:lnTo>
                  <a:pt x="228" y="125"/>
                </a:lnTo>
                <a:lnTo>
                  <a:pt x="231" y="129"/>
                </a:lnTo>
                <a:lnTo>
                  <a:pt x="235" y="132"/>
                </a:lnTo>
                <a:lnTo>
                  <a:pt x="241" y="134"/>
                </a:lnTo>
                <a:lnTo>
                  <a:pt x="241" y="134"/>
                </a:lnTo>
                <a:lnTo>
                  <a:pt x="232" y="141"/>
                </a:lnTo>
                <a:lnTo>
                  <a:pt x="230" y="144"/>
                </a:lnTo>
                <a:lnTo>
                  <a:pt x="227" y="148"/>
                </a:lnTo>
                <a:lnTo>
                  <a:pt x="227" y="148"/>
                </a:lnTo>
                <a:lnTo>
                  <a:pt x="226" y="158"/>
                </a:lnTo>
                <a:lnTo>
                  <a:pt x="226" y="166"/>
                </a:lnTo>
                <a:lnTo>
                  <a:pt x="226" y="166"/>
                </a:lnTo>
                <a:lnTo>
                  <a:pt x="227" y="171"/>
                </a:lnTo>
                <a:lnTo>
                  <a:pt x="230" y="174"/>
                </a:lnTo>
                <a:lnTo>
                  <a:pt x="232" y="178"/>
                </a:lnTo>
                <a:lnTo>
                  <a:pt x="236" y="181"/>
                </a:lnTo>
                <a:lnTo>
                  <a:pt x="236" y="181"/>
                </a:lnTo>
                <a:lnTo>
                  <a:pt x="241" y="182"/>
                </a:lnTo>
                <a:lnTo>
                  <a:pt x="245" y="183"/>
                </a:lnTo>
                <a:lnTo>
                  <a:pt x="254" y="183"/>
                </a:lnTo>
                <a:lnTo>
                  <a:pt x="254" y="264"/>
                </a:lnTo>
                <a:lnTo>
                  <a:pt x="200" y="264"/>
                </a:lnTo>
                <a:lnTo>
                  <a:pt x="200" y="186"/>
                </a:lnTo>
                <a:lnTo>
                  <a:pt x="201" y="186"/>
                </a:lnTo>
                <a:lnTo>
                  <a:pt x="200" y="171"/>
                </a:lnTo>
                <a:lnTo>
                  <a:pt x="216" y="167"/>
                </a:lnTo>
                <a:lnTo>
                  <a:pt x="215" y="153"/>
                </a:lnTo>
                <a:lnTo>
                  <a:pt x="200" y="158"/>
                </a:lnTo>
                <a:lnTo>
                  <a:pt x="200" y="145"/>
                </a:lnTo>
                <a:lnTo>
                  <a:pt x="200" y="41"/>
                </a:lnTo>
                <a:lnTo>
                  <a:pt x="254" y="41"/>
                </a:lnTo>
                <a:lnTo>
                  <a:pt x="254" y="41"/>
                </a:lnTo>
                <a:close/>
                <a:moveTo>
                  <a:pt x="254" y="97"/>
                </a:moveTo>
                <a:lnTo>
                  <a:pt x="254" y="97"/>
                </a:lnTo>
                <a:lnTo>
                  <a:pt x="251" y="97"/>
                </a:lnTo>
                <a:lnTo>
                  <a:pt x="249" y="97"/>
                </a:lnTo>
                <a:lnTo>
                  <a:pt x="249" y="97"/>
                </a:lnTo>
                <a:lnTo>
                  <a:pt x="245" y="99"/>
                </a:lnTo>
                <a:lnTo>
                  <a:pt x="242" y="103"/>
                </a:lnTo>
                <a:lnTo>
                  <a:pt x="242" y="103"/>
                </a:lnTo>
                <a:lnTo>
                  <a:pt x="241" y="109"/>
                </a:lnTo>
                <a:lnTo>
                  <a:pt x="241" y="114"/>
                </a:lnTo>
                <a:lnTo>
                  <a:pt x="241" y="114"/>
                </a:lnTo>
                <a:lnTo>
                  <a:pt x="242" y="118"/>
                </a:lnTo>
                <a:lnTo>
                  <a:pt x="245" y="122"/>
                </a:lnTo>
                <a:lnTo>
                  <a:pt x="247" y="125"/>
                </a:lnTo>
                <a:lnTo>
                  <a:pt x="251" y="128"/>
                </a:lnTo>
                <a:lnTo>
                  <a:pt x="251" y="128"/>
                </a:lnTo>
                <a:lnTo>
                  <a:pt x="254" y="124"/>
                </a:lnTo>
                <a:lnTo>
                  <a:pt x="254" y="97"/>
                </a:lnTo>
                <a:lnTo>
                  <a:pt x="254" y="97"/>
                </a:lnTo>
                <a:close/>
                <a:moveTo>
                  <a:pt x="254" y="137"/>
                </a:moveTo>
                <a:lnTo>
                  <a:pt x="254" y="137"/>
                </a:lnTo>
                <a:lnTo>
                  <a:pt x="251" y="136"/>
                </a:lnTo>
                <a:lnTo>
                  <a:pt x="251" y="136"/>
                </a:lnTo>
                <a:lnTo>
                  <a:pt x="247" y="141"/>
                </a:lnTo>
                <a:lnTo>
                  <a:pt x="245" y="147"/>
                </a:lnTo>
                <a:lnTo>
                  <a:pt x="243" y="152"/>
                </a:lnTo>
                <a:lnTo>
                  <a:pt x="243" y="159"/>
                </a:lnTo>
                <a:lnTo>
                  <a:pt x="243" y="159"/>
                </a:lnTo>
                <a:lnTo>
                  <a:pt x="243" y="164"/>
                </a:lnTo>
                <a:lnTo>
                  <a:pt x="243" y="164"/>
                </a:lnTo>
                <a:lnTo>
                  <a:pt x="246" y="170"/>
                </a:lnTo>
                <a:lnTo>
                  <a:pt x="249" y="172"/>
                </a:lnTo>
                <a:lnTo>
                  <a:pt x="249" y="172"/>
                </a:lnTo>
                <a:lnTo>
                  <a:pt x="251" y="174"/>
                </a:lnTo>
                <a:lnTo>
                  <a:pt x="254" y="175"/>
                </a:lnTo>
                <a:lnTo>
                  <a:pt x="254" y="137"/>
                </a:lnTo>
                <a:close/>
                <a:moveTo>
                  <a:pt x="200" y="0"/>
                </a:moveTo>
                <a:lnTo>
                  <a:pt x="135" y="0"/>
                </a:lnTo>
                <a:lnTo>
                  <a:pt x="135" y="22"/>
                </a:lnTo>
                <a:lnTo>
                  <a:pt x="200" y="22"/>
                </a:lnTo>
                <a:lnTo>
                  <a:pt x="200" y="0"/>
                </a:lnTo>
                <a:lnTo>
                  <a:pt x="200" y="0"/>
                </a:lnTo>
                <a:close/>
                <a:moveTo>
                  <a:pt x="135" y="304"/>
                </a:moveTo>
                <a:lnTo>
                  <a:pt x="200" y="304"/>
                </a:lnTo>
                <a:lnTo>
                  <a:pt x="200" y="282"/>
                </a:lnTo>
                <a:lnTo>
                  <a:pt x="135" y="282"/>
                </a:lnTo>
                <a:lnTo>
                  <a:pt x="135" y="304"/>
                </a:lnTo>
                <a:lnTo>
                  <a:pt x="135" y="304"/>
                </a:lnTo>
                <a:close/>
                <a:moveTo>
                  <a:pt x="200" y="41"/>
                </a:moveTo>
                <a:lnTo>
                  <a:pt x="200" y="145"/>
                </a:lnTo>
                <a:lnTo>
                  <a:pt x="200" y="143"/>
                </a:lnTo>
                <a:lnTo>
                  <a:pt x="186" y="145"/>
                </a:lnTo>
                <a:lnTo>
                  <a:pt x="186" y="160"/>
                </a:lnTo>
                <a:lnTo>
                  <a:pt x="171" y="164"/>
                </a:lnTo>
                <a:lnTo>
                  <a:pt x="173" y="178"/>
                </a:lnTo>
                <a:lnTo>
                  <a:pt x="188" y="174"/>
                </a:lnTo>
                <a:lnTo>
                  <a:pt x="188" y="190"/>
                </a:lnTo>
                <a:lnTo>
                  <a:pt x="200" y="186"/>
                </a:lnTo>
                <a:lnTo>
                  <a:pt x="200" y="264"/>
                </a:lnTo>
                <a:lnTo>
                  <a:pt x="135" y="264"/>
                </a:lnTo>
                <a:lnTo>
                  <a:pt x="135" y="214"/>
                </a:lnTo>
                <a:lnTo>
                  <a:pt x="135" y="214"/>
                </a:lnTo>
                <a:lnTo>
                  <a:pt x="139" y="213"/>
                </a:lnTo>
                <a:lnTo>
                  <a:pt x="139" y="213"/>
                </a:lnTo>
                <a:lnTo>
                  <a:pt x="144" y="210"/>
                </a:lnTo>
                <a:lnTo>
                  <a:pt x="150" y="208"/>
                </a:lnTo>
                <a:lnTo>
                  <a:pt x="155" y="202"/>
                </a:lnTo>
                <a:lnTo>
                  <a:pt x="158" y="197"/>
                </a:lnTo>
                <a:lnTo>
                  <a:pt x="158" y="197"/>
                </a:lnTo>
                <a:lnTo>
                  <a:pt x="161" y="190"/>
                </a:lnTo>
                <a:lnTo>
                  <a:pt x="162" y="183"/>
                </a:lnTo>
                <a:lnTo>
                  <a:pt x="162" y="176"/>
                </a:lnTo>
                <a:lnTo>
                  <a:pt x="162" y="170"/>
                </a:lnTo>
                <a:lnTo>
                  <a:pt x="162" y="170"/>
                </a:lnTo>
                <a:lnTo>
                  <a:pt x="158" y="163"/>
                </a:lnTo>
                <a:lnTo>
                  <a:pt x="154" y="158"/>
                </a:lnTo>
                <a:lnTo>
                  <a:pt x="154" y="158"/>
                </a:lnTo>
                <a:lnTo>
                  <a:pt x="148" y="153"/>
                </a:lnTo>
                <a:lnTo>
                  <a:pt x="148" y="153"/>
                </a:lnTo>
                <a:lnTo>
                  <a:pt x="144" y="153"/>
                </a:lnTo>
                <a:lnTo>
                  <a:pt x="139" y="155"/>
                </a:lnTo>
                <a:lnTo>
                  <a:pt x="139" y="155"/>
                </a:lnTo>
                <a:lnTo>
                  <a:pt x="135" y="156"/>
                </a:lnTo>
                <a:lnTo>
                  <a:pt x="135" y="128"/>
                </a:lnTo>
                <a:lnTo>
                  <a:pt x="135" y="128"/>
                </a:lnTo>
                <a:lnTo>
                  <a:pt x="136" y="126"/>
                </a:lnTo>
                <a:lnTo>
                  <a:pt x="136" y="126"/>
                </a:lnTo>
                <a:lnTo>
                  <a:pt x="139" y="126"/>
                </a:lnTo>
                <a:lnTo>
                  <a:pt x="140" y="128"/>
                </a:lnTo>
                <a:lnTo>
                  <a:pt x="140" y="128"/>
                </a:lnTo>
                <a:lnTo>
                  <a:pt x="143" y="129"/>
                </a:lnTo>
                <a:lnTo>
                  <a:pt x="143" y="132"/>
                </a:lnTo>
                <a:lnTo>
                  <a:pt x="143" y="132"/>
                </a:lnTo>
                <a:lnTo>
                  <a:pt x="143" y="134"/>
                </a:lnTo>
                <a:lnTo>
                  <a:pt x="143" y="136"/>
                </a:lnTo>
                <a:lnTo>
                  <a:pt x="143" y="136"/>
                </a:lnTo>
                <a:lnTo>
                  <a:pt x="147" y="134"/>
                </a:lnTo>
                <a:lnTo>
                  <a:pt x="150" y="132"/>
                </a:lnTo>
                <a:lnTo>
                  <a:pt x="150" y="132"/>
                </a:lnTo>
                <a:lnTo>
                  <a:pt x="151" y="129"/>
                </a:lnTo>
                <a:lnTo>
                  <a:pt x="151" y="125"/>
                </a:lnTo>
                <a:lnTo>
                  <a:pt x="151" y="125"/>
                </a:lnTo>
                <a:lnTo>
                  <a:pt x="150" y="122"/>
                </a:lnTo>
                <a:lnTo>
                  <a:pt x="146" y="120"/>
                </a:lnTo>
                <a:lnTo>
                  <a:pt x="146" y="120"/>
                </a:lnTo>
                <a:lnTo>
                  <a:pt x="140" y="120"/>
                </a:lnTo>
                <a:lnTo>
                  <a:pt x="135" y="120"/>
                </a:lnTo>
                <a:lnTo>
                  <a:pt x="135" y="120"/>
                </a:lnTo>
                <a:lnTo>
                  <a:pt x="135" y="41"/>
                </a:lnTo>
                <a:lnTo>
                  <a:pt x="200" y="41"/>
                </a:lnTo>
                <a:lnTo>
                  <a:pt x="200" y="41"/>
                </a:lnTo>
                <a:close/>
                <a:moveTo>
                  <a:pt x="135" y="204"/>
                </a:moveTo>
                <a:lnTo>
                  <a:pt x="135" y="204"/>
                </a:lnTo>
                <a:lnTo>
                  <a:pt x="138" y="204"/>
                </a:lnTo>
                <a:lnTo>
                  <a:pt x="138" y="204"/>
                </a:lnTo>
                <a:lnTo>
                  <a:pt x="140" y="202"/>
                </a:lnTo>
                <a:lnTo>
                  <a:pt x="143" y="199"/>
                </a:lnTo>
                <a:lnTo>
                  <a:pt x="146" y="197"/>
                </a:lnTo>
                <a:lnTo>
                  <a:pt x="147" y="193"/>
                </a:lnTo>
                <a:lnTo>
                  <a:pt x="147" y="193"/>
                </a:lnTo>
                <a:lnTo>
                  <a:pt x="150" y="185"/>
                </a:lnTo>
                <a:lnTo>
                  <a:pt x="148" y="175"/>
                </a:lnTo>
                <a:lnTo>
                  <a:pt x="148" y="175"/>
                </a:lnTo>
                <a:lnTo>
                  <a:pt x="147" y="170"/>
                </a:lnTo>
                <a:lnTo>
                  <a:pt x="144" y="167"/>
                </a:lnTo>
                <a:lnTo>
                  <a:pt x="142" y="164"/>
                </a:lnTo>
                <a:lnTo>
                  <a:pt x="139" y="164"/>
                </a:lnTo>
                <a:lnTo>
                  <a:pt x="139" y="164"/>
                </a:lnTo>
                <a:lnTo>
                  <a:pt x="136" y="166"/>
                </a:lnTo>
                <a:lnTo>
                  <a:pt x="135" y="168"/>
                </a:lnTo>
                <a:lnTo>
                  <a:pt x="135" y="204"/>
                </a:lnTo>
                <a:close/>
                <a:moveTo>
                  <a:pt x="135" y="0"/>
                </a:moveTo>
                <a:lnTo>
                  <a:pt x="32" y="0"/>
                </a:lnTo>
                <a:lnTo>
                  <a:pt x="32" y="0"/>
                </a:lnTo>
                <a:lnTo>
                  <a:pt x="25" y="2"/>
                </a:lnTo>
                <a:lnTo>
                  <a:pt x="20" y="3"/>
                </a:lnTo>
                <a:lnTo>
                  <a:pt x="14" y="6"/>
                </a:lnTo>
                <a:lnTo>
                  <a:pt x="9" y="10"/>
                </a:lnTo>
                <a:lnTo>
                  <a:pt x="5" y="15"/>
                </a:lnTo>
                <a:lnTo>
                  <a:pt x="2" y="21"/>
                </a:lnTo>
                <a:lnTo>
                  <a:pt x="1" y="26"/>
                </a:lnTo>
                <a:lnTo>
                  <a:pt x="0" y="33"/>
                </a:lnTo>
                <a:lnTo>
                  <a:pt x="0" y="273"/>
                </a:lnTo>
                <a:lnTo>
                  <a:pt x="0" y="273"/>
                </a:lnTo>
                <a:lnTo>
                  <a:pt x="1" y="279"/>
                </a:lnTo>
                <a:lnTo>
                  <a:pt x="2" y="285"/>
                </a:lnTo>
                <a:lnTo>
                  <a:pt x="5" y="290"/>
                </a:lnTo>
                <a:lnTo>
                  <a:pt x="9" y="294"/>
                </a:lnTo>
                <a:lnTo>
                  <a:pt x="14" y="298"/>
                </a:lnTo>
                <a:lnTo>
                  <a:pt x="20" y="302"/>
                </a:lnTo>
                <a:lnTo>
                  <a:pt x="25" y="304"/>
                </a:lnTo>
                <a:lnTo>
                  <a:pt x="32" y="304"/>
                </a:lnTo>
                <a:lnTo>
                  <a:pt x="135" y="304"/>
                </a:lnTo>
                <a:lnTo>
                  <a:pt x="135" y="282"/>
                </a:lnTo>
                <a:lnTo>
                  <a:pt x="50" y="282"/>
                </a:lnTo>
                <a:lnTo>
                  <a:pt x="50" y="282"/>
                </a:lnTo>
                <a:lnTo>
                  <a:pt x="50" y="282"/>
                </a:lnTo>
                <a:lnTo>
                  <a:pt x="44" y="282"/>
                </a:lnTo>
                <a:lnTo>
                  <a:pt x="40" y="281"/>
                </a:lnTo>
                <a:lnTo>
                  <a:pt x="35" y="278"/>
                </a:lnTo>
                <a:lnTo>
                  <a:pt x="32" y="275"/>
                </a:lnTo>
                <a:lnTo>
                  <a:pt x="28" y="271"/>
                </a:lnTo>
                <a:lnTo>
                  <a:pt x="25" y="267"/>
                </a:lnTo>
                <a:lnTo>
                  <a:pt x="24" y="262"/>
                </a:lnTo>
                <a:lnTo>
                  <a:pt x="24" y="256"/>
                </a:lnTo>
                <a:lnTo>
                  <a:pt x="24" y="48"/>
                </a:lnTo>
                <a:lnTo>
                  <a:pt x="24" y="48"/>
                </a:lnTo>
                <a:lnTo>
                  <a:pt x="24" y="42"/>
                </a:lnTo>
                <a:lnTo>
                  <a:pt x="25" y="38"/>
                </a:lnTo>
                <a:lnTo>
                  <a:pt x="28" y="34"/>
                </a:lnTo>
                <a:lnTo>
                  <a:pt x="32" y="30"/>
                </a:lnTo>
                <a:lnTo>
                  <a:pt x="35" y="26"/>
                </a:lnTo>
                <a:lnTo>
                  <a:pt x="40" y="25"/>
                </a:lnTo>
                <a:lnTo>
                  <a:pt x="44" y="22"/>
                </a:lnTo>
                <a:lnTo>
                  <a:pt x="50" y="22"/>
                </a:lnTo>
                <a:lnTo>
                  <a:pt x="135" y="22"/>
                </a:lnTo>
                <a:lnTo>
                  <a:pt x="135" y="0"/>
                </a:lnTo>
                <a:lnTo>
                  <a:pt x="135" y="0"/>
                </a:lnTo>
                <a:close/>
                <a:moveTo>
                  <a:pt x="135" y="41"/>
                </a:moveTo>
                <a:lnTo>
                  <a:pt x="135" y="120"/>
                </a:lnTo>
                <a:lnTo>
                  <a:pt x="135" y="120"/>
                </a:lnTo>
                <a:lnTo>
                  <a:pt x="130" y="122"/>
                </a:lnTo>
                <a:lnTo>
                  <a:pt x="124" y="125"/>
                </a:lnTo>
                <a:lnTo>
                  <a:pt x="120" y="129"/>
                </a:lnTo>
                <a:lnTo>
                  <a:pt x="116" y="133"/>
                </a:lnTo>
                <a:lnTo>
                  <a:pt x="116" y="133"/>
                </a:lnTo>
                <a:lnTo>
                  <a:pt x="112" y="139"/>
                </a:lnTo>
                <a:lnTo>
                  <a:pt x="111" y="144"/>
                </a:lnTo>
                <a:lnTo>
                  <a:pt x="106" y="159"/>
                </a:lnTo>
                <a:lnTo>
                  <a:pt x="106" y="159"/>
                </a:lnTo>
                <a:lnTo>
                  <a:pt x="106" y="175"/>
                </a:lnTo>
                <a:lnTo>
                  <a:pt x="106" y="175"/>
                </a:lnTo>
                <a:lnTo>
                  <a:pt x="108" y="185"/>
                </a:lnTo>
                <a:lnTo>
                  <a:pt x="109" y="194"/>
                </a:lnTo>
                <a:lnTo>
                  <a:pt x="111" y="195"/>
                </a:lnTo>
                <a:lnTo>
                  <a:pt x="111" y="195"/>
                </a:lnTo>
                <a:lnTo>
                  <a:pt x="113" y="205"/>
                </a:lnTo>
                <a:lnTo>
                  <a:pt x="113" y="205"/>
                </a:lnTo>
                <a:lnTo>
                  <a:pt x="117" y="209"/>
                </a:lnTo>
                <a:lnTo>
                  <a:pt x="121" y="213"/>
                </a:lnTo>
                <a:lnTo>
                  <a:pt x="128" y="214"/>
                </a:lnTo>
                <a:lnTo>
                  <a:pt x="135" y="214"/>
                </a:lnTo>
                <a:lnTo>
                  <a:pt x="135" y="264"/>
                </a:lnTo>
                <a:lnTo>
                  <a:pt x="62" y="264"/>
                </a:lnTo>
                <a:lnTo>
                  <a:pt x="62" y="264"/>
                </a:lnTo>
                <a:lnTo>
                  <a:pt x="58" y="263"/>
                </a:lnTo>
                <a:lnTo>
                  <a:pt x="54" y="262"/>
                </a:lnTo>
                <a:lnTo>
                  <a:pt x="47" y="258"/>
                </a:lnTo>
                <a:lnTo>
                  <a:pt x="43" y="251"/>
                </a:lnTo>
                <a:lnTo>
                  <a:pt x="41" y="247"/>
                </a:lnTo>
                <a:lnTo>
                  <a:pt x="41" y="243"/>
                </a:lnTo>
                <a:lnTo>
                  <a:pt x="41" y="61"/>
                </a:lnTo>
                <a:lnTo>
                  <a:pt x="41" y="61"/>
                </a:lnTo>
                <a:lnTo>
                  <a:pt x="41" y="57"/>
                </a:lnTo>
                <a:lnTo>
                  <a:pt x="43" y="53"/>
                </a:lnTo>
                <a:lnTo>
                  <a:pt x="47" y="46"/>
                </a:lnTo>
                <a:lnTo>
                  <a:pt x="54" y="42"/>
                </a:lnTo>
                <a:lnTo>
                  <a:pt x="58" y="41"/>
                </a:lnTo>
                <a:lnTo>
                  <a:pt x="62" y="41"/>
                </a:lnTo>
                <a:lnTo>
                  <a:pt x="135" y="41"/>
                </a:lnTo>
                <a:lnTo>
                  <a:pt x="135" y="41"/>
                </a:lnTo>
                <a:close/>
                <a:moveTo>
                  <a:pt x="135" y="128"/>
                </a:moveTo>
                <a:lnTo>
                  <a:pt x="135" y="156"/>
                </a:lnTo>
                <a:lnTo>
                  <a:pt x="135" y="156"/>
                </a:lnTo>
                <a:lnTo>
                  <a:pt x="130" y="160"/>
                </a:lnTo>
                <a:lnTo>
                  <a:pt x="130" y="160"/>
                </a:lnTo>
                <a:lnTo>
                  <a:pt x="127" y="166"/>
                </a:lnTo>
                <a:lnTo>
                  <a:pt x="127" y="171"/>
                </a:lnTo>
                <a:lnTo>
                  <a:pt x="127" y="171"/>
                </a:lnTo>
                <a:lnTo>
                  <a:pt x="128" y="174"/>
                </a:lnTo>
                <a:lnTo>
                  <a:pt x="131" y="176"/>
                </a:lnTo>
                <a:lnTo>
                  <a:pt x="131" y="176"/>
                </a:lnTo>
                <a:lnTo>
                  <a:pt x="132" y="171"/>
                </a:lnTo>
                <a:lnTo>
                  <a:pt x="135" y="168"/>
                </a:lnTo>
                <a:lnTo>
                  <a:pt x="135" y="204"/>
                </a:lnTo>
                <a:lnTo>
                  <a:pt x="135" y="204"/>
                </a:lnTo>
                <a:lnTo>
                  <a:pt x="131" y="202"/>
                </a:lnTo>
                <a:lnTo>
                  <a:pt x="131" y="202"/>
                </a:lnTo>
                <a:lnTo>
                  <a:pt x="128" y="199"/>
                </a:lnTo>
                <a:lnTo>
                  <a:pt x="127" y="194"/>
                </a:lnTo>
                <a:lnTo>
                  <a:pt x="127" y="194"/>
                </a:lnTo>
                <a:lnTo>
                  <a:pt x="124" y="181"/>
                </a:lnTo>
                <a:lnTo>
                  <a:pt x="124" y="181"/>
                </a:lnTo>
                <a:lnTo>
                  <a:pt x="123" y="163"/>
                </a:lnTo>
                <a:lnTo>
                  <a:pt x="123" y="163"/>
                </a:lnTo>
                <a:lnTo>
                  <a:pt x="123" y="148"/>
                </a:lnTo>
                <a:lnTo>
                  <a:pt x="127" y="137"/>
                </a:lnTo>
                <a:lnTo>
                  <a:pt x="127" y="137"/>
                </a:lnTo>
                <a:lnTo>
                  <a:pt x="131" y="130"/>
                </a:lnTo>
                <a:lnTo>
                  <a:pt x="135" y="128"/>
                </a:lnTo>
                <a:lnTo>
                  <a:pt x="135" y="128"/>
                </a:lnTo>
                <a:close/>
              </a:path>
            </a:pathLst>
          </a:custGeom>
          <a:solidFill>
            <a:srgbClr val="F246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nvGrpSpPr>
          <p:cNvPr id="211" name="组合 210"/>
          <p:cNvGrpSpPr/>
          <p:nvPr/>
        </p:nvGrpSpPr>
        <p:grpSpPr>
          <a:xfrm>
            <a:off x="3023777" y="1464576"/>
            <a:ext cx="209495" cy="199973"/>
            <a:chOff x="3092451" y="2336800"/>
            <a:chExt cx="209550" cy="200025"/>
          </a:xfrm>
        </p:grpSpPr>
        <p:sp>
          <p:nvSpPr>
            <p:cNvPr id="173" name="Freeform 173"/>
            <p:cNvSpPr>
              <a:spLocks/>
            </p:cNvSpPr>
            <p:nvPr/>
          </p:nvSpPr>
          <p:spPr bwMode="auto">
            <a:xfrm>
              <a:off x="3092451" y="2378075"/>
              <a:ext cx="209550" cy="158750"/>
            </a:xfrm>
            <a:custGeom>
              <a:avLst/>
              <a:gdLst>
                <a:gd name="T0" fmla="*/ 39 w 132"/>
                <a:gd name="T1" fmla="*/ 0 h 100"/>
                <a:gd name="T2" fmla="*/ 39 w 132"/>
                <a:gd name="T3" fmla="*/ 0 h 100"/>
                <a:gd name="T4" fmla="*/ 47 w 132"/>
                <a:gd name="T5" fmla="*/ 0 h 100"/>
                <a:gd name="T6" fmla="*/ 54 w 132"/>
                <a:gd name="T7" fmla="*/ 2 h 100"/>
                <a:gd name="T8" fmla="*/ 61 w 132"/>
                <a:gd name="T9" fmla="*/ 5 h 100"/>
                <a:gd name="T10" fmla="*/ 66 w 132"/>
                <a:gd name="T11" fmla="*/ 9 h 100"/>
                <a:gd name="T12" fmla="*/ 66 w 132"/>
                <a:gd name="T13" fmla="*/ 9 h 100"/>
                <a:gd name="T14" fmla="*/ 71 w 132"/>
                <a:gd name="T15" fmla="*/ 5 h 100"/>
                <a:gd name="T16" fmla="*/ 78 w 132"/>
                <a:gd name="T17" fmla="*/ 2 h 100"/>
                <a:gd name="T18" fmla="*/ 85 w 132"/>
                <a:gd name="T19" fmla="*/ 0 h 100"/>
                <a:gd name="T20" fmla="*/ 93 w 132"/>
                <a:gd name="T21" fmla="*/ 0 h 100"/>
                <a:gd name="T22" fmla="*/ 93 w 132"/>
                <a:gd name="T23" fmla="*/ 0 h 100"/>
                <a:gd name="T24" fmla="*/ 101 w 132"/>
                <a:gd name="T25" fmla="*/ 0 h 100"/>
                <a:gd name="T26" fmla="*/ 108 w 132"/>
                <a:gd name="T27" fmla="*/ 2 h 100"/>
                <a:gd name="T28" fmla="*/ 115 w 132"/>
                <a:gd name="T29" fmla="*/ 6 h 100"/>
                <a:gd name="T30" fmla="*/ 120 w 132"/>
                <a:gd name="T31" fmla="*/ 11 h 100"/>
                <a:gd name="T32" fmla="*/ 126 w 132"/>
                <a:gd name="T33" fmla="*/ 16 h 100"/>
                <a:gd name="T34" fmla="*/ 130 w 132"/>
                <a:gd name="T35" fmla="*/ 23 h 100"/>
                <a:gd name="T36" fmla="*/ 131 w 132"/>
                <a:gd name="T37" fmla="*/ 31 h 100"/>
                <a:gd name="T38" fmla="*/ 132 w 132"/>
                <a:gd name="T39" fmla="*/ 38 h 100"/>
                <a:gd name="T40" fmla="*/ 132 w 132"/>
                <a:gd name="T41" fmla="*/ 38 h 100"/>
                <a:gd name="T42" fmla="*/ 131 w 132"/>
                <a:gd name="T43" fmla="*/ 47 h 100"/>
                <a:gd name="T44" fmla="*/ 128 w 132"/>
                <a:gd name="T45" fmla="*/ 58 h 100"/>
                <a:gd name="T46" fmla="*/ 123 w 132"/>
                <a:gd name="T47" fmla="*/ 69 h 100"/>
                <a:gd name="T48" fmla="*/ 116 w 132"/>
                <a:gd name="T49" fmla="*/ 78 h 100"/>
                <a:gd name="T50" fmla="*/ 107 w 132"/>
                <a:gd name="T51" fmla="*/ 86 h 100"/>
                <a:gd name="T52" fmla="*/ 94 w 132"/>
                <a:gd name="T53" fmla="*/ 93 h 100"/>
                <a:gd name="T54" fmla="*/ 88 w 132"/>
                <a:gd name="T55" fmla="*/ 96 h 100"/>
                <a:gd name="T56" fmla="*/ 81 w 132"/>
                <a:gd name="T57" fmla="*/ 99 h 100"/>
                <a:gd name="T58" fmla="*/ 73 w 132"/>
                <a:gd name="T59" fmla="*/ 99 h 100"/>
                <a:gd name="T60" fmla="*/ 63 w 132"/>
                <a:gd name="T61" fmla="*/ 100 h 100"/>
                <a:gd name="T62" fmla="*/ 63 w 132"/>
                <a:gd name="T63" fmla="*/ 100 h 100"/>
                <a:gd name="T64" fmla="*/ 55 w 132"/>
                <a:gd name="T65" fmla="*/ 99 h 100"/>
                <a:gd name="T66" fmla="*/ 47 w 132"/>
                <a:gd name="T67" fmla="*/ 97 h 100"/>
                <a:gd name="T68" fmla="*/ 39 w 132"/>
                <a:gd name="T69" fmla="*/ 96 h 100"/>
                <a:gd name="T70" fmla="*/ 32 w 132"/>
                <a:gd name="T71" fmla="*/ 93 h 100"/>
                <a:gd name="T72" fmla="*/ 27 w 132"/>
                <a:gd name="T73" fmla="*/ 90 h 100"/>
                <a:gd name="T74" fmla="*/ 21 w 132"/>
                <a:gd name="T75" fmla="*/ 86 h 100"/>
                <a:gd name="T76" fmla="*/ 13 w 132"/>
                <a:gd name="T77" fmla="*/ 77 h 100"/>
                <a:gd name="T78" fmla="*/ 6 w 132"/>
                <a:gd name="T79" fmla="*/ 67 h 100"/>
                <a:gd name="T80" fmla="*/ 2 w 132"/>
                <a:gd name="T81" fmla="*/ 57 h 100"/>
                <a:gd name="T82" fmla="*/ 0 w 132"/>
                <a:gd name="T83" fmla="*/ 47 h 100"/>
                <a:gd name="T84" fmla="*/ 0 w 132"/>
                <a:gd name="T85" fmla="*/ 38 h 100"/>
                <a:gd name="T86" fmla="*/ 0 w 132"/>
                <a:gd name="T87" fmla="*/ 38 h 100"/>
                <a:gd name="T88" fmla="*/ 0 w 132"/>
                <a:gd name="T89" fmla="*/ 31 h 100"/>
                <a:gd name="T90" fmla="*/ 2 w 132"/>
                <a:gd name="T91" fmla="*/ 23 h 100"/>
                <a:gd name="T92" fmla="*/ 6 w 132"/>
                <a:gd name="T93" fmla="*/ 16 h 100"/>
                <a:gd name="T94" fmla="*/ 12 w 132"/>
                <a:gd name="T95" fmla="*/ 11 h 100"/>
                <a:gd name="T96" fmla="*/ 17 w 132"/>
                <a:gd name="T97" fmla="*/ 6 h 100"/>
                <a:gd name="T98" fmla="*/ 24 w 132"/>
                <a:gd name="T99" fmla="*/ 2 h 100"/>
                <a:gd name="T100" fmla="*/ 31 w 132"/>
                <a:gd name="T101" fmla="*/ 0 h 100"/>
                <a:gd name="T102" fmla="*/ 39 w 132"/>
                <a:gd name="T103" fmla="*/ 0 h 100"/>
                <a:gd name="T104" fmla="*/ 39 w 132"/>
                <a:gd name="T10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 h="100">
                  <a:moveTo>
                    <a:pt x="39" y="0"/>
                  </a:moveTo>
                  <a:lnTo>
                    <a:pt x="39" y="0"/>
                  </a:lnTo>
                  <a:lnTo>
                    <a:pt x="47" y="0"/>
                  </a:lnTo>
                  <a:lnTo>
                    <a:pt x="54" y="2"/>
                  </a:lnTo>
                  <a:lnTo>
                    <a:pt x="61" y="5"/>
                  </a:lnTo>
                  <a:lnTo>
                    <a:pt x="66" y="9"/>
                  </a:lnTo>
                  <a:lnTo>
                    <a:pt x="66" y="9"/>
                  </a:lnTo>
                  <a:lnTo>
                    <a:pt x="71" y="5"/>
                  </a:lnTo>
                  <a:lnTo>
                    <a:pt x="78" y="2"/>
                  </a:lnTo>
                  <a:lnTo>
                    <a:pt x="85" y="0"/>
                  </a:lnTo>
                  <a:lnTo>
                    <a:pt x="93" y="0"/>
                  </a:lnTo>
                  <a:lnTo>
                    <a:pt x="93" y="0"/>
                  </a:lnTo>
                  <a:lnTo>
                    <a:pt x="101" y="0"/>
                  </a:lnTo>
                  <a:lnTo>
                    <a:pt x="108" y="2"/>
                  </a:lnTo>
                  <a:lnTo>
                    <a:pt x="115" y="6"/>
                  </a:lnTo>
                  <a:lnTo>
                    <a:pt x="120" y="11"/>
                  </a:lnTo>
                  <a:lnTo>
                    <a:pt x="126" y="16"/>
                  </a:lnTo>
                  <a:lnTo>
                    <a:pt x="130" y="23"/>
                  </a:lnTo>
                  <a:lnTo>
                    <a:pt x="131" y="31"/>
                  </a:lnTo>
                  <a:lnTo>
                    <a:pt x="132" y="38"/>
                  </a:lnTo>
                  <a:lnTo>
                    <a:pt x="132" y="38"/>
                  </a:lnTo>
                  <a:lnTo>
                    <a:pt x="131" y="47"/>
                  </a:lnTo>
                  <a:lnTo>
                    <a:pt x="128" y="58"/>
                  </a:lnTo>
                  <a:lnTo>
                    <a:pt x="123" y="69"/>
                  </a:lnTo>
                  <a:lnTo>
                    <a:pt x="116" y="78"/>
                  </a:lnTo>
                  <a:lnTo>
                    <a:pt x="107" y="86"/>
                  </a:lnTo>
                  <a:lnTo>
                    <a:pt x="94" y="93"/>
                  </a:lnTo>
                  <a:lnTo>
                    <a:pt x="88" y="96"/>
                  </a:lnTo>
                  <a:lnTo>
                    <a:pt x="81" y="99"/>
                  </a:lnTo>
                  <a:lnTo>
                    <a:pt x="73" y="99"/>
                  </a:lnTo>
                  <a:lnTo>
                    <a:pt x="63" y="100"/>
                  </a:lnTo>
                  <a:lnTo>
                    <a:pt x="63" y="100"/>
                  </a:lnTo>
                  <a:lnTo>
                    <a:pt x="55" y="99"/>
                  </a:lnTo>
                  <a:lnTo>
                    <a:pt x="47" y="97"/>
                  </a:lnTo>
                  <a:lnTo>
                    <a:pt x="39" y="96"/>
                  </a:lnTo>
                  <a:lnTo>
                    <a:pt x="32" y="93"/>
                  </a:lnTo>
                  <a:lnTo>
                    <a:pt x="27" y="90"/>
                  </a:lnTo>
                  <a:lnTo>
                    <a:pt x="21" y="86"/>
                  </a:lnTo>
                  <a:lnTo>
                    <a:pt x="13" y="77"/>
                  </a:lnTo>
                  <a:lnTo>
                    <a:pt x="6" y="67"/>
                  </a:lnTo>
                  <a:lnTo>
                    <a:pt x="2" y="57"/>
                  </a:lnTo>
                  <a:lnTo>
                    <a:pt x="0" y="47"/>
                  </a:lnTo>
                  <a:lnTo>
                    <a:pt x="0" y="38"/>
                  </a:lnTo>
                  <a:lnTo>
                    <a:pt x="0" y="38"/>
                  </a:lnTo>
                  <a:lnTo>
                    <a:pt x="0" y="31"/>
                  </a:lnTo>
                  <a:lnTo>
                    <a:pt x="2" y="23"/>
                  </a:lnTo>
                  <a:lnTo>
                    <a:pt x="6" y="16"/>
                  </a:lnTo>
                  <a:lnTo>
                    <a:pt x="12" y="11"/>
                  </a:lnTo>
                  <a:lnTo>
                    <a:pt x="17" y="6"/>
                  </a:lnTo>
                  <a:lnTo>
                    <a:pt x="24" y="2"/>
                  </a:lnTo>
                  <a:lnTo>
                    <a:pt x="31" y="0"/>
                  </a:lnTo>
                  <a:lnTo>
                    <a:pt x="39" y="0"/>
                  </a:lnTo>
                  <a:lnTo>
                    <a:pt x="39" y="0"/>
                  </a:lnTo>
                  <a:close/>
                </a:path>
              </a:pathLst>
            </a:custGeom>
            <a:solidFill>
              <a:srgbClr val="FF8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74" name="Freeform 174"/>
            <p:cNvSpPr>
              <a:spLocks/>
            </p:cNvSpPr>
            <p:nvPr/>
          </p:nvSpPr>
          <p:spPr bwMode="auto">
            <a:xfrm>
              <a:off x="3149601" y="2336800"/>
              <a:ext cx="52388" cy="73025"/>
            </a:xfrm>
            <a:custGeom>
              <a:avLst/>
              <a:gdLst>
                <a:gd name="T0" fmla="*/ 29 w 33"/>
                <a:gd name="T1" fmla="*/ 46 h 46"/>
                <a:gd name="T2" fmla="*/ 29 w 33"/>
                <a:gd name="T3" fmla="*/ 46 h 46"/>
                <a:gd name="T4" fmla="*/ 31 w 33"/>
                <a:gd name="T5" fmla="*/ 39 h 46"/>
                <a:gd name="T6" fmla="*/ 33 w 33"/>
                <a:gd name="T7" fmla="*/ 34 h 46"/>
                <a:gd name="T8" fmla="*/ 33 w 33"/>
                <a:gd name="T9" fmla="*/ 27 h 46"/>
                <a:gd name="T10" fmla="*/ 33 w 33"/>
                <a:gd name="T11" fmla="*/ 22 h 46"/>
                <a:gd name="T12" fmla="*/ 30 w 33"/>
                <a:gd name="T13" fmla="*/ 15 h 46"/>
                <a:gd name="T14" fmla="*/ 27 w 33"/>
                <a:gd name="T15" fmla="*/ 9 h 46"/>
                <a:gd name="T16" fmla="*/ 25 w 33"/>
                <a:gd name="T17" fmla="*/ 4 h 46"/>
                <a:gd name="T18" fmla="*/ 19 w 33"/>
                <a:gd name="T19" fmla="*/ 0 h 46"/>
                <a:gd name="T20" fmla="*/ 0 w 33"/>
                <a:gd name="T21" fmla="*/ 3 h 46"/>
                <a:gd name="T22" fmla="*/ 0 w 33"/>
                <a:gd name="T23" fmla="*/ 3 h 46"/>
                <a:gd name="T24" fmla="*/ 12 w 33"/>
                <a:gd name="T25" fmla="*/ 11 h 46"/>
                <a:gd name="T26" fmla="*/ 18 w 33"/>
                <a:gd name="T27" fmla="*/ 15 h 46"/>
                <a:gd name="T28" fmla="*/ 22 w 33"/>
                <a:gd name="T29" fmla="*/ 19 h 46"/>
                <a:gd name="T30" fmla="*/ 25 w 33"/>
                <a:gd name="T31" fmla="*/ 24 h 46"/>
                <a:gd name="T32" fmla="*/ 27 w 33"/>
                <a:gd name="T33" fmla="*/ 31 h 46"/>
                <a:gd name="T34" fmla="*/ 29 w 33"/>
                <a:gd name="T35" fmla="*/ 38 h 46"/>
                <a:gd name="T36" fmla="*/ 29 w 33"/>
                <a:gd name="T37" fmla="*/ 46 h 46"/>
                <a:gd name="T38" fmla="*/ 29 w 33"/>
                <a:gd name="T39"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46">
                  <a:moveTo>
                    <a:pt x="29" y="46"/>
                  </a:moveTo>
                  <a:lnTo>
                    <a:pt x="29" y="46"/>
                  </a:lnTo>
                  <a:lnTo>
                    <a:pt x="31" y="39"/>
                  </a:lnTo>
                  <a:lnTo>
                    <a:pt x="33" y="34"/>
                  </a:lnTo>
                  <a:lnTo>
                    <a:pt x="33" y="27"/>
                  </a:lnTo>
                  <a:lnTo>
                    <a:pt x="33" y="22"/>
                  </a:lnTo>
                  <a:lnTo>
                    <a:pt x="30" y="15"/>
                  </a:lnTo>
                  <a:lnTo>
                    <a:pt x="27" y="9"/>
                  </a:lnTo>
                  <a:lnTo>
                    <a:pt x="25" y="4"/>
                  </a:lnTo>
                  <a:lnTo>
                    <a:pt x="19" y="0"/>
                  </a:lnTo>
                  <a:lnTo>
                    <a:pt x="0" y="3"/>
                  </a:lnTo>
                  <a:lnTo>
                    <a:pt x="0" y="3"/>
                  </a:lnTo>
                  <a:lnTo>
                    <a:pt x="12" y="11"/>
                  </a:lnTo>
                  <a:lnTo>
                    <a:pt x="18" y="15"/>
                  </a:lnTo>
                  <a:lnTo>
                    <a:pt x="22" y="19"/>
                  </a:lnTo>
                  <a:lnTo>
                    <a:pt x="25" y="24"/>
                  </a:lnTo>
                  <a:lnTo>
                    <a:pt x="27" y="31"/>
                  </a:lnTo>
                  <a:lnTo>
                    <a:pt x="29" y="38"/>
                  </a:lnTo>
                  <a:lnTo>
                    <a:pt x="29" y="46"/>
                  </a:lnTo>
                  <a:lnTo>
                    <a:pt x="29" y="46"/>
                  </a:lnTo>
                  <a:close/>
                </a:path>
              </a:pathLst>
            </a:custGeom>
            <a:solidFill>
              <a:srgbClr val="FF8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sp>
        <p:nvSpPr>
          <p:cNvPr id="175" name="Freeform 175"/>
          <p:cNvSpPr>
            <a:spLocks noEditPoints="1"/>
          </p:cNvSpPr>
          <p:nvPr/>
        </p:nvSpPr>
        <p:spPr bwMode="auto">
          <a:xfrm>
            <a:off x="3245969" y="2786620"/>
            <a:ext cx="217431" cy="303134"/>
          </a:xfrm>
          <a:custGeom>
            <a:avLst/>
            <a:gdLst>
              <a:gd name="T0" fmla="*/ 125 w 137"/>
              <a:gd name="T1" fmla="*/ 55 h 191"/>
              <a:gd name="T2" fmla="*/ 126 w 137"/>
              <a:gd name="T3" fmla="*/ 51 h 191"/>
              <a:gd name="T4" fmla="*/ 133 w 137"/>
              <a:gd name="T5" fmla="*/ 34 h 191"/>
              <a:gd name="T6" fmla="*/ 136 w 137"/>
              <a:gd name="T7" fmla="*/ 29 h 191"/>
              <a:gd name="T8" fmla="*/ 137 w 137"/>
              <a:gd name="T9" fmla="*/ 21 h 191"/>
              <a:gd name="T10" fmla="*/ 136 w 137"/>
              <a:gd name="T11" fmla="*/ 13 h 191"/>
              <a:gd name="T12" fmla="*/ 132 w 137"/>
              <a:gd name="T13" fmla="*/ 6 h 191"/>
              <a:gd name="T14" fmla="*/ 128 w 137"/>
              <a:gd name="T15" fmla="*/ 4 h 191"/>
              <a:gd name="T16" fmla="*/ 116 w 137"/>
              <a:gd name="T17" fmla="*/ 0 h 191"/>
              <a:gd name="T18" fmla="*/ 103 w 137"/>
              <a:gd name="T19" fmla="*/ 4 h 191"/>
              <a:gd name="T20" fmla="*/ 113 w 137"/>
              <a:gd name="T21" fmla="*/ 39 h 191"/>
              <a:gd name="T22" fmla="*/ 103 w 137"/>
              <a:gd name="T23" fmla="*/ 59 h 191"/>
              <a:gd name="T24" fmla="*/ 110 w 137"/>
              <a:gd name="T25" fmla="*/ 48 h 191"/>
              <a:gd name="T26" fmla="*/ 110 w 137"/>
              <a:gd name="T27" fmla="*/ 42 h 191"/>
              <a:gd name="T28" fmla="*/ 120 w 137"/>
              <a:gd name="T29" fmla="*/ 48 h 191"/>
              <a:gd name="T30" fmla="*/ 121 w 137"/>
              <a:gd name="T31" fmla="*/ 52 h 191"/>
              <a:gd name="T32" fmla="*/ 121 w 137"/>
              <a:gd name="T33" fmla="*/ 57 h 191"/>
              <a:gd name="T34" fmla="*/ 103 w 137"/>
              <a:gd name="T35" fmla="*/ 89 h 191"/>
              <a:gd name="T36" fmla="*/ 97 w 137"/>
              <a:gd name="T37" fmla="*/ 93 h 191"/>
              <a:gd name="T38" fmla="*/ 99 w 137"/>
              <a:gd name="T39" fmla="*/ 92 h 191"/>
              <a:gd name="T40" fmla="*/ 103 w 137"/>
              <a:gd name="T41" fmla="*/ 89 h 191"/>
              <a:gd name="T42" fmla="*/ 101 w 137"/>
              <a:gd name="T43" fmla="*/ 85 h 191"/>
              <a:gd name="T44" fmla="*/ 99 w 137"/>
              <a:gd name="T45" fmla="*/ 86 h 191"/>
              <a:gd name="T46" fmla="*/ 95 w 137"/>
              <a:gd name="T47" fmla="*/ 88 h 191"/>
              <a:gd name="T48" fmla="*/ 84 w 137"/>
              <a:gd name="T49" fmla="*/ 81 h 191"/>
              <a:gd name="T50" fmla="*/ 84 w 137"/>
              <a:gd name="T51" fmla="*/ 81 h 191"/>
              <a:gd name="T52" fmla="*/ 90 w 137"/>
              <a:gd name="T53" fmla="*/ 78 h 191"/>
              <a:gd name="T54" fmla="*/ 103 w 137"/>
              <a:gd name="T55" fmla="*/ 34 h 191"/>
              <a:gd name="T56" fmla="*/ 88 w 137"/>
              <a:gd name="T57" fmla="*/ 23 h 191"/>
              <a:gd name="T58" fmla="*/ 80 w 137"/>
              <a:gd name="T59" fmla="*/ 25 h 191"/>
              <a:gd name="T60" fmla="*/ 57 w 137"/>
              <a:gd name="T61" fmla="*/ 59 h 191"/>
              <a:gd name="T62" fmla="*/ 57 w 137"/>
              <a:gd name="T63" fmla="*/ 66 h 191"/>
              <a:gd name="T64" fmla="*/ 22 w 137"/>
              <a:gd name="T65" fmla="*/ 153 h 191"/>
              <a:gd name="T66" fmla="*/ 26 w 137"/>
              <a:gd name="T67" fmla="*/ 154 h 191"/>
              <a:gd name="T68" fmla="*/ 29 w 137"/>
              <a:gd name="T69" fmla="*/ 155 h 191"/>
              <a:gd name="T70" fmla="*/ 29 w 137"/>
              <a:gd name="T71" fmla="*/ 162 h 191"/>
              <a:gd name="T72" fmla="*/ 33 w 137"/>
              <a:gd name="T73" fmla="*/ 161 h 191"/>
              <a:gd name="T74" fmla="*/ 38 w 137"/>
              <a:gd name="T75" fmla="*/ 162 h 191"/>
              <a:gd name="T76" fmla="*/ 40 w 137"/>
              <a:gd name="T77" fmla="*/ 163 h 191"/>
              <a:gd name="T78" fmla="*/ 41 w 137"/>
              <a:gd name="T79" fmla="*/ 169 h 191"/>
              <a:gd name="T80" fmla="*/ 38 w 137"/>
              <a:gd name="T81" fmla="*/ 173 h 191"/>
              <a:gd name="T82" fmla="*/ 22 w 137"/>
              <a:gd name="T83" fmla="*/ 182 h 191"/>
              <a:gd name="T84" fmla="*/ 41 w 137"/>
              <a:gd name="T85" fmla="*/ 176 h 191"/>
              <a:gd name="T86" fmla="*/ 103 w 137"/>
              <a:gd name="T87" fmla="*/ 29 h 191"/>
              <a:gd name="T88" fmla="*/ 97 w 137"/>
              <a:gd name="T89" fmla="*/ 9 h 191"/>
              <a:gd name="T90" fmla="*/ 103 w 137"/>
              <a:gd name="T91" fmla="*/ 4 h 191"/>
              <a:gd name="T92" fmla="*/ 22 w 137"/>
              <a:gd name="T93" fmla="*/ 117 h 191"/>
              <a:gd name="T94" fmla="*/ 2 w 137"/>
              <a:gd name="T95" fmla="*/ 191 h 191"/>
              <a:gd name="T96" fmla="*/ 22 w 137"/>
              <a:gd name="T97" fmla="*/ 180 h 191"/>
              <a:gd name="T98" fmla="*/ 5 w 137"/>
              <a:gd name="T99" fmla="*/ 174 h 191"/>
              <a:gd name="T100" fmla="*/ 5 w 137"/>
              <a:gd name="T101" fmla="*/ 150 h 191"/>
              <a:gd name="T102" fmla="*/ 6 w 137"/>
              <a:gd name="T103" fmla="*/ 149 h 191"/>
              <a:gd name="T104" fmla="*/ 10 w 137"/>
              <a:gd name="T105" fmla="*/ 146 h 191"/>
              <a:gd name="T106" fmla="*/ 15 w 137"/>
              <a:gd name="T107" fmla="*/ 146 h 191"/>
              <a:gd name="T108" fmla="*/ 17 w 137"/>
              <a:gd name="T109" fmla="*/ 149 h 191"/>
              <a:gd name="T110" fmla="*/ 18 w 137"/>
              <a:gd name="T111" fmla="*/ 155 h 191"/>
              <a:gd name="T112" fmla="*/ 19 w 137"/>
              <a:gd name="T113" fmla="*/ 154 h 191"/>
              <a:gd name="T114" fmla="*/ 22 w 137"/>
              <a:gd name="T115" fmla="*/ 11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91">
                <a:moveTo>
                  <a:pt x="103" y="89"/>
                </a:moveTo>
                <a:lnTo>
                  <a:pt x="125" y="55"/>
                </a:lnTo>
                <a:lnTo>
                  <a:pt x="125" y="55"/>
                </a:lnTo>
                <a:lnTo>
                  <a:pt x="126" y="51"/>
                </a:lnTo>
                <a:lnTo>
                  <a:pt x="125" y="47"/>
                </a:lnTo>
                <a:lnTo>
                  <a:pt x="133" y="34"/>
                </a:lnTo>
                <a:lnTo>
                  <a:pt x="133" y="34"/>
                </a:lnTo>
                <a:lnTo>
                  <a:pt x="136" y="29"/>
                </a:lnTo>
                <a:lnTo>
                  <a:pt x="137" y="25"/>
                </a:lnTo>
                <a:lnTo>
                  <a:pt x="137" y="21"/>
                </a:lnTo>
                <a:lnTo>
                  <a:pt x="137" y="17"/>
                </a:lnTo>
                <a:lnTo>
                  <a:pt x="136" y="13"/>
                </a:lnTo>
                <a:lnTo>
                  <a:pt x="135" y="9"/>
                </a:lnTo>
                <a:lnTo>
                  <a:pt x="132" y="6"/>
                </a:lnTo>
                <a:lnTo>
                  <a:pt x="128" y="4"/>
                </a:lnTo>
                <a:lnTo>
                  <a:pt x="128" y="4"/>
                </a:lnTo>
                <a:lnTo>
                  <a:pt x="121" y="0"/>
                </a:lnTo>
                <a:lnTo>
                  <a:pt x="116" y="0"/>
                </a:lnTo>
                <a:lnTo>
                  <a:pt x="109" y="1"/>
                </a:lnTo>
                <a:lnTo>
                  <a:pt x="103" y="4"/>
                </a:lnTo>
                <a:lnTo>
                  <a:pt x="103" y="29"/>
                </a:lnTo>
                <a:lnTo>
                  <a:pt x="113" y="39"/>
                </a:lnTo>
                <a:lnTo>
                  <a:pt x="103" y="34"/>
                </a:lnTo>
                <a:lnTo>
                  <a:pt x="103" y="59"/>
                </a:lnTo>
                <a:lnTo>
                  <a:pt x="110" y="48"/>
                </a:lnTo>
                <a:lnTo>
                  <a:pt x="110" y="48"/>
                </a:lnTo>
                <a:lnTo>
                  <a:pt x="110" y="46"/>
                </a:lnTo>
                <a:lnTo>
                  <a:pt x="110" y="42"/>
                </a:lnTo>
                <a:lnTo>
                  <a:pt x="120" y="48"/>
                </a:lnTo>
                <a:lnTo>
                  <a:pt x="120" y="48"/>
                </a:lnTo>
                <a:lnTo>
                  <a:pt x="121" y="50"/>
                </a:lnTo>
                <a:lnTo>
                  <a:pt x="121" y="52"/>
                </a:lnTo>
                <a:lnTo>
                  <a:pt x="121" y="54"/>
                </a:lnTo>
                <a:lnTo>
                  <a:pt x="121" y="57"/>
                </a:lnTo>
                <a:lnTo>
                  <a:pt x="103" y="82"/>
                </a:lnTo>
                <a:lnTo>
                  <a:pt x="103" y="89"/>
                </a:lnTo>
                <a:close/>
                <a:moveTo>
                  <a:pt x="41" y="176"/>
                </a:moveTo>
                <a:lnTo>
                  <a:pt x="97" y="93"/>
                </a:lnTo>
                <a:lnTo>
                  <a:pt x="97" y="93"/>
                </a:lnTo>
                <a:lnTo>
                  <a:pt x="99" y="92"/>
                </a:lnTo>
                <a:lnTo>
                  <a:pt x="102" y="89"/>
                </a:lnTo>
                <a:lnTo>
                  <a:pt x="103" y="89"/>
                </a:lnTo>
                <a:lnTo>
                  <a:pt x="103" y="82"/>
                </a:lnTo>
                <a:lnTo>
                  <a:pt x="101" y="85"/>
                </a:lnTo>
                <a:lnTo>
                  <a:pt x="101" y="85"/>
                </a:lnTo>
                <a:lnTo>
                  <a:pt x="99" y="86"/>
                </a:lnTo>
                <a:lnTo>
                  <a:pt x="98" y="88"/>
                </a:lnTo>
                <a:lnTo>
                  <a:pt x="95" y="88"/>
                </a:lnTo>
                <a:lnTo>
                  <a:pt x="94" y="86"/>
                </a:lnTo>
                <a:lnTo>
                  <a:pt x="84" y="81"/>
                </a:lnTo>
                <a:lnTo>
                  <a:pt x="84" y="81"/>
                </a:lnTo>
                <a:lnTo>
                  <a:pt x="84" y="81"/>
                </a:lnTo>
                <a:lnTo>
                  <a:pt x="87" y="80"/>
                </a:lnTo>
                <a:lnTo>
                  <a:pt x="90" y="78"/>
                </a:lnTo>
                <a:lnTo>
                  <a:pt x="103" y="59"/>
                </a:lnTo>
                <a:lnTo>
                  <a:pt x="103" y="34"/>
                </a:lnTo>
                <a:lnTo>
                  <a:pt x="88" y="23"/>
                </a:lnTo>
                <a:lnTo>
                  <a:pt x="88" y="23"/>
                </a:lnTo>
                <a:lnTo>
                  <a:pt x="83" y="23"/>
                </a:lnTo>
                <a:lnTo>
                  <a:pt x="80" y="25"/>
                </a:lnTo>
                <a:lnTo>
                  <a:pt x="57" y="59"/>
                </a:lnTo>
                <a:lnTo>
                  <a:pt x="57" y="59"/>
                </a:lnTo>
                <a:lnTo>
                  <a:pt x="56" y="63"/>
                </a:lnTo>
                <a:lnTo>
                  <a:pt x="57" y="66"/>
                </a:lnTo>
                <a:lnTo>
                  <a:pt x="22" y="117"/>
                </a:lnTo>
                <a:lnTo>
                  <a:pt x="22" y="153"/>
                </a:lnTo>
                <a:lnTo>
                  <a:pt x="22" y="153"/>
                </a:lnTo>
                <a:lnTo>
                  <a:pt x="26" y="154"/>
                </a:lnTo>
                <a:lnTo>
                  <a:pt x="26" y="154"/>
                </a:lnTo>
                <a:lnTo>
                  <a:pt x="29" y="155"/>
                </a:lnTo>
                <a:lnTo>
                  <a:pt x="29" y="158"/>
                </a:lnTo>
                <a:lnTo>
                  <a:pt x="29" y="162"/>
                </a:lnTo>
                <a:lnTo>
                  <a:pt x="29" y="162"/>
                </a:lnTo>
                <a:lnTo>
                  <a:pt x="33" y="161"/>
                </a:lnTo>
                <a:lnTo>
                  <a:pt x="36" y="161"/>
                </a:lnTo>
                <a:lnTo>
                  <a:pt x="38" y="162"/>
                </a:lnTo>
                <a:lnTo>
                  <a:pt x="38" y="162"/>
                </a:lnTo>
                <a:lnTo>
                  <a:pt x="40" y="163"/>
                </a:lnTo>
                <a:lnTo>
                  <a:pt x="41" y="166"/>
                </a:lnTo>
                <a:lnTo>
                  <a:pt x="41" y="169"/>
                </a:lnTo>
                <a:lnTo>
                  <a:pt x="40" y="172"/>
                </a:lnTo>
                <a:lnTo>
                  <a:pt x="38" y="173"/>
                </a:lnTo>
                <a:lnTo>
                  <a:pt x="22" y="180"/>
                </a:lnTo>
                <a:lnTo>
                  <a:pt x="22" y="182"/>
                </a:lnTo>
                <a:lnTo>
                  <a:pt x="41" y="176"/>
                </a:lnTo>
                <a:lnTo>
                  <a:pt x="41" y="176"/>
                </a:lnTo>
                <a:close/>
                <a:moveTo>
                  <a:pt x="103" y="4"/>
                </a:moveTo>
                <a:lnTo>
                  <a:pt x="103" y="29"/>
                </a:lnTo>
                <a:lnTo>
                  <a:pt x="91" y="17"/>
                </a:lnTo>
                <a:lnTo>
                  <a:pt x="97" y="9"/>
                </a:lnTo>
                <a:lnTo>
                  <a:pt x="97" y="9"/>
                </a:lnTo>
                <a:lnTo>
                  <a:pt x="103" y="4"/>
                </a:lnTo>
                <a:lnTo>
                  <a:pt x="103" y="4"/>
                </a:lnTo>
                <a:close/>
                <a:moveTo>
                  <a:pt x="22" y="117"/>
                </a:moveTo>
                <a:lnTo>
                  <a:pt x="0" y="150"/>
                </a:lnTo>
                <a:lnTo>
                  <a:pt x="2" y="191"/>
                </a:lnTo>
                <a:lnTo>
                  <a:pt x="22" y="182"/>
                </a:lnTo>
                <a:lnTo>
                  <a:pt x="22" y="180"/>
                </a:lnTo>
                <a:lnTo>
                  <a:pt x="17" y="182"/>
                </a:lnTo>
                <a:lnTo>
                  <a:pt x="5" y="174"/>
                </a:lnTo>
                <a:lnTo>
                  <a:pt x="5" y="150"/>
                </a:lnTo>
                <a:lnTo>
                  <a:pt x="5" y="150"/>
                </a:lnTo>
                <a:lnTo>
                  <a:pt x="6" y="149"/>
                </a:lnTo>
                <a:lnTo>
                  <a:pt x="6" y="149"/>
                </a:lnTo>
                <a:lnTo>
                  <a:pt x="7" y="146"/>
                </a:lnTo>
                <a:lnTo>
                  <a:pt x="10" y="146"/>
                </a:lnTo>
                <a:lnTo>
                  <a:pt x="13" y="146"/>
                </a:lnTo>
                <a:lnTo>
                  <a:pt x="15" y="146"/>
                </a:lnTo>
                <a:lnTo>
                  <a:pt x="15" y="146"/>
                </a:lnTo>
                <a:lnTo>
                  <a:pt x="17" y="149"/>
                </a:lnTo>
                <a:lnTo>
                  <a:pt x="18" y="150"/>
                </a:lnTo>
                <a:lnTo>
                  <a:pt x="18" y="155"/>
                </a:lnTo>
                <a:lnTo>
                  <a:pt x="18" y="155"/>
                </a:lnTo>
                <a:lnTo>
                  <a:pt x="19" y="154"/>
                </a:lnTo>
                <a:lnTo>
                  <a:pt x="22" y="153"/>
                </a:lnTo>
                <a:lnTo>
                  <a:pt x="22" y="117"/>
                </a:lnTo>
                <a:close/>
              </a:path>
            </a:pathLst>
          </a:custGeom>
          <a:solidFill>
            <a:srgbClr val="C160D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76" name="Freeform 176"/>
          <p:cNvSpPr>
            <a:spLocks noEditPoints="1"/>
          </p:cNvSpPr>
          <p:nvPr/>
        </p:nvSpPr>
        <p:spPr bwMode="auto">
          <a:xfrm>
            <a:off x="1482715" y="1202707"/>
            <a:ext cx="279327" cy="303134"/>
          </a:xfrm>
          <a:custGeom>
            <a:avLst/>
            <a:gdLst>
              <a:gd name="T0" fmla="*/ 138 w 176"/>
              <a:gd name="T1" fmla="*/ 88 h 191"/>
              <a:gd name="T2" fmla="*/ 132 w 176"/>
              <a:gd name="T3" fmla="*/ 138 h 191"/>
              <a:gd name="T4" fmla="*/ 150 w 176"/>
              <a:gd name="T5" fmla="*/ 143 h 191"/>
              <a:gd name="T6" fmla="*/ 147 w 176"/>
              <a:gd name="T7" fmla="*/ 151 h 191"/>
              <a:gd name="T8" fmla="*/ 132 w 176"/>
              <a:gd name="T9" fmla="*/ 36 h 191"/>
              <a:gd name="T10" fmla="*/ 150 w 176"/>
              <a:gd name="T11" fmla="*/ 26 h 191"/>
              <a:gd name="T12" fmla="*/ 135 w 176"/>
              <a:gd name="T13" fmla="*/ 47 h 191"/>
              <a:gd name="T14" fmla="*/ 146 w 176"/>
              <a:gd name="T15" fmla="*/ 88 h 191"/>
              <a:gd name="T16" fmla="*/ 174 w 176"/>
              <a:gd name="T17" fmla="*/ 85 h 191"/>
              <a:gd name="T18" fmla="*/ 150 w 176"/>
              <a:gd name="T19" fmla="*/ 92 h 191"/>
              <a:gd name="T20" fmla="*/ 88 w 176"/>
              <a:gd name="T21" fmla="*/ 39 h 191"/>
              <a:gd name="T22" fmla="*/ 115 w 176"/>
              <a:gd name="T23" fmla="*/ 46 h 191"/>
              <a:gd name="T24" fmla="*/ 132 w 176"/>
              <a:gd name="T25" fmla="*/ 109 h 191"/>
              <a:gd name="T26" fmla="*/ 115 w 176"/>
              <a:gd name="T27" fmla="*/ 128 h 191"/>
              <a:gd name="T28" fmla="*/ 111 w 176"/>
              <a:gd name="T29" fmla="*/ 180 h 191"/>
              <a:gd name="T30" fmla="*/ 90 w 176"/>
              <a:gd name="T31" fmla="*/ 191 h 191"/>
              <a:gd name="T32" fmla="*/ 105 w 176"/>
              <a:gd name="T33" fmla="*/ 126 h 191"/>
              <a:gd name="T34" fmla="*/ 122 w 176"/>
              <a:gd name="T35" fmla="*/ 107 h 191"/>
              <a:gd name="T36" fmla="*/ 124 w 176"/>
              <a:gd name="T37" fmla="*/ 73 h 191"/>
              <a:gd name="T38" fmla="*/ 104 w 176"/>
              <a:gd name="T39" fmla="*/ 51 h 191"/>
              <a:gd name="T40" fmla="*/ 88 w 176"/>
              <a:gd name="T41" fmla="*/ 39 h 191"/>
              <a:gd name="T42" fmla="*/ 127 w 176"/>
              <a:gd name="T43" fmla="*/ 43 h 191"/>
              <a:gd name="T44" fmla="*/ 132 w 176"/>
              <a:gd name="T45" fmla="*/ 36 h 191"/>
              <a:gd name="T46" fmla="*/ 128 w 176"/>
              <a:gd name="T47" fmla="*/ 128 h 191"/>
              <a:gd name="T48" fmla="*/ 132 w 176"/>
              <a:gd name="T49" fmla="*/ 127 h 191"/>
              <a:gd name="T50" fmla="*/ 92 w 176"/>
              <a:gd name="T51" fmla="*/ 1 h 191"/>
              <a:gd name="T52" fmla="*/ 88 w 176"/>
              <a:gd name="T53" fmla="*/ 30 h 191"/>
              <a:gd name="T54" fmla="*/ 80 w 176"/>
              <a:gd name="T55" fmla="*/ 191 h 191"/>
              <a:gd name="T56" fmla="*/ 62 w 176"/>
              <a:gd name="T57" fmla="*/ 176 h 191"/>
              <a:gd name="T58" fmla="*/ 55 w 176"/>
              <a:gd name="T59" fmla="*/ 124 h 191"/>
              <a:gd name="T60" fmla="*/ 44 w 176"/>
              <a:gd name="T61" fmla="*/ 67 h 191"/>
              <a:gd name="T62" fmla="*/ 67 w 176"/>
              <a:gd name="T63" fmla="*/ 43 h 191"/>
              <a:gd name="T64" fmla="*/ 88 w 176"/>
              <a:gd name="T65" fmla="*/ 49 h 191"/>
              <a:gd name="T66" fmla="*/ 61 w 176"/>
              <a:gd name="T67" fmla="*/ 61 h 191"/>
              <a:gd name="T68" fmla="*/ 50 w 176"/>
              <a:gd name="T69" fmla="*/ 88 h 191"/>
              <a:gd name="T70" fmla="*/ 69 w 176"/>
              <a:gd name="T71" fmla="*/ 120 h 191"/>
              <a:gd name="T72" fmla="*/ 88 w 176"/>
              <a:gd name="T73" fmla="*/ 147 h 191"/>
              <a:gd name="T74" fmla="*/ 88 w 176"/>
              <a:gd name="T75" fmla="*/ 30 h 191"/>
              <a:gd name="T76" fmla="*/ 84 w 176"/>
              <a:gd name="T77" fmla="*/ 26 h 191"/>
              <a:gd name="T78" fmla="*/ 88 w 176"/>
              <a:gd name="T79" fmla="*/ 0 h 191"/>
              <a:gd name="T80" fmla="*/ 47 w 176"/>
              <a:gd name="T81" fmla="*/ 135 h 191"/>
              <a:gd name="T82" fmla="*/ 44 w 176"/>
              <a:gd name="T83" fmla="*/ 138 h 191"/>
              <a:gd name="T84" fmla="*/ 47 w 176"/>
              <a:gd name="T85" fmla="*/ 47 h 191"/>
              <a:gd name="T86" fmla="*/ 44 w 176"/>
              <a:gd name="T87" fmla="*/ 108 h 191"/>
              <a:gd name="T88" fmla="*/ 40 w 176"/>
              <a:gd name="T89" fmla="*/ 77 h 191"/>
              <a:gd name="T90" fmla="*/ 44 w 176"/>
              <a:gd name="T91" fmla="*/ 49 h 191"/>
              <a:gd name="T92" fmla="*/ 25 w 176"/>
              <a:gd name="T93" fmla="*/ 31 h 191"/>
              <a:gd name="T94" fmla="*/ 32 w 176"/>
              <a:gd name="T95" fmla="*/ 26 h 191"/>
              <a:gd name="T96" fmla="*/ 32 w 176"/>
              <a:gd name="T97" fmla="*/ 150 h 191"/>
              <a:gd name="T98" fmla="*/ 24 w 176"/>
              <a:gd name="T99" fmla="*/ 147 h 191"/>
              <a:gd name="T100" fmla="*/ 44 w 176"/>
              <a:gd name="T101" fmla="*/ 127 h 191"/>
              <a:gd name="T102" fmla="*/ 25 w 176"/>
              <a:gd name="T103" fmla="*/ 84 h 191"/>
              <a:gd name="T104" fmla="*/ 25 w 176"/>
              <a:gd name="T105" fmla="*/ 92 h 191"/>
              <a:gd name="T106" fmla="*/ 0 w 176"/>
              <a:gd name="T107" fmla="*/ 8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91">
                <a:moveTo>
                  <a:pt x="132" y="66"/>
                </a:moveTo>
                <a:lnTo>
                  <a:pt x="132" y="66"/>
                </a:lnTo>
                <a:lnTo>
                  <a:pt x="136" y="77"/>
                </a:lnTo>
                <a:lnTo>
                  <a:pt x="138" y="88"/>
                </a:lnTo>
                <a:lnTo>
                  <a:pt x="138" y="88"/>
                </a:lnTo>
                <a:lnTo>
                  <a:pt x="136" y="99"/>
                </a:lnTo>
                <a:lnTo>
                  <a:pt x="132" y="109"/>
                </a:lnTo>
                <a:lnTo>
                  <a:pt x="132" y="66"/>
                </a:lnTo>
                <a:lnTo>
                  <a:pt x="132" y="66"/>
                </a:lnTo>
                <a:close/>
                <a:moveTo>
                  <a:pt x="132" y="138"/>
                </a:moveTo>
                <a:lnTo>
                  <a:pt x="132" y="127"/>
                </a:lnTo>
                <a:lnTo>
                  <a:pt x="132" y="127"/>
                </a:lnTo>
                <a:lnTo>
                  <a:pt x="135" y="128"/>
                </a:lnTo>
                <a:lnTo>
                  <a:pt x="135" y="128"/>
                </a:lnTo>
                <a:lnTo>
                  <a:pt x="150" y="143"/>
                </a:lnTo>
                <a:lnTo>
                  <a:pt x="150" y="143"/>
                </a:lnTo>
                <a:lnTo>
                  <a:pt x="151" y="147"/>
                </a:lnTo>
                <a:lnTo>
                  <a:pt x="150" y="150"/>
                </a:lnTo>
                <a:lnTo>
                  <a:pt x="150" y="150"/>
                </a:lnTo>
                <a:lnTo>
                  <a:pt x="147" y="151"/>
                </a:lnTo>
                <a:lnTo>
                  <a:pt x="145" y="150"/>
                </a:lnTo>
                <a:lnTo>
                  <a:pt x="132" y="138"/>
                </a:lnTo>
                <a:lnTo>
                  <a:pt x="132" y="138"/>
                </a:lnTo>
                <a:close/>
                <a:moveTo>
                  <a:pt x="132" y="49"/>
                </a:moveTo>
                <a:lnTo>
                  <a:pt x="132" y="36"/>
                </a:lnTo>
                <a:lnTo>
                  <a:pt x="145" y="26"/>
                </a:lnTo>
                <a:lnTo>
                  <a:pt x="145" y="26"/>
                </a:lnTo>
                <a:lnTo>
                  <a:pt x="147" y="24"/>
                </a:lnTo>
                <a:lnTo>
                  <a:pt x="150" y="26"/>
                </a:lnTo>
                <a:lnTo>
                  <a:pt x="150" y="26"/>
                </a:lnTo>
                <a:lnTo>
                  <a:pt x="151" y="28"/>
                </a:lnTo>
                <a:lnTo>
                  <a:pt x="150" y="31"/>
                </a:lnTo>
                <a:lnTo>
                  <a:pt x="135" y="47"/>
                </a:lnTo>
                <a:lnTo>
                  <a:pt x="135" y="47"/>
                </a:lnTo>
                <a:lnTo>
                  <a:pt x="135" y="47"/>
                </a:lnTo>
                <a:lnTo>
                  <a:pt x="132" y="49"/>
                </a:lnTo>
                <a:lnTo>
                  <a:pt x="132" y="49"/>
                </a:lnTo>
                <a:close/>
                <a:moveTo>
                  <a:pt x="146" y="88"/>
                </a:moveTo>
                <a:lnTo>
                  <a:pt x="146" y="88"/>
                </a:lnTo>
                <a:lnTo>
                  <a:pt x="146" y="88"/>
                </a:lnTo>
                <a:lnTo>
                  <a:pt x="147" y="85"/>
                </a:lnTo>
                <a:lnTo>
                  <a:pt x="150" y="84"/>
                </a:lnTo>
                <a:lnTo>
                  <a:pt x="172" y="84"/>
                </a:lnTo>
                <a:lnTo>
                  <a:pt x="172" y="84"/>
                </a:lnTo>
                <a:lnTo>
                  <a:pt x="174" y="85"/>
                </a:lnTo>
                <a:lnTo>
                  <a:pt x="176" y="88"/>
                </a:lnTo>
                <a:lnTo>
                  <a:pt x="176" y="88"/>
                </a:lnTo>
                <a:lnTo>
                  <a:pt x="174" y="91"/>
                </a:lnTo>
                <a:lnTo>
                  <a:pt x="172" y="92"/>
                </a:lnTo>
                <a:lnTo>
                  <a:pt x="150" y="92"/>
                </a:lnTo>
                <a:lnTo>
                  <a:pt x="150" y="92"/>
                </a:lnTo>
                <a:lnTo>
                  <a:pt x="147" y="91"/>
                </a:lnTo>
                <a:lnTo>
                  <a:pt x="146" y="88"/>
                </a:lnTo>
                <a:lnTo>
                  <a:pt x="146" y="88"/>
                </a:lnTo>
                <a:close/>
                <a:moveTo>
                  <a:pt x="88" y="39"/>
                </a:moveTo>
                <a:lnTo>
                  <a:pt x="88" y="39"/>
                </a:lnTo>
                <a:lnTo>
                  <a:pt x="96" y="39"/>
                </a:lnTo>
                <a:lnTo>
                  <a:pt x="103" y="40"/>
                </a:lnTo>
                <a:lnTo>
                  <a:pt x="108" y="43"/>
                </a:lnTo>
                <a:lnTo>
                  <a:pt x="115" y="46"/>
                </a:lnTo>
                <a:lnTo>
                  <a:pt x="120" y="50"/>
                </a:lnTo>
                <a:lnTo>
                  <a:pt x="124" y="55"/>
                </a:lnTo>
                <a:lnTo>
                  <a:pt x="128" y="61"/>
                </a:lnTo>
                <a:lnTo>
                  <a:pt x="132" y="66"/>
                </a:lnTo>
                <a:lnTo>
                  <a:pt x="132" y="109"/>
                </a:lnTo>
                <a:lnTo>
                  <a:pt x="132" y="109"/>
                </a:lnTo>
                <a:lnTo>
                  <a:pt x="128" y="115"/>
                </a:lnTo>
                <a:lnTo>
                  <a:pt x="124" y="120"/>
                </a:lnTo>
                <a:lnTo>
                  <a:pt x="120" y="124"/>
                </a:lnTo>
                <a:lnTo>
                  <a:pt x="115" y="128"/>
                </a:lnTo>
                <a:lnTo>
                  <a:pt x="115" y="166"/>
                </a:lnTo>
                <a:lnTo>
                  <a:pt x="115" y="166"/>
                </a:lnTo>
                <a:lnTo>
                  <a:pt x="115" y="172"/>
                </a:lnTo>
                <a:lnTo>
                  <a:pt x="113" y="176"/>
                </a:lnTo>
                <a:lnTo>
                  <a:pt x="111" y="180"/>
                </a:lnTo>
                <a:lnTo>
                  <a:pt x="108" y="184"/>
                </a:lnTo>
                <a:lnTo>
                  <a:pt x="104" y="187"/>
                </a:lnTo>
                <a:lnTo>
                  <a:pt x="100" y="189"/>
                </a:lnTo>
                <a:lnTo>
                  <a:pt x="96" y="191"/>
                </a:lnTo>
                <a:lnTo>
                  <a:pt x="90" y="191"/>
                </a:lnTo>
                <a:lnTo>
                  <a:pt x="88" y="191"/>
                </a:lnTo>
                <a:lnTo>
                  <a:pt x="88" y="147"/>
                </a:lnTo>
                <a:lnTo>
                  <a:pt x="105" y="147"/>
                </a:lnTo>
                <a:lnTo>
                  <a:pt x="105" y="126"/>
                </a:lnTo>
                <a:lnTo>
                  <a:pt x="105" y="126"/>
                </a:lnTo>
                <a:lnTo>
                  <a:pt x="105" y="123"/>
                </a:lnTo>
                <a:lnTo>
                  <a:pt x="108" y="122"/>
                </a:lnTo>
                <a:lnTo>
                  <a:pt x="108" y="122"/>
                </a:lnTo>
                <a:lnTo>
                  <a:pt x="115" y="115"/>
                </a:lnTo>
                <a:lnTo>
                  <a:pt x="122" y="107"/>
                </a:lnTo>
                <a:lnTo>
                  <a:pt x="126" y="99"/>
                </a:lnTo>
                <a:lnTo>
                  <a:pt x="127" y="88"/>
                </a:lnTo>
                <a:lnTo>
                  <a:pt x="127" y="88"/>
                </a:lnTo>
                <a:lnTo>
                  <a:pt x="126" y="80"/>
                </a:lnTo>
                <a:lnTo>
                  <a:pt x="124" y="73"/>
                </a:lnTo>
                <a:lnTo>
                  <a:pt x="120" y="66"/>
                </a:lnTo>
                <a:lnTo>
                  <a:pt x="116" y="61"/>
                </a:lnTo>
                <a:lnTo>
                  <a:pt x="116" y="61"/>
                </a:lnTo>
                <a:lnTo>
                  <a:pt x="109" y="55"/>
                </a:lnTo>
                <a:lnTo>
                  <a:pt x="104" y="51"/>
                </a:lnTo>
                <a:lnTo>
                  <a:pt x="96" y="50"/>
                </a:lnTo>
                <a:lnTo>
                  <a:pt x="88" y="49"/>
                </a:lnTo>
                <a:lnTo>
                  <a:pt x="88" y="49"/>
                </a:lnTo>
                <a:lnTo>
                  <a:pt x="88" y="39"/>
                </a:lnTo>
                <a:lnTo>
                  <a:pt x="88" y="39"/>
                </a:lnTo>
                <a:lnTo>
                  <a:pt x="88" y="39"/>
                </a:lnTo>
                <a:close/>
                <a:moveTo>
                  <a:pt x="132" y="36"/>
                </a:moveTo>
                <a:lnTo>
                  <a:pt x="128" y="40"/>
                </a:lnTo>
                <a:lnTo>
                  <a:pt x="128" y="40"/>
                </a:lnTo>
                <a:lnTo>
                  <a:pt x="127" y="43"/>
                </a:lnTo>
                <a:lnTo>
                  <a:pt x="128" y="47"/>
                </a:lnTo>
                <a:lnTo>
                  <a:pt x="128" y="47"/>
                </a:lnTo>
                <a:lnTo>
                  <a:pt x="130" y="49"/>
                </a:lnTo>
                <a:lnTo>
                  <a:pt x="132" y="49"/>
                </a:lnTo>
                <a:lnTo>
                  <a:pt x="132" y="36"/>
                </a:lnTo>
                <a:lnTo>
                  <a:pt x="132" y="36"/>
                </a:lnTo>
                <a:close/>
                <a:moveTo>
                  <a:pt x="132" y="127"/>
                </a:moveTo>
                <a:lnTo>
                  <a:pt x="132" y="127"/>
                </a:lnTo>
                <a:lnTo>
                  <a:pt x="130" y="127"/>
                </a:lnTo>
                <a:lnTo>
                  <a:pt x="128" y="128"/>
                </a:lnTo>
                <a:lnTo>
                  <a:pt x="128" y="128"/>
                </a:lnTo>
                <a:lnTo>
                  <a:pt x="127" y="131"/>
                </a:lnTo>
                <a:lnTo>
                  <a:pt x="128" y="135"/>
                </a:lnTo>
                <a:lnTo>
                  <a:pt x="132" y="138"/>
                </a:lnTo>
                <a:lnTo>
                  <a:pt x="132" y="127"/>
                </a:lnTo>
                <a:lnTo>
                  <a:pt x="132" y="127"/>
                </a:lnTo>
                <a:close/>
                <a:moveTo>
                  <a:pt x="88" y="30"/>
                </a:moveTo>
                <a:lnTo>
                  <a:pt x="88" y="0"/>
                </a:lnTo>
                <a:lnTo>
                  <a:pt x="88" y="0"/>
                </a:lnTo>
                <a:lnTo>
                  <a:pt x="92" y="1"/>
                </a:lnTo>
                <a:lnTo>
                  <a:pt x="92" y="4"/>
                </a:lnTo>
                <a:lnTo>
                  <a:pt x="92" y="26"/>
                </a:lnTo>
                <a:lnTo>
                  <a:pt x="92" y="26"/>
                </a:lnTo>
                <a:lnTo>
                  <a:pt x="92" y="28"/>
                </a:lnTo>
                <a:lnTo>
                  <a:pt x="88" y="30"/>
                </a:lnTo>
                <a:lnTo>
                  <a:pt x="88" y="30"/>
                </a:lnTo>
                <a:close/>
                <a:moveTo>
                  <a:pt x="88" y="191"/>
                </a:moveTo>
                <a:lnTo>
                  <a:pt x="85" y="191"/>
                </a:lnTo>
                <a:lnTo>
                  <a:pt x="85" y="191"/>
                </a:lnTo>
                <a:lnTo>
                  <a:pt x="80" y="191"/>
                </a:lnTo>
                <a:lnTo>
                  <a:pt x="76" y="189"/>
                </a:lnTo>
                <a:lnTo>
                  <a:pt x="71" y="187"/>
                </a:lnTo>
                <a:lnTo>
                  <a:pt x="67" y="184"/>
                </a:lnTo>
                <a:lnTo>
                  <a:pt x="65" y="180"/>
                </a:lnTo>
                <a:lnTo>
                  <a:pt x="62" y="176"/>
                </a:lnTo>
                <a:lnTo>
                  <a:pt x="61" y="172"/>
                </a:lnTo>
                <a:lnTo>
                  <a:pt x="61" y="166"/>
                </a:lnTo>
                <a:lnTo>
                  <a:pt x="61" y="128"/>
                </a:lnTo>
                <a:lnTo>
                  <a:pt x="61" y="128"/>
                </a:lnTo>
                <a:lnTo>
                  <a:pt x="55" y="124"/>
                </a:lnTo>
                <a:lnTo>
                  <a:pt x="51" y="119"/>
                </a:lnTo>
                <a:lnTo>
                  <a:pt x="47" y="114"/>
                </a:lnTo>
                <a:lnTo>
                  <a:pt x="44" y="108"/>
                </a:lnTo>
                <a:lnTo>
                  <a:pt x="44" y="67"/>
                </a:lnTo>
                <a:lnTo>
                  <a:pt x="44" y="67"/>
                </a:lnTo>
                <a:lnTo>
                  <a:pt x="47" y="61"/>
                </a:lnTo>
                <a:lnTo>
                  <a:pt x="51" y="55"/>
                </a:lnTo>
                <a:lnTo>
                  <a:pt x="57" y="51"/>
                </a:lnTo>
                <a:lnTo>
                  <a:pt x="62" y="47"/>
                </a:lnTo>
                <a:lnTo>
                  <a:pt x="67" y="43"/>
                </a:lnTo>
                <a:lnTo>
                  <a:pt x="74" y="40"/>
                </a:lnTo>
                <a:lnTo>
                  <a:pt x="81" y="39"/>
                </a:lnTo>
                <a:lnTo>
                  <a:pt x="88" y="39"/>
                </a:lnTo>
                <a:lnTo>
                  <a:pt x="88" y="49"/>
                </a:lnTo>
                <a:lnTo>
                  <a:pt x="88" y="49"/>
                </a:lnTo>
                <a:lnTo>
                  <a:pt x="81" y="50"/>
                </a:lnTo>
                <a:lnTo>
                  <a:pt x="73" y="51"/>
                </a:lnTo>
                <a:lnTo>
                  <a:pt x="66" y="55"/>
                </a:lnTo>
                <a:lnTo>
                  <a:pt x="61" y="61"/>
                </a:lnTo>
                <a:lnTo>
                  <a:pt x="61" y="61"/>
                </a:lnTo>
                <a:lnTo>
                  <a:pt x="57" y="66"/>
                </a:lnTo>
                <a:lnTo>
                  <a:pt x="53" y="73"/>
                </a:lnTo>
                <a:lnTo>
                  <a:pt x="50" y="80"/>
                </a:lnTo>
                <a:lnTo>
                  <a:pt x="50" y="88"/>
                </a:lnTo>
                <a:lnTo>
                  <a:pt x="50" y="88"/>
                </a:lnTo>
                <a:lnTo>
                  <a:pt x="51" y="97"/>
                </a:lnTo>
                <a:lnTo>
                  <a:pt x="55" y="107"/>
                </a:lnTo>
                <a:lnTo>
                  <a:pt x="61" y="115"/>
                </a:lnTo>
                <a:lnTo>
                  <a:pt x="69" y="120"/>
                </a:lnTo>
                <a:lnTo>
                  <a:pt x="69" y="120"/>
                </a:lnTo>
                <a:lnTo>
                  <a:pt x="69" y="120"/>
                </a:lnTo>
                <a:lnTo>
                  <a:pt x="70" y="123"/>
                </a:lnTo>
                <a:lnTo>
                  <a:pt x="70" y="126"/>
                </a:lnTo>
                <a:lnTo>
                  <a:pt x="70" y="147"/>
                </a:lnTo>
                <a:lnTo>
                  <a:pt x="88" y="147"/>
                </a:lnTo>
                <a:lnTo>
                  <a:pt x="88" y="191"/>
                </a:lnTo>
                <a:lnTo>
                  <a:pt x="88" y="191"/>
                </a:lnTo>
                <a:close/>
                <a:moveTo>
                  <a:pt x="88" y="0"/>
                </a:moveTo>
                <a:lnTo>
                  <a:pt x="88" y="30"/>
                </a:lnTo>
                <a:lnTo>
                  <a:pt x="88" y="30"/>
                </a:lnTo>
                <a:lnTo>
                  <a:pt x="88" y="30"/>
                </a:lnTo>
                <a:lnTo>
                  <a:pt x="88" y="30"/>
                </a:lnTo>
                <a:lnTo>
                  <a:pt x="88" y="30"/>
                </a:lnTo>
                <a:lnTo>
                  <a:pt x="85" y="28"/>
                </a:lnTo>
                <a:lnTo>
                  <a:pt x="84" y="26"/>
                </a:lnTo>
                <a:lnTo>
                  <a:pt x="84" y="4"/>
                </a:lnTo>
                <a:lnTo>
                  <a:pt x="84" y="4"/>
                </a:lnTo>
                <a:lnTo>
                  <a:pt x="85" y="1"/>
                </a:lnTo>
                <a:lnTo>
                  <a:pt x="88" y="0"/>
                </a:lnTo>
                <a:lnTo>
                  <a:pt x="88" y="0"/>
                </a:lnTo>
                <a:lnTo>
                  <a:pt x="88" y="0"/>
                </a:lnTo>
                <a:lnTo>
                  <a:pt x="88" y="0"/>
                </a:lnTo>
                <a:close/>
                <a:moveTo>
                  <a:pt x="44" y="138"/>
                </a:moveTo>
                <a:lnTo>
                  <a:pt x="47" y="135"/>
                </a:lnTo>
                <a:lnTo>
                  <a:pt x="47" y="135"/>
                </a:lnTo>
                <a:lnTo>
                  <a:pt x="48" y="131"/>
                </a:lnTo>
                <a:lnTo>
                  <a:pt x="47" y="128"/>
                </a:lnTo>
                <a:lnTo>
                  <a:pt x="47" y="128"/>
                </a:lnTo>
                <a:lnTo>
                  <a:pt x="44" y="127"/>
                </a:lnTo>
                <a:lnTo>
                  <a:pt x="44" y="138"/>
                </a:lnTo>
                <a:lnTo>
                  <a:pt x="44" y="138"/>
                </a:lnTo>
                <a:close/>
                <a:moveTo>
                  <a:pt x="44" y="49"/>
                </a:moveTo>
                <a:lnTo>
                  <a:pt x="44" y="49"/>
                </a:lnTo>
                <a:lnTo>
                  <a:pt x="47" y="47"/>
                </a:lnTo>
                <a:lnTo>
                  <a:pt x="47" y="47"/>
                </a:lnTo>
                <a:lnTo>
                  <a:pt x="48" y="43"/>
                </a:lnTo>
                <a:lnTo>
                  <a:pt x="47" y="40"/>
                </a:lnTo>
                <a:lnTo>
                  <a:pt x="44" y="38"/>
                </a:lnTo>
                <a:lnTo>
                  <a:pt x="44" y="49"/>
                </a:lnTo>
                <a:close/>
                <a:moveTo>
                  <a:pt x="44" y="108"/>
                </a:moveTo>
                <a:lnTo>
                  <a:pt x="44" y="108"/>
                </a:lnTo>
                <a:lnTo>
                  <a:pt x="40" y="99"/>
                </a:lnTo>
                <a:lnTo>
                  <a:pt x="39" y="88"/>
                </a:lnTo>
                <a:lnTo>
                  <a:pt x="39" y="88"/>
                </a:lnTo>
                <a:lnTo>
                  <a:pt x="40" y="77"/>
                </a:lnTo>
                <a:lnTo>
                  <a:pt x="44" y="67"/>
                </a:lnTo>
                <a:lnTo>
                  <a:pt x="44" y="108"/>
                </a:lnTo>
                <a:lnTo>
                  <a:pt x="44" y="108"/>
                </a:lnTo>
                <a:close/>
                <a:moveTo>
                  <a:pt x="44" y="38"/>
                </a:moveTo>
                <a:lnTo>
                  <a:pt x="44" y="49"/>
                </a:lnTo>
                <a:lnTo>
                  <a:pt x="44" y="49"/>
                </a:lnTo>
                <a:lnTo>
                  <a:pt x="40" y="47"/>
                </a:lnTo>
                <a:lnTo>
                  <a:pt x="40" y="47"/>
                </a:lnTo>
                <a:lnTo>
                  <a:pt x="25" y="31"/>
                </a:lnTo>
                <a:lnTo>
                  <a:pt x="25" y="31"/>
                </a:lnTo>
                <a:lnTo>
                  <a:pt x="24" y="28"/>
                </a:lnTo>
                <a:lnTo>
                  <a:pt x="25" y="26"/>
                </a:lnTo>
                <a:lnTo>
                  <a:pt x="25" y="26"/>
                </a:lnTo>
                <a:lnTo>
                  <a:pt x="28" y="24"/>
                </a:lnTo>
                <a:lnTo>
                  <a:pt x="32" y="26"/>
                </a:lnTo>
                <a:lnTo>
                  <a:pt x="44" y="38"/>
                </a:lnTo>
                <a:lnTo>
                  <a:pt x="44" y="38"/>
                </a:lnTo>
                <a:close/>
                <a:moveTo>
                  <a:pt x="44" y="127"/>
                </a:moveTo>
                <a:lnTo>
                  <a:pt x="44" y="138"/>
                </a:lnTo>
                <a:lnTo>
                  <a:pt x="32" y="150"/>
                </a:lnTo>
                <a:lnTo>
                  <a:pt x="32" y="150"/>
                </a:lnTo>
                <a:lnTo>
                  <a:pt x="28" y="151"/>
                </a:lnTo>
                <a:lnTo>
                  <a:pt x="25" y="150"/>
                </a:lnTo>
                <a:lnTo>
                  <a:pt x="25" y="150"/>
                </a:lnTo>
                <a:lnTo>
                  <a:pt x="24" y="147"/>
                </a:lnTo>
                <a:lnTo>
                  <a:pt x="25" y="143"/>
                </a:lnTo>
                <a:lnTo>
                  <a:pt x="40" y="128"/>
                </a:lnTo>
                <a:lnTo>
                  <a:pt x="40" y="128"/>
                </a:lnTo>
                <a:lnTo>
                  <a:pt x="40" y="128"/>
                </a:lnTo>
                <a:lnTo>
                  <a:pt x="44" y="127"/>
                </a:lnTo>
                <a:lnTo>
                  <a:pt x="44" y="127"/>
                </a:lnTo>
                <a:close/>
                <a:moveTo>
                  <a:pt x="4" y="84"/>
                </a:moveTo>
                <a:lnTo>
                  <a:pt x="4" y="84"/>
                </a:lnTo>
                <a:lnTo>
                  <a:pt x="25" y="84"/>
                </a:lnTo>
                <a:lnTo>
                  <a:pt x="25" y="84"/>
                </a:lnTo>
                <a:lnTo>
                  <a:pt x="29" y="85"/>
                </a:lnTo>
                <a:lnTo>
                  <a:pt x="31" y="88"/>
                </a:lnTo>
                <a:lnTo>
                  <a:pt x="31" y="88"/>
                </a:lnTo>
                <a:lnTo>
                  <a:pt x="29" y="91"/>
                </a:lnTo>
                <a:lnTo>
                  <a:pt x="25" y="92"/>
                </a:lnTo>
                <a:lnTo>
                  <a:pt x="4" y="92"/>
                </a:lnTo>
                <a:lnTo>
                  <a:pt x="4" y="92"/>
                </a:lnTo>
                <a:lnTo>
                  <a:pt x="1" y="91"/>
                </a:lnTo>
                <a:lnTo>
                  <a:pt x="0" y="88"/>
                </a:lnTo>
                <a:lnTo>
                  <a:pt x="0" y="88"/>
                </a:lnTo>
                <a:lnTo>
                  <a:pt x="1" y="85"/>
                </a:lnTo>
                <a:lnTo>
                  <a:pt x="4" y="84"/>
                </a:lnTo>
                <a:lnTo>
                  <a:pt x="4" y="84"/>
                </a:lnTo>
                <a:close/>
              </a:path>
            </a:pathLst>
          </a:custGeom>
          <a:solidFill>
            <a:srgbClr val="FF8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77" name="Freeform 177"/>
          <p:cNvSpPr>
            <a:spLocks noEditPoints="1"/>
          </p:cNvSpPr>
          <p:nvPr/>
        </p:nvSpPr>
        <p:spPr bwMode="auto">
          <a:xfrm>
            <a:off x="2734927" y="790065"/>
            <a:ext cx="418991" cy="606267"/>
          </a:xfrm>
          <a:custGeom>
            <a:avLst/>
            <a:gdLst>
              <a:gd name="T0" fmla="*/ 132 w 264"/>
              <a:gd name="T1" fmla="*/ 7 h 382"/>
              <a:gd name="T2" fmla="*/ 140 w 264"/>
              <a:gd name="T3" fmla="*/ 126 h 382"/>
              <a:gd name="T4" fmla="*/ 156 w 264"/>
              <a:gd name="T5" fmla="*/ 128 h 382"/>
              <a:gd name="T6" fmla="*/ 186 w 264"/>
              <a:gd name="T7" fmla="*/ 142 h 382"/>
              <a:gd name="T8" fmla="*/ 206 w 264"/>
              <a:gd name="T9" fmla="*/ 166 h 382"/>
              <a:gd name="T10" fmla="*/ 218 w 264"/>
              <a:gd name="T11" fmla="*/ 196 h 382"/>
              <a:gd name="T12" fmla="*/ 220 w 264"/>
              <a:gd name="T13" fmla="*/ 212 h 382"/>
              <a:gd name="T14" fmla="*/ 220 w 264"/>
              <a:gd name="T15" fmla="*/ 222 h 382"/>
              <a:gd name="T16" fmla="*/ 215 w 264"/>
              <a:gd name="T17" fmla="*/ 239 h 382"/>
              <a:gd name="T18" fmla="*/ 210 w 264"/>
              <a:gd name="T19" fmla="*/ 254 h 382"/>
              <a:gd name="T20" fmla="*/ 194 w 264"/>
              <a:gd name="T21" fmla="*/ 275 h 382"/>
              <a:gd name="T22" fmla="*/ 174 w 264"/>
              <a:gd name="T23" fmla="*/ 290 h 382"/>
              <a:gd name="T24" fmla="*/ 159 w 264"/>
              <a:gd name="T25" fmla="*/ 296 h 382"/>
              <a:gd name="T26" fmla="*/ 141 w 264"/>
              <a:gd name="T27" fmla="*/ 300 h 382"/>
              <a:gd name="T28" fmla="*/ 132 w 264"/>
              <a:gd name="T29" fmla="*/ 300 h 382"/>
              <a:gd name="T30" fmla="*/ 132 w 264"/>
              <a:gd name="T31" fmla="*/ 327 h 382"/>
              <a:gd name="T32" fmla="*/ 144 w 264"/>
              <a:gd name="T33" fmla="*/ 333 h 382"/>
              <a:gd name="T34" fmla="*/ 149 w 264"/>
              <a:gd name="T35" fmla="*/ 345 h 382"/>
              <a:gd name="T36" fmla="*/ 148 w 264"/>
              <a:gd name="T37" fmla="*/ 353 h 382"/>
              <a:gd name="T38" fmla="*/ 138 w 264"/>
              <a:gd name="T39" fmla="*/ 363 h 382"/>
              <a:gd name="T40" fmla="*/ 132 w 264"/>
              <a:gd name="T41" fmla="*/ 382 h 382"/>
              <a:gd name="T42" fmla="*/ 228 w 264"/>
              <a:gd name="T43" fmla="*/ 361 h 382"/>
              <a:gd name="T44" fmla="*/ 228 w 264"/>
              <a:gd name="T45" fmla="*/ 357 h 382"/>
              <a:gd name="T46" fmla="*/ 221 w 264"/>
              <a:gd name="T47" fmla="*/ 349 h 382"/>
              <a:gd name="T48" fmla="*/ 201 w 264"/>
              <a:gd name="T49" fmla="*/ 340 h 382"/>
              <a:gd name="T50" fmla="*/ 182 w 264"/>
              <a:gd name="T51" fmla="*/ 336 h 382"/>
              <a:gd name="T52" fmla="*/ 214 w 264"/>
              <a:gd name="T53" fmla="*/ 315 h 382"/>
              <a:gd name="T54" fmla="*/ 241 w 264"/>
              <a:gd name="T55" fmla="*/ 287 h 382"/>
              <a:gd name="T56" fmla="*/ 257 w 264"/>
              <a:gd name="T57" fmla="*/ 253 h 382"/>
              <a:gd name="T58" fmla="*/ 264 w 264"/>
              <a:gd name="T59" fmla="*/ 212 h 382"/>
              <a:gd name="T60" fmla="*/ 263 w 264"/>
              <a:gd name="T61" fmla="*/ 200 h 382"/>
              <a:gd name="T62" fmla="*/ 259 w 264"/>
              <a:gd name="T63" fmla="*/ 177 h 382"/>
              <a:gd name="T64" fmla="*/ 251 w 264"/>
              <a:gd name="T65" fmla="*/ 156 h 382"/>
              <a:gd name="T66" fmla="*/ 240 w 264"/>
              <a:gd name="T67" fmla="*/ 137 h 382"/>
              <a:gd name="T68" fmla="*/ 225 w 264"/>
              <a:gd name="T69" fmla="*/ 119 h 382"/>
              <a:gd name="T70" fmla="*/ 207 w 264"/>
              <a:gd name="T71" fmla="*/ 104 h 382"/>
              <a:gd name="T72" fmla="*/ 187 w 264"/>
              <a:gd name="T73" fmla="*/ 93 h 382"/>
              <a:gd name="T74" fmla="*/ 165 w 264"/>
              <a:gd name="T75" fmla="*/ 85 h 382"/>
              <a:gd name="T76" fmla="*/ 174 w 264"/>
              <a:gd name="T77" fmla="*/ 20 h 382"/>
              <a:gd name="T78" fmla="*/ 111 w 264"/>
              <a:gd name="T79" fmla="*/ 0 h 382"/>
              <a:gd name="T80" fmla="*/ 118 w 264"/>
              <a:gd name="T81" fmla="*/ 195 h 382"/>
              <a:gd name="T82" fmla="*/ 132 w 264"/>
              <a:gd name="T83" fmla="*/ 7 h 382"/>
              <a:gd name="T84" fmla="*/ 132 w 264"/>
              <a:gd name="T85" fmla="*/ 300 h 382"/>
              <a:gd name="T86" fmla="*/ 118 w 264"/>
              <a:gd name="T87" fmla="*/ 299 h 382"/>
              <a:gd name="T88" fmla="*/ 92 w 264"/>
              <a:gd name="T89" fmla="*/ 291 h 382"/>
              <a:gd name="T90" fmla="*/ 119 w 264"/>
              <a:gd name="T91" fmla="*/ 284 h 382"/>
              <a:gd name="T92" fmla="*/ 58 w 264"/>
              <a:gd name="T93" fmla="*/ 260 h 382"/>
              <a:gd name="T94" fmla="*/ 0 w 264"/>
              <a:gd name="T95" fmla="*/ 260 h 382"/>
              <a:gd name="T96" fmla="*/ 22 w 264"/>
              <a:gd name="T97" fmla="*/ 284 h 382"/>
              <a:gd name="T98" fmla="*/ 34 w 264"/>
              <a:gd name="T99" fmla="*/ 300 h 382"/>
              <a:gd name="T100" fmla="*/ 65 w 264"/>
              <a:gd name="T101" fmla="*/ 326 h 382"/>
              <a:gd name="T102" fmla="*/ 83 w 264"/>
              <a:gd name="T103" fmla="*/ 336 h 382"/>
              <a:gd name="T104" fmla="*/ 49 w 264"/>
              <a:gd name="T105" fmla="*/ 345 h 382"/>
              <a:gd name="T106" fmla="*/ 39 w 264"/>
              <a:gd name="T107" fmla="*/ 353 h 382"/>
              <a:gd name="T108" fmla="*/ 35 w 264"/>
              <a:gd name="T109" fmla="*/ 361 h 382"/>
              <a:gd name="T110" fmla="*/ 132 w 264"/>
              <a:gd name="T111" fmla="*/ 382 h 382"/>
              <a:gd name="T112" fmla="*/ 132 w 264"/>
              <a:gd name="T113" fmla="*/ 364 h 382"/>
              <a:gd name="T114" fmla="*/ 119 w 264"/>
              <a:gd name="T115" fmla="*/ 359 h 382"/>
              <a:gd name="T116" fmla="*/ 114 w 264"/>
              <a:gd name="T117" fmla="*/ 345 h 382"/>
              <a:gd name="T118" fmla="*/ 115 w 264"/>
              <a:gd name="T119" fmla="*/ 338 h 382"/>
              <a:gd name="T120" fmla="*/ 125 w 264"/>
              <a:gd name="T121" fmla="*/ 329 h 382"/>
              <a:gd name="T122" fmla="*/ 132 w 264"/>
              <a:gd name="T123" fmla="*/ 30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4" h="382">
                <a:moveTo>
                  <a:pt x="174" y="20"/>
                </a:moveTo>
                <a:lnTo>
                  <a:pt x="132" y="7"/>
                </a:lnTo>
                <a:lnTo>
                  <a:pt x="132" y="151"/>
                </a:lnTo>
                <a:lnTo>
                  <a:pt x="140" y="126"/>
                </a:lnTo>
                <a:lnTo>
                  <a:pt x="140" y="126"/>
                </a:lnTo>
                <a:lnTo>
                  <a:pt x="156" y="128"/>
                </a:lnTo>
                <a:lnTo>
                  <a:pt x="172" y="134"/>
                </a:lnTo>
                <a:lnTo>
                  <a:pt x="186" y="142"/>
                </a:lnTo>
                <a:lnTo>
                  <a:pt x="197" y="153"/>
                </a:lnTo>
                <a:lnTo>
                  <a:pt x="206" y="166"/>
                </a:lnTo>
                <a:lnTo>
                  <a:pt x="214" y="180"/>
                </a:lnTo>
                <a:lnTo>
                  <a:pt x="218" y="196"/>
                </a:lnTo>
                <a:lnTo>
                  <a:pt x="220" y="204"/>
                </a:lnTo>
                <a:lnTo>
                  <a:pt x="220" y="212"/>
                </a:lnTo>
                <a:lnTo>
                  <a:pt x="220" y="212"/>
                </a:lnTo>
                <a:lnTo>
                  <a:pt x="220" y="222"/>
                </a:lnTo>
                <a:lnTo>
                  <a:pt x="218" y="230"/>
                </a:lnTo>
                <a:lnTo>
                  <a:pt x="215" y="239"/>
                </a:lnTo>
                <a:lnTo>
                  <a:pt x="213" y="246"/>
                </a:lnTo>
                <a:lnTo>
                  <a:pt x="210" y="254"/>
                </a:lnTo>
                <a:lnTo>
                  <a:pt x="205" y="262"/>
                </a:lnTo>
                <a:lnTo>
                  <a:pt x="194" y="275"/>
                </a:lnTo>
                <a:lnTo>
                  <a:pt x="182" y="286"/>
                </a:lnTo>
                <a:lnTo>
                  <a:pt x="174" y="290"/>
                </a:lnTo>
                <a:lnTo>
                  <a:pt x="167" y="294"/>
                </a:lnTo>
                <a:lnTo>
                  <a:pt x="159" y="296"/>
                </a:lnTo>
                <a:lnTo>
                  <a:pt x="150" y="299"/>
                </a:lnTo>
                <a:lnTo>
                  <a:pt x="141" y="300"/>
                </a:lnTo>
                <a:lnTo>
                  <a:pt x="132" y="300"/>
                </a:lnTo>
                <a:lnTo>
                  <a:pt x="132" y="300"/>
                </a:lnTo>
                <a:lnTo>
                  <a:pt x="132" y="327"/>
                </a:lnTo>
                <a:lnTo>
                  <a:pt x="132" y="327"/>
                </a:lnTo>
                <a:lnTo>
                  <a:pt x="138" y="329"/>
                </a:lnTo>
                <a:lnTo>
                  <a:pt x="144" y="333"/>
                </a:lnTo>
                <a:lnTo>
                  <a:pt x="148" y="338"/>
                </a:lnTo>
                <a:lnTo>
                  <a:pt x="149" y="345"/>
                </a:lnTo>
                <a:lnTo>
                  <a:pt x="149" y="345"/>
                </a:lnTo>
                <a:lnTo>
                  <a:pt x="148" y="353"/>
                </a:lnTo>
                <a:lnTo>
                  <a:pt x="144" y="359"/>
                </a:lnTo>
                <a:lnTo>
                  <a:pt x="138" y="363"/>
                </a:lnTo>
                <a:lnTo>
                  <a:pt x="132" y="364"/>
                </a:lnTo>
                <a:lnTo>
                  <a:pt x="132" y="382"/>
                </a:lnTo>
                <a:lnTo>
                  <a:pt x="228" y="382"/>
                </a:lnTo>
                <a:lnTo>
                  <a:pt x="228" y="361"/>
                </a:lnTo>
                <a:lnTo>
                  <a:pt x="228" y="361"/>
                </a:lnTo>
                <a:lnTo>
                  <a:pt x="228" y="357"/>
                </a:lnTo>
                <a:lnTo>
                  <a:pt x="225" y="353"/>
                </a:lnTo>
                <a:lnTo>
                  <a:pt x="221" y="349"/>
                </a:lnTo>
                <a:lnTo>
                  <a:pt x="215" y="345"/>
                </a:lnTo>
                <a:lnTo>
                  <a:pt x="201" y="340"/>
                </a:lnTo>
                <a:lnTo>
                  <a:pt x="182" y="336"/>
                </a:lnTo>
                <a:lnTo>
                  <a:pt x="182" y="336"/>
                </a:lnTo>
                <a:lnTo>
                  <a:pt x="199" y="326"/>
                </a:lnTo>
                <a:lnTo>
                  <a:pt x="214" y="315"/>
                </a:lnTo>
                <a:lnTo>
                  <a:pt x="229" y="302"/>
                </a:lnTo>
                <a:lnTo>
                  <a:pt x="241" y="287"/>
                </a:lnTo>
                <a:lnTo>
                  <a:pt x="251" y="271"/>
                </a:lnTo>
                <a:lnTo>
                  <a:pt x="257" y="253"/>
                </a:lnTo>
                <a:lnTo>
                  <a:pt x="263" y="233"/>
                </a:lnTo>
                <a:lnTo>
                  <a:pt x="264" y="212"/>
                </a:lnTo>
                <a:lnTo>
                  <a:pt x="264" y="212"/>
                </a:lnTo>
                <a:lnTo>
                  <a:pt x="263" y="200"/>
                </a:lnTo>
                <a:lnTo>
                  <a:pt x="262" y="189"/>
                </a:lnTo>
                <a:lnTo>
                  <a:pt x="259" y="177"/>
                </a:lnTo>
                <a:lnTo>
                  <a:pt x="256" y="166"/>
                </a:lnTo>
                <a:lnTo>
                  <a:pt x="251" y="156"/>
                </a:lnTo>
                <a:lnTo>
                  <a:pt x="245" y="146"/>
                </a:lnTo>
                <a:lnTo>
                  <a:pt x="240" y="137"/>
                </a:lnTo>
                <a:lnTo>
                  <a:pt x="232" y="127"/>
                </a:lnTo>
                <a:lnTo>
                  <a:pt x="225" y="119"/>
                </a:lnTo>
                <a:lnTo>
                  <a:pt x="215" y="111"/>
                </a:lnTo>
                <a:lnTo>
                  <a:pt x="207" y="104"/>
                </a:lnTo>
                <a:lnTo>
                  <a:pt x="198" y="99"/>
                </a:lnTo>
                <a:lnTo>
                  <a:pt x="187" y="93"/>
                </a:lnTo>
                <a:lnTo>
                  <a:pt x="176" y="88"/>
                </a:lnTo>
                <a:lnTo>
                  <a:pt x="165" y="85"/>
                </a:lnTo>
                <a:lnTo>
                  <a:pt x="153" y="82"/>
                </a:lnTo>
                <a:lnTo>
                  <a:pt x="174" y="20"/>
                </a:lnTo>
                <a:close/>
                <a:moveTo>
                  <a:pt x="132" y="7"/>
                </a:moveTo>
                <a:lnTo>
                  <a:pt x="111" y="0"/>
                </a:lnTo>
                <a:lnTo>
                  <a:pt x="56" y="174"/>
                </a:lnTo>
                <a:lnTo>
                  <a:pt x="118" y="195"/>
                </a:lnTo>
                <a:lnTo>
                  <a:pt x="132" y="151"/>
                </a:lnTo>
                <a:lnTo>
                  <a:pt x="132" y="7"/>
                </a:lnTo>
                <a:lnTo>
                  <a:pt x="132" y="7"/>
                </a:lnTo>
                <a:close/>
                <a:moveTo>
                  <a:pt x="132" y="300"/>
                </a:moveTo>
                <a:lnTo>
                  <a:pt x="132" y="300"/>
                </a:lnTo>
                <a:lnTo>
                  <a:pt x="118" y="299"/>
                </a:lnTo>
                <a:lnTo>
                  <a:pt x="104" y="296"/>
                </a:lnTo>
                <a:lnTo>
                  <a:pt x="92" y="291"/>
                </a:lnTo>
                <a:lnTo>
                  <a:pt x="80" y="284"/>
                </a:lnTo>
                <a:lnTo>
                  <a:pt x="119" y="284"/>
                </a:lnTo>
                <a:lnTo>
                  <a:pt x="119" y="260"/>
                </a:lnTo>
                <a:lnTo>
                  <a:pt x="58" y="260"/>
                </a:lnTo>
                <a:lnTo>
                  <a:pt x="10" y="260"/>
                </a:lnTo>
                <a:lnTo>
                  <a:pt x="0" y="260"/>
                </a:lnTo>
                <a:lnTo>
                  <a:pt x="0" y="284"/>
                </a:lnTo>
                <a:lnTo>
                  <a:pt x="22" y="284"/>
                </a:lnTo>
                <a:lnTo>
                  <a:pt x="22" y="284"/>
                </a:lnTo>
                <a:lnTo>
                  <a:pt x="34" y="300"/>
                </a:lnTo>
                <a:lnTo>
                  <a:pt x="48" y="314"/>
                </a:lnTo>
                <a:lnTo>
                  <a:pt x="65" y="326"/>
                </a:lnTo>
                <a:lnTo>
                  <a:pt x="83" y="336"/>
                </a:lnTo>
                <a:lnTo>
                  <a:pt x="83" y="336"/>
                </a:lnTo>
                <a:lnTo>
                  <a:pt x="64" y="340"/>
                </a:lnTo>
                <a:lnTo>
                  <a:pt x="49" y="345"/>
                </a:lnTo>
                <a:lnTo>
                  <a:pt x="44" y="349"/>
                </a:lnTo>
                <a:lnTo>
                  <a:pt x="39" y="353"/>
                </a:lnTo>
                <a:lnTo>
                  <a:pt x="37" y="357"/>
                </a:lnTo>
                <a:lnTo>
                  <a:pt x="35" y="361"/>
                </a:lnTo>
                <a:lnTo>
                  <a:pt x="35" y="382"/>
                </a:lnTo>
                <a:lnTo>
                  <a:pt x="132" y="382"/>
                </a:lnTo>
                <a:lnTo>
                  <a:pt x="132" y="364"/>
                </a:lnTo>
                <a:lnTo>
                  <a:pt x="132" y="364"/>
                </a:lnTo>
                <a:lnTo>
                  <a:pt x="125" y="363"/>
                </a:lnTo>
                <a:lnTo>
                  <a:pt x="119" y="359"/>
                </a:lnTo>
                <a:lnTo>
                  <a:pt x="115" y="353"/>
                </a:lnTo>
                <a:lnTo>
                  <a:pt x="114" y="345"/>
                </a:lnTo>
                <a:lnTo>
                  <a:pt x="114" y="345"/>
                </a:lnTo>
                <a:lnTo>
                  <a:pt x="115" y="338"/>
                </a:lnTo>
                <a:lnTo>
                  <a:pt x="119" y="333"/>
                </a:lnTo>
                <a:lnTo>
                  <a:pt x="125" y="329"/>
                </a:lnTo>
                <a:lnTo>
                  <a:pt x="132" y="327"/>
                </a:lnTo>
                <a:lnTo>
                  <a:pt x="132" y="300"/>
                </a:lnTo>
                <a:close/>
              </a:path>
            </a:pathLst>
          </a:custGeom>
          <a:solidFill>
            <a:srgbClr val="5ABBC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nvGrpSpPr>
          <p:cNvPr id="198" name="组合 197"/>
          <p:cNvGrpSpPr/>
          <p:nvPr/>
        </p:nvGrpSpPr>
        <p:grpSpPr>
          <a:xfrm>
            <a:off x="3074564" y="705949"/>
            <a:ext cx="363443" cy="220606"/>
            <a:chOff x="3143251" y="1577975"/>
            <a:chExt cx="363538" cy="220663"/>
          </a:xfrm>
        </p:grpSpPr>
        <p:sp>
          <p:nvSpPr>
            <p:cNvPr id="178" name="Freeform 178"/>
            <p:cNvSpPr>
              <a:spLocks noEditPoints="1"/>
            </p:cNvSpPr>
            <p:nvPr/>
          </p:nvSpPr>
          <p:spPr bwMode="auto">
            <a:xfrm>
              <a:off x="3143251" y="1577975"/>
              <a:ext cx="215900" cy="212725"/>
            </a:xfrm>
            <a:custGeom>
              <a:avLst/>
              <a:gdLst>
                <a:gd name="T0" fmla="*/ 68 w 136"/>
                <a:gd name="T1" fmla="*/ 0 h 134"/>
                <a:gd name="T2" fmla="*/ 94 w 136"/>
                <a:gd name="T3" fmla="*/ 4 h 134"/>
                <a:gd name="T4" fmla="*/ 106 w 136"/>
                <a:gd name="T5" fmla="*/ 11 h 134"/>
                <a:gd name="T6" fmla="*/ 125 w 136"/>
                <a:gd name="T7" fmla="*/ 28 h 134"/>
                <a:gd name="T8" fmla="*/ 134 w 136"/>
                <a:gd name="T9" fmla="*/ 53 h 134"/>
                <a:gd name="T10" fmla="*/ 134 w 136"/>
                <a:gd name="T11" fmla="*/ 79 h 134"/>
                <a:gd name="T12" fmla="*/ 131 w 136"/>
                <a:gd name="T13" fmla="*/ 92 h 134"/>
                <a:gd name="T14" fmla="*/ 121 w 136"/>
                <a:gd name="T15" fmla="*/ 110 h 134"/>
                <a:gd name="T16" fmla="*/ 106 w 136"/>
                <a:gd name="T17" fmla="*/ 123 h 134"/>
                <a:gd name="T18" fmla="*/ 88 w 136"/>
                <a:gd name="T19" fmla="*/ 131 h 134"/>
                <a:gd name="T20" fmla="*/ 68 w 136"/>
                <a:gd name="T21" fmla="*/ 134 h 134"/>
                <a:gd name="T22" fmla="*/ 68 w 136"/>
                <a:gd name="T23" fmla="*/ 122 h 134"/>
                <a:gd name="T24" fmla="*/ 84 w 136"/>
                <a:gd name="T25" fmla="*/ 119 h 134"/>
                <a:gd name="T26" fmla="*/ 99 w 136"/>
                <a:gd name="T27" fmla="*/ 112 h 134"/>
                <a:gd name="T28" fmla="*/ 111 w 136"/>
                <a:gd name="T29" fmla="*/ 102 h 134"/>
                <a:gd name="T30" fmla="*/ 119 w 136"/>
                <a:gd name="T31" fmla="*/ 87 h 134"/>
                <a:gd name="T32" fmla="*/ 119 w 136"/>
                <a:gd name="T33" fmla="*/ 87 h 134"/>
                <a:gd name="T34" fmla="*/ 123 w 136"/>
                <a:gd name="T35" fmla="*/ 66 h 134"/>
                <a:gd name="T36" fmla="*/ 119 w 136"/>
                <a:gd name="T37" fmla="*/ 45 h 134"/>
                <a:gd name="T38" fmla="*/ 107 w 136"/>
                <a:gd name="T39" fmla="*/ 28 h 134"/>
                <a:gd name="T40" fmla="*/ 88 w 136"/>
                <a:gd name="T41" fmla="*/ 16 h 134"/>
                <a:gd name="T42" fmla="*/ 79 w 136"/>
                <a:gd name="T43" fmla="*/ 14 h 134"/>
                <a:gd name="T44" fmla="*/ 68 w 136"/>
                <a:gd name="T45" fmla="*/ 0 h 134"/>
                <a:gd name="T46" fmla="*/ 6 w 136"/>
                <a:gd name="T47" fmla="*/ 42 h 134"/>
                <a:gd name="T48" fmla="*/ 16 w 136"/>
                <a:gd name="T49" fmla="*/ 24 h 134"/>
                <a:gd name="T50" fmla="*/ 31 w 136"/>
                <a:gd name="T51" fmla="*/ 11 h 134"/>
                <a:gd name="T52" fmla="*/ 49 w 136"/>
                <a:gd name="T53" fmla="*/ 3 h 134"/>
                <a:gd name="T54" fmla="*/ 68 w 136"/>
                <a:gd name="T55" fmla="*/ 0 h 134"/>
                <a:gd name="T56" fmla="*/ 68 w 136"/>
                <a:gd name="T57" fmla="*/ 12 h 134"/>
                <a:gd name="T58" fmla="*/ 52 w 136"/>
                <a:gd name="T59" fmla="*/ 15 h 134"/>
                <a:gd name="T60" fmla="*/ 38 w 136"/>
                <a:gd name="T61" fmla="*/ 22 h 134"/>
                <a:gd name="T62" fmla="*/ 26 w 136"/>
                <a:gd name="T63" fmla="*/ 33 h 134"/>
                <a:gd name="T64" fmla="*/ 18 w 136"/>
                <a:gd name="T65" fmla="*/ 46 h 134"/>
                <a:gd name="T66" fmla="*/ 14 w 136"/>
                <a:gd name="T67" fmla="*/ 57 h 134"/>
                <a:gd name="T68" fmla="*/ 15 w 136"/>
                <a:gd name="T69" fmla="*/ 79 h 134"/>
                <a:gd name="T70" fmla="*/ 23 w 136"/>
                <a:gd name="T71" fmla="*/ 98 h 134"/>
                <a:gd name="T72" fmla="*/ 38 w 136"/>
                <a:gd name="T73" fmla="*/ 112 h 134"/>
                <a:gd name="T74" fmla="*/ 48 w 136"/>
                <a:gd name="T75" fmla="*/ 118 h 134"/>
                <a:gd name="T76" fmla="*/ 68 w 136"/>
                <a:gd name="T77" fmla="*/ 122 h 134"/>
                <a:gd name="T78" fmla="*/ 68 w 136"/>
                <a:gd name="T79" fmla="*/ 134 h 134"/>
                <a:gd name="T80" fmla="*/ 43 w 136"/>
                <a:gd name="T81" fmla="*/ 130 h 134"/>
                <a:gd name="T82" fmla="*/ 31 w 136"/>
                <a:gd name="T83" fmla="*/ 123 h 134"/>
                <a:gd name="T84" fmla="*/ 12 w 136"/>
                <a:gd name="T85" fmla="*/ 104 h 134"/>
                <a:gd name="T86" fmla="*/ 3 w 136"/>
                <a:gd name="T87" fmla="*/ 81 h 134"/>
                <a:gd name="T88" fmla="*/ 1 w 136"/>
                <a:gd name="T89" fmla="*/ 56 h 134"/>
                <a:gd name="T90" fmla="*/ 6 w 136"/>
                <a:gd name="T91" fmla="*/ 4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 h="134">
                  <a:moveTo>
                    <a:pt x="68" y="0"/>
                  </a:moveTo>
                  <a:lnTo>
                    <a:pt x="68" y="0"/>
                  </a:lnTo>
                  <a:lnTo>
                    <a:pt x="81" y="0"/>
                  </a:lnTo>
                  <a:lnTo>
                    <a:pt x="94" y="4"/>
                  </a:lnTo>
                  <a:lnTo>
                    <a:pt x="94" y="4"/>
                  </a:lnTo>
                  <a:lnTo>
                    <a:pt x="106" y="11"/>
                  </a:lnTo>
                  <a:lnTo>
                    <a:pt x="115" y="19"/>
                  </a:lnTo>
                  <a:lnTo>
                    <a:pt x="125" y="28"/>
                  </a:lnTo>
                  <a:lnTo>
                    <a:pt x="130" y="41"/>
                  </a:lnTo>
                  <a:lnTo>
                    <a:pt x="134" y="53"/>
                  </a:lnTo>
                  <a:lnTo>
                    <a:pt x="136" y="65"/>
                  </a:lnTo>
                  <a:lnTo>
                    <a:pt x="134" y="79"/>
                  </a:lnTo>
                  <a:lnTo>
                    <a:pt x="131" y="92"/>
                  </a:lnTo>
                  <a:lnTo>
                    <a:pt x="131" y="92"/>
                  </a:lnTo>
                  <a:lnTo>
                    <a:pt x="126" y="102"/>
                  </a:lnTo>
                  <a:lnTo>
                    <a:pt x="121" y="110"/>
                  </a:lnTo>
                  <a:lnTo>
                    <a:pt x="114" y="116"/>
                  </a:lnTo>
                  <a:lnTo>
                    <a:pt x="106" y="123"/>
                  </a:lnTo>
                  <a:lnTo>
                    <a:pt x="98" y="129"/>
                  </a:lnTo>
                  <a:lnTo>
                    <a:pt x="88" y="131"/>
                  </a:lnTo>
                  <a:lnTo>
                    <a:pt x="79" y="134"/>
                  </a:lnTo>
                  <a:lnTo>
                    <a:pt x="68" y="134"/>
                  </a:lnTo>
                  <a:lnTo>
                    <a:pt x="68" y="122"/>
                  </a:lnTo>
                  <a:lnTo>
                    <a:pt x="68" y="122"/>
                  </a:lnTo>
                  <a:lnTo>
                    <a:pt x="76" y="122"/>
                  </a:lnTo>
                  <a:lnTo>
                    <a:pt x="84" y="119"/>
                  </a:lnTo>
                  <a:lnTo>
                    <a:pt x="92" y="116"/>
                  </a:lnTo>
                  <a:lnTo>
                    <a:pt x="99" y="112"/>
                  </a:lnTo>
                  <a:lnTo>
                    <a:pt x="104" y="108"/>
                  </a:lnTo>
                  <a:lnTo>
                    <a:pt x="111" y="102"/>
                  </a:lnTo>
                  <a:lnTo>
                    <a:pt x="115" y="95"/>
                  </a:lnTo>
                  <a:lnTo>
                    <a:pt x="119" y="87"/>
                  </a:lnTo>
                  <a:lnTo>
                    <a:pt x="119" y="87"/>
                  </a:lnTo>
                  <a:lnTo>
                    <a:pt x="119" y="87"/>
                  </a:lnTo>
                  <a:lnTo>
                    <a:pt x="122" y="77"/>
                  </a:lnTo>
                  <a:lnTo>
                    <a:pt x="123" y="66"/>
                  </a:lnTo>
                  <a:lnTo>
                    <a:pt x="122" y="56"/>
                  </a:lnTo>
                  <a:lnTo>
                    <a:pt x="119" y="45"/>
                  </a:lnTo>
                  <a:lnTo>
                    <a:pt x="114" y="37"/>
                  </a:lnTo>
                  <a:lnTo>
                    <a:pt x="107" y="28"/>
                  </a:lnTo>
                  <a:lnTo>
                    <a:pt x="99" y="22"/>
                  </a:lnTo>
                  <a:lnTo>
                    <a:pt x="88" y="16"/>
                  </a:lnTo>
                  <a:lnTo>
                    <a:pt x="88" y="16"/>
                  </a:lnTo>
                  <a:lnTo>
                    <a:pt x="79" y="14"/>
                  </a:lnTo>
                  <a:lnTo>
                    <a:pt x="68" y="12"/>
                  </a:lnTo>
                  <a:lnTo>
                    <a:pt x="68" y="0"/>
                  </a:lnTo>
                  <a:close/>
                  <a:moveTo>
                    <a:pt x="6" y="42"/>
                  </a:moveTo>
                  <a:lnTo>
                    <a:pt x="6" y="42"/>
                  </a:lnTo>
                  <a:lnTo>
                    <a:pt x="10" y="33"/>
                  </a:lnTo>
                  <a:lnTo>
                    <a:pt x="16" y="24"/>
                  </a:lnTo>
                  <a:lnTo>
                    <a:pt x="23" y="16"/>
                  </a:lnTo>
                  <a:lnTo>
                    <a:pt x="31" y="11"/>
                  </a:lnTo>
                  <a:lnTo>
                    <a:pt x="39" y="5"/>
                  </a:lnTo>
                  <a:lnTo>
                    <a:pt x="49" y="3"/>
                  </a:lnTo>
                  <a:lnTo>
                    <a:pt x="58" y="0"/>
                  </a:lnTo>
                  <a:lnTo>
                    <a:pt x="68" y="0"/>
                  </a:lnTo>
                  <a:lnTo>
                    <a:pt x="68" y="12"/>
                  </a:lnTo>
                  <a:lnTo>
                    <a:pt x="68" y="12"/>
                  </a:lnTo>
                  <a:lnTo>
                    <a:pt x="60" y="12"/>
                  </a:lnTo>
                  <a:lnTo>
                    <a:pt x="52" y="15"/>
                  </a:lnTo>
                  <a:lnTo>
                    <a:pt x="45" y="18"/>
                  </a:lnTo>
                  <a:lnTo>
                    <a:pt x="38" y="22"/>
                  </a:lnTo>
                  <a:lnTo>
                    <a:pt x="31" y="26"/>
                  </a:lnTo>
                  <a:lnTo>
                    <a:pt x="26" y="33"/>
                  </a:lnTo>
                  <a:lnTo>
                    <a:pt x="20" y="39"/>
                  </a:lnTo>
                  <a:lnTo>
                    <a:pt x="18" y="46"/>
                  </a:lnTo>
                  <a:lnTo>
                    <a:pt x="18" y="46"/>
                  </a:lnTo>
                  <a:lnTo>
                    <a:pt x="14" y="57"/>
                  </a:lnTo>
                  <a:lnTo>
                    <a:pt x="14" y="68"/>
                  </a:lnTo>
                  <a:lnTo>
                    <a:pt x="15" y="79"/>
                  </a:lnTo>
                  <a:lnTo>
                    <a:pt x="18" y="88"/>
                  </a:lnTo>
                  <a:lnTo>
                    <a:pt x="23" y="98"/>
                  </a:lnTo>
                  <a:lnTo>
                    <a:pt x="30" y="106"/>
                  </a:lnTo>
                  <a:lnTo>
                    <a:pt x="38" y="112"/>
                  </a:lnTo>
                  <a:lnTo>
                    <a:pt x="48" y="118"/>
                  </a:lnTo>
                  <a:lnTo>
                    <a:pt x="48" y="118"/>
                  </a:lnTo>
                  <a:lnTo>
                    <a:pt x="58" y="121"/>
                  </a:lnTo>
                  <a:lnTo>
                    <a:pt x="68" y="122"/>
                  </a:lnTo>
                  <a:lnTo>
                    <a:pt x="68" y="134"/>
                  </a:lnTo>
                  <a:lnTo>
                    <a:pt x="68" y="134"/>
                  </a:lnTo>
                  <a:lnTo>
                    <a:pt x="56" y="133"/>
                  </a:lnTo>
                  <a:lnTo>
                    <a:pt x="43" y="130"/>
                  </a:lnTo>
                  <a:lnTo>
                    <a:pt x="43" y="130"/>
                  </a:lnTo>
                  <a:lnTo>
                    <a:pt x="31" y="123"/>
                  </a:lnTo>
                  <a:lnTo>
                    <a:pt x="20" y="115"/>
                  </a:lnTo>
                  <a:lnTo>
                    <a:pt x="12" y="104"/>
                  </a:lnTo>
                  <a:lnTo>
                    <a:pt x="6" y="93"/>
                  </a:lnTo>
                  <a:lnTo>
                    <a:pt x="3" y="81"/>
                  </a:lnTo>
                  <a:lnTo>
                    <a:pt x="0" y="68"/>
                  </a:lnTo>
                  <a:lnTo>
                    <a:pt x="1" y="56"/>
                  </a:lnTo>
                  <a:lnTo>
                    <a:pt x="6" y="42"/>
                  </a:lnTo>
                  <a:lnTo>
                    <a:pt x="6" y="42"/>
                  </a:lnTo>
                  <a:close/>
                </a:path>
              </a:pathLst>
            </a:custGeom>
            <a:solidFill>
              <a:srgbClr val="FF8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79" name="Freeform 179"/>
            <p:cNvSpPr>
              <a:spLocks/>
            </p:cNvSpPr>
            <p:nvPr/>
          </p:nvSpPr>
          <p:spPr bwMode="auto">
            <a:xfrm>
              <a:off x="3335338" y="1706563"/>
              <a:ext cx="106363" cy="65088"/>
            </a:xfrm>
            <a:custGeom>
              <a:avLst/>
              <a:gdLst>
                <a:gd name="T0" fmla="*/ 61 w 67"/>
                <a:gd name="T1" fmla="*/ 41 h 41"/>
                <a:gd name="T2" fmla="*/ 67 w 67"/>
                <a:gd name="T3" fmla="*/ 25 h 41"/>
                <a:gd name="T4" fmla="*/ 6 w 67"/>
                <a:gd name="T5" fmla="*/ 0 h 41"/>
                <a:gd name="T6" fmla="*/ 0 w 67"/>
                <a:gd name="T7" fmla="*/ 17 h 41"/>
                <a:gd name="T8" fmla="*/ 61 w 67"/>
                <a:gd name="T9" fmla="*/ 41 h 41"/>
              </a:gdLst>
              <a:ahLst/>
              <a:cxnLst>
                <a:cxn ang="0">
                  <a:pos x="T0" y="T1"/>
                </a:cxn>
                <a:cxn ang="0">
                  <a:pos x="T2" y="T3"/>
                </a:cxn>
                <a:cxn ang="0">
                  <a:pos x="T4" y="T5"/>
                </a:cxn>
                <a:cxn ang="0">
                  <a:pos x="T6" y="T7"/>
                </a:cxn>
                <a:cxn ang="0">
                  <a:pos x="T8" y="T9"/>
                </a:cxn>
              </a:cxnLst>
              <a:rect l="0" t="0" r="r" b="b"/>
              <a:pathLst>
                <a:path w="67" h="41">
                  <a:moveTo>
                    <a:pt x="61" y="41"/>
                  </a:moveTo>
                  <a:lnTo>
                    <a:pt x="67" y="25"/>
                  </a:lnTo>
                  <a:lnTo>
                    <a:pt x="6" y="0"/>
                  </a:lnTo>
                  <a:lnTo>
                    <a:pt x="0" y="17"/>
                  </a:lnTo>
                  <a:lnTo>
                    <a:pt x="61" y="41"/>
                  </a:lnTo>
                  <a:close/>
                </a:path>
              </a:pathLst>
            </a:custGeom>
            <a:solidFill>
              <a:srgbClr val="FF8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80" name="Freeform 180"/>
            <p:cNvSpPr>
              <a:spLocks/>
            </p:cNvSpPr>
            <p:nvPr/>
          </p:nvSpPr>
          <p:spPr bwMode="auto">
            <a:xfrm>
              <a:off x="3368676" y="1717675"/>
              <a:ext cx="138113" cy="80963"/>
            </a:xfrm>
            <a:custGeom>
              <a:avLst/>
              <a:gdLst>
                <a:gd name="T0" fmla="*/ 67 w 87"/>
                <a:gd name="T1" fmla="*/ 51 h 51"/>
                <a:gd name="T2" fmla="*/ 67 w 87"/>
                <a:gd name="T3" fmla="*/ 51 h 51"/>
                <a:gd name="T4" fmla="*/ 73 w 87"/>
                <a:gd name="T5" fmla="*/ 51 h 51"/>
                <a:gd name="T6" fmla="*/ 79 w 87"/>
                <a:gd name="T7" fmla="*/ 51 h 51"/>
                <a:gd name="T8" fmla="*/ 83 w 87"/>
                <a:gd name="T9" fmla="*/ 47 h 51"/>
                <a:gd name="T10" fmla="*/ 86 w 87"/>
                <a:gd name="T11" fmla="*/ 43 h 51"/>
                <a:gd name="T12" fmla="*/ 86 w 87"/>
                <a:gd name="T13" fmla="*/ 43 h 51"/>
                <a:gd name="T14" fmla="*/ 87 w 87"/>
                <a:gd name="T15" fmla="*/ 37 h 51"/>
                <a:gd name="T16" fmla="*/ 86 w 87"/>
                <a:gd name="T17" fmla="*/ 31 h 51"/>
                <a:gd name="T18" fmla="*/ 83 w 87"/>
                <a:gd name="T19" fmla="*/ 27 h 51"/>
                <a:gd name="T20" fmla="*/ 78 w 87"/>
                <a:gd name="T21" fmla="*/ 24 h 51"/>
                <a:gd name="T22" fmla="*/ 21 w 87"/>
                <a:gd name="T23" fmla="*/ 1 h 51"/>
                <a:gd name="T24" fmla="*/ 21 w 87"/>
                <a:gd name="T25" fmla="*/ 1 h 51"/>
                <a:gd name="T26" fmla="*/ 15 w 87"/>
                <a:gd name="T27" fmla="*/ 0 h 51"/>
                <a:gd name="T28" fmla="*/ 10 w 87"/>
                <a:gd name="T29" fmla="*/ 1 h 51"/>
                <a:gd name="T30" fmla="*/ 4 w 87"/>
                <a:gd name="T31" fmla="*/ 4 h 51"/>
                <a:gd name="T32" fmla="*/ 2 w 87"/>
                <a:gd name="T33" fmla="*/ 10 h 51"/>
                <a:gd name="T34" fmla="*/ 2 w 87"/>
                <a:gd name="T35" fmla="*/ 10 h 51"/>
                <a:gd name="T36" fmla="*/ 0 w 87"/>
                <a:gd name="T37" fmla="*/ 15 h 51"/>
                <a:gd name="T38" fmla="*/ 2 w 87"/>
                <a:gd name="T39" fmla="*/ 20 h 51"/>
                <a:gd name="T40" fmla="*/ 4 w 87"/>
                <a:gd name="T41" fmla="*/ 24 h 51"/>
                <a:gd name="T42" fmla="*/ 10 w 87"/>
                <a:gd name="T43" fmla="*/ 28 h 51"/>
                <a:gd name="T44" fmla="*/ 67 w 87"/>
                <a:gd name="T4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51">
                  <a:moveTo>
                    <a:pt x="67" y="51"/>
                  </a:moveTo>
                  <a:lnTo>
                    <a:pt x="67" y="51"/>
                  </a:lnTo>
                  <a:lnTo>
                    <a:pt x="73" y="51"/>
                  </a:lnTo>
                  <a:lnTo>
                    <a:pt x="79" y="51"/>
                  </a:lnTo>
                  <a:lnTo>
                    <a:pt x="83" y="47"/>
                  </a:lnTo>
                  <a:lnTo>
                    <a:pt x="86" y="43"/>
                  </a:lnTo>
                  <a:lnTo>
                    <a:pt x="86" y="43"/>
                  </a:lnTo>
                  <a:lnTo>
                    <a:pt x="87" y="37"/>
                  </a:lnTo>
                  <a:lnTo>
                    <a:pt x="86" y="31"/>
                  </a:lnTo>
                  <a:lnTo>
                    <a:pt x="83" y="27"/>
                  </a:lnTo>
                  <a:lnTo>
                    <a:pt x="78" y="24"/>
                  </a:lnTo>
                  <a:lnTo>
                    <a:pt x="21" y="1"/>
                  </a:lnTo>
                  <a:lnTo>
                    <a:pt x="21" y="1"/>
                  </a:lnTo>
                  <a:lnTo>
                    <a:pt x="15" y="0"/>
                  </a:lnTo>
                  <a:lnTo>
                    <a:pt x="10" y="1"/>
                  </a:lnTo>
                  <a:lnTo>
                    <a:pt x="4" y="4"/>
                  </a:lnTo>
                  <a:lnTo>
                    <a:pt x="2" y="10"/>
                  </a:lnTo>
                  <a:lnTo>
                    <a:pt x="2" y="10"/>
                  </a:lnTo>
                  <a:lnTo>
                    <a:pt x="0" y="15"/>
                  </a:lnTo>
                  <a:lnTo>
                    <a:pt x="2" y="20"/>
                  </a:lnTo>
                  <a:lnTo>
                    <a:pt x="4" y="24"/>
                  </a:lnTo>
                  <a:lnTo>
                    <a:pt x="10" y="28"/>
                  </a:lnTo>
                  <a:lnTo>
                    <a:pt x="67" y="51"/>
                  </a:lnTo>
                  <a:close/>
                </a:path>
              </a:pathLst>
            </a:custGeom>
            <a:solidFill>
              <a:srgbClr val="FF8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sp>
        <p:nvSpPr>
          <p:cNvPr id="181" name="Freeform 181"/>
          <p:cNvSpPr>
            <a:spLocks noEditPoints="1"/>
          </p:cNvSpPr>
          <p:nvPr/>
        </p:nvSpPr>
        <p:spPr bwMode="auto">
          <a:xfrm>
            <a:off x="3087261" y="1988315"/>
            <a:ext cx="436449" cy="155534"/>
          </a:xfrm>
          <a:custGeom>
            <a:avLst/>
            <a:gdLst>
              <a:gd name="T0" fmla="*/ 239 w 275"/>
              <a:gd name="T1" fmla="*/ 40 h 98"/>
              <a:gd name="T2" fmla="*/ 258 w 275"/>
              <a:gd name="T3" fmla="*/ 65 h 98"/>
              <a:gd name="T4" fmla="*/ 239 w 275"/>
              <a:gd name="T5" fmla="*/ 88 h 98"/>
              <a:gd name="T6" fmla="*/ 275 w 275"/>
              <a:gd name="T7" fmla="*/ 78 h 98"/>
              <a:gd name="T8" fmla="*/ 239 w 275"/>
              <a:gd name="T9" fmla="*/ 40 h 98"/>
              <a:gd name="T10" fmla="*/ 118 w 275"/>
              <a:gd name="T11" fmla="*/ 15 h 98"/>
              <a:gd name="T12" fmla="*/ 111 w 275"/>
              <a:gd name="T13" fmla="*/ 11 h 98"/>
              <a:gd name="T14" fmla="*/ 84 w 275"/>
              <a:gd name="T15" fmla="*/ 8 h 98"/>
              <a:gd name="T16" fmla="*/ 107 w 275"/>
              <a:gd name="T17" fmla="*/ 14 h 98"/>
              <a:gd name="T18" fmla="*/ 113 w 275"/>
              <a:gd name="T19" fmla="*/ 17 h 98"/>
              <a:gd name="T20" fmla="*/ 113 w 275"/>
              <a:gd name="T21" fmla="*/ 22 h 98"/>
              <a:gd name="T22" fmla="*/ 110 w 275"/>
              <a:gd name="T23" fmla="*/ 36 h 98"/>
              <a:gd name="T24" fmla="*/ 109 w 275"/>
              <a:gd name="T25" fmla="*/ 33 h 98"/>
              <a:gd name="T26" fmla="*/ 84 w 275"/>
              <a:gd name="T27" fmla="*/ 26 h 98"/>
              <a:gd name="T28" fmla="*/ 99 w 275"/>
              <a:gd name="T29" fmla="*/ 76 h 98"/>
              <a:gd name="T30" fmla="*/ 103 w 275"/>
              <a:gd name="T31" fmla="*/ 76 h 98"/>
              <a:gd name="T32" fmla="*/ 228 w 275"/>
              <a:gd name="T33" fmla="*/ 98 h 98"/>
              <a:gd name="T34" fmla="*/ 239 w 275"/>
              <a:gd name="T35" fmla="*/ 88 h 98"/>
              <a:gd name="T36" fmla="*/ 228 w 275"/>
              <a:gd name="T37" fmla="*/ 94 h 98"/>
              <a:gd name="T38" fmla="*/ 225 w 275"/>
              <a:gd name="T39" fmla="*/ 92 h 98"/>
              <a:gd name="T40" fmla="*/ 220 w 275"/>
              <a:gd name="T41" fmla="*/ 90 h 98"/>
              <a:gd name="T42" fmla="*/ 218 w 275"/>
              <a:gd name="T43" fmla="*/ 83 h 98"/>
              <a:gd name="T44" fmla="*/ 220 w 275"/>
              <a:gd name="T45" fmla="*/ 80 h 98"/>
              <a:gd name="T46" fmla="*/ 224 w 275"/>
              <a:gd name="T47" fmla="*/ 76 h 98"/>
              <a:gd name="T48" fmla="*/ 226 w 275"/>
              <a:gd name="T49" fmla="*/ 76 h 98"/>
              <a:gd name="T50" fmla="*/ 222 w 275"/>
              <a:gd name="T51" fmla="*/ 72 h 98"/>
              <a:gd name="T52" fmla="*/ 221 w 275"/>
              <a:gd name="T53" fmla="*/ 67 h 98"/>
              <a:gd name="T54" fmla="*/ 222 w 275"/>
              <a:gd name="T55" fmla="*/ 64 h 98"/>
              <a:gd name="T56" fmla="*/ 226 w 275"/>
              <a:gd name="T57" fmla="*/ 60 h 98"/>
              <a:gd name="T58" fmla="*/ 230 w 275"/>
              <a:gd name="T59" fmla="*/ 60 h 98"/>
              <a:gd name="T60" fmla="*/ 225 w 275"/>
              <a:gd name="T61" fmla="*/ 56 h 98"/>
              <a:gd name="T62" fmla="*/ 225 w 275"/>
              <a:gd name="T63" fmla="*/ 49 h 98"/>
              <a:gd name="T64" fmla="*/ 226 w 275"/>
              <a:gd name="T65" fmla="*/ 46 h 98"/>
              <a:gd name="T66" fmla="*/ 232 w 275"/>
              <a:gd name="T67" fmla="*/ 42 h 98"/>
              <a:gd name="T68" fmla="*/ 237 w 275"/>
              <a:gd name="T69" fmla="*/ 44 h 98"/>
              <a:gd name="T70" fmla="*/ 239 w 275"/>
              <a:gd name="T71" fmla="*/ 40 h 98"/>
              <a:gd name="T72" fmla="*/ 63 w 275"/>
              <a:gd name="T73" fmla="*/ 0 h 98"/>
              <a:gd name="T74" fmla="*/ 60 w 275"/>
              <a:gd name="T75" fmla="*/ 0 h 98"/>
              <a:gd name="T76" fmla="*/ 54 w 275"/>
              <a:gd name="T77" fmla="*/ 3 h 98"/>
              <a:gd name="T78" fmla="*/ 33 w 275"/>
              <a:gd name="T79" fmla="*/ 2 h 98"/>
              <a:gd name="T80" fmla="*/ 27 w 275"/>
              <a:gd name="T81" fmla="*/ 0 h 98"/>
              <a:gd name="T82" fmla="*/ 18 w 275"/>
              <a:gd name="T83" fmla="*/ 3 h 98"/>
              <a:gd name="T84" fmla="*/ 8 w 275"/>
              <a:gd name="T85" fmla="*/ 8 h 98"/>
              <a:gd name="T86" fmla="*/ 3 w 275"/>
              <a:gd name="T87" fmla="*/ 18 h 98"/>
              <a:gd name="T88" fmla="*/ 2 w 275"/>
              <a:gd name="T89" fmla="*/ 22 h 98"/>
              <a:gd name="T90" fmla="*/ 2 w 275"/>
              <a:gd name="T91" fmla="*/ 33 h 98"/>
              <a:gd name="T92" fmla="*/ 6 w 275"/>
              <a:gd name="T93" fmla="*/ 44 h 98"/>
              <a:gd name="T94" fmla="*/ 12 w 275"/>
              <a:gd name="T95" fmla="*/ 50 h 98"/>
              <a:gd name="T96" fmla="*/ 23 w 275"/>
              <a:gd name="T97" fmla="*/ 54 h 98"/>
              <a:gd name="T98" fmla="*/ 50 w 275"/>
              <a:gd name="T99" fmla="*/ 23 h 98"/>
              <a:gd name="T100" fmla="*/ 42 w 275"/>
              <a:gd name="T101" fmla="*/ 59 h 98"/>
              <a:gd name="T102" fmla="*/ 45 w 275"/>
              <a:gd name="T103" fmla="*/ 64 h 98"/>
              <a:gd name="T104" fmla="*/ 49 w 275"/>
              <a:gd name="T105" fmla="*/ 67 h 98"/>
              <a:gd name="T106" fmla="*/ 84 w 275"/>
              <a:gd name="T107" fmla="*/ 26 h 98"/>
              <a:gd name="T108" fmla="*/ 61 w 275"/>
              <a:gd name="T109" fmla="*/ 22 h 98"/>
              <a:gd name="T110" fmla="*/ 54 w 275"/>
              <a:gd name="T111" fmla="*/ 25 h 98"/>
              <a:gd name="T112" fmla="*/ 57 w 275"/>
              <a:gd name="T113" fmla="*/ 11 h 98"/>
              <a:gd name="T114" fmla="*/ 60 w 275"/>
              <a:gd name="T115" fmla="*/ 7 h 98"/>
              <a:gd name="T116" fmla="*/ 65 w 275"/>
              <a:gd name="T117" fmla="*/ 6 h 98"/>
              <a:gd name="T118" fmla="*/ 84 w 275"/>
              <a:gd name="T119" fmla="*/ 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5" h="98">
                <a:moveTo>
                  <a:pt x="240" y="40"/>
                </a:moveTo>
                <a:lnTo>
                  <a:pt x="239" y="40"/>
                </a:lnTo>
                <a:lnTo>
                  <a:pt x="239" y="44"/>
                </a:lnTo>
                <a:lnTo>
                  <a:pt x="258" y="65"/>
                </a:lnTo>
                <a:lnTo>
                  <a:pt x="255" y="82"/>
                </a:lnTo>
                <a:lnTo>
                  <a:pt x="239" y="88"/>
                </a:lnTo>
                <a:lnTo>
                  <a:pt x="239" y="94"/>
                </a:lnTo>
                <a:lnTo>
                  <a:pt x="275" y="78"/>
                </a:lnTo>
                <a:lnTo>
                  <a:pt x="240" y="40"/>
                </a:lnTo>
                <a:close/>
                <a:moveTo>
                  <a:pt x="239" y="40"/>
                </a:moveTo>
                <a:lnTo>
                  <a:pt x="118" y="15"/>
                </a:lnTo>
                <a:lnTo>
                  <a:pt x="118" y="15"/>
                </a:lnTo>
                <a:lnTo>
                  <a:pt x="115" y="13"/>
                </a:lnTo>
                <a:lnTo>
                  <a:pt x="111" y="11"/>
                </a:lnTo>
                <a:lnTo>
                  <a:pt x="84" y="4"/>
                </a:lnTo>
                <a:lnTo>
                  <a:pt x="84" y="8"/>
                </a:lnTo>
                <a:lnTo>
                  <a:pt x="107" y="14"/>
                </a:lnTo>
                <a:lnTo>
                  <a:pt x="107" y="14"/>
                </a:lnTo>
                <a:lnTo>
                  <a:pt x="110" y="15"/>
                </a:lnTo>
                <a:lnTo>
                  <a:pt x="113" y="17"/>
                </a:lnTo>
                <a:lnTo>
                  <a:pt x="113" y="19"/>
                </a:lnTo>
                <a:lnTo>
                  <a:pt x="113" y="22"/>
                </a:lnTo>
                <a:lnTo>
                  <a:pt x="110" y="36"/>
                </a:lnTo>
                <a:lnTo>
                  <a:pt x="110" y="36"/>
                </a:lnTo>
                <a:lnTo>
                  <a:pt x="110" y="36"/>
                </a:lnTo>
                <a:lnTo>
                  <a:pt x="109" y="33"/>
                </a:lnTo>
                <a:lnTo>
                  <a:pt x="105" y="30"/>
                </a:lnTo>
                <a:lnTo>
                  <a:pt x="84" y="26"/>
                </a:lnTo>
                <a:lnTo>
                  <a:pt x="84" y="73"/>
                </a:lnTo>
                <a:lnTo>
                  <a:pt x="99" y="76"/>
                </a:lnTo>
                <a:lnTo>
                  <a:pt x="99" y="76"/>
                </a:lnTo>
                <a:lnTo>
                  <a:pt x="103" y="76"/>
                </a:lnTo>
                <a:lnTo>
                  <a:pt x="106" y="73"/>
                </a:lnTo>
                <a:lnTo>
                  <a:pt x="228" y="98"/>
                </a:lnTo>
                <a:lnTo>
                  <a:pt x="239" y="94"/>
                </a:lnTo>
                <a:lnTo>
                  <a:pt x="239" y="88"/>
                </a:lnTo>
                <a:lnTo>
                  <a:pt x="228" y="94"/>
                </a:lnTo>
                <a:lnTo>
                  <a:pt x="228" y="94"/>
                </a:lnTo>
                <a:lnTo>
                  <a:pt x="225" y="92"/>
                </a:lnTo>
                <a:lnTo>
                  <a:pt x="225" y="92"/>
                </a:lnTo>
                <a:lnTo>
                  <a:pt x="222" y="91"/>
                </a:lnTo>
                <a:lnTo>
                  <a:pt x="220" y="90"/>
                </a:lnTo>
                <a:lnTo>
                  <a:pt x="218" y="86"/>
                </a:lnTo>
                <a:lnTo>
                  <a:pt x="218" y="83"/>
                </a:lnTo>
                <a:lnTo>
                  <a:pt x="218" y="83"/>
                </a:lnTo>
                <a:lnTo>
                  <a:pt x="220" y="80"/>
                </a:lnTo>
                <a:lnTo>
                  <a:pt x="221" y="78"/>
                </a:lnTo>
                <a:lnTo>
                  <a:pt x="224" y="76"/>
                </a:lnTo>
                <a:lnTo>
                  <a:pt x="226" y="76"/>
                </a:lnTo>
                <a:lnTo>
                  <a:pt x="226" y="76"/>
                </a:lnTo>
                <a:lnTo>
                  <a:pt x="224" y="75"/>
                </a:lnTo>
                <a:lnTo>
                  <a:pt x="222" y="72"/>
                </a:lnTo>
                <a:lnTo>
                  <a:pt x="221" y="69"/>
                </a:lnTo>
                <a:lnTo>
                  <a:pt x="221" y="67"/>
                </a:lnTo>
                <a:lnTo>
                  <a:pt x="221" y="67"/>
                </a:lnTo>
                <a:lnTo>
                  <a:pt x="222" y="64"/>
                </a:lnTo>
                <a:lnTo>
                  <a:pt x="225" y="61"/>
                </a:lnTo>
                <a:lnTo>
                  <a:pt x="226" y="60"/>
                </a:lnTo>
                <a:lnTo>
                  <a:pt x="230" y="60"/>
                </a:lnTo>
                <a:lnTo>
                  <a:pt x="230" y="60"/>
                </a:lnTo>
                <a:lnTo>
                  <a:pt x="228" y="57"/>
                </a:lnTo>
                <a:lnTo>
                  <a:pt x="225" y="56"/>
                </a:lnTo>
                <a:lnTo>
                  <a:pt x="225" y="53"/>
                </a:lnTo>
                <a:lnTo>
                  <a:pt x="225" y="49"/>
                </a:lnTo>
                <a:lnTo>
                  <a:pt x="225" y="49"/>
                </a:lnTo>
                <a:lnTo>
                  <a:pt x="226" y="46"/>
                </a:lnTo>
                <a:lnTo>
                  <a:pt x="229" y="44"/>
                </a:lnTo>
                <a:lnTo>
                  <a:pt x="232" y="42"/>
                </a:lnTo>
                <a:lnTo>
                  <a:pt x="235" y="42"/>
                </a:lnTo>
                <a:lnTo>
                  <a:pt x="237" y="44"/>
                </a:lnTo>
                <a:lnTo>
                  <a:pt x="239" y="44"/>
                </a:lnTo>
                <a:lnTo>
                  <a:pt x="239" y="40"/>
                </a:lnTo>
                <a:close/>
                <a:moveTo>
                  <a:pt x="84" y="4"/>
                </a:moveTo>
                <a:lnTo>
                  <a:pt x="63" y="0"/>
                </a:lnTo>
                <a:lnTo>
                  <a:pt x="63" y="0"/>
                </a:lnTo>
                <a:lnTo>
                  <a:pt x="60" y="0"/>
                </a:lnTo>
                <a:lnTo>
                  <a:pt x="57" y="2"/>
                </a:lnTo>
                <a:lnTo>
                  <a:pt x="54" y="3"/>
                </a:lnTo>
                <a:lnTo>
                  <a:pt x="53" y="6"/>
                </a:lnTo>
                <a:lnTo>
                  <a:pt x="33" y="2"/>
                </a:lnTo>
                <a:lnTo>
                  <a:pt x="33" y="2"/>
                </a:lnTo>
                <a:lnTo>
                  <a:pt x="27" y="0"/>
                </a:lnTo>
                <a:lnTo>
                  <a:pt x="22" y="2"/>
                </a:lnTo>
                <a:lnTo>
                  <a:pt x="18" y="3"/>
                </a:lnTo>
                <a:lnTo>
                  <a:pt x="12" y="6"/>
                </a:lnTo>
                <a:lnTo>
                  <a:pt x="8" y="8"/>
                </a:lnTo>
                <a:lnTo>
                  <a:pt x="6" y="13"/>
                </a:lnTo>
                <a:lnTo>
                  <a:pt x="3" y="18"/>
                </a:lnTo>
                <a:lnTo>
                  <a:pt x="2" y="22"/>
                </a:lnTo>
                <a:lnTo>
                  <a:pt x="2" y="22"/>
                </a:lnTo>
                <a:lnTo>
                  <a:pt x="0" y="29"/>
                </a:lnTo>
                <a:lnTo>
                  <a:pt x="2" y="33"/>
                </a:lnTo>
                <a:lnTo>
                  <a:pt x="3" y="38"/>
                </a:lnTo>
                <a:lnTo>
                  <a:pt x="6" y="44"/>
                </a:lnTo>
                <a:lnTo>
                  <a:pt x="8" y="48"/>
                </a:lnTo>
                <a:lnTo>
                  <a:pt x="12" y="50"/>
                </a:lnTo>
                <a:lnTo>
                  <a:pt x="18" y="53"/>
                </a:lnTo>
                <a:lnTo>
                  <a:pt x="23" y="54"/>
                </a:lnTo>
                <a:lnTo>
                  <a:pt x="35" y="57"/>
                </a:lnTo>
                <a:lnTo>
                  <a:pt x="50" y="23"/>
                </a:lnTo>
                <a:lnTo>
                  <a:pt x="42" y="59"/>
                </a:lnTo>
                <a:lnTo>
                  <a:pt x="42" y="59"/>
                </a:lnTo>
                <a:lnTo>
                  <a:pt x="44" y="61"/>
                </a:lnTo>
                <a:lnTo>
                  <a:pt x="45" y="64"/>
                </a:lnTo>
                <a:lnTo>
                  <a:pt x="46" y="65"/>
                </a:lnTo>
                <a:lnTo>
                  <a:pt x="49" y="67"/>
                </a:lnTo>
                <a:lnTo>
                  <a:pt x="84" y="73"/>
                </a:lnTo>
                <a:lnTo>
                  <a:pt x="84" y="26"/>
                </a:lnTo>
                <a:lnTo>
                  <a:pt x="61" y="22"/>
                </a:lnTo>
                <a:lnTo>
                  <a:pt x="61" y="22"/>
                </a:lnTo>
                <a:lnTo>
                  <a:pt x="57" y="22"/>
                </a:lnTo>
                <a:lnTo>
                  <a:pt x="54" y="25"/>
                </a:lnTo>
                <a:lnTo>
                  <a:pt x="57" y="11"/>
                </a:lnTo>
                <a:lnTo>
                  <a:pt x="57" y="11"/>
                </a:lnTo>
                <a:lnTo>
                  <a:pt x="58" y="8"/>
                </a:lnTo>
                <a:lnTo>
                  <a:pt x="60" y="7"/>
                </a:lnTo>
                <a:lnTo>
                  <a:pt x="63" y="6"/>
                </a:lnTo>
                <a:lnTo>
                  <a:pt x="65" y="6"/>
                </a:lnTo>
                <a:lnTo>
                  <a:pt x="84" y="8"/>
                </a:lnTo>
                <a:lnTo>
                  <a:pt x="84" y="4"/>
                </a:lnTo>
                <a:close/>
              </a:path>
            </a:pathLst>
          </a:custGeom>
          <a:solidFill>
            <a:srgbClr val="5ABBC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nvGrpSpPr>
          <p:cNvPr id="206" name="组合 205"/>
          <p:cNvGrpSpPr/>
          <p:nvPr/>
        </p:nvGrpSpPr>
        <p:grpSpPr>
          <a:xfrm>
            <a:off x="1447800" y="2380325"/>
            <a:ext cx="247587" cy="312656"/>
            <a:chOff x="1516063" y="3252788"/>
            <a:chExt cx="247651" cy="312737"/>
          </a:xfrm>
        </p:grpSpPr>
        <p:sp>
          <p:nvSpPr>
            <p:cNvPr id="182" name="Freeform 182"/>
            <p:cNvSpPr>
              <a:spLocks/>
            </p:cNvSpPr>
            <p:nvPr/>
          </p:nvSpPr>
          <p:spPr bwMode="auto">
            <a:xfrm>
              <a:off x="1527176" y="3263900"/>
              <a:ext cx="236538" cy="301625"/>
            </a:xfrm>
            <a:custGeom>
              <a:avLst/>
              <a:gdLst>
                <a:gd name="T0" fmla="*/ 0 w 149"/>
                <a:gd name="T1" fmla="*/ 33 h 190"/>
                <a:gd name="T2" fmla="*/ 7 w 149"/>
                <a:gd name="T3" fmla="*/ 28 h 190"/>
                <a:gd name="T4" fmla="*/ 96 w 149"/>
                <a:gd name="T5" fmla="*/ 171 h 190"/>
                <a:gd name="T6" fmla="*/ 96 w 149"/>
                <a:gd name="T7" fmla="*/ 171 h 190"/>
                <a:gd name="T8" fmla="*/ 99 w 149"/>
                <a:gd name="T9" fmla="*/ 176 h 190"/>
                <a:gd name="T10" fmla="*/ 101 w 149"/>
                <a:gd name="T11" fmla="*/ 178 h 190"/>
                <a:gd name="T12" fmla="*/ 105 w 149"/>
                <a:gd name="T13" fmla="*/ 180 h 190"/>
                <a:gd name="T14" fmla="*/ 109 w 149"/>
                <a:gd name="T15" fmla="*/ 181 h 190"/>
                <a:gd name="T16" fmla="*/ 114 w 149"/>
                <a:gd name="T17" fmla="*/ 181 h 190"/>
                <a:gd name="T18" fmla="*/ 119 w 149"/>
                <a:gd name="T19" fmla="*/ 181 h 190"/>
                <a:gd name="T20" fmla="*/ 123 w 149"/>
                <a:gd name="T21" fmla="*/ 180 h 190"/>
                <a:gd name="T22" fmla="*/ 127 w 149"/>
                <a:gd name="T23" fmla="*/ 177 h 190"/>
                <a:gd name="T24" fmla="*/ 127 w 149"/>
                <a:gd name="T25" fmla="*/ 177 h 190"/>
                <a:gd name="T26" fmla="*/ 131 w 149"/>
                <a:gd name="T27" fmla="*/ 174 h 190"/>
                <a:gd name="T28" fmla="*/ 135 w 149"/>
                <a:gd name="T29" fmla="*/ 171 h 190"/>
                <a:gd name="T30" fmla="*/ 137 w 149"/>
                <a:gd name="T31" fmla="*/ 167 h 190"/>
                <a:gd name="T32" fmla="*/ 138 w 149"/>
                <a:gd name="T33" fmla="*/ 163 h 190"/>
                <a:gd name="T34" fmla="*/ 139 w 149"/>
                <a:gd name="T35" fmla="*/ 159 h 190"/>
                <a:gd name="T36" fmla="*/ 139 w 149"/>
                <a:gd name="T37" fmla="*/ 155 h 190"/>
                <a:gd name="T38" fmla="*/ 138 w 149"/>
                <a:gd name="T39" fmla="*/ 150 h 190"/>
                <a:gd name="T40" fmla="*/ 137 w 149"/>
                <a:gd name="T41" fmla="*/ 146 h 190"/>
                <a:gd name="T42" fmla="*/ 49 w 149"/>
                <a:gd name="T43" fmla="*/ 4 h 190"/>
                <a:gd name="T44" fmla="*/ 54 w 149"/>
                <a:gd name="T45" fmla="*/ 0 h 190"/>
                <a:gd name="T46" fmla="*/ 145 w 149"/>
                <a:gd name="T47" fmla="*/ 144 h 190"/>
                <a:gd name="T48" fmla="*/ 145 w 149"/>
                <a:gd name="T49" fmla="*/ 144 h 190"/>
                <a:gd name="T50" fmla="*/ 147 w 149"/>
                <a:gd name="T51" fmla="*/ 150 h 190"/>
                <a:gd name="T52" fmla="*/ 149 w 149"/>
                <a:gd name="T53" fmla="*/ 155 h 190"/>
                <a:gd name="T54" fmla="*/ 149 w 149"/>
                <a:gd name="T55" fmla="*/ 161 h 190"/>
                <a:gd name="T56" fmla="*/ 147 w 149"/>
                <a:gd name="T57" fmla="*/ 166 h 190"/>
                <a:gd name="T58" fmla="*/ 145 w 149"/>
                <a:gd name="T59" fmla="*/ 171 h 190"/>
                <a:gd name="T60" fmla="*/ 142 w 149"/>
                <a:gd name="T61" fmla="*/ 177 h 190"/>
                <a:gd name="T62" fmla="*/ 138 w 149"/>
                <a:gd name="T63" fmla="*/ 181 h 190"/>
                <a:gd name="T64" fmla="*/ 133 w 149"/>
                <a:gd name="T65" fmla="*/ 185 h 190"/>
                <a:gd name="T66" fmla="*/ 133 w 149"/>
                <a:gd name="T67" fmla="*/ 185 h 190"/>
                <a:gd name="T68" fmla="*/ 127 w 149"/>
                <a:gd name="T69" fmla="*/ 188 h 190"/>
                <a:gd name="T70" fmla="*/ 120 w 149"/>
                <a:gd name="T71" fmla="*/ 190 h 190"/>
                <a:gd name="T72" fmla="*/ 115 w 149"/>
                <a:gd name="T73" fmla="*/ 190 h 190"/>
                <a:gd name="T74" fmla="*/ 108 w 149"/>
                <a:gd name="T75" fmla="*/ 190 h 190"/>
                <a:gd name="T76" fmla="*/ 103 w 149"/>
                <a:gd name="T77" fmla="*/ 189 h 190"/>
                <a:gd name="T78" fmla="*/ 97 w 149"/>
                <a:gd name="T79" fmla="*/ 186 h 190"/>
                <a:gd name="T80" fmla="*/ 93 w 149"/>
                <a:gd name="T81" fmla="*/ 182 h 190"/>
                <a:gd name="T82" fmla="*/ 91 w 149"/>
                <a:gd name="T83" fmla="*/ 178 h 190"/>
                <a:gd name="T84" fmla="*/ 0 w 149"/>
                <a:gd name="T85" fmla="*/ 3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190">
                  <a:moveTo>
                    <a:pt x="0" y="33"/>
                  </a:moveTo>
                  <a:lnTo>
                    <a:pt x="7" y="28"/>
                  </a:lnTo>
                  <a:lnTo>
                    <a:pt x="96" y="171"/>
                  </a:lnTo>
                  <a:lnTo>
                    <a:pt x="96" y="171"/>
                  </a:lnTo>
                  <a:lnTo>
                    <a:pt x="99" y="176"/>
                  </a:lnTo>
                  <a:lnTo>
                    <a:pt x="101" y="178"/>
                  </a:lnTo>
                  <a:lnTo>
                    <a:pt x="105" y="180"/>
                  </a:lnTo>
                  <a:lnTo>
                    <a:pt x="109" y="181"/>
                  </a:lnTo>
                  <a:lnTo>
                    <a:pt x="114" y="181"/>
                  </a:lnTo>
                  <a:lnTo>
                    <a:pt x="119" y="181"/>
                  </a:lnTo>
                  <a:lnTo>
                    <a:pt x="123" y="180"/>
                  </a:lnTo>
                  <a:lnTo>
                    <a:pt x="127" y="177"/>
                  </a:lnTo>
                  <a:lnTo>
                    <a:pt x="127" y="177"/>
                  </a:lnTo>
                  <a:lnTo>
                    <a:pt x="131" y="174"/>
                  </a:lnTo>
                  <a:lnTo>
                    <a:pt x="135" y="171"/>
                  </a:lnTo>
                  <a:lnTo>
                    <a:pt x="137" y="167"/>
                  </a:lnTo>
                  <a:lnTo>
                    <a:pt x="138" y="163"/>
                  </a:lnTo>
                  <a:lnTo>
                    <a:pt x="139" y="159"/>
                  </a:lnTo>
                  <a:lnTo>
                    <a:pt x="139" y="155"/>
                  </a:lnTo>
                  <a:lnTo>
                    <a:pt x="138" y="150"/>
                  </a:lnTo>
                  <a:lnTo>
                    <a:pt x="137" y="146"/>
                  </a:lnTo>
                  <a:lnTo>
                    <a:pt x="49" y="4"/>
                  </a:lnTo>
                  <a:lnTo>
                    <a:pt x="54" y="0"/>
                  </a:lnTo>
                  <a:lnTo>
                    <a:pt x="145" y="144"/>
                  </a:lnTo>
                  <a:lnTo>
                    <a:pt x="145" y="144"/>
                  </a:lnTo>
                  <a:lnTo>
                    <a:pt x="147" y="150"/>
                  </a:lnTo>
                  <a:lnTo>
                    <a:pt x="149" y="155"/>
                  </a:lnTo>
                  <a:lnTo>
                    <a:pt x="149" y="161"/>
                  </a:lnTo>
                  <a:lnTo>
                    <a:pt x="147" y="166"/>
                  </a:lnTo>
                  <a:lnTo>
                    <a:pt x="145" y="171"/>
                  </a:lnTo>
                  <a:lnTo>
                    <a:pt x="142" y="177"/>
                  </a:lnTo>
                  <a:lnTo>
                    <a:pt x="138" y="181"/>
                  </a:lnTo>
                  <a:lnTo>
                    <a:pt x="133" y="185"/>
                  </a:lnTo>
                  <a:lnTo>
                    <a:pt x="133" y="185"/>
                  </a:lnTo>
                  <a:lnTo>
                    <a:pt x="127" y="188"/>
                  </a:lnTo>
                  <a:lnTo>
                    <a:pt x="120" y="190"/>
                  </a:lnTo>
                  <a:lnTo>
                    <a:pt x="115" y="190"/>
                  </a:lnTo>
                  <a:lnTo>
                    <a:pt x="108" y="190"/>
                  </a:lnTo>
                  <a:lnTo>
                    <a:pt x="103" y="189"/>
                  </a:lnTo>
                  <a:lnTo>
                    <a:pt x="97" y="186"/>
                  </a:lnTo>
                  <a:lnTo>
                    <a:pt x="93" y="182"/>
                  </a:lnTo>
                  <a:lnTo>
                    <a:pt x="91" y="178"/>
                  </a:lnTo>
                  <a:lnTo>
                    <a:pt x="0" y="33"/>
                  </a:lnTo>
                  <a:close/>
                </a:path>
              </a:pathLst>
            </a:custGeom>
            <a:solidFill>
              <a:srgbClr val="FF8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83" name="Freeform 183"/>
            <p:cNvSpPr>
              <a:spLocks/>
            </p:cNvSpPr>
            <p:nvPr/>
          </p:nvSpPr>
          <p:spPr bwMode="auto">
            <a:xfrm>
              <a:off x="1516063" y="3252788"/>
              <a:ext cx="114300" cy="79375"/>
            </a:xfrm>
            <a:custGeom>
              <a:avLst/>
              <a:gdLst>
                <a:gd name="T0" fmla="*/ 0 w 72"/>
                <a:gd name="T1" fmla="*/ 47 h 50"/>
                <a:gd name="T2" fmla="*/ 0 w 72"/>
                <a:gd name="T3" fmla="*/ 47 h 50"/>
                <a:gd name="T4" fmla="*/ 1 w 72"/>
                <a:gd name="T5" fmla="*/ 49 h 50"/>
                <a:gd name="T6" fmla="*/ 4 w 72"/>
                <a:gd name="T7" fmla="*/ 50 h 50"/>
                <a:gd name="T8" fmla="*/ 5 w 72"/>
                <a:gd name="T9" fmla="*/ 50 h 50"/>
                <a:gd name="T10" fmla="*/ 8 w 72"/>
                <a:gd name="T11" fmla="*/ 49 h 50"/>
                <a:gd name="T12" fmla="*/ 69 w 72"/>
                <a:gd name="T13" fmla="*/ 11 h 50"/>
                <a:gd name="T14" fmla="*/ 69 w 72"/>
                <a:gd name="T15" fmla="*/ 11 h 50"/>
                <a:gd name="T16" fmla="*/ 70 w 72"/>
                <a:gd name="T17" fmla="*/ 9 h 50"/>
                <a:gd name="T18" fmla="*/ 72 w 72"/>
                <a:gd name="T19" fmla="*/ 8 h 50"/>
                <a:gd name="T20" fmla="*/ 72 w 72"/>
                <a:gd name="T21" fmla="*/ 5 h 50"/>
                <a:gd name="T22" fmla="*/ 70 w 72"/>
                <a:gd name="T23" fmla="*/ 2 h 50"/>
                <a:gd name="T24" fmla="*/ 70 w 72"/>
                <a:gd name="T25" fmla="*/ 2 h 50"/>
                <a:gd name="T26" fmla="*/ 69 w 72"/>
                <a:gd name="T27" fmla="*/ 1 h 50"/>
                <a:gd name="T28" fmla="*/ 68 w 72"/>
                <a:gd name="T29" fmla="*/ 0 h 50"/>
                <a:gd name="T30" fmla="*/ 65 w 72"/>
                <a:gd name="T31" fmla="*/ 0 h 50"/>
                <a:gd name="T32" fmla="*/ 64 w 72"/>
                <a:gd name="T33" fmla="*/ 1 h 50"/>
                <a:gd name="T34" fmla="*/ 1 w 72"/>
                <a:gd name="T35" fmla="*/ 39 h 50"/>
                <a:gd name="T36" fmla="*/ 1 w 72"/>
                <a:gd name="T37" fmla="*/ 39 h 50"/>
                <a:gd name="T38" fmla="*/ 0 w 72"/>
                <a:gd name="T39" fmla="*/ 40 h 50"/>
                <a:gd name="T40" fmla="*/ 0 w 72"/>
                <a:gd name="T41" fmla="*/ 43 h 50"/>
                <a:gd name="T42" fmla="*/ 0 w 72"/>
                <a:gd name="T43" fmla="*/ 44 h 50"/>
                <a:gd name="T44" fmla="*/ 0 w 72"/>
                <a:gd name="T45" fmla="*/ 47 h 50"/>
                <a:gd name="T46" fmla="*/ 0 w 72"/>
                <a:gd name="T47"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50">
                  <a:moveTo>
                    <a:pt x="0" y="47"/>
                  </a:moveTo>
                  <a:lnTo>
                    <a:pt x="0" y="47"/>
                  </a:lnTo>
                  <a:lnTo>
                    <a:pt x="1" y="49"/>
                  </a:lnTo>
                  <a:lnTo>
                    <a:pt x="4" y="50"/>
                  </a:lnTo>
                  <a:lnTo>
                    <a:pt x="5" y="50"/>
                  </a:lnTo>
                  <a:lnTo>
                    <a:pt x="8" y="49"/>
                  </a:lnTo>
                  <a:lnTo>
                    <a:pt x="69" y="11"/>
                  </a:lnTo>
                  <a:lnTo>
                    <a:pt x="69" y="11"/>
                  </a:lnTo>
                  <a:lnTo>
                    <a:pt x="70" y="9"/>
                  </a:lnTo>
                  <a:lnTo>
                    <a:pt x="72" y="8"/>
                  </a:lnTo>
                  <a:lnTo>
                    <a:pt x="72" y="5"/>
                  </a:lnTo>
                  <a:lnTo>
                    <a:pt x="70" y="2"/>
                  </a:lnTo>
                  <a:lnTo>
                    <a:pt x="70" y="2"/>
                  </a:lnTo>
                  <a:lnTo>
                    <a:pt x="69" y="1"/>
                  </a:lnTo>
                  <a:lnTo>
                    <a:pt x="68" y="0"/>
                  </a:lnTo>
                  <a:lnTo>
                    <a:pt x="65" y="0"/>
                  </a:lnTo>
                  <a:lnTo>
                    <a:pt x="64" y="1"/>
                  </a:lnTo>
                  <a:lnTo>
                    <a:pt x="1" y="39"/>
                  </a:lnTo>
                  <a:lnTo>
                    <a:pt x="1" y="39"/>
                  </a:lnTo>
                  <a:lnTo>
                    <a:pt x="0" y="40"/>
                  </a:lnTo>
                  <a:lnTo>
                    <a:pt x="0" y="43"/>
                  </a:lnTo>
                  <a:lnTo>
                    <a:pt x="0" y="44"/>
                  </a:lnTo>
                  <a:lnTo>
                    <a:pt x="0" y="47"/>
                  </a:lnTo>
                  <a:lnTo>
                    <a:pt x="0" y="47"/>
                  </a:lnTo>
                  <a:close/>
                </a:path>
              </a:pathLst>
            </a:custGeom>
            <a:solidFill>
              <a:srgbClr val="FF8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84" name="Freeform 184"/>
            <p:cNvSpPr>
              <a:spLocks/>
            </p:cNvSpPr>
            <p:nvPr/>
          </p:nvSpPr>
          <p:spPr bwMode="auto">
            <a:xfrm>
              <a:off x="1560513" y="3316288"/>
              <a:ext cx="161925" cy="219075"/>
            </a:xfrm>
            <a:custGeom>
              <a:avLst/>
              <a:gdLst>
                <a:gd name="T0" fmla="*/ 0 w 102"/>
                <a:gd name="T1" fmla="*/ 6 h 138"/>
                <a:gd name="T2" fmla="*/ 9 w 102"/>
                <a:gd name="T3" fmla="*/ 0 h 138"/>
                <a:gd name="T4" fmla="*/ 88 w 102"/>
                <a:gd name="T5" fmla="*/ 128 h 138"/>
                <a:gd name="T6" fmla="*/ 88 w 102"/>
                <a:gd name="T7" fmla="*/ 128 h 138"/>
                <a:gd name="T8" fmla="*/ 91 w 102"/>
                <a:gd name="T9" fmla="*/ 132 h 138"/>
                <a:gd name="T10" fmla="*/ 94 w 102"/>
                <a:gd name="T11" fmla="*/ 133 h 138"/>
                <a:gd name="T12" fmla="*/ 98 w 102"/>
                <a:gd name="T13" fmla="*/ 134 h 138"/>
                <a:gd name="T14" fmla="*/ 102 w 102"/>
                <a:gd name="T15" fmla="*/ 136 h 138"/>
                <a:gd name="T16" fmla="*/ 102 w 102"/>
                <a:gd name="T17" fmla="*/ 136 h 138"/>
                <a:gd name="T18" fmla="*/ 101 w 102"/>
                <a:gd name="T19" fmla="*/ 136 h 138"/>
                <a:gd name="T20" fmla="*/ 101 w 102"/>
                <a:gd name="T21" fmla="*/ 136 h 138"/>
                <a:gd name="T22" fmla="*/ 95 w 102"/>
                <a:gd name="T23" fmla="*/ 138 h 138"/>
                <a:gd name="T24" fmla="*/ 88 w 102"/>
                <a:gd name="T25" fmla="*/ 138 h 138"/>
                <a:gd name="T26" fmla="*/ 83 w 102"/>
                <a:gd name="T27" fmla="*/ 136 h 138"/>
                <a:gd name="T28" fmla="*/ 79 w 102"/>
                <a:gd name="T29" fmla="*/ 132 h 138"/>
                <a:gd name="T30" fmla="*/ 0 w 102"/>
                <a:gd name="T31" fmla="*/ 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38">
                  <a:moveTo>
                    <a:pt x="0" y="6"/>
                  </a:moveTo>
                  <a:lnTo>
                    <a:pt x="9" y="0"/>
                  </a:lnTo>
                  <a:lnTo>
                    <a:pt x="88" y="128"/>
                  </a:lnTo>
                  <a:lnTo>
                    <a:pt x="88" y="128"/>
                  </a:lnTo>
                  <a:lnTo>
                    <a:pt x="91" y="132"/>
                  </a:lnTo>
                  <a:lnTo>
                    <a:pt x="94" y="133"/>
                  </a:lnTo>
                  <a:lnTo>
                    <a:pt x="98" y="134"/>
                  </a:lnTo>
                  <a:lnTo>
                    <a:pt x="102" y="136"/>
                  </a:lnTo>
                  <a:lnTo>
                    <a:pt x="102" y="136"/>
                  </a:lnTo>
                  <a:lnTo>
                    <a:pt x="101" y="136"/>
                  </a:lnTo>
                  <a:lnTo>
                    <a:pt x="101" y="136"/>
                  </a:lnTo>
                  <a:lnTo>
                    <a:pt x="95" y="138"/>
                  </a:lnTo>
                  <a:lnTo>
                    <a:pt x="88" y="138"/>
                  </a:lnTo>
                  <a:lnTo>
                    <a:pt x="83" y="136"/>
                  </a:lnTo>
                  <a:lnTo>
                    <a:pt x="79" y="132"/>
                  </a:lnTo>
                  <a:lnTo>
                    <a:pt x="0" y="6"/>
                  </a:lnTo>
                  <a:close/>
                </a:path>
              </a:pathLst>
            </a:custGeom>
            <a:solidFill>
              <a:srgbClr val="FF8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sp>
        <p:nvSpPr>
          <p:cNvPr id="185" name="Freeform 185"/>
          <p:cNvSpPr>
            <a:spLocks noEditPoints="1"/>
          </p:cNvSpPr>
          <p:nvPr/>
        </p:nvSpPr>
        <p:spPr bwMode="auto">
          <a:xfrm>
            <a:off x="1825526" y="1172552"/>
            <a:ext cx="199973" cy="153948"/>
          </a:xfrm>
          <a:custGeom>
            <a:avLst/>
            <a:gdLst>
              <a:gd name="T0" fmla="*/ 124 w 126"/>
              <a:gd name="T1" fmla="*/ 38 h 97"/>
              <a:gd name="T2" fmla="*/ 105 w 126"/>
              <a:gd name="T3" fmla="*/ 15 h 97"/>
              <a:gd name="T4" fmla="*/ 99 w 126"/>
              <a:gd name="T5" fmla="*/ 34 h 97"/>
              <a:gd name="T6" fmla="*/ 111 w 126"/>
              <a:gd name="T7" fmla="*/ 39 h 97"/>
              <a:gd name="T8" fmla="*/ 113 w 126"/>
              <a:gd name="T9" fmla="*/ 55 h 97"/>
              <a:gd name="T10" fmla="*/ 99 w 126"/>
              <a:gd name="T11" fmla="*/ 63 h 97"/>
              <a:gd name="T12" fmla="*/ 113 w 126"/>
              <a:gd name="T13" fmla="*/ 72 h 97"/>
              <a:gd name="T14" fmla="*/ 125 w 126"/>
              <a:gd name="T15" fmla="*/ 58 h 97"/>
              <a:gd name="T16" fmla="*/ 99 w 126"/>
              <a:gd name="T17" fmla="*/ 12 h 97"/>
              <a:gd name="T18" fmla="*/ 40 w 126"/>
              <a:gd name="T19" fmla="*/ 1 h 97"/>
              <a:gd name="T20" fmla="*/ 42 w 126"/>
              <a:gd name="T21" fmla="*/ 5 h 97"/>
              <a:gd name="T22" fmla="*/ 46 w 126"/>
              <a:gd name="T23" fmla="*/ 13 h 97"/>
              <a:gd name="T24" fmla="*/ 40 w 126"/>
              <a:gd name="T25" fmla="*/ 20 h 97"/>
              <a:gd name="T26" fmla="*/ 40 w 126"/>
              <a:gd name="T27" fmla="*/ 84 h 97"/>
              <a:gd name="T28" fmla="*/ 59 w 126"/>
              <a:gd name="T29" fmla="*/ 82 h 97"/>
              <a:gd name="T30" fmla="*/ 79 w 126"/>
              <a:gd name="T31" fmla="*/ 76 h 97"/>
              <a:gd name="T32" fmla="*/ 99 w 126"/>
              <a:gd name="T33" fmla="*/ 63 h 97"/>
              <a:gd name="T34" fmla="*/ 92 w 126"/>
              <a:gd name="T35" fmla="*/ 62 h 97"/>
              <a:gd name="T36" fmla="*/ 86 w 126"/>
              <a:gd name="T37" fmla="*/ 42 h 97"/>
              <a:gd name="T38" fmla="*/ 95 w 126"/>
              <a:gd name="T39" fmla="*/ 35 h 97"/>
              <a:gd name="T40" fmla="*/ 40 w 126"/>
              <a:gd name="T41" fmla="*/ 1 h 97"/>
              <a:gd name="T42" fmla="*/ 33 w 126"/>
              <a:gd name="T43" fmla="*/ 9 h 97"/>
              <a:gd name="T44" fmla="*/ 40 w 126"/>
              <a:gd name="T45" fmla="*/ 1 h 97"/>
              <a:gd name="T46" fmla="*/ 40 w 126"/>
              <a:gd name="T47" fmla="*/ 96 h 97"/>
              <a:gd name="T48" fmla="*/ 38 w 126"/>
              <a:gd name="T49" fmla="*/ 85 h 97"/>
              <a:gd name="T50" fmla="*/ 33 w 126"/>
              <a:gd name="T51" fmla="*/ 97 h 97"/>
              <a:gd name="T52" fmla="*/ 37 w 126"/>
              <a:gd name="T53" fmla="*/ 72 h 97"/>
              <a:gd name="T54" fmla="*/ 33 w 126"/>
              <a:gd name="T55" fmla="*/ 32 h 97"/>
              <a:gd name="T56" fmla="*/ 33 w 126"/>
              <a:gd name="T57" fmla="*/ 15 h 97"/>
              <a:gd name="T58" fmla="*/ 36 w 126"/>
              <a:gd name="T59" fmla="*/ 19 h 97"/>
              <a:gd name="T60" fmla="*/ 33 w 126"/>
              <a:gd name="T61" fmla="*/ 3 h 97"/>
              <a:gd name="T62" fmla="*/ 27 w 126"/>
              <a:gd name="T63" fmla="*/ 20 h 97"/>
              <a:gd name="T64" fmla="*/ 33 w 126"/>
              <a:gd name="T65" fmla="*/ 15 h 97"/>
              <a:gd name="T66" fmla="*/ 33 w 126"/>
              <a:gd name="T67" fmla="*/ 3 h 97"/>
              <a:gd name="T68" fmla="*/ 27 w 126"/>
              <a:gd name="T69" fmla="*/ 97 h 97"/>
              <a:gd name="T70" fmla="*/ 27 w 126"/>
              <a:gd name="T71" fmla="*/ 92 h 97"/>
              <a:gd name="T72" fmla="*/ 33 w 126"/>
              <a:gd name="T73" fmla="*/ 32 h 97"/>
              <a:gd name="T74" fmla="*/ 23 w 126"/>
              <a:gd name="T75" fmla="*/ 69 h 97"/>
              <a:gd name="T76" fmla="*/ 27 w 126"/>
              <a:gd name="T77" fmla="*/ 59 h 97"/>
              <a:gd name="T78" fmla="*/ 26 w 126"/>
              <a:gd name="T79" fmla="*/ 47 h 97"/>
              <a:gd name="T80" fmla="*/ 23 w 126"/>
              <a:gd name="T81" fmla="*/ 39 h 97"/>
              <a:gd name="T82" fmla="*/ 33 w 126"/>
              <a:gd name="T83" fmla="*/ 32 h 97"/>
              <a:gd name="T84" fmla="*/ 17 w 126"/>
              <a:gd name="T85" fmla="*/ 11 h 97"/>
              <a:gd name="T86" fmla="*/ 2 w 126"/>
              <a:gd name="T87" fmla="*/ 40 h 97"/>
              <a:gd name="T88" fmla="*/ 8 w 126"/>
              <a:gd name="T89" fmla="*/ 88 h 97"/>
              <a:gd name="T90" fmla="*/ 23 w 126"/>
              <a:gd name="T91" fmla="*/ 97 h 97"/>
              <a:gd name="T92" fmla="*/ 22 w 126"/>
              <a:gd name="T93" fmla="*/ 91 h 97"/>
              <a:gd name="T94" fmla="*/ 17 w 126"/>
              <a:gd name="T95" fmla="*/ 74 h 97"/>
              <a:gd name="T96" fmla="*/ 23 w 126"/>
              <a:gd name="T97" fmla="*/ 65 h 97"/>
              <a:gd name="T98" fmla="*/ 13 w 126"/>
              <a:gd name="T99" fmla="*/ 65 h 97"/>
              <a:gd name="T100" fmla="*/ 7 w 126"/>
              <a:gd name="T101" fmla="*/ 54 h 97"/>
              <a:gd name="T102" fmla="*/ 14 w 126"/>
              <a:gd name="T103" fmla="*/ 43 h 97"/>
              <a:gd name="T104" fmla="*/ 23 w 126"/>
              <a:gd name="T105" fmla="*/ 39 h 97"/>
              <a:gd name="T106" fmla="*/ 14 w 126"/>
              <a:gd name="T107" fmla="*/ 32 h 97"/>
              <a:gd name="T108" fmla="*/ 14 w 126"/>
              <a:gd name="T109" fmla="*/ 2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6" h="97">
                <a:moveTo>
                  <a:pt x="126" y="53"/>
                </a:moveTo>
                <a:lnTo>
                  <a:pt x="126" y="53"/>
                </a:lnTo>
                <a:lnTo>
                  <a:pt x="126" y="45"/>
                </a:lnTo>
                <a:lnTo>
                  <a:pt x="124" y="38"/>
                </a:lnTo>
                <a:lnTo>
                  <a:pt x="121" y="31"/>
                </a:lnTo>
                <a:lnTo>
                  <a:pt x="117" y="24"/>
                </a:lnTo>
                <a:lnTo>
                  <a:pt x="109" y="17"/>
                </a:lnTo>
                <a:lnTo>
                  <a:pt x="105" y="15"/>
                </a:lnTo>
                <a:lnTo>
                  <a:pt x="105" y="15"/>
                </a:lnTo>
                <a:lnTo>
                  <a:pt x="99" y="12"/>
                </a:lnTo>
                <a:lnTo>
                  <a:pt x="99" y="34"/>
                </a:lnTo>
                <a:lnTo>
                  <a:pt x="99" y="34"/>
                </a:lnTo>
                <a:lnTo>
                  <a:pt x="103" y="35"/>
                </a:lnTo>
                <a:lnTo>
                  <a:pt x="106" y="36"/>
                </a:lnTo>
                <a:lnTo>
                  <a:pt x="106" y="36"/>
                </a:lnTo>
                <a:lnTo>
                  <a:pt x="111" y="39"/>
                </a:lnTo>
                <a:lnTo>
                  <a:pt x="114" y="45"/>
                </a:lnTo>
                <a:lnTo>
                  <a:pt x="114" y="50"/>
                </a:lnTo>
                <a:lnTo>
                  <a:pt x="113" y="55"/>
                </a:lnTo>
                <a:lnTo>
                  <a:pt x="113" y="55"/>
                </a:lnTo>
                <a:lnTo>
                  <a:pt x="110" y="59"/>
                </a:lnTo>
                <a:lnTo>
                  <a:pt x="107" y="62"/>
                </a:lnTo>
                <a:lnTo>
                  <a:pt x="103" y="63"/>
                </a:lnTo>
                <a:lnTo>
                  <a:pt x="99" y="63"/>
                </a:lnTo>
                <a:lnTo>
                  <a:pt x="99" y="76"/>
                </a:lnTo>
                <a:lnTo>
                  <a:pt x="99" y="76"/>
                </a:lnTo>
                <a:lnTo>
                  <a:pt x="109" y="74"/>
                </a:lnTo>
                <a:lnTo>
                  <a:pt x="113" y="72"/>
                </a:lnTo>
                <a:lnTo>
                  <a:pt x="117" y="70"/>
                </a:lnTo>
                <a:lnTo>
                  <a:pt x="121" y="68"/>
                </a:lnTo>
                <a:lnTo>
                  <a:pt x="122" y="63"/>
                </a:lnTo>
                <a:lnTo>
                  <a:pt x="125" y="58"/>
                </a:lnTo>
                <a:lnTo>
                  <a:pt x="126" y="53"/>
                </a:lnTo>
                <a:lnTo>
                  <a:pt x="126" y="53"/>
                </a:lnTo>
                <a:close/>
                <a:moveTo>
                  <a:pt x="99" y="12"/>
                </a:moveTo>
                <a:lnTo>
                  <a:pt x="99" y="12"/>
                </a:lnTo>
                <a:lnTo>
                  <a:pt x="82" y="5"/>
                </a:lnTo>
                <a:lnTo>
                  <a:pt x="65" y="1"/>
                </a:lnTo>
                <a:lnTo>
                  <a:pt x="52" y="0"/>
                </a:lnTo>
                <a:lnTo>
                  <a:pt x="40" y="1"/>
                </a:lnTo>
                <a:lnTo>
                  <a:pt x="40" y="5"/>
                </a:lnTo>
                <a:lnTo>
                  <a:pt x="40" y="5"/>
                </a:lnTo>
                <a:lnTo>
                  <a:pt x="42" y="5"/>
                </a:lnTo>
                <a:lnTo>
                  <a:pt x="42" y="5"/>
                </a:lnTo>
                <a:lnTo>
                  <a:pt x="42" y="5"/>
                </a:lnTo>
                <a:lnTo>
                  <a:pt x="45" y="8"/>
                </a:lnTo>
                <a:lnTo>
                  <a:pt x="46" y="11"/>
                </a:lnTo>
                <a:lnTo>
                  <a:pt x="46" y="13"/>
                </a:lnTo>
                <a:lnTo>
                  <a:pt x="46" y="16"/>
                </a:lnTo>
                <a:lnTo>
                  <a:pt x="46" y="16"/>
                </a:lnTo>
                <a:lnTo>
                  <a:pt x="44" y="19"/>
                </a:lnTo>
                <a:lnTo>
                  <a:pt x="40" y="20"/>
                </a:lnTo>
                <a:lnTo>
                  <a:pt x="40" y="76"/>
                </a:lnTo>
                <a:lnTo>
                  <a:pt x="40" y="76"/>
                </a:lnTo>
                <a:lnTo>
                  <a:pt x="40" y="80"/>
                </a:lnTo>
                <a:lnTo>
                  <a:pt x="40" y="84"/>
                </a:lnTo>
                <a:lnTo>
                  <a:pt x="40" y="96"/>
                </a:lnTo>
                <a:lnTo>
                  <a:pt x="40" y="96"/>
                </a:lnTo>
                <a:lnTo>
                  <a:pt x="49" y="91"/>
                </a:lnTo>
                <a:lnTo>
                  <a:pt x="59" y="82"/>
                </a:lnTo>
                <a:lnTo>
                  <a:pt x="69" y="77"/>
                </a:lnTo>
                <a:lnTo>
                  <a:pt x="73" y="76"/>
                </a:lnTo>
                <a:lnTo>
                  <a:pt x="79" y="76"/>
                </a:lnTo>
                <a:lnTo>
                  <a:pt x="79" y="76"/>
                </a:lnTo>
                <a:lnTo>
                  <a:pt x="90" y="76"/>
                </a:lnTo>
                <a:lnTo>
                  <a:pt x="99" y="76"/>
                </a:lnTo>
                <a:lnTo>
                  <a:pt x="99" y="63"/>
                </a:lnTo>
                <a:lnTo>
                  <a:pt x="99" y="63"/>
                </a:lnTo>
                <a:lnTo>
                  <a:pt x="97" y="63"/>
                </a:lnTo>
                <a:lnTo>
                  <a:pt x="92" y="62"/>
                </a:lnTo>
                <a:lnTo>
                  <a:pt x="92" y="62"/>
                </a:lnTo>
                <a:lnTo>
                  <a:pt x="92" y="62"/>
                </a:lnTo>
                <a:lnTo>
                  <a:pt x="88" y="59"/>
                </a:lnTo>
                <a:lnTo>
                  <a:pt x="86" y="54"/>
                </a:lnTo>
                <a:lnTo>
                  <a:pt x="84" y="49"/>
                </a:lnTo>
                <a:lnTo>
                  <a:pt x="86" y="42"/>
                </a:lnTo>
                <a:lnTo>
                  <a:pt x="86" y="42"/>
                </a:lnTo>
                <a:lnTo>
                  <a:pt x="88" y="39"/>
                </a:lnTo>
                <a:lnTo>
                  <a:pt x="91" y="36"/>
                </a:lnTo>
                <a:lnTo>
                  <a:pt x="95" y="35"/>
                </a:lnTo>
                <a:lnTo>
                  <a:pt x="99" y="34"/>
                </a:lnTo>
                <a:lnTo>
                  <a:pt x="99" y="12"/>
                </a:lnTo>
                <a:close/>
                <a:moveTo>
                  <a:pt x="40" y="1"/>
                </a:moveTo>
                <a:lnTo>
                  <a:pt x="40" y="1"/>
                </a:lnTo>
                <a:lnTo>
                  <a:pt x="33" y="3"/>
                </a:lnTo>
                <a:lnTo>
                  <a:pt x="33" y="11"/>
                </a:lnTo>
                <a:lnTo>
                  <a:pt x="33" y="11"/>
                </a:lnTo>
                <a:lnTo>
                  <a:pt x="33" y="9"/>
                </a:lnTo>
                <a:lnTo>
                  <a:pt x="33" y="9"/>
                </a:lnTo>
                <a:lnTo>
                  <a:pt x="36" y="7"/>
                </a:lnTo>
                <a:lnTo>
                  <a:pt x="40" y="5"/>
                </a:lnTo>
                <a:lnTo>
                  <a:pt x="40" y="1"/>
                </a:lnTo>
                <a:lnTo>
                  <a:pt x="40" y="1"/>
                </a:lnTo>
                <a:close/>
                <a:moveTo>
                  <a:pt x="33" y="97"/>
                </a:moveTo>
                <a:lnTo>
                  <a:pt x="33" y="97"/>
                </a:lnTo>
                <a:lnTo>
                  <a:pt x="40" y="96"/>
                </a:lnTo>
                <a:lnTo>
                  <a:pt x="40" y="84"/>
                </a:lnTo>
                <a:lnTo>
                  <a:pt x="40" y="84"/>
                </a:lnTo>
                <a:lnTo>
                  <a:pt x="38" y="85"/>
                </a:lnTo>
                <a:lnTo>
                  <a:pt x="38" y="85"/>
                </a:lnTo>
                <a:lnTo>
                  <a:pt x="36" y="89"/>
                </a:lnTo>
                <a:lnTo>
                  <a:pt x="33" y="92"/>
                </a:lnTo>
                <a:lnTo>
                  <a:pt x="33" y="97"/>
                </a:lnTo>
                <a:lnTo>
                  <a:pt x="33" y="97"/>
                </a:lnTo>
                <a:close/>
                <a:moveTo>
                  <a:pt x="40" y="20"/>
                </a:moveTo>
                <a:lnTo>
                  <a:pt x="40" y="76"/>
                </a:lnTo>
                <a:lnTo>
                  <a:pt x="40" y="76"/>
                </a:lnTo>
                <a:lnTo>
                  <a:pt x="37" y="72"/>
                </a:lnTo>
                <a:lnTo>
                  <a:pt x="33" y="69"/>
                </a:lnTo>
                <a:lnTo>
                  <a:pt x="33" y="69"/>
                </a:lnTo>
                <a:lnTo>
                  <a:pt x="33" y="69"/>
                </a:lnTo>
                <a:lnTo>
                  <a:pt x="33" y="32"/>
                </a:lnTo>
                <a:lnTo>
                  <a:pt x="33" y="32"/>
                </a:lnTo>
                <a:lnTo>
                  <a:pt x="33" y="30"/>
                </a:lnTo>
                <a:lnTo>
                  <a:pt x="33" y="26"/>
                </a:lnTo>
                <a:lnTo>
                  <a:pt x="33" y="15"/>
                </a:lnTo>
                <a:lnTo>
                  <a:pt x="33" y="15"/>
                </a:lnTo>
                <a:lnTo>
                  <a:pt x="34" y="17"/>
                </a:lnTo>
                <a:lnTo>
                  <a:pt x="36" y="19"/>
                </a:lnTo>
                <a:lnTo>
                  <a:pt x="36" y="19"/>
                </a:lnTo>
                <a:lnTo>
                  <a:pt x="40" y="20"/>
                </a:lnTo>
                <a:lnTo>
                  <a:pt x="40" y="20"/>
                </a:lnTo>
                <a:close/>
                <a:moveTo>
                  <a:pt x="33" y="3"/>
                </a:moveTo>
                <a:lnTo>
                  <a:pt x="33" y="3"/>
                </a:lnTo>
                <a:lnTo>
                  <a:pt x="23" y="7"/>
                </a:lnTo>
                <a:lnTo>
                  <a:pt x="23" y="19"/>
                </a:lnTo>
                <a:lnTo>
                  <a:pt x="23" y="19"/>
                </a:lnTo>
                <a:lnTo>
                  <a:pt x="27" y="20"/>
                </a:lnTo>
                <a:lnTo>
                  <a:pt x="27" y="20"/>
                </a:lnTo>
                <a:lnTo>
                  <a:pt x="30" y="23"/>
                </a:lnTo>
                <a:lnTo>
                  <a:pt x="33" y="26"/>
                </a:lnTo>
                <a:lnTo>
                  <a:pt x="33" y="15"/>
                </a:lnTo>
                <a:lnTo>
                  <a:pt x="33" y="15"/>
                </a:lnTo>
                <a:lnTo>
                  <a:pt x="32" y="13"/>
                </a:lnTo>
                <a:lnTo>
                  <a:pt x="33" y="11"/>
                </a:lnTo>
                <a:lnTo>
                  <a:pt x="33" y="3"/>
                </a:lnTo>
                <a:lnTo>
                  <a:pt x="33" y="3"/>
                </a:lnTo>
                <a:close/>
                <a:moveTo>
                  <a:pt x="23" y="97"/>
                </a:moveTo>
                <a:lnTo>
                  <a:pt x="23" y="97"/>
                </a:lnTo>
                <a:lnTo>
                  <a:pt x="27" y="97"/>
                </a:lnTo>
                <a:lnTo>
                  <a:pt x="33" y="97"/>
                </a:lnTo>
                <a:lnTo>
                  <a:pt x="33" y="92"/>
                </a:lnTo>
                <a:lnTo>
                  <a:pt x="33" y="92"/>
                </a:lnTo>
                <a:lnTo>
                  <a:pt x="27" y="92"/>
                </a:lnTo>
                <a:lnTo>
                  <a:pt x="23" y="91"/>
                </a:lnTo>
                <a:lnTo>
                  <a:pt x="23" y="97"/>
                </a:lnTo>
                <a:lnTo>
                  <a:pt x="23" y="97"/>
                </a:lnTo>
                <a:close/>
                <a:moveTo>
                  <a:pt x="33" y="32"/>
                </a:moveTo>
                <a:lnTo>
                  <a:pt x="33" y="69"/>
                </a:lnTo>
                <a:lnTo>
                  <a:pt x="33" y="69"/>
                </a:lnTo>
                <a:lnTo>
                  <a:pt x="27" y="68"/>
                </a:lnTo>
                <a:lnTo>
                  <a:pt x="23" y="69"/>
                </a:lnTo>
                <a:lnTo>
                  <a:pt x="23" y="65"/>
                </a:lnTo>
                <a:lnTo>
                  <a:pt x="23" y="65"/>
                </a:lnTo>
                <a:lnTo>
                  <a:pt x="26" y="62"/>
                </a:lnTo>
                <a:lnTo>
                  <a:pt x="27" y="59"/>
                </a:lnTo>
                <a:lnTo>
                  <a:pt x="27" y="59"/>
                </a:lnTo>
                <a:lnTo>
                  <a:pt x="29" y="55"/>
                </a:lnTo>
                <a:lnTo>
                  <a:pt x="29" y="50"/>
                </a:lnTo>
                <a:lnTo>
                  <a:pt x="26" y="47"/>
                </a:lnTo>
                <a:lnTo>
                  <a:pt x="23" y="45"/>
                </a:lnTo>
                <a:lnTo>
                  <a:pt x="23" y="43"/>
                </a:lnTo>
                <a:lnTo>
                  <a:pt x="23" y="39"/>
                </a:lnTo>
                <a:lnTo>
                  <a:pt x="23" y="39"/>
                </a:lnTo>
                <a:lnTo>
                  <a:pt x="27" y="38"/>
                </a:lnTo>
                <a:lnTo>
                  <a:pt x="32" y="34"/>
                </a:lnTo>
                <a:lnTo>
                  <a:pt x="32" y="34"/>
                </a:lnTo>
                <a:lnTo>
                  <a:pt x="33" y="32"/>
                </a:lnTo>
                <a:lnTo>
                  <a:pt x="33" y="32"/>
                </a:lnTo>
                <a:close/>
                <a:moveTo>
                  <a:pt x="23" y="7"/>
                </a:moveTo>
                <a:lnTo>
                  <a:pt x="23" y="7"/>
                </a:lnTo>
                <a:lnTo>
                  <a:pt x="17" y="11"/>
                </a:lnTo>
                <a:lnTo>
                  <a:pt x="13" y="16"/>
                </a:lnTo>
                <a:lnTo>
                  <a:pt x="8" y="21"/>
                </a:lnTo>
                <a:lnTo>
                  <a:pt x="6" y="27"/>
                </a:lnTo>
                <a:lnTo>
                  <a:pt x="2" y="40"/>
                </a:lnTo>
                <a:lnTo>
                  <a:pt x="0" y="54"/>
                </a:lnTo>
                <a:lnTo>
                  <a:pt x="2" y="66"/>
                </a:lnTo>
                <a:lnTo>
                  <a:pt x="4" y="78"/>
                </a:lnTo>
                <a:lnTo>
                  <a:pt x="8" y="88"/>
                </a:lnTo>
                <a:lnTo>
                  <a:pt x="13" y="91"/>
                </a:lnTo>
                <a:lnTo>
                  <a:pt x="15" y="93"/>
                </a:lnTo>
                <a:lnTo>
                  <a:pt x="15" y="93"/>
                </a:lnTo>
                <a:lnTo>
                  <a:pt x="23" y="97"/>
                </a:lnTo>
                <a:lnTo>
                  <a:pt x="23" y="91"/>
                </a:lnTo>
                <a:lnTo>
                  <a:pt x="22" y="91"/>
                </a:lnTo>
                <a:lnTo>
                  <a:pt x="22" y="91"/>
                </a:lnTo>
                <a:lnTo>
                  <a:pt x="22" y="91"/>
                </a:lnTo>
                <a:lnTo>
                  <a:pt x="18" y="88"/>
                </a:lnTo>
                <a:lnTo>
                  <a:pt x="17" y="84"/>
                </a:lnTo>
                <a:lnTo>
                  <a:pt x="15" y="80"/>
                </a:lnTo>
                <a:lnTo>
                  <a:pt x="17" y="74"/>
                </a:lnTo>
                <a:lnTo>
                  <a:pt x="17" y="74"/>
                </a:lnTo>
                <a:lnTo>
                  <a:pt x="19" y="72"/>
                </a:lnTo>
                <a:lnTo>
                  <a:pt x="23" y="69"/>
                </a:lnTo>
                <a:lnTo>
                  <a:pt x="23" y="65"/>
                </a:lnTo>
                <a:lnTo>
                  <a:pt x="23" y="65"/>
                </a:lnTo>
                <a:lnTo>
                  <a:pt x="18" y="66"/>
                </a:lnTo>
                <a:lnTo>
                  <a:pt x="13" y="65"/>
                </a:lnTo>
                <a:lnTo>
                  <a:pt x="13" y="65"/>
                </a:lnTo>
                <a:lnTo>
                  <a:pt x="13" y="65"/>
                </a:lnTo>
                <a:lnTo>
                  <a:pt x="10" y="62"/>
                </a:lnTo>
                <a:lnTo>
                  <a:pt x="7" y="58"/>
                </a:lnTo>
                <a:lnTo>
                  <a:pt x="7" y="54"/>
                </a:lnTo>
                <a:lnTo>
                  <a:pt x="8" y="49"/>
                </a:lnTo>
                <a:lnTo>
                  <a:pt x="8" y="49"/>
                </a:lnTo>
                <a:lnTo>
                  <a:pt x="11" y="46"/>
                </a:lnTo>
                <a:lnTo>
                  <a:pt x="14" y="43"/>
                </a:lnTo>
                <a:lnTo>
                  <a:pt x="18" y="43"/>
                </a:lnTo>
                <a:lnTo>
                  <a:pt x="23" y="43"/>
                </a:lnTo>
                <a:lnTo>
                  <a:pt x="23" y="39"/>
                </a:lnTo>
                <a:lnTo>
                  <a:pt x="23" y="39"/>
                </a:lnTo>
                <a:lnTo>
                  <a:pt x="18" y="38"/>
                </a:lnTo>
                <a:lnTo>
                  <a:pt x="18" y="38"/>
                </a:lnTo>
                <a:lnTo>
                  <a:pt x="15" y="35"/>
                </a:lnTo>
                <a:lnTo>
                  <a:pt x="14" y="32"/>
                </a:lnTo>
                <a:lnTo>
                  <a:pt x="13" y="28"/>
                </a:lnTo>
                <a:lnTo>
                  <a:pt x="14" y="24"/>
                </a:lnTo>
                <a:lnTo>
                  <a:pt x="14" y="24"/>
                </a:lnTo>
                <a:lnTo>
                  <a:pt x="14" y="24"/>
                </a:lnTo>
                <a:lnTo>
                  <a:pt x="18" y="20"/>
                </a:lnTo>
                <a:lnTo>
                  <a:pt x="23" y="19"/>
                </a:lnTo>
                <a:lnTo>
                  <a:pt x="23" y="7"/>
                </a:lnTo>
                <a:close/>
              </a:path>
            </a:pathLst>
          </a:custGeom>
          <a:solidFill>
            <a:srgbClr val="C160D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nvGrpSpPr>
          <p:cNvPr id="200" name="组合 199"/>
          <p:cNvGrpSpPr/>
          <p:nvPr/>
        </p:nvGrpSpPr>
        <p:grpSpPr>
          <a:xfrm>
            <a:off x="3596715" y="2227965"/>
            <a:ext cx="265044" cy="334876"/>
            <a:chOff x="3665538" y="3100388"/>
            <a:chExt cx="265113" cy="334963"/>
          </a:xfrm>
        </p:grpSpPr>
        <p:sp>
          <p:nvSpPr>
            <p:cNvPr id="186" name="Freeform 186"/>
            <p:cNvSpPr>
              <a:spLocks/>
            </p:cNvSpPr>
            <p:nvPr/>
          </p:nvSpPr>
          <p:spPr bwMode="auto">
            <a:xfrm>
              <a:off x="3665538" y="3109913"/>
              <a:ext cx="252413" cy="325438"/>
            </a:xfrm>
            <a:custGeom>
              <a:avLst/>
              <a:gdLst>
                <a:gd name="T0" fmla="*/ 159 w 159"/>
                <a:gd name="T1" fmla="*/ 36 h 205"/>
                <a:gd name="T2" fmla="*/ 151 w 159"/>
                <a:gd name="T3" fmla="*/ 32 h 205"/>
                <a:gd name="T4" fmla="*/ 56 w 159"/>
                <a:gd name="T5" fmla="*/ 185 h 205"/>
                <a:gd name="T6" fmla="*/ 56 w 159"/>
                <a:gd name="T7" fmla="*/ 185 h 205"/>
                <a:gd name="T8" fmla="*/ 53 w 159"/>
                <a:gd name="T9" fmla="*/ 189 h 205"/>
                <a:gd name="T10" fmla="*/ 50 w 159"/>
                <a:gd name="T11" fmla="*/ 191 h 205"/>
                <a:gd name="T12" fmla="*/ 46 w 159"/>
                <a:gd name="T13" fmla="*/ 193 h 205"/>
                <a:gd name="T14" fmla="*/ 41 w 159"/>
                <a:gd name="T15" fmla="*/ 194 h 205"/>
                <a:gd name="T16" fmla="*/ 37 w 159"/>
                <a:gd name="T17" fmla="*/ 195 h 205"/>
                <a:gd name="T18" fmla="*/ 31 w 159"/>
                <a:gd name="T19" fmla="*/ 194 h 205"/>
                <a:gd name="T20" fmla="*/ 27 w 159"/>
                <a:gd name="T21" fmla="*/ 193 h 205"/>
                <a:gd name="T22" fmla="*/ 22 w 159"/>
                <a:gd name="T23" fmla="*/ 191 h 205"/>
                <a:gd name="T24" fmla="*/ 22 w 159"/>
                <a:gd name="T25" fmla="*/ 191 h 205"/>
                <a:gd name="T26" fmla="*/ 18 w 159"/>
                <a:gd name="T27" fmla="*/ 187 h 205"/>
                <a:gd name="T28" fmla="*/ 15 w 159"/>
                <a:gd name="T29" fmla="*/ 185 h 205"/>
                <a:gd name="T30" fmla="*/ 12 w 159"/>
                <a:gd name="T31" fmla="*/ 180 h 205"/>
                <a:gd name="T32" fmla="*/ 10 w 159"/>
                <a:gd name="T33" fmla="*/ 175 h 205"/>
                <a:gd name="T34" fmla="*/ 10 w 159"/>
                <a:gd name="T35" fmla="*/ 171 h 205"/>
                <a:gd name="T36" fmla="*/ 10 w 159"/>
                <a:gd name="T37" fmla="*/ 166 h 205"/>
                <a:gd name="T38" fmla="*/ 11 w 159"/>
                <a:gd name="T39" fmla="*/ 162 h 205"/>
                <a:gd name="T40" fmla="*/ 12 w 159"/>
                <a:gd name="T41" fmla="*/ 157 h 205"/>
                <a:gd name="T42" fmla="*/ 107 w 159"/>
                <a:gd name="T43" fmla="*/ 4 h 205"/>
                <a:gd name="T44" fmla="*/ 100 w 159"/>
                <a:gd name="T45" fmla="*/ 0 h 205"/>
                <a:gd name="T46" fmla="*/ 4 w 159"/>
                <a:gd name="T47" fmla="*/ 155 h 205"/>
                <a:gd name="T48" fmla="*/ 4 w 159"/>
                <a:gd name="T49" fmla="*/ 155 h 205"/>
                <a:gd name="T50" fmla="*/ 2 w 159"/>
                <a:gd name="T51" fmla="*/ 160 h 205"/>
                <a:gd name="T52" fmla="*/ 0 w 159"/>
                <a:gd name="T53" fmla="*/ 167 h 205"/>
                <a:gd name="T54" fmla="*/ 0 w 159"/>
                <a:gd name="T55" fmla="*/ 172 h 205"/>
                <a:gd name="T56" fmla="*/ 2 w 159"/>
                <a:gd name="T57" fmla="*/ 179 h 205"/>
                <a:gd name="T58" fmla="*/ 3 w 159"/>
                <a:gd name="T59" fmla="*/ 185 h 205"/>
                <a:gd name="T60" fmla="*/ 7 w 159"/>
                <a:gd name="T61" fmla="*/ 190 h 205"/>
                <a:gd name="T62" fmla="*/ 11 w 159"/>
                <a:gd name="T63" fmla="*/ 195 h 205"/>
                <a:gd name="T64" fmla="*/ 16 w 159"/>
                <a:gd name="T65" fmla="*/ 199 h 205"/>
                <a:gd name="T66" fmla="*/ 16 w 159"/>
                <a:gd name="T67" fmla="*/ 199 h 205"/>
                <a:gd name="T68" fmla="*/ 23 w 159"/>
                <a:gd name="T69" fmla="*/ 202 h 205"/>
                <a:gd name="T70" fmla="*/ 30 w 159"/>
                <a:gd name="T71" fmla="*/ 203 h 205"/>
                <a:gd name="T72" fmla="*/ 35 w 159"/>
                <a:gd name="T73" fmla="*/ 205 h 205"/>
                <a:gd name="T74" fmla="*/ 42 w 159"/>
                <a:gd name="T75" fmla="*/ 205 h 205"/>
                <a:gd name="T76" fmla="*/ 48 w 159"/>
                <a:gd name="T77" fmla="*/ 202 h 205"/>
                <a:gd name="T78" fmla="*/ 53 w 159"/>
                <a:gd name="T79" fmla="*/ 199 h 205"/>
                <a:gd name="T80" fmla="*/ 58 w 159"/>
                <a:gd name="T81" fmla="*/ 195 h 205"/>
                <a:gd name="T82" fmla="*/ 62 w 159"/>
                <a:gd name="T83" fmla="*/ 191 h 205"/>
                <a:gd name="T84" fmla="*/ 159 w 159"/>
                <a:gd name="T85" fmla="*/ 3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9" h="205">
                  <a:moveTo>
                    <a:pt x="159" y="36"/>
                  </a:moveTo>
                  <a:lnTo>
                    <a:pt x="151" y="32"/>
                  </a:lnTo>
                  <a:lnTo>
                    <a:pt x="56" y="185"/>
                  </a:lnTo>
                  <a:lnTo>
                    <a:pt x="56" y="185"/>
                  </a:lnTo>
                  <a:lnTo>
                    <a:pt x="53" y="189"/>
                  </a:lnTo>
                  <a:lnTo>
                    <a:pt x="50" y="191"/>
                  </a:lnTo>
                  <a:lnTo>
                    <a:pt x="46" y="193"/>
                  </a:lnTo>
                  <a:lnTo>
                    <a:pt x="41" y="194"/>
                  </a:lnTo>
                  <a:lnTo>
                    <a:pt x="37" y="195"/>
                  </a:lnTo>
                  <a:lnTo>
                    <a:pt x="31" y="194"/>
                  </a:lnTo>
                  <a:lnTo>
                    <a:pt x="27" y="193"/>
                  </a:lnTo>
                  <a:lnTo>
                    <a:pt x="22" y="191"/>
                  </a:lnTo>
                  <a:lnTo>
                    <a:pt x="22" y="191"/>
                  </a:lnTo>
                  <a:lnTo>
                    <a:pt x="18" y="187"/>
                  </a:lnTo>
                  <a:lnTo>
                    <a:pt x="15" y="185"/>
                  </a:lnTo>
                  <a:lnTo>
                    <a:pt x="12" y="180"/>
                  </a:lnTo>
                  <a:lnTo>
                    <a:pt x="10" y="175"/>
                  </a:lnTo>
                  <a:lnTo>
                    <a:pt x="10" y="171"/>
                  </a:lnTo>
                  <a:lnTo>
                    <a:pt x="10" y="166"/>
                  </a:lnTo>
                  <a:lnTo>
                    <a:pt x="11" y="162"/>
                  </a:lnTo>
                  <a:lnTo>
                    <a:pt x="12" y="157"/>
                  </a:lnTo>
                  <a:lnTo>
                    <a:pt x="107" y="4"/>
                  </a:lnTo>
                  <a:lnTo>
                    <a:pt x="100" y="0"/>
                  </a:lnTo>
                  <a:lnTo>
                    <a:pt x="4" y="155"/>
                  </a:lnTo>
                  <a:lnTo>
                    <a:pt x="4" y="155"/>
                  </a:lnTo>
                  <a:lnTo>
                    <a:pt x="2" y="160"/>
                  </a:lnTo>
                  <a:lnTo>
                    <a:pt x="0" y="167"/>
                  </a:lnTo>
                  <a:lnTo>
                    <a:pt x="0" y="172"/>
                  </a:lnTo>
                  <a:lnTo>
                    <a:pt x="2" y="179"/>
                  </a:lnTo>
                  <a:lnTo>
                    <a:pt x="3" y="185"/>
                  </a:lnTo>
                  <a:lnTo>
                    <a:pt x="7" y="190"/>
                  </a:lnTo>
                  <a:lnTo>
                    <a:pt x="11" y="195"/>
                  </a:lnTo>
                  <a:lnTo>
                    <a:pt x="16" y="199"/>
                  </a:lnTo>
                  <a:lnTo>
                    <a:pt x="16" y="199"/>
                  </a:lnTo>
                  <a:lnTo>
                    <a:pt x="23" y="202"/>
                  </a:lnTo>
                  <a:lnTo>
                    <a:pt x="30" y="203"/>
                  </a:lnTo>
                  <a:lnTo>
                    <a:pt x="35" y="205"/>
                  </a:lnTo>
                  <a:lnTo>
                    <a:pt x="42" y="205"/>
                  </a:lnTo>
                  <a:lnTo>
                    <a:pt x="48" y="202"/>
                  </a:lnTo>
                  <a:lnTo>
                    <a:pt x="53" y="199"/>
                  </a:lnTo>
                  <a:lnTo>
                    <a:pt x="58" y="195"/>
                  </a:lnTo>
                  <a:lnTo>
                    <a:pt x="62" y="191"/>
                  </a:lnTo>
                  <a:lnTo>
                    <a:pt x="159" y="36"/>
                  </a:lnTo>
                  <a:close/>
                </a:path>
              </a:pathLst>
            </a:custGeom>
            <a:solidFill>
              <a:srgbClr val="C160D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87" name="Freeform 187"/>
            <p:cNvSpPr>
              <a:spLocks/>
            </p:cNvSpPr>
            <p:nvPr/>
          </p:nvSpPr>
          <p:spPr bwMode="auto">
            <a:xfrm>
              <a:off x="3808413" y="3100388"/>
              <a:ext cx="122238" cy="82550"/>
            </a:xfrm>
            <a:custGeom>
              <a:avLst/>
              <a:gdLst>
                <a:gd name="T0" fmla="*/ 75 w 77"/>
                <a:gd name="T1" fmla="*/ 50 h 52"/>
                <a:gd name="T2" fmla="*/ 75 w 77"/>
                <a:gd name="T3" fmla="*/ 50 h 52"/>
                <a:gd name="T4" fmla="*/ 74 w 77"/>
                <a:gd name="T5" fmla="*/ 51 h 52"/>
                <a:gd name="T6" fmla="*/ 71 w 77"/>
                <a:gd name="T7" fmla="*/ 52 h 52"/>
                <a:gd name="T8" fmla="*/ 69 w 77"/>
                <a:gd name="T9" fmla="*/ 52 h 52"/>
                <a:gd name="T10" fmla="*/ 67 w 77"/>
                <a:gd name="T11" fmla="*/ 51 h 52"/>
                <a:gd name="T12" fmla="*/ 2 w 77"/>
                <a:gd name="T13" fmla="*/ 12 h 52"/>
                <a:gd name="T14" fmla="*/ 2 w 77"/>
                <a:gd name="T15" fmla="*/ 12 h 52"/>
                <a:gd name="T16" fmla="*/ 0 w 77"/>
                <a:gd name="T17" fmla="*/ 9 h 52"/>
                <a:gd name="T18" fmla="*/ 0 w 77"/>
                <a:gd name="T19" fmla="*/ 8 h 52"/>
                <a:gd name="T20" fmla="*/ 0 w 77"/>
                <a:gd name="T21" fmla="*/ 5 h 52"/>
                <a:gd name="T22" fmla="*/ 0 w 77"/>
                <a:gd name="T23" fmla="*/ 2 h 52"/>
                <a:gd name="T24" fmla="*/ 0 w 77"/>
                <a:gd name="T25" fmla="*/ 2 h 52"/>
                <a:gd name="T26" fmla="*/ 1 w 77"/>
                <a:gd name="T27" fmla="*/ 1 h 52"/>
                <a:gd name="T28" fmla="*/ 4 w 77"/>
                <a:gd name="T29" fmla="*/ 0 h 52"/>
                <a:gd name="T30" fmla="*/ 6 w 77"/>
                <a:gd name="T31" fmla="*/ 0 h 52"/>
                <a:gd name="T32" fmla="*/ 8 w 77"/>
                <a:gd name="T33" fmla="*/ 1 h 52"/>
                <a:gd name="T34" fmla="*/ 74 w 77"/>
                <a:gd name="T35" fmla="*/ 42 h 52"/>
                <a:gd name="T36" fmla="*/ 74 w 77"/>
                <a:gd name="T37" fmla="*/ 42 h 52"/>
                <a:gd name="T38" fmla="*/ 75 w 77"/>
                <a:gd name="T39" fmla="*/ 43 h 52"/>
                <a:gd name="T40" fmla="*/ 77 w 77"/>
                <a:gd name="T41" fmla="*/ 46 h 52"/>
                <a:gd name="T42" fmla="*/ 77 w 77"/>
                <a:gd name="T43" fmla="*/ 47 h 52"/>
                <a:gd name="T44" fmla="*/ 75 w 77"/>
                <a:gd name="T45" fmla="*/ 50 h 52"/>
                <a:gd name="T46" fmla="*/ 75 w 77"/>
                <a:gd name="T47" fmla="*/ 5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52">
                  <a:moveTo>
                    <a:pt x="75" y="50"/>
                  </a:moveTo>
                  <a:lnTo>
                    <a:pt x="75" y="50"/>
                  </a:lnTo>
                  <a:lnTo>
                    <a:pt x="74" y="51"/>
                  </a:lnTo>
                  <a:lnTo>
                    <a:pt x="71" y="52"/>
                  </a:lnTo>
                  <a:lnTo>
                    <a:pt x="69" y="52"/>
                  </a:lnTo>
                  <a:lnTo>
                    <a:pt x="67" y="51"/>
                  </a:lnTo>
                  <a:lnTo>
                    <a:pt x="2" y="12"/>
                  </a:lnTo>
                  <a:lnTo>
                    <a:pt x="2" y="12"/>
                  </a:lnTo>
                  <a:lnTo>
                    <a:pt x="0" y="9"/>
                  </a:lnTo>
                  <a:lnTo>
                    <a:pt x="0" y="8"/>
                  </a:lnTo>
                  <a:lnTo>
                    <a:pt x="0" y="5"/>
                  </a:lnTo>
                  <a:lnTo>
                    <a:pt x="0" y="2"/>
                  </a:lnTo>
                  <a:lnTo>
                    <a:pt x="0" y="2"/>
                  </a:lnTo>
                  <a:lnTo>
                    <a:pt x="1" y="1"/>
                  </a:lnTo>
                  <a:lnTo>
                    <a:pt x="4" y="0"/>
                  </a:lnTo>
                  <a:lnTo>
                    <a:pt x="6" y="0"/>
                  </a:lnTo>
                  <a:lnTo>
                    <a:pt x="8" y="1"/>
                  </a:lnTo>
                  <a:lnTo>
                    <a:pt x="74" y="42"/>
                  </a:lnTo>
                  <a:lnTo>
                    <a:pt x="74" y="42"/>
                  </a:lnTo>
                  <a:lnTo>
                    <a:pt x="75" y="43"/>
                  </a:lnTo>
                  <a:lnTo>
                    <a:pt x="77" y="46"/>
                  </a:lnTo>
                  <a:lnTo>
                    <a:pt x="77" y="47"/>
                  </a:lnTo>
                  <a:lnTo>
                    <a:pt x="75" y="50"/>
                  </a:lnTo>
                  <a:lnTo>
                    <a:pt x="75" y="50"/>
                  </a:lnTo>
                  <a:close/>
                </a:path>
              </a:pathLst>
            </a:custGeom>
            <a:solidFill>
              <a:srgbClr val="C160D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88" name="Freeform 188"/>
            <p:cNvSpPr>
              <a:spLocks/>
            </p:cNvSpPr>
            <p:nvPr/>
          </p:nvSpPr>
          <p:spPr bwMode="auto">
            <a:xfrm>
              <a:off x="3708401" y="3168650"/>
              <a:ext cx="173038" cy="234950"/>
            </a:xfrm>
            <a:custGeom>
              <a:avLst/>
              <a:gdLst>
                <a:gd name="T0" fmla="*/ 109 w 109"/>
                <a:gd name="T1" fmla="*/ 5 h 148"/>
                <a:gd name="T2" fmla="*/ 99 w 109"/>
                <a:gd name="T3" fmla="*/ 0 h 148"/>
                <a:gd name="T4" fmla="*/ 15 w 109"/>
                <a:gd name="T5" fmla="*/ 137 h 148"/>
                <a:gd name="T6" fmla="*/ 15 w 109"/>
                <a:gd name="T7" fmla="*/ 137 h 148"/>
                <a:gd name="T8" fmla="*/ 12 w 109"/>
                <a:gd name="T9" fmla="*/ 139 h 148"/>
                <a:gd name="T10" fmla="*/ 8 w 109"/>
                <a:gd name="T11" fmla="*/ 142 h 148"/>
                <a:gd name="T12" fmla="*/ 4 w 109"/>
                <a:gd name="T13" fmla="*/ 143 h 148"/>
                <a:gd name="T14" fmla="*/ 0 w 109"/>
                <a:gd name="T15" fmla="*/ 143 h 148"/>
                <a:gd name="T16" fmla="*/ 0 w 109"/>
                <a:gd name="T17" fmla="*/ 143 h 148"/>
                <a:gd name="T18" fmla="*/ 0 w 109"/>
                <a:gd name="T19" fmla="*/ 145 h 148"/>
                <a:gd name="T20" fmla="*/ 0 w 109"/>
                <a:gd name="T21" fmla="*/ 145 h 148"/>
                <a:gd name="T22" fmla="*/ 7 w 109"/>
                <a:gd name="T23" fmla="*/ 148 h 148"/>
                <a:gd name="T24" fmla="*/ 14 w 109"/>
                <a:gd name="T25" fmla="*/ 148 h 148"/>
                <a:gd name="T26" fmla="*/ 21 w 109"/>
                <a:gd name="T27" fmla="*/ 145 h 148"/>
                <a:gd name="T28" fmla="*/ 25 w 109"/>
                <a:gd name="T29" fmla="*/ 141 h 148"/>
                <a:gd name="T30" fmla="*/ 109 w 109"/>
                <a:gd name="T31" fmla="*/ 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48">
                  <a:moveTo>
                    <a:pt x="109" y="5"/>
                  </a:moveTo>
                  <a:lnTo>
                    <a:pt x="99" y="0"/>
                  </a:lnTo>
                  <a:lnTo>
                    <a:pt x="15" y="137"/>
                  </a:lnTo>
                  <a:lnTo>
                    <a:pt x="15" y="137"/>
                  </a:lnTo>
                  <a:lnTo>
                    <a:pt x="12" y="139"/>
                  </a:lnTo>
                  <a:lnTo>
                    <a:pt x="8" y="142"/>
                  </a:lnTo>
                  <a:lnTo>
                    <a:pt x="4" y="143"/>
                  </a:lnTo>
                  <a:lnTo>
                    <a:pt x="0" y="143"/>
                  </a:lnTo>
                  <a:lnTo>
                    <a:pt x="0" y="143"/>
                  </a:lnTo>
                  <a:lnTo>
                    <a:pt x="0" y="145"/>
                  </a:lnTo>
                  <a:lnTo>
                    <a:pt x="0" y="145"/>
                  </a:lnTo>
                  <a:lnTo>
                    <a:pt x="7" y="148"/>
                  </a:lnTo>
                  <a:lnTo>
                    <a:pt x="14" y="148"/>
                  </a:lnTo>
                  <a:lnTo>
                    <a:pt x="21" y="145"/>
                  </a:lnTo>
                  <a:lnTo>
                    <a:pt x="25" y="141"/>
                  </a:lnTo>
                  <a:lnTo>
                    <a:pt x="109" y="5"/>
                  </a:lnTo>
                  <a:close/>
                </a:path>
              </a:pathLst>
            </a:custGeom>
            <a:solidFill>
              <a:srgbClr val="C160D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sp>
        <p:nvSpPr>
          <p:cNvPr id="189" name="Freeform 189"/>
          <p:cNvSpPr>
            <a:spLocks noEditPoints="1"/>
          </p:cNvSpPr>
          <p:nvPr/>
        </p:nvSpPr>
        <p:spPr bwMode="auto">
          <a:xfrm>
            <a:off x="2298478" y="3843620"/>
            <a:ext cx="217431" cy="233302"/>
          </a:xfrm>
          <a:custGeom>
            <a:avLst/>
            <a:gdLst>
              <a:gd name="T0" fmla="*/ 107 w 137"/>
              <a:gd name="T1" fmla="*/ 68 h 147"/>
              <a:gd name="T2" fmla="*/ 103 w 137"/>
              <a:gd name="T3" fmla="*/ 51 h 147"/>
              <a:gd name="T4" fmla="*/ 103 w 137"/>
              <a:gd name="T5" fmla="*/ 99 h 147"/>
              <a:gd name="T6" fmla="*/ 117 w 137"/>
              <a:gd name="T7" fmla="*/ 111 h 147"/>
              <a:gd name="T8" fmla="*/ 115 w 137"/>
              <a:gd name="T9" fmla="*/ 118 h 147"/>
              <a:gd name="T10" fmla="*/ 103 w 137"/>
              <a:gd name="T11" fmla="*/ 38 h 147"/>
              <a:gd name="T12" fmla="*/ 115 w 137"/>
              <a:gd name="T13" fmla="*/ 19 h 147"/>
              <a:gd name="T14" fmla="*/ 117 w 137"/>
              <a:gd name="T15" fmla="*/ 24 h 147"/>
              <a:gd name="T16" fmla="*/ 103 w 137"/>
              <a:gd name="T17" fmla="*/ 38 h 147"/>
              <a:gd name="T18" fmla="*/ 114 w 137"/>
              <a:gd name="T19" fmla="*/ 68 h 147"/>
              <a:gd name="T20" fmla="*/ 134 w 137"/>
              <a:gd name="T21" fmla="*/ 65 h 147"/>
              <a:gd name="T22" fmla="*/ 136 w 137"/>
              <a:gd name="T23" fmla="*/ 70 h 147"/>
              <a:gd name="T24" fmla="*/ 114 w 137"/>
              <a:gd name="T25" fmla="*/ 70 h 147"/>
              <a:gd name="T26" fmla="*/ 69 w 137"/>
              <a:gd name="T27" fmla="*/ 30 h 147"/>
              <a:gd name="T28" fmla="*/ 103 w 137"/>
              <a:gd name="T29" fmla="*/ 51 h 147"/>
              <a:gd name="T30" fmla="*/ 90 w 137"/>
              <a:gd name="T31" fmla="*/ 100 h 147"/>
              <a:gd name="T32" fmla="*/ 84 w 137"/>
              <a:gd name="T33" fmla="*/ 142 h 147"/>
              <a:gd name="T34" fmla="*/ 69 w 137"/>
              <a:gd name="T35" fmla="*/ 114 h 147"/>
              <a:gd name="T36" fmla="*/ 83 w 137"/>
              <a:gd name="T37" fmla="*/ 96 h 147"/>
              <a:gd name="T38" fmla="*/ 95 w 137"/>
              <a:gd name="T39" fmla="*/ 84 h 147"/>
              <a:gd name="T40" fmla="*/ 99 w 137"/>
              <a:gd name="T41" fmla="*/ 62 h 147"/>
              <a:gd name="T42" fmla="*/ 91 w 137"/>
              <a:gd name="T43" fmla="*/ 47 h 147"/>
              <a:gd name="T44" fmla="*/ 69 w 137"/>
              <a:gd name="T45" fmla="*/ 38 h 147"/>
              <a:gd name="T46" fmla="*/ 100 w 137"/>
              <a:gd name="T47" fmla="*/ 31 h 147"/>
              <a:gd name="T48" fmla="*/ 100 w 137"/>
              <a:gd name="T49" fmla="*/ 36 h 147"/>
              <a:gd name="T50" fmla="*/ 103 w 137"/>
              <a:gd name="T51" fmla="*/ 99 h 147"/>
              <a:gd name="T52" fmla="*/ 99 w 137"/>
              <a:gd name="T53" fmla="*/ 101 h 147"/>
              <a:gd name="T54" fmla="*/ 103 w 137"/>
              <a:gd name="T55" fmla="*/ 99 h 147"/>
              <a:gd name="T56" fmla="*/ 72 w 137"/>
              <a:gd name="T57" fmla="*/ 1 h 147"/>
              <a:gd name="T58" fmla="*/ 72 w 137"/>
              <a:gd name="T59" fmla="*/ 23 h 147"/>
              <a:gd name="T60" fmla="*/ 67 w 137"/>
              <a:gd name="T61" fmla="*/ 147 h 147"/>
              <a:gd name="T62" fmla="*/ 49 w 137"/>
              <a:gd name="T63" fmla="*/ 137 h 147"/>
              <a:gd name="T64" fmla="*/ 41 w 137"/>
              <a:gd name="T65" fmla="*/ 92 h 147"/>
              <a:gd name="T66" fmla="*/ 41 w 137"/>
              <a:gd name="T67" fmla="*/ 43 h 147"/>
              <a:gd name="T68" fmla="*/ 69 w 137"/>
              <a:gd name="T69" fmla="*/ 30 h 147"/>
              <a:gd name="T70" fmla="*/ 57 w 137"/>
              <a:gd name="T71" fmla="*/ 40 h 147"/>
              <a:gd name="T72" fmla="*/ 45 w 137"/>
              <a:gd name="T73" fmla="*/ 51 h 147"/>
              <a:gd name="T74" fmla="*/ 40 w 137"/>
              <a:gd name="T75" fmla="*/ 68 h 147"/>
              <a:gd name="T76" fmla="*/ 54 w 137"/>
              <a:gd name="T77" fmla="*/ 93 h 147"/>
              <a:gd name="T78" fmla="*/ 56 w 137"/>
              <a:gd name="T79" fmla="*/ 97 h 147"/>
              <a:gd name="T80" fmla="*/ 69 w 137"/>
              <a:gd name="T81" fmla="*/ 147 h 147"/>
              <a:gd name="T82" fmla="*/ 69 w 137"/>
              <a:gd name="T83" fmla="*/ 24 h 147"/>
              <a:gd name="T84" fmla="*/ 65 w 137"/>
              <a:gd name="T85" fmla="*/ 4 h 147"/>
              <a:gd name="T86" fmla="*/ 69 w 137"/>
              <a:gd name="T87" fmla="*/ 0 h 147"/>
              <a:gd name="T88" fmla="*/ 38 w 137"/>
              <a:gd name="T89" fmla="*/ 104 h 147"/>
              <a:gd name="T90" fmla="*/ 35 w 137"/>
              <a:gd name="T91" fmla="*/ 99 h 147"/>
              <a:gd name="T92" fmla="*/ 35 w 137"/>
              <a:gd name="T93" fmla="*/ 38 h 147"/>
              <a:gd name="T94" fmla="*/ 38 w 137"/>
              <a:gd name="T95" fmla="*/ 31 h 147"/>
              <a:gd name="T96" fmla="*/ 35 w 137"/>
              <a:gd name="T97" fmla="*/ 84 h 147"/>
              <a:gd name="T98" fmla="*/ 33 w 137"/>
              <a:gd name="T99" fmla="*/ 59 h 147"/>
              <a:gd name="T100" fmla="*/ 35 w 137"/>
              <a:gd name="T101" fmla="*/ 30 h 147"/>
              <a:gd name="T102" fmla="*/ 33 w 137"/>
              <a:gd name="T103" fmla="*/ 36 h 147"/>
              <a:gd name="T104" fmla="*/ 21 w 137"/>
              <a:gd name="T105" fmla="*/ 20 h 147"/>
              <a:gd name="T106" fmla="*/ 35 w 137"/>
              <a:gd name="T107" fmla="*/ 30 h 147"/>
              <a:gd name="T108" fmla="*/ 26 w 137"/>
              <a:gd name="T109" fmla="*/ 116 h 147"/>
              <a:gd name="T110" fmla="*/ 21 w 137"/>
              <a:gd name="T111" fmla="*/ 116 h 147"/>
              <a:gd name="T112" fmla="*/ 33 w 137"/>
              <a:gd name="T113" fmla="*/ 99 h 147"/>
              <a:gd name="T114" fmla="*/ 4 w 137"/>
              <a:gd name="T115" fmla="*/ 65 h 147"/>
              <a:gd name="T116" fmla="*/ 23 w 137"/>
              <a:gd name="T117" fmla="*/ 65 h 147"/>
              <a:gd name="T118" fmla="*/ 21 w 137"/>
              <a:gd name="T119" fmla="*/ 72 h 147"/>
              <a:gd name="T120" fmla="*/ 0 w 137"/>
              <a:gd name="T121" fmla="*/ 68 h 147"/>
              <a:gd name="T122" fmla="*/ 4 w 137"/>
              <a:gd name="T123" fmla="*/ 6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147">
                <a:moveTo>
                  <a:pt x="103" y="51"/>
                </a:moveTo>
                <a:lnTo>
                  <a:pt x="103" y="51"/>
                </a:lnTo>
                <a:lnTo>
                  <a:pt x="106" y="59"/>
                </a:lnTo>
                <a:lnTo>
                  <a:pt x="107" y="68"/>
                </a:lnTo>
                <a:lnTo>
                  <a:pt x="107" y="68"/>
                </a:lnTo>
                <a:lnTo>
                  <a:pt x="106" y="77"/>
                </a:lnTo>
                <a:lnTo>
                  <a:pt x="103" y="84"/>
                </a:lnTo>
                <a:lnTo>
                  <a:pt x="103" y="51"/>
                </a:lnTo>
                <a:lnTo>
                  <a:pt x="103" y="51"/>
                </a:lnTo>
                <a:close/>
                <a:moveTo>
                  <a:pt x="103" y="107"/>
                </a:moveTo>
                <a:lnTo>
                  <a:pt x="103" y="99"/>
                </a:lnTo>
                <a:lnTo>
                  <a:pt x="103" y="99"/>
                </a:lnTo>
                <a:lnTo>
                  <a:pt x="106" y="99"/>
                </a:lnTo>
                <a:lnTo>
                  <a:pt x="106" y="99"/>
                </a:lnTo>
                <a:lnTo>
                  <a:pt x="117" y="111"/>
                </a:lnTo>
                <a:lnTo>
                  <a:pt x="117" y="111"/>
                </a:lnTo>
                <a:lnTo>
                  <a:pt x="118" y="114"/>
                </a:lnTo>
                <a:lnTo>
                  <a:pt x="117" y="116"/>
                </a:lnTo>
                <a:lnTo>
                  <a:pt x="117" y="116"/>
                </a:lnTo>
                <a:lnTo>
                  <a:pt x="115" y="118"/>
                </a:lnTo>
                <a:lnTo>
                  <a:pt x="113" y="116"/>
                </a:lnTo>
                <a:lnTo>
                  <a:pt x="103" y="107"/>
                </a:lnTo>
                <a:lnTo>
                  <a:pt x="103" y="107"/>
                </a:lnTo>
                <a:close/>
                <a:moveTo>
                  <a:pt x="103" y="38"/>
                </a:moveTo>
                <a:lnTo>
                  <a:pt x="103" y="28"/>
                </a:lnTo>
                <a:lnTo>
                  <a:pt x="113" y="20"/>
                </a:lnTo>
                <a:lnTo>
                  <a:pt x="113" y="20"/>
                </a:lnTo>
                <a:lnTo>
                  <a:pt x="115" y="19"/>
                </a:lnTo>
                <a:lnTo>
                  <a:pt x="117" y="20"/>
                </a:lnTo>
                <a:lnTo>
                  <a:pt x="117" y="20"/>
                </a:lnTo>
                <a:lnTo>
                  <a:pt x="118" y="23"/>
                </a:lnTo>
                <a:lnTo>
                  <a:pt x="117" y="24"/>
                </a:lnTo>
                <a:lnTo>
                  <a:pt x="106" y="36"/>
                </a:lnTo>
                <a:lnTo>
                  <a:pt x="106" y="36"/>
                </a:lnTo>
                <a:lnTo>
                  <a:pt x="106" y="36"/>
                </a:lnTo>
                <a:lnTo>
                  <a:pt x="103" y="38"/>
                </a:lnTo>
                <a:lnTo>
                  <a:pt x="103" y="38"/>
                </a:lnTo>
                <a:close/>
                <a:moveTo>
                  <a:pt x="114" y="68"/>
                </a:moveTo>
                <a:lnTo>
                  <a:pt x="114" y="68"/>
                </a:lnTo>
                <a:lnTo>
                  <a:pt x="114" y="68"/>
                </a:lnTo>
                <a:lnTo>
                  <a:pt x="114" y="65"/>
                </a:lnTo>
                <a:lnTo>
                  <a:pt x="117" y="65"/>
                </a:lnTo>
                <a:lnTo>
                  <a:pt x="134" y="65"/>
                </a:lnTo>
                <a:lnTo>
                  <a:pt x="134" y="65"/>
                </a:lnTo>
                <a:lnTo>
                  <a:pt x="136" y="65"/>
                </a:lnTo>
                <a:lnTo>
                  <a:pt x="137" y="68"/>
                </a:lnTo>
                <a:lnTo>
                  <a:pt x="137" y="68"/>
                </a:lnTo>
                <a:lnTo>
                  <a:pt x="136" y="70"/>
                </a:lnTo>
                <a:lnTo>
                  <a:pt x="134" y="72"/>
                </a:lnTo>
                <a:lnTo>
                  <a:pt x="117" y="72"/>
                </a:lnTo>
                <a:lnTo>
                  <a:pt x="117" y="72"/>
                </a:lnTo>
                <a:lnTo>
                  <a:pt x="114" y="70"/>
                </a:lnTo>
                <a:lnTo>
                  <a:pt x="114" y="68"/>
                </a:lnTo>
                <a:lnTo>
                  <a:pt x="114" y="68"/>
                </a:lnTo>
                <a:close/>
                <a:moveTo>
                  <a:pt x="69" y="30"/>
                </a:moveTo>
                <a:lnTo>
                  <a:pt x="69" y="30"/>
                </a:lnTo>
                <a:lnTo>
                  <a:pt x="80" y="32"/>
                </a:lnTo>
                <a:lnTo>
                  <a:pt x="90" y="36"/>
                </a:lnTo>
                <a:lnTo>
                  <a:pt x="98" y="43"/>
                </a:lnTo>
                <a:lnTo>
                  <a:pt x="103" y="51"/>
                </a:lnTo>
                <a:lnTo>
                  <a:pt x="103" y="84"/>
                </a:lnTo>
                <a:lnTo>
                  <a:pt x="103" y="84"/>
                </a:lnTo>
                <a:lnTo>
                  <a:pt x="98" y="93"/>
                </a:lnTo>
                <a:lnTo>
                  <a:pt x="90" y="100"/>
                </a:lnTo>
                <a:lnTo>
                  <a:pt x="90" y="130"/>
                </a:lnTo>
                <a:lnTo>
                  <a:pt x="90" y="130"/>
                </a:lnTo>
                <a:lnTo>
                  <a:pt x="88" y="137"/>
                </a:lnTo>
                <a:lnTo>
                  <a:pt x="84" y="142"/>
                </a:lnTo>
                <a:lnTo>
                  <a:pt x="79" y="146"/>
                </a:lnTo>
                <a:lnTo>
                  <a:pt x="71" y="147"/>
                </a:lnTo>
                <a:lnTo>
                  <a:pt x="69" y="147"/>
                </a:lnTo>
                <a:lnTo>
                  <a:pt x="69" y="114"/>
                </a:lnTo>
                <a:lnTo>
                  <a:pt x="82" y="114"/>
                </a:lnTo>
                <a:lnTo>
                  <a:pt x="82" y="97"/>
                </a:lnTo>
                <a:lnTo>
                  <a:pt x="82" y="97"/>
                </a:lnTo>
                <a:lnTo>
                  <a:pt x="83" y="96"/>
                </a:lnTo>
                <a:lnTo>
                  <a:pt x="84" y="95"/>
                </a:lnTo>
                <a:lnTo>
                  <a:pt x="84" y="95"/>
                </a:lnTo>
                <a:lnTo>
                  <a:pt x="91" y="89"/>
                </a:lnTo>
                <a:lnTo>
                  <a:pt x="95" y="84"/>
                </a:lnTo>
                <a:lnTo>
                  <a:pt x="98" y="76"/>
                </a:lnTo>
                <a:lnTo>
                  <a:pt x="99" y="68"/>
                </a:lnTo>
                <a:lnTo>
                  <a:pt x="99" y="68"/>
                </a:lnTo>
                <a:lnTo>
                  <a:pt x="99" y="62"/>
                </a:lnTo>
                <a:lnTo>
                  <a:pt x="96" y="57"/>
                </a:lnTo>
                <a:lnTo>
                  <a:pt x="94" y="51"/>
                </a:lnTo>
                <a:lnTo>
                  <a:pt x="91" y="47"/>
                </a:lnTo>
                <a:lnTo>
                  <a:pt x="91" y="47"/>
                </a:lnTo>
                <a:lnTo>
                  <a:pt x="86" y="43"/>
                </a:lnTo>
                <a:lnTo>
                  <a:pt x="82" y="40"/>
                </a:lnTo>
                <a:lnTo>
                  <a:pt x="75" y="39"/>
                </a:lnTo>
                <a:lnTo>
                  <a:pt x="69" y="38"/>
                </a:lnTo>
                <a:lnTo>
                  <a:pt x="69" y="30"/>
                </a:lnTo>
                <a:lnTo>
                  <a:pt x="69" y="30"/>
                </a:lnTo>
                <a:close/>
                <a:moveTo>
                  <a:pt x="103" y="28"/>
                </a:moveTo>
                <a:lnTo>
                  <a:pt x="100" y="31"/>
                </a:lnTo>
                <a:lnTo>
                  <a:pt x="100" y="31"/>
                </a:lnTo>
                <a:lnTo>
                  <a:pt x="99" y="34"/>
                </a:lnTo>
                <a:lnTo>
                  <a:pt x="100" y="36"/>
                </a:lnTo>
                <a:lnTo>
                  <a:pt x="100" y="36"/>
                </a:lnTo>
                <a:lnTo>
                  <a:pt x="103" y="38"/>
                </a:lnTo>
                <a:lnTo>
                  <a:pt x="103" y="28"/>
                </a:lnTo>
                <a:lnTo>
                  <a:pt x="103" y="28"/>
                </a:lnTo>
                <a:close/>
                <a:moveTo>
                  <a:pt x="103" y="99"/>
                </a:moveTo>
                <a:lnTo>
                  <a:pt x="103" y="99"/>
                </a:lnTo>
                <a:lnTo>
                  <a:pt x="100" y="99"/>
                </a:lnTo>
                <a:lnTo>
                  <a:pt x="100" y="99"/>
                </a:lnTo>
                <a:lnTo>
                  <a:pt x="99" y="101"/>
                </a:lnTo>
                <a:lnTo>
                  <a:pt x="100" y="104"/>
                </a:lnTo>
                <a:lnTo>
                  <a:pt x="103" y="107"/>
                </a:lnTo>
                <a:lnTo>
                  <a:pt x="103" y="99"/>
                </a:lnTo>
                <a:lnTo>
                  <a:pt x="103" y="99"/>
                </a:lnTo>
                <a:close/>
                <a:moveTo>
                  <a:pt x="69" y="24"/>
                </a:moveTo>
                <a:lnTo>
                  <a:pt x="69" y="0"/>
                </a:lnTo>
                <a:lnTo>
                  <a:pt x="69" y="0"/>
                </a:lnTo>
                <a:lnTo>
                  <a:pt x="72" y="1"/>
                </a:lnTo>
                <a:lnTo>
                  <a:pt x="72" y="4"/>
                </a:lnTo>
                <a:lnTo>
                  <a:pt x="72" y="20"/>
                </a:lnTo>
                <a:lnTo>
                  <a:pt x="72" y="20"/>
                </a:lnTo>
                <a:lnTo>
                  <a:pt x="72" y="23"/>
                </a:lnTo>
                <a:lnTo>
                  <a:pt x="69" y="24"/>
                </a:lnTo>
                <a:lnTo>
                  <a:pt x="69" y="24"/>
                </a:lnTo>
                <a:close/>
                <a:moveTo>
                  <a:pt x="69" y="147"/>
                </a:moveTo>
                <a:lnTo>
                  <a:pt x="67" y="147"/>
                </a:lnTo>
                <a:lnTo>
                  <a:pt x="67" y="147"/>
                </a:lnTo>
                <a:lnTo>
                  <a:pt x="60" y="146"/>
                </a:lnTo>
                <a:lnTo>
                  <a:pt x="53" y="142"/>
                </a:lnTo>
                <a:lnTo>
                  <a:pt x="49" y="137"/>
                </a:lnTo>
                <a:lnTo>
                  <a:pt x="48" y="130"/>
                </a:lnTo>
                <a:lnTo>
                  <a:pt x="48" y="99"/>
                </a:lnTo>
                <a:lnTo>
                  <a:pt x="48" y="99"/>
                </a:lnTo>
                <a:lnTo>
                  <a:pt x="41" y="92"/>
                </a:lnTo>
                <a:lnTo>
                  <a:pt x="35" y="84"/>
                </a:lnTo>
                <a:lnTo>
                  <a:pt x="35" y="51"/>
                </a:lnTo>
                <a:lnTo>
                  <a:pt x="35" y="51"/>
                </a:lnTo>
                <a:lnTo>
                  <a:pt x="41" y="43"/>
                </a:lnTo>
                <a:lnTo>
                  <a:pt x="49" y="36"/>
                </a:lnTo>
                <a:lnTo>
                  <a:pt x="59" y="32"/>
                </a:lnTo>
                <a:lnTo>
                  <a:pt x="64" y="31"/>
                </a:lnTo>
                <a:lnTo>
                  <a:pt x="69" y="30"/>
                </a:lnTo>
                <a:lnTo>
                  <a:pt x="69" y="38"/>
                </a:lnTo>
                <a:lnTo>
                  <a:pt x="69" y="38"/>
                </a:lnTo>
                <a:lnTo>
                  <a:pt x="64" y="39"/>
                </a:lnTo>
                <a:lnTo>
                  <a:pt x="57" y="40"/>
                </a:lnTo>
                <a:lnTo>
                  <a:pt x="53" y="43"/>
                </a:lnTo>
                <a:lnTo>
                  <a:pt x="48" y="47"/>
                </a:lnTo>
                <a:lnTo>
                  <a:pt x="48" y="47"/>
                </a:lnTo>
                <a:lnTo>
                  <a:pt x="45" y="51"/>
                </a:lnTo>
                <a:lnTo>
                  <a:pt x="42" y="57"/>
                </a:lnTo>
                <a:lnTo>
                  <a:pt x="40" y="62"/>
                </a:lnTo>
                <a:lnTo>
                  <a:pt x="40" y="68"/>
                </a:lnTo>
                <a:lnTo>
                  <a:pt x="40" y="68"/>
                </a:lnTo>
                <a:lnTo>
                  <a:pt x="41" y="76"/>
                </a:lnTo>
                <a:lnTo>
                  <a:pt x="44" y="82"/>
                </a:lnTo>
                <a:lnTo>
                  <a:pt x="48" y="89"/>
                </a:lnTo>
                <a:lnTo>
                  <a:pt x="54" y="93"/>
                </a:lnTo>
                <a:lnTo>
                  <a:pt x="54" y="93"/>
                </a:lnTo>
                <a:lnTo>
                  <a:pt x="54" y="93"/>
                </a:lnTo>
                <a:lnTo>
                  <a:pt x="56" y="95"/>
                </a:lnTo>
                <a:lnTo>
                  <a:pt x="56" y="97"/>
                </a:lnTo>
                <a:lnTo>
                  <a:pt x="56" y="114"/>
                </a:lnTo>
                <a:lnTo>
                  <a:pt x="69" y="114"/>
                </a:lnTo>
                <a:lnTo>
                  <a:pt x="69" y="147"/>
                </a:lnTo>
                <a:lnTo>
                  <a:pt x="69" y="147"/>
                </a:lnTo>
                <a:close/>
                <a:moveTo>
                  <a:pt x="69" y="0"/>
                </a:moveTo>
                <a:lnTo>
                  <a:pt x="69" y="24"/>
                </a:lnTo>
                <a:lnTo>
                  <a:pt x="69" y="24"/>
                </a:lnTo>
                <a:lnTo>
                  <a:pt x="69" y="24"/>
                </a:lnTo>
                <a:lnTo>
                  <a:pt x="69" y="24"/>
                </a:lnTo>
                <a:lnTo>
                  <a:pt x="67" y="23"/>
                </a:lnTo>
                <a:lnTo>
                  <a:pt x="65" y="20"/>
                </a:lnTo>
                <a:lnTo>
                  <a:pt x="65" y="4"/>
                </a:lnTo>
                <a:lnTo>
                  <a:pt x="65" y="4"/>
                </a:lnTo>
                <a:lnTo>
                  <a:pt x="67" y="1"/>
                </a:lnTo>
                <a:lnTo>
                  <a:pt x="69" y="0"/>
                </a:lnTo>
                <a:lnTo>
                  <a:pt x="69" y="0"/>
                </a:lnTo>
                <a:lnTo>
                  <a:pt x="69" y="0"/>
                </a:lnTo>
                <a:close/>
                <a:moveTo>
                  <a:pt x="35" y="107"/>
                </a:moveTo>
                <a:lnTo>
                  <a:pt x="38" y="104"/>
                </a:lnTo>
                <a:lnTo>
                  <a:pt x="38" y="104"/>
                </a:lnTo>
                <a:lnTo>
                  <a:pt x="38" y="101"/>
                </a:lnTo>
                <a:lnTo>
                  <a:pt x="38" y="99"/>
                </a:lnTo>
                <a:lnTo>
                  <a:pt x="38" y="99"/>
                </a:lnTo>
                <a:lnTo>
                  <a:pt x="35" y="99"/>
                </a:lnTo>
                <a:lnTo>
                  <a:pt x="35" y="107"/>
                </a:lnTo>
                <a:lnTo>
                  <a:pt x="35" y="107"/>
                </a:lnTo>
                <a:close/>
                <a:moveTo>
                  <a:pt x="35" y="38"/>
                </a:moveTo>
                <a:lnTo>
                  <a:pt x="35" y="38"/>
                </a:lnTo>
                <a:lnTo>
                  <a:pt x="38" y="36"/>
                </a:lnTo>
                <a:lnTo>
                  <a:pt x="38" y="36"/>
                </a:lnTo>
                <a:lnTo>
                  <a:pt x="38" y="34"/>
                </a:lnTo>
                <a:lnTo>
                  <a:pt x="38" y="31"/>
                </a:lnTo>
                <a:lnTo>
                  <a:pt x="35" y="30"/>
                </a:lnTo>
                <a:lnTo>
                  <a:pt x="35" y="38"/>
                </a:lnTo>
                <a:close/>
                <a:moveTo>
                  <a:pt x="35" y="84"/>
                </a:moveTo>
                <a:lnTo>
                  <a:pt x="35" y="84"/>
                </a:lnTo>
                <a:lnTo>
                  <a:pt x="33" y="76"/>
                </a:lnTo>
                <a:lnTo>
                  <a:pt x="31" y="68"/>
                </a:lnTo>
                <a:lnTo>
                  <a:pt x="31" y="68"/>
                </a:lnTo>
                <a:lnTo>
                  <a:pt x="33" y="59"/>
                </a:lnTo>
                <a:lnTo>
                  <a:pt x="35" y="51"/>
                </a:lnTo>
                <a:lnTo>
                  <a:pt x="35" y="84"/>
                </a:lnTo>
                <a:lnTo>
                  <a:pt x="35" y="84"/>
                </a:lnTo>
                <a:close/>
                <a:moveTo>
                  <a:pt x="35" y="30"/>
                </a:moveTo>
                <a:lnTo>
                  <a:pt x="35" y="38"/>
                </a:lnTo>
                <a:lnTo>
                  <a:pt x="35" y="38"/>
                </a:lnTo>
                <a:lnTo>
                  <a:pt x="33" y="36"/>
                </a:lnTo>
                <a:lnTo>
                  <a:pt x="33" y="36"/>
                </a:lnTo>
                <a:lnTo>
                  <a:pt x="21" y="24"/>
                </a:lnTo>
                <a:lnTo>
                  <a:pt x="21" y="24"/>
                </a:lnTo>
                <a:lnTo>
                  <a:pt x="19" y="23"/>
                </a:lnTo>
                <a:lnTo>
                  <a:pt x="21" y="20"/>
                </a:lnTo>
                <a:lnTo>
                  <a:pt x="21" y="20"/>
                </a:lnTo>
                <a:lnTo>
                  <a:pt x="23" y="19"/>
                </a:lnTo>
                <a:lnTo>
                  <a:pt x="26" y="20"/>
                </a:lnTo>
                <a:lnTo>
                  <a:pt x="35" y="30"/>
                </a:lnTo>
                <a:lnTo>
                  <a:pt x="35" y="30"/>
                </a:lnTo>
                <a:close/>
                <a:moveTo>
                  <a:pt x="35" y="99"/>
                </a:moveTo>
                <a:lnTo>
                  <a:pt x="35" y="107"/>
                </a:lnTo>
                <a:lnTo>
                  <a:pt x="26" y="116"/>
                </a:lnTo>
                <a:lnTo>
                  <a:pt x="26" y="116"/>
                </a:lnTo>
                <a:lnTo>
                  <a:pt x="23" y="118"/>
                </a:lnTo>
                <a:lnTo>
                  <a:pt x="21" y="116"/>
                </a:lnTo>
                <a:lnTo>
                  <a:pt x="21" y="116"/>
                </a:lnTo>
                <a:lnTo>
                  <a:pt x="19" y="114"/>
                </a:lnTo>
                <a:lnTo>
                  <a:pt x="21" y="111"/>
                </a:lnTo>
                <a:lnTo>
                  <a:pt x="33" y="99"/>
                </a:lnTo>
                <a:lnTo>
                  <a:pt x="33" y="99"/>
                </a:lnTo>
                <a:lnTo>
                  <a:pt x="33" y="99"/>
                </a:lnTo>
                <a:lnTo>
                  <a:pt x="35" y="99"/>
                </a:lnTo>
                <a:lnTo>
                  <a:pt x="35" y="99"/>
                </a:lnTo>
                <a:close/>
                <a:moveTo>
                  <a:pt x="4" y="65"/>
                </a:moveTo>
                <a:lnTo>
                  <a:pt x="4" y="65"/>
                </a:lnTo>
                <a:lnTo>
                  <a:pt x="21" y="65"/>
                </a:lnTo>
                <a:lnTo>
                  <a:pt x="21" y="65"/>
                </a:lnTo>
                <a:lnTo>
                  <a:pt x="23" y="65"/>
                </a:lnTo>
                <a:lnTo>
                  <a:pt x="25" y="68"/>
                </a:lnTo>
                <a:lnTo>
                  <a:pt x="25" y="68"/>
                </a:lnTo>
                <a:lnTo>
                  <a:pt x="23" y="70"/>
                </a:lnTo>
                <a:lnTo>
                  <a:pt x="21" y="72"/>
                </a:lnTo>
                <a:lnTo>
                  <a:pt x="4" y="72"/>
                </a:lnTo>
                <a:lnTo>
                  <a:pt x="4" y="72"/>
                </a:lnTo>
                <a:lnTo>
                  <a:pt x="2" y="70"/>
                </a:lnTo>
                <a:lnTo>
                  <a:pt x="0" y="68"/>
                </a:lnTo>
                <a:lnTo>
                  <a:pt x="0" y="68"/>
                </a:lnTo>
                <a:lnTo>
                  <a:pt x="2" y="65"/>
                </a:lnTo>
                <a:lnTo>
                  <a:pt x="4" y="65"/>
                </a:lnTo>
                <a:lnTo>
                  <a:pt x="4" y="65"/>
                </a:lnTo>
                <a:close/>
              </a:path>
            </a:pathLst>
          </a:custGeom>
          <a:solidFill>
            <a:srgbClr val="C160D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nvGrpSpPr>
          <p:cNvPr id="215" name="组合 214"/>
          <p:cNvGrpSpPr/>
          <p:nvPr/>
        </p:nvGrpSpPr>
        <p:grpSpPr>
          <a:xfrm>
            <a:off x="2611135" y="2051798"/>
            <a:ext cx="160295" cy="255521"/>
            <a:chOff x="2679701" y="2924175"/>
            <a:chExt cx="160337" cy="255588"/>
          </a:xfrm>
        </p:grpSpPr>
        <p:sp>
          <p:nvSpPr>
            <p:cNvPr id="190" name="Freeform 190"/>
            <p:cNvSpPr>
              <a:spLocks/>
            </p:cNvSpPr>
            <p:nvPr/>
          </p:nvSpPr>
          <p:spPr bwMode="auto">
            <a:xfrm>
              <a:off x="2770188" y="3103563"/>
              <a:ext cx="57150" cy="57150"/>
            </a:xfrm>
            <a:custGeom>
              <a:avLst/>
              <a:gdLst>
                <a:gd name="T0" fmla="*/ 0 w 36"/>
                <a:gd name="T1" fmla="*/ 22 h 36"/>
                <a:gd name="T2" fmla="*/ 0 w 36"/>
                <a:gd name="T3" fmla="*/ 22 h 36"/>
                <a:gd name="T4" fmla="*/ 2 w 36"/>
                <a:gd name="T5" fmla="*/ 27 h 36"/>
                <a:gd name="T6" fmla="*/ 8 w 36"/>
                <a:gd name="T7" fmla="*/ 33 h 36"/>
                <a:gd name="T8" fmla="*/ 13 w 36"/>
                <a:gd name="T9" fmla="*/ 36 h 36"/>
                <a:gd name="T10" fmla="*/ 21 w 36"/>
                <a:gd name="T11" fmla="*/ 36 h 36"/>
                <a:gd name="T12" fmla="*/ 21 w 36"/>
                <a:gd name="T13" fmla="*/ 36 h 36"/>
                <a:gd name="T14" fmla="*/ 28 w 36"/>
                <a:gd name="T15" fmla="*/ 33 h 36"/>
                <a:gd name="T16" fmla="*/ 32 w 36"/>
                <a:gd name="T17" fmla="*/ 29 h 36"/>
                <a:gd name="T18" fmla="*/ 35 w 36"/>
                <a:gd name="T19" fmla="*/ 22 h 36"/>
                <a:gd name="T20" fmla="*/ 36 w 36"/>
                <a:gd name="T21" fmla="*/ 15 h 36"/>
                <a:gd name="T22" fmla="*/ 36 w 36"/>
                <a:gd name="T23" fmla="*/ 15 h 36"/>
                <a:gd name="T24" fmla="*/ 33 w 36"/>
                <a:gd name="T25" fmla="*/ 8 h 36"/>
                <a:gd name="T26" fmla="*/ 28 w 36"/>
                <a:gd name="T27" fmla="*/ 3 h 36"/>
                <a:gd name="T28" fmla="*/ 21 w 36"/>
                <a:gd name="T29" fmla="*/ 0 h 36"/>
                <a:gd name="T30" fmla="*/ 14 w 36"/>
                <a:gd name="T31" fmla="*/ 0 h 36"/>
                <a:gd name="T32" fmla="*/ 14 w 36"/>
                <a:gd name="T33" fmla="*/ 0 h 36"/>
                <a:gd name="T34" fmla="*/ 8 w 36"/>
                <a:gd name="T35" fmla="*/ 3 h 36"/>
                <a:gd name="T36" fmla="*/ 4 w 36"/>
                <a:gd name="T37" fmla="*/ 8 h 36"/>
                <a:gd name="T38" fmla="*/ 1 w 36"/>
                <a:gd name="T39" fmla="*/ 14 h 36"/>
                <a:gd name="T40" fmla="*/ 0 w 36"/>
                <a:gd name="T41" fmla="*/ 22 h 36"/>
                <a:gd name="T42" fmla="*/ 0 w 36"/>
                <a:gd name="T43" fmla="*/ 2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6">
                  <a:moveTo>
                    <a:pt x="0" y="22"/>
                  </a:moveTo>
                  <a:lnTo>
                    <a:pt x="0" y="22"/>
                  </a:lnTo>
                  <a:lnTo>
                    <a:pt x="2" y="27"/>
                  </a:lnTo>
                  <a:lnTo>
                    <a:pt x="8" y="33"/>
                  </a:lnTo>
                  <a:lnTo>
                    <a:pt x="13" y="36"/>
                  </a:lnTo>
                  <a:lnTo>
                    <a:pt x="21" y="36"/>
                  </a:lnTo>
                  <a:lnTo>
                    <a:pt x="21" y="36"/>
                  </a:lnTo>
                  <a:lnTo>
                    <a:pt x="28" y="33"/>
                  </a:lnTo>
                  <a:lnTo>
                    <a:pt x="32" y="29"/>
                  </a:lnTo>
                  <a:lnTo>
                    <a:pt x="35" y="22"/>
                  </a:lnTo>
                  <a:lnTo>
                    <a:pt x="36" y="15"/>
                  </a:lnTo>
                  <a:lnTo>
                    <a:pt x="36" y="15"/>
                  </a:lnTo>
                  <a:lnTo>
                    <a:pt x="33" y="8"/>
                  </a:lnTo>
                  <a:lnTo>
                    <a:pt x="28" y="3"/>
                  </a:lnTo>
                  <a:lnTo>
                    <a:pt x="21" y="0"/>
                  </a:lnTo>
                  <a:lnTo>
                    <a:pt x="14" y="0"/>
                  </a:lnTo>
                  <a:lnTo>
                    <a:pt x="14" y="0"/>
                  </a:lnTo>
                  <a:lnTo>
                    <a:pt x="8" y="3"/>
                  </a:lnTo>
                  <a:lnTo>
                    <a:pt x="4" y="8"/>
                  </a:lnTo>
                  <a:lnTo>
                    <a:pt x="1" y="14"/>
                  </a:lnTo>
                  <a:lnTo>
                    <a:pt x="0" y="22"/>
                  </a:lnTo>
                  <a:lnTo>
                    <a:pt x="0" y="22"/>
                  </a:lnTo>
                  <a:close/>
                </a:path>
              </a:pathLst>
            </a:custGeom>
            <a:solidFill>
              <a:srgbClr val="C160D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91" name="Freeform 191"/>
            <p:cNvSpPr>
              <a:spLocks/>
            </p:cNvSpPr>
            <p:nvPr/>
          </p:nvSpPr>
          <p:spPr bwMode="auto">
            <a:xfrm>
              <a:off x="2786063" y="2924175"/>
              <a:ext cx="53975" cy="192088"/>
            </a:xfrm>
            <a:custGeom>
              <a:avLst/>
              <a:gdLst>
                <a:gd name="T0" fmla="*/ 0 w 34"/>
                <a:gd name="T1" fmla="*/ 121 h 121"/>
                <a:gd name="T2" fmla="*/ 0 w 34"/>
                <a:gd name="T3" fmla="*/ 121 h 121"/>
                <a:gd name="T4" fmla="*/ 21 w 34"/>
                <a:gd name="T5" fmla="*/ 17 h 121"/>
                <a:gd name="T6" fmla="*/ 21 w 34"/>
                <a:gd name="T7" fmla="*/ 17 h 121"/>
                <a:gd name="T8" fmla="*/ 27 w 34"/>
                <a:gd name="T9" fmla="*/ 9 h 121"/>
                <a:gd name="T10" fmla="*/ 31 w 34"/>
                <a:gd name="T11" fmla="*/ 2 h 121"/>
                <a:gd name="T12" fmla="*/ 34 w 34"/>
                <a:gd name="T13" fmla="*/ 0 h 121"/>
                <a:gd name="T14" fmla="*/ 34 w 34"/>
                <a:gd name="T15" fmla="*/ 0 h 121"/>
                <a:gd name="T16" fmla="*/ 31 w 34"/>
                <a:gd name="T17" fmla="*/ 19 h 121"/>
                <a:gd name="T18" fmla="*/ 25 w 34"/>
                <a:gd name="T19" fmla="*/ 61 h 121"/>
                <a:gd name="T20" fmla="*/ 14 w 34"/>
                <a:gd name="T21" fmla="*/ 121 h 121"/>
                <a:gd name="T22" fmla="*/ 0 w 34"/>
                <a:gd name="T23"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121">
                  <a:moveTo>
                    <a:pt x="0" y="121"/>
                  </a:moveTo>
                  <a:lnTo>
                    <a:pt x="0" y="121"/>
                  </a:lnTo>
                  <a:lnTo>
                    <a:pt x="21" y="17"/>
                  </a:lnTo>
                  <a:lnTo>
                    <a:pt x="21" y="17"/>
                  </a:lnTo>
                  <a:lnTo>
                    <a:pt x="27" y="9"/>
                  </a:lnTo>
                  <a:lnTo>
                    <a:pt x="31" y="2"/>
                  </a:lnTo>
                  <a:lnTo>
                    <a:pt x="34" y="0"/>
                  </a:lnTo>
                  <a:lnTo>
                    <a:pt x="34" y="0"/>
                  </a:lnTo>
                  <a:lnTo>
                    <a:pt x="31" y="19"/>
                  </a:lnTo>
                  <a:lnTo>
                    <a:pt x="25" y="61"/>
                  </a:lnTo>
                  <a:lnTo>
                    <a:pt x="14" y="121"/>
                  </a:lnTo>
                  <a:lnTo>
                    <a:pt x="0" y="121"/>
                  </a:lnTo>
                  <a:close/>
                </a:path>
              </a:pathLst>
            </a:custGeom>
            <a:solidFill>
              <a:srgbClr val="C160D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92" name="Freeform 192"/>
            <p:cNvSpPr>
              <a:spLocks/>
            </p:cNvSpPr>
            <p:nvPr/>
          </p:nvSpPr>
          <p:spPr bwMode="auto">
            <a:xfrm>
              <a:off x="2679701" y="2954338"/>
              <a:ext cx="123825" cy="166688"/>
            </a:xfrm>
            <a:custGeom>
              <a:avLst/>
              <a:gdLst>
                <a:gd name="T0" fmla="*/ 77 w 78"/>
                <a:gd name="T1" fmla="*/ 98 h 105"/>
                <a:gd name="T2" fmla="*/ 19 w 78"/>
                <a:gd name="T3" fmla="*/ 13 h 105"/>
                <a:gd name="T4" fmla="*/ 0 w 78"/>
                <a:gd name="T5" fmla="*/ 0 h 105"/>
                <a:gd name="T6" fmla="*/ 8 w 78"/>
                <a:gd name="T7" fmla="*/ 20 h 105"/>
                <a:gd name="T8" fmla="*/ 66 w 78"/>
                <a:gd name="T9" fmla="*/ 105 h 105"/>
                <a:gd name="T10" fmla="*/ 78 w 78"/>
                <a:gd name="T11" fmla="*/ 98 h 105"/>
                <a:gd name="T12" fmla="*/ 77 w 78"/>
                <a:gd name="T13" fmla="*/ 98 h 105"/>
              </a:gdLst>
              <a:ahLst/>
              <a:cxnLst>
                <a:cxn ang="0">
                  <a:pos x="T0" y="T1"/>
                </a:cxn>
                <a:cxn ang="0">
                  <a:pos x="T2" y="T3"/>
                </a:cxn>
                <a:cxn ang="0">
                  <a:pos x="T4" y="T5"/>
                </a:cxn>
                <a:cxn ang="0">
                  <a:pos x="T6" y="T7"/>
                </a:cxn>
                <a:cxn ang="0">
                  <a:pos x="T8" y="T9"/>
                </a:cxn>
                <a:cxn ang="0">
                  <a:pos x="T10" y="T11"/>
                </a:cxn>
                <a:cxn ang="0">
                  <a:pos x="T12" y="T13"/>
                </a:cxn>
              </a:cxnLst>
              <a:rect l="0" t="0" r="r" b="b"/>
              <a:pathLst>
                <a:path w="78" h="105">
                  <a:moveTo>
                    <a:pt x="77" y="98"/>
                  </a:moveTo>
                  <a:lnTo>
                    <a:pt x="19" y="13"/>
                  </a:lnTo>
                  <a:lnTo>
                    <a:pt x="0" y="0"/>
                  </a:lnTo>
                  <a:lnTo>
                    <a:pt x="8" y="20"/>
                  </a:lnTo>
                  <a:lnTo>
                    <a:pt x="66" y="105"/>
                  </a:lnTo>
                  <a:lnTo>
                    <a:pt x="78" y="98"/>
                  </a:lnTo>
                  <a:lnTo>
                    <a:pt x="77" y="98"/>
                  </a:lnTo>
                  <a:close/>
                </a:path>
              </a:pathLst>
            </a:custGeom>
            <a:solidFill>
              <a:srgbClr val="C160D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93" name="Freeform 193"/>
            <p:cNvSpPr>
              <a:spLocks/>
            </p:cNvSpPr>
            <p:nvPr/>
          </p:nvSpPr>
          <p:spPr bwMode="auto">
            <a:xfrm>
              <a:off x="2798763" y="3149600"/>
              <a:ext cx="14288" cy="30163"/>
            </a:xfrm>
            <a:custGeom>
              <a:avLst/>
              <a:gdLst>
                <a:gd name="T0" fmla="*/ 7 w 9"/>
                <a:gd name="T1" fmla="*/ 2 h 19"/>
                <a:gd name="T2" fmla="*/ 7 w 9"/>
                <a:gd name="T3" fmla="*/ 2 h 19"/>
                <a:gd name="T4" fmla="*/ 6 w 9"/>
                <a:gd name="T5" fmla="*/ 0 h 19"/>
                <a:gd name="T6" fmla="*/ 3 w 9"/>
                <a:gd name="T7" fmla="*/ 0 h 19"/>
                <a:gd name="T8" fmla="*/ 3 w 9"/>
                <a:gd name="T9" fmla="*/ 0 h 19"/>
                <a:gd name="T10" fmla="*/ 0 w 9"/>
                <a:gd name="T11" fmla="*/ 1 h 19"/>
                <a:gd name="T12" fmla="*/ 0 w 9"/>
                <a:gd name="T13" fmla="*/ 4 h 19"/>
                <a:gd name="T14" fmla="*/ 3 w 9"/>
                <a:gd name="T15" fmla="*/ 16 h 19"/>
                <a:gd name="T16" fmla="*/ 3 w 9"/>
                <a:gd name="T17" fmla="*/ 16 h 19"/>
                <a:gd name="T18" fmla="*/ 3 w 9"/>
                <a:gd name="T19" fmla="*/ 19 h 19"/>
                <a:gd name="T20" fmla="*/ 6 w 9"/>
                <a:gd name="T21" fmla="*/ 19 h 19"/>
                <a:gd name="T22" fmla="*/ 6 w 9"/>
                <a:gd name="T23" fmla="*/ 19 h 19"/>
                <a:gd name="T24" fmla="*/ 9 w 9"/>
                <a:gd name="T25" fmla="*/ 17 h 19"/>
                <a:gd name="T26" fmla="*/ 9 w 9"/>
                <a:gd name="T27" fmla="*/ 15 h 19"/>
                <a:gd name="T28" fmla="*/ 7 w 9"/>
                <a:gd name="T2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9">
                  <a:moveTo>
                    <a:pt x="7" y="2"/>
                  </a:moveTo>
                  <a:lnTo>
                    <a:pt x="7" y="2"/>
                  </a:lnTo>
                  <a:lnTo>
                    <a:pt x="6" y="0"/>
                  </a:lnTo>
                  <a:lnTo>
                    <a:pt x="3" y="0"/>
                  </a:lnTo>
                  <a:lnTo>
                    <a:pt x="3" y="0"/>
                  </a:lnTo>
                  <a:lnTo>
                    <a:pt x="0" y="1"/>
                  </a:lnTo>
                  <a:lnTo>
                    <a:pt x="0" y="4"/>
                  </a:lnTo>
                  <a:lnTo>
                    <a:pt x="3" y="16"/>
                  </a:lnTo>
                  <a:lnTo>
                    <a:pt x="3" y="16"/>
                  </a:lnTo>
                  <a:lnTo>
                    <a:pt x="3" y="19"/>
                  </a:lnTo>
                  <a:lnTo>
                    <a:pt x="6" y="19"/>
                  </a:lnTo>
                  <a:lnTo>
                    <a:pt x="6" y="19"/>
                  </a:lnTo>
                  <a:lnTo>
                    <a:pt x="9" y="17"/>
                  </a:lnTo>
                  <a:lnTo>
                    <a:pt x="9" y="15"/>
                  </a:lnTo>
                  <a:lnTo>
                    <a:pt x="7" y="2"/>
                  </a:lnTo>
                  <a:close/>
                </a:path>
              </a:pathLst>
            </a:custGeom>
            <a:solidFill>
              <a:srgbClr val="C160D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sp>
        <p:nvSpPr>
          <p:cNvPr id="194" name="Freeform 194"/>
          <p:cNvSpPr>
            <a:spLocks noEditPoints="1"/>
          </p:cNvSpPr>
          <p:nvPr/>
        </p:nvSpPr>
        <p:spPr bwMode="auto">
          <a:xfrm>
            <a:off x="2593676" y="742452"/>
            <a:ext cx="217431" cy="236476"/>
          </a:xfrm>
          <a:custGeom>
            <a:avLst/>
            <a:gdLst>
              <a:gd name="T0" fmla="*/ 105 w 137"/>
              <a:gd name="T1" fmla="*/ 69 h 149"/>
              <a:gd name="T2" fmla="*/ 103 w 137"/>
              <a:gd name="T3" fmla="*/ 51 h 149"/>
              <a:gd name="T4" fmla="*/ 103 w 137"/>
              <a:gd name="T5" fmla="*/ 99 h 149"/>
              <a:gd name="T6" fmla="*/ 116 w 137"/>
              <a:gd name="T7" fmla="*/ 112 h 149"/>
              <a:gd name="T8" fmla="*/ 114 w 137"/>
              <a:gd name="T9" fmla="*/ 118 h 149"/>
              <a:gd name="T10" fmla="*/ 103 w 137"/>
              <a:gd name="T11" fmla="*/ 38 h 149"/>
              <a:gd name="T12" fmla="*/ 114 w 137"/>
              <a:gd name="T13" fmla="*/ 19 h 149"/>
              <a:gd name="T14" fmla="*/ 116 w 137"/>
              <a:gd name="T15" fmla="*/ 26 h 149"/>
              <a:gd name="T16" fmla="*/ 103 w 137"/>
              <a:gd name="T17" fmla="*/ 38 h 149"/>
              <a:gd name="T18" fmla="*/ 112 w 137"/>
              <a:gd name="T19" fmla="*/ 69 h 149"/>
              <a:gd name="T20" fmla="*/ 133 w 137"/>
              <a:gd name="T21" fmla="*/ 65 h 149"/>
              <a:gd name="T22" fmla="*/ 135 w 137"/>
              <a:gd name="T23" fmla="*/ 72 h 149"/>
              <a:gd name="T24" fmla="*/ 114 w 137"/>
              <a:gd name="T25" fmla="*/ 72 h 149"/>
              <a:gd name="T26" fmla="*/ 69 w 137"/>
              <a:gd name="T27" fmla="*/ 31 h 149"/>
              <a:gd name="T28" fmla="*/ 103 w 137"/>
              <a:gd name="T29" fmla="*/ 51 h 149"/>
              <a:gd name="T30" fmla="*/ 89 w 137"/>
              <a:gd name="T31" fmla="*/ 100 h 149"/>
              <a:gd name="T32" fmla="*/ 84 w 137"/>
              <a:gd name="T33" fmla="*/ 144 h 149"/>
              <a:gd name="T34" fmla="*/ 69 w 137"/>
              <a:gd name="T35" fmla="*/ 115 h 149"/>
              <a:gd name="T36" fmla="*/ 81 w 137"/>
              <a:gd name="T37" fmla="*/ 96 h 149"/>
              <a:gd name="T38" fmla="*/ 95 w 137"/>
              <a:gd name="T39" fmla="*/ 84 h 149"/>
              <a:gd name="T40" fmla="*/ 97 w 137"/>
              <a:gd name="T41" fmla="*/ 62 h 149"/>
              <a:gd name="T42" fmla="*/ 89 w 137"/>
              <a:gd name="T43" fmla="*/ 47 h 149"/>
              <a:gd name="T44" fmla="*/ 69 w 137"/>
              <a:gd name="T45" fmla="*/ 39 h 149"/>
              <a:gd name="T46" fmla="*/ 100 w 137"/>
              <a:gd name="T47" fmla="*/ 33 h 149"/>
              <a:gd name="T48" fmla="*/ 100 w 137"/>
              <a:gd name="T49" fmla="*/ 38 h 149"/>
              <a:gd name="T50" fmla="*/ 103 w 137"/>
              <a:gd name="T51" fmla="*/ 99 h 149"/>
              <a:gd name="T52" fmla="*/ 99 w 137"/>
              <a:gd name="T53" fmla="*/ 103 h 149"/>
              <a:gd name="T54" fmla="*/ 103 w 137"/>
              <a:gd name="T55" fmla="*/ 99 h 149"/>
              <a:gd name="T56" fmla="*/ 70 w 137"/>
              <a:gd name="T57" fmla="*/ 1 h 149"/>
              <a:gd name="T58" fmla="*/ 70 w 137"/>
              <a:gd name="T59" fmla="*/ 23 h 149"/>
              <a:gd name="T60" fmla="*/ 66 w 137"/>
              <a:gd name="T61" fmla="*/ 149 h 149"/>
              <a:gd name="T62" fmla="*/ 49 w 137"/>
              <a:gd name="T63" fmla="*/ 137 h 149"/>
              <a:gd name="T64" fmla="*/ 39 w 137"/>
              <a:gd name="T65" fmla="*/ 93 h 149"/>
              <a:gd name="T66" fmla="*/ 40 w 137"/>
              <a:gd name="T67" fmla="*/ 43 h 149"/>
              <a:gd name="T68" fmla="*/ 69 w 137"/>
              <a:gd name="T69" fmla="*/ 31 h 149"/>
              <a:gd name="T70" fmla="*/ 57 w 137"/>
              <a:gd name="T71" fmla="*/ 41 h 149"/>
              <a:gd name="T72" fmla="*/ 43 w 137"/>
              <a:gd name="T73" fmla="*/ 51 h 149"/>
              <a:gd name="T74" fmla="*/ 38 w 137"/>
              <a:gd name="T75" fmla="*/ 69 h 149"/>
              <a:gd name="T76" fmla="*/ 53 w 137"/>
              <a:gd name="T77" fmla="*/ 95 h 149"/>
              <a:gd name="T78" fmla="*/ 55 w 137"/>
              <a:gd name="T79" fmla="*/ 98 h 149"/>
              <a:gd name="T80" fmla="*/ 69 w 137"/>
              <a:gd name="T81" fmla="*/ 149 h 149"/>
              <a:gd name="T82" fmla="*/ 68 w 137"/>
              <a:gd name="T83" fmla="*/ 24 h 149"/>
              <a:gd name="T84" fmla="*/ 65 w 137"/>
              <a:gd name="T85" fmla="*/ 4 h 149"/>
              <a:gd name="T86" fmla="*/ 69 w 137"/>
              <a:gd name="T87" fmla="*/ 0 h 149"/>
              <a:gd name="T88" fmla="*/ 36 w 137"/>
              <a:gd name="T89" fmla="*/ 106 h 149"/>
              <a:gd name="T90" fmla="*/ 34 w 137"/>
              <a:gd name="T91" fmla="*/ 99 h 149"/>
              <a:gd name="T92" fmla="*/ 34 w 137"/>
              <a:gd name="T93" fmla="*/ 38 h 149"/>
              <a:gd name="T94" fmla="*/ 36 w 137"/>
              <a:gd name="T95" fmla="*/ 33 h 149"/>
              <a:gd name="T96" fmla="*/ 34 w 137"/>
              <a:gd name="T97" fmla="*/ 85 h 149"/>
              <a:gd name="T98" fmla="*/ 31 w 137"/>
              <a:gd name="T99" fmla="*/ 61 h 149"/>
              <a:gd name="T100" fmla="*/ 34 w 137"/>
              <a:gd name="T101" fmla="*/ 30 h 149"/>
              <a:gd name="T102" fmla="*/ 31 w 137"/>
              <a:gd name="T103" fmla="*/ 38 h 149"/>
              <a:gd name="T104" fmla="*/ 20 w 137"/>
              <a:gd name="T105" fmla="*/ 20 h 149"/>
              <a:gd name="T106" fmla="*/ 34 w 137"/>
              <a:gd name="T107" fmla="*/ 30 h 149"/>
              <a:gd name="T108" fmla="*/ 24 w 137"/>
              <a:gd name="T109" fmla="*/ 116 h 149"/>
              <a:gd name="T110" fmla="*/ 20 w 137"/>
              <a:gd name="T111" fmla="*/ 116 h 149"/>
              <a:gd name="T112" fmla="*/ 31 w 137"/>
              <a:gd name="T113" fmla="*/ 100 h 149"/>
              <a:gd name="T114" fmla="*/ 4 w 137"/>
              <a:gd name="T115" fmla="*/ 65 h 149"/>
              <a:gd name="T116" fmla="*/ 23 w 137"/>
              <a:gd name="T117" fmla="*/ 66 h 149"/>
              <a:gd name="T118" fmla="*/ 20 w 137"/>
              <a:gd name="T119" fmla="*/ 72 h 149"/>
              <a:gd name="T120" fmla="*/ 0 w 137"/>
              <a:gd name="T121" fmla="*/ 69 h 149"/>
              <a:gd name="T122" fmla="*/ 4 w 137"/>
              <a:gd name="T123" fmla="*/ 6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149">
                <a:moveTo>
                  <a:pt x="103" y="51"/>
                </a:moveTo>
                <a:lnTo>
                  <a:pt x="103" y="51"/>
                </a:lnTo>
                <a:lnTo>
                  <a:pt x="105" y="60"/>
                </a:lnTo>
                <a:lnTo>
                  <a:pt x="105" y="69"/>
                </a:lnTo>
                <a:lnTo>
                  <a:pt x="105" y="69"/>
                </a:lnTo>
                <a:lnTo>
                  <a:pt x="105" y="77"/>
                </a:lnTo>
                <a:lnTo>
                  <a:pt x="103" y="85"/>
                </a:lnTo>
                <a:lnTo>
                  <a:pt x="103" y="51"/>
                </a:lnTo>
                <a:lnTo>
                  <a:pt x="103" y="51"/>
                </a:lnTo>
                <a:close/>
                <a:moveTo>
                  <a:pt x="103" y="108"/>
                </a:moveTo>
                <a:lnTo>
                  <a:pt x="103" y="99"/>
                </a:lnTo>
                <a:lnTo>
                  <a:pt x="103" y="99"/>
                </a:lnTo>
                <a:lnTo>
                  <a:pt x="104" y="100"/>
                </a:lnTo>
                <a:lnTo>
                  <a:pt x="104" y="100"/>
                </a:lnTo>
                <a:lnTo>
                  <a:pt x="116" y="112"/>
                </a:lnTo>
                <a:lnTo>
                  <a:pt x="116" y="112"/>
                </a:lnTo>
                <a:lnTo>
                  <a:pt x="118" y="115"/>
                </a:lnTo>
                <a:lnTo>
                  <a:pt x="116" y="116"/>
                </a:lnTo>
                <a:lnTo>
                  <a:pt x="116" y="116"/>
                </a:lnTo>
                <a:lnTo>
                  <a:pt x="114" y="118"/>
                </a:lnTo>
                <a:lnTo>
                  <a:pt x="111" y="116"/>
                </a:lnTo>
                <a:lnTo>
                  <a:pt x="103" y="108"/>
                </a:lnTo>
                <a:lnTo>
                  <a:pt x="103" y="108"/>
                </a:lnTo>
                <a:close/>
                <a:moveTo>
                  <a:pt x="103" y="38"/>
                </a:moveTo>
                <a:lnTo>
                  <a:pt x="103" y="30"/>
                </a:lnTo>
                <a:lnTo>
                  <a:pt x="111" y="20"/>
                </a:lnTo>
                <a:lnTo>
                  <a:pt x="111" y="20"/>
                </a:lnTo>
                <a:lnTo>
                  <a:pt x="114" y="19"/>
                </a:lnTo>
                <a:lnTo>
                  <a:pt x="116" y="20"/>
                </a:lnTo>
                <a:lnTo>
                  <a:pt x="116" y="20"/>
                </a:lnTo>
                <a:lnTo>
                  <a:pt x="118" y="23"/>
                </a:lnTo>
                <a:lnTo>
                  <a:pt x="116" y="26"/>
                </a:lnTo>
                <a:lnTo>
                  <a:pt x="104" y="38"/>
                </a:lnTo>
                <a:lnTo>
                  <a:pt x="104" y="38"/>
                </a:lnTo>
                <a:lnTo>
                  <a:pt x="104" y="38"/>
                </a:lnTo>
                <a:lnTo>
                  <a:pt x="103" y="38"/>
                </a:lnTo>
                <a:lnTo>
                  <a:pt x="103" y="38"/>
                </a:lnTo>
                <a:close/>
                <a:moveTo>
                  <a:pt x="112" y="69"/>
                </a:moveTo>
                <a:lnTo>
                  <a:pt x="112" y="69"/>
                </a:lnTo>
                <a:lnTo>
                  <a:pt x="112" y="69"/>
                </a:lnTo>
                <a:lnTo>
                  <a:pt x="114" y="66"/>
                </a:lnTo>
                <a:lnTo>
                  <a:pt x="116" y="65"/>
                </a:lnTo>
                <a:lnTo>
                  <a:pt x="133" y="65"/>
                </a:lnTo>
                <a:lnTo>
                  <a:pt x="133" y="65"/>
                </a:lnTo>
                <a:lnTo>
                  <a:pt x="135" y="66"/>
                </a:lnTo>
                <a:lnTo>
                  <a:pt x="137" y="69"/>
                </a:lnTo>
                <a:lnTo>
                  <a:pt x="137" y="69"/>
                </a:lnTo>
                <a:lnTo>
                  <a:pt x="135" y="72"/>
                </a:lnTo>
                <a:lnTo>
                  <a:pt x="133" y="72"/>
                </a:lnTo>
                <a:lnTo>
                  <a:pt x="116" y="72"/>
                </a:lnTo>
                <a:lnTo>
                  <a:pt x="116" y="72"/>
                </a:lnTo>
                <a:lnTo>
                  <a:pt x="114" y="72"/>
                </a:lnTo>
                <a:lnTo>
                  <a:pt x="112" y="69"/>
                </a:lnTo>
                <a:lnTo>
                  <a:pt x="112" y="69"/>
                </a:lnTo>
                <a:close/>
                <a:moveTo>
                  <a:pt x="69" y="31"/>
                </a:moveTo>
                <a:lnTo>
                  <a:pt x="69" y="31"/>
                </a:lnTo>
                <a:lnTo>
                  <a:pt x="78" y="33"/>
                </a:lnTo>
                <a:lnTo>
                  <a:pt x="88" y="37"/>
                </a:lnTo>
                <a:lnTo>
                  <a:pt x="96" y="43"/>
                </a:lnTo>
                <a:lnTo>
                  <a:pt x="103" y="51"/>
                </a:lnTo>
                <a:lnTo>
                  <a:pt x="103" y="85"/>
                </a:lnTo>
                <a:lnTo>
                  <a:pt x="103" y="85"/>
                </a:lnTo>
                <a:lnTo>
                  <a:pt x="96" y="93"/>
                </a:lnTo>
                <a:lnTo>
                  <a:pt x="89" y="100"/>
                </a:lnTo>
                <a:lnTo>
                  <a:pt x="89" y="130"/>
                </a:lnTo>
                <a:lnTo>
                  <a:pt x="89" y="130"/>
                </a:lnTo>
                <a:lnTo>
                  <a:pt x="88" y="137"/>
                </a:lnTo>
                <a:lnTo>
                  <a:pt x="84" y="144"/>
                </a:lnTo>
                <a:lnTo>
                  <a:pt x="77" y="148"/>
                </a:lnTo>
                <a:lnTo>
                  <a:pt x="70" y="149"/>
                </a:lnTo>
                <a:lnTo>
                  <a:pt x="69" y="149"/>
                </a:lnTo>
                <a:lnTo>
                  <a:pt x="69" y="115"/>
                </a:lnTo>
                <a:lnTo>
                  <a:pt x="81" y="115"/>
                </a:lnTo>
                <a:lnTo>
                  <a:pt x="81" y="98"/>
                </a:lnTo>
                <a:lnTo>
                  <a:pt x="81" y="98"/>
                </a:lnTo>
                <a:lnTo>
                  <a:pt x="81" y="96"/>
                </a:lnTo>
                <a:lnTo>
                  <a:pt x="82" y="95"/>
                </a:lnTo>
                <a:lnTo>
                  <a:pt x="82" y="95"/>
                </a:lnTo>
                <a:lnTo>
                  <a:pt x="89" y="89"/>
                </a:lnTo>
                <a:lnTo>
                  <a:pt x="95" y="84"/>
                </a:lnTo>
                <a:lnTo>
                  <a:pt x="97" y="77"/>
                </a:lnTo>
                <a:lnTo>
                  <a:pt x="99" y="69"/>
                </a:lnTo>
                <a:lnTo>
                  <a:pt x="99" y="69"/>
                </a:lnTo>
                <a:lnTo>
                  <a:pt x="97" y="62"/>
                </a:lnTo>
                <a:lnTo>
                  <a:pt x="96" y="57"/>
                </a:lnTo>
                <a:lnTo>
                  <a:pt x="93" y="51"/>
                </a:lnTo>
                <a:lnTo>
                  <a:pt x="89" y="47"/>
                </a:lnTo>
                <a:lnTo>
                  <a:pt x="89" y="47"/>
                </a:lnTo>
                <a:lnTo>
                  <a:pt x="85" y="43"/>
                </a:lnTo>
                <a:lnTo>
                  <a:pt x="80" y="41"/>
                </a:lnTo>
                <a:lnTo>
                  <a:pt x="74" y="39"/>
                </a:lnTo>
                <a:lnTo>
                  <a:pt x="69" y="39"/>
                </a:lnTo>
                <a:lnTo>
                  <a:pt x="69" y="31"/>
                </a:lnTo>
                <a:lnTo>
                  <a:pt x="69" y="31"/>
                </a:lnTo>
                <a:close/>
                <a:moveTo>
                  <a:pt x="103" y="30"/>
                </a:moveTo>
                <a:lnTo>
                  <a:pt x="100" y="33"/>
                </a:lnTo>
                <a:lnTo>
                  <a:pt x="100" y="33"/>
                </a:lnTo>
                <a:lnTo>
                  <a:pt x="99" y="35"/>
                </a:lnTo>
                <a:lnTo>
                  <a:pt x="100" y="38"/>
                </a:lnTo>
                <a:lnTo>
                  <a:pt x="100" y="38"/>
                </a:lnTo>
                <a:lnTo>
                  <a:pt x="103" y="38"/>
                </a:lnTo>
                <a:lnTo>
                  <a:pt x="103" y="30"/>
                </a:lnTo>
                <a:lnTo>
                  <a:pt x="103" y="30"/>
                </a:lnTo>
                <a:close/>
                <a:moveTo>
                  <a:pt x="103" y="99"/>
                </a:moveTo>
                <a:lnTo>
                  <a:pt x="103" y="99"/>
                </a:lnTo>
                <a:lnTo>
                  <a:pt x="100" y="100"/>
                </a:lnTo>
                <a:lnTo>
                  <a:pt x="100" y="100"/>
                </a:lnTo>
                <a:lnTo>
                  <a:pt x="99" y="103"/>
                </a:lnTo>
                <a:lnTo>
                  <a:pt x="100" y="106"/>
                </a:lnTo>
                <a:lnTo>
                  <a:pt x="103" y="108"/>
                </a:lnTo>
                <a:lnTo>
                  <a:pt x="103" y="99"/>
                </a:lnTo>
                <a:lnTo>
                  <a:pt x="103" y="99"/>
                </a:lnTo>
                <a:close/>
                <a:moveTo>
                  <a:pt x="69" y="24"/>
                </a:moveTo>
                <a:lnTo>
                  <a:pt x="69" y="0"/>
                </a:lnTo>
                <a:lnTo>
                  <a:pt x="69" y="0"/>
                </a:lnTo>
                <a:lnTo>
                  <a:pt x="70" y="1"/>
                </a:lnTo>
                <a:lnTo>
                  <a:pt x="72" y="4"/>
                </a:lnTo>
                <a:lnTo>
                  <a:pt x="72" y="20"/>
                </a:lnTo>
                <a:lnTo>
                  <a:pt x="72" y="20"/>
                </a:lnTo>
                <a:lnTo>
                  <a:pt x="70" y="23"/>
                </a:lnTo>
                <a:lnTo>
                  <a:pt x="69" y="24"/>
                </a:lnTo>
                <a:lnTo>
                  <a:pt x="69" y="24"/>
                </a:lnTo>
                <a:close/>
                <a:moveTo>
                  <a:pt x="69" y="149"/>
                </a:moveTo>
                <a:lnTo>
                  <a:pt x="66" y="149"/>
                </a:lnTo>
                <a:lnTo>
                  <a:pt x="66" y="149"/>
                </a:lnTo>
                <a:lnTo>
                  <a:pt x="58" y="148"/>
                </a:lnTo>
                <a:lnTo>
                  <a:pt x="53" y="144"/>
                </a:lnTo>
                <a:lnTo>
                  <a:pt x="49" y="137"/>
                </a:lnTo>
                <a:lnTo>
                  <a:pt x="47" y="130"/>
                </a:lnTo>
                <a:lnTo>
                  <a:pt x="47" y="100"/>
                </a:lnTo>
                <a:lnTo>
                  <a:pt x="47" y="100"/>
                </a:lnTo>
                <a:lnTo>
                  <a:pt x="39" y="93"/>
                </a:lnTo>
                <a:lnTo>
                  <a:pt x="34" y="85"/>
                </a:lnTo>
                <a:lnTo>
                  <a:pt x="34" y="53"/>
                </a:lnTo>
                <a:lnTo>
                  <a:pt x="34" y="53"/>
                </a:lnTo>
                <a:lnTo>
                  <a:pt x="40" y="43"/>
                </a:lnTo>
                <a:lnTo>
                  <a:pt x="47" y="37"/>
                </a:lnTo>
                <a:lnTo>
                  <a:pt x="58" y="33"/>
                </a:lnTo>
                <a:lnTo>
                  <a:pt x="62" y="31"/>
                </a:lnTo>
                <a:lnTo>
                  <a:pt x="69" y="31"/>
                </a:lnTo>
                <a:lnTo>
                  <a:pt x="69" y="39"/>
                </a:lnTo>
                <a:lnTo>
                  <a:pt x="69" y="39"/>
                </a:lnTo>
                <a:lnTo>
                  <a:pt x="62" y="39"/>
                </a:lnTo>
                <a:lnTo>
                  <a:pt x="57" y="41"/>
                </a:lnTo>
                <a:lnTo>
                  <a:pt x="51" y="43"/>
                </a:lnTo>
                <a:lnTo>
                  <a:pt x="47" y="47"/>
                </a:lnTo>
                <a:lnTo>
                  <a:pt x="47" y="47"/>
                </a:lnTo>
                <a:lnTo>
                  <a:pt x="43" y="51"/>
                </a:lnTo>
                <a:lnTo>
                  <a:pt x="40" y="57"/>
                </a:lnTo>
                <a:lnTo>
                  <a:pt x="39" y="62"/>
                </a:lnTo>
                <a:lnTo>
                  <a:pt x="38" y="69"/>
                </a:lnTo>
                <a:lnTo>
                  <a:pt x="38" y="69"/>
                </a:lnTo>
                <a:lnTo>
                  <a:pt x="39" y="77"/>
                </a:lnTo>
                <a:lnTo>
                  <a:pt x="42" y="84"/>
                </a:lnTo>
                <a:lnTo>
                  <a:pt x="47" y="89"/>
                </a:lnTo>
                <a:lnTo>
                  <a:pt x="53" y="95"/>
                </a:lnTo>
                <a:lnTo>
                  <a:pt x="53" y="95"/>
                </a:lnTo>
                <a:lnTo>
                  <a:pt x="53" y="95"/>
                </a:lnTo>
                <a:lnTo>
                  <a:pt x="54" y="96"/>
                </a:lnTo>
                <a:lnTo>
                  <a:pt x="55" y="98"/>
                </a:lnTo>
                <a:lnTo>
                  <a:pt x="55" y="115"/>
                </a:lnTo>
                <a:lnTo>
                  <a:pt x="69" y="115"/>
                </a:lnTo>
                <a:lnTo>
                  <a:pt x="69" y="149"/>
                </a:lnTo>
                <a:lnTo>
                  <a:pt x="69" y="149"/>
                </a:lnTo>
                <a:close/>
                <a:moveTo>
                  <a:pt x="69" y="0"/>
                </a:moveTo>
                <a:lnTo>
                  <a:pt x="69" y="24"/>
                </a:lnTo>
                <a:lnTo>
                  <a:pt x="68" y="24"/>
                </a:lnTo>
                <a:lnTo>
                  <a:pt x="68" y="24"/>
                </a:lnTo>
                <a:lnTo>
                  <a:pt x="68" y="24"/>
                </a:lnTo>
                <a:lnTo>
                  <a:pt x="66" y="23"/>
                </a:lnTo>
                <a:lnTo>
                  <a:pt x="65" y="20"/>
                </a:lnTo>
                <a:lnTo>
                  <a:pt x="65" y="4"/>
                </a:lnTo>
                <a:lnTo>
                  <a:pt x="65" y="4"/>
                </a:lnTo>
                <a:lnTo>
                  <a:pt x="66" y="1"/>
                </a:lnTo>
                <a:lnTo>
                  <a:pt x="68" y="0"/>
                </a:lnTo>
                <a:lnTo>
                  <a:pt x="69" y="0"/>
                </a:lnTo>
                <a:lnTo>
                  <a:pt x="69" y="0"/>
                </a:lnTo>
                <a:close/>
                <a:moveTo>
                  <a:pt x="34" y="107"/>
                </a:moveTo>
                <a:lnTo>
                  <a:pt x="36" y="106"/>
                </a:lnTo>
                <a:lnTo>
                  <a:pt x="36" y="106"/>
                </a:lnTo>
                <a:lnTo>
                  <a:pt x="38" y="103"/>
                </a:lnTo>
                <a:lnTo>
                  <a:pt x="36" y="100"/>
                </a:lnTo>
                <a:lnTo>
                  <a:pt x="36" y="100"/>
                </a:lnTo>
                <a:lnTo>
                  <a:pt x="34" y="99"/>
                </a:lnTo>
                <a:lnTo>
                  <a:pt x="34" y="107"/>
                </a:lnTo>
                <a:lnTo>
                  <a:pt x="34" y="107"/>
                </a:lnTo>
                <a:close/>
                <a:moveTo>
                  <a:pt x="34" y="38"/>
                </a:moveTo>
                <a:lnTo>
                  <a:pt x="34" y="38"/>
                </a:lnTo>
                <a:lnTo>
                  <a:pt x="36" y="38"/>
                </a:lnTo>
                <a:lnTo>
                  <a:pt x="36" y="38"/>
                </a:lnTo>
                <a:lnTo>
                  <a:pt x="38" y="35"/>
                </a:lnTo>
                <a:lnTo>
                  <a:pt x="36" y="33"/>
                </a:lnTo>
                <a:lnTo>
                  <a:pt x="34" y="30"/>
                </a:lnTo>
                <a:lnTo>
                  <a:pt x="34" y="38"/>
                </a:lnTo>
                <a:close/>
                <a:moveTo>
                  <a:pt x="34" y="85"/>
                </a:moveTo>
                <a:lnTo>
                  <a:pt x="34" y="85"/>
                </a:lnTo>
                <a:lnTo>
                  <a:pt x="31" y="77"/>
                </a:lnTo>
                <a:lnTo>
                  <a:pt x="31" y="69"/>
                </a:lnTo>
                <a:lnTo>
                  <a:pt x="31" y="69"/>
                </a:lnTo>
                <a:lnTo>
                  <a:pt x="31" y="61"/>
                </a:lnTo>
                <a:lnTo>
                  <a:pt x="34" y="53"/>
                </a:lnTo>
                <a:lnTo>
                  <a:pt x="34" y="85"/>
                </a:lnTo>
                <a:lnTo>
                  <a:pt x="34" y="85"/>
                </a:lnTo>
                <a:close/>
                <a:moveTo>
                  <a:pt x="34" y="30"/>
                </a:moveTo>
                <a:lnTo>
                  <a:pt x="34" y="38"/>
                </a:lnTo>
                <a:lnTo>
                  <a:pt x="34" y="38"/>
                </a:lnTo>
                <a:lnTo>
                  <a:pt x="31" y="38"/>
                </a:lnTo>
                <a:lnTo>
                  <a:pt x="31" y="38"/>
                </a:lnTo>
                <a:lnTo>
                  <a:pt x="20" y="26"/>
                </a:lnTo>
                <a:lnTo>
                  <a:pt x="20" y="26"/>
                </a:lnTo>
                <a:lnTo>
                  <a:pt x="19" y="23"/>
                </a:lnTo>
                <a:lnTo>
                  <a:pt x="20" y="20"/>
                </a:lnTo>
                <a:lnTo>
                  <a:pt x="20" y="20"/>
                </a:lnTo>
                <a:lnTo>
                  <a:pt x="23" y="19"/>
                </a:lnTo>
                <a:lnTo>
                  <a:pt x="24" y="20"/>
                </a:lnTo>
                <a:lnTo>
                  <a:pt x="34" y="30"/>
                </a:lnTo>
                <a:lnTo>
                  <a:pt x="34" y="30"/>
                </a:lnTo>
                <a:close/>
                <a:moveTo>
                  <a:pt x="34" y="99"/>
                </a:moveTo>
                <a:lnTo>
                  <a:pt x="34" y="107"/>
                </a:lnTo>
                <a:lnTo>
                  <a:pt x="24" y="116"/>
                </a:lnTo>
                <a:lnTo>
                  <a:pt x="24" y="116"/>
                </a:lnTo>
                <a:lnTo>
                  <a:pt x="23" y="118"/>
                </a:lnTo>
                <a:lnTo>
                  <a:pt x="20" y="116"/>
                </a:lnTo>
                <a:lnTo>
                  <a:pt x="20" y="116"/>
                </a:lnTo>
                <a:lnTo>
                  <a:pt x="19" y="115"/>
                </a:lnTo>
                <a:lnTo>
                  <a:pt x="20" y="112"/>
                </a:lnTo>
                <a:lnTo>
                  <a:pt x="31" y="100"/>
                </a:lnTo>
                <a:lnTo>
                  <a:pt x="31" y="100"/>
                </a:lnTo>
                <a:lnTo>
                  <a:pt x="31" y="100"/>
                </a:lnTo>
                <a:lnTo>
                  <a:pt x="34" y="99"/>
                </a:lnTo>
                <a:lnTo>
                  <a:pt x="34" y="99"/>
                </a:lnTo>
                <a:close/>
                <a:moveTo>
                  <a:pt x="4" y="65"/>
                </a:moveTo>
                <a:lnTo>
                  <a:pt x="4" y="65"/>
                </a:lnTo>
                <a:lnTo>
                  <a:pt x="20" y="65"/>
                </a:lnTo>
                <a:lnTo>
                  <a:pt x="20" y="65"/>
                </a:lnTo>
                <a:lnTo>
                  <a:pt x="23" y="66"/>
                </a:lnTo>
                <a:lnTo>
                  <a:pt x="24" y="69"/>
                </a:lnTo>
                <a:lnTo>
                  <a:pt x="24" y="69"/>
                </a:lnTo>
                <a:lnTo>
                  <a:pt x="23" y="72"/>
                </a:lnTo>
                <a:lnTo>
                  <a:pt x="20" y="72"/>
                </a:lnTo>
                <a:lnTo>
                  <a:pt x="4" y="72"/>
                </a:lnTo>
                <a:lnTo>
                  <a:pt x="4" y="72"/>
                </a:lnTo>
                <a:lnTo>
                  <a:pt x="1" y="72"/>
                </a:lnTo>
                <a:lnTo>
                  <a:pt x="0" y="69"/>
                </a:lnTo>
                <a:lnTo>
                  <a:pt x="0" y="69"/>
                </a:lnTo>
                <a:lnTo>
                  <a:pt x="1" y="66"/>
                </a:lnTo>
                <a:lnTo>
                  <a:pt x="4" y="65"/>
                </a:lnTo>
                <a:lnTo>
                  <a:pt x="4" y="65"/>
                </a:lnTo>
                <a:close/>
              </a:path>
            </a:pathLst>
          </a:custGeom>
          <a:solidFill>
            <a:srgbClr val="C160D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2" name="投影片編號版面配置區 1"/>
          <p:cNvSpPr>
            <a:spLocks noGrp="1"/>
          </p:cNvSpPr>
          <p:nvPr>
            <p:ph type="sldNum" sz="quarter" idx="12"/>
          </p:nvPr>
        </p:nvSpPr>
        <p:spPr/>
        <p:txBody>
          <a:bodyPr/>
          <a:lstStyle/>
          <a:p>
            <a:pPr rtl="0"/>
            <a:fld id="{CA8D9AD5-F248-4919-864A-CFD76CC027D6}" type="slidenum">
              <a:rPr lang="en-US" altLang="zh-TW" smtClean="0"/>
              <a:t>10</a:t>
            </a:fld>
            <a:endParaRPr lang="en-US" altLang="zh-TW" dirty="0"/>
          </a:p>
        </p:txBody>
      </p:sp>
      <p:sp>
        <p:nvSpPr>
          <p:cNvPr id="218" name="文本框 216"/>
          <p:cNvSpPr txBox="1"/>
          <p:nvPr/>
        </p:nvSpPr>
        <p:spPr>
          <a:xfrm>
            <a:off x="4713993" y="1719636"/>
            <a:ext cx="7056784" cy="2554545"/>
          </a:xfrm>
          <a:prstGeom prst="rect">
            <a:avLst/>
          </a:prstGeom>
          <a:noFill/>
        </p:spPr>
        <p:txBody>
          <a:bodyPr wrap="square" rtlCol="0">
            <a:spAutoFit/>
          </a:bodyPr>
          <a:lstStyle/>
          <a:p>
            <a:pPr algn="ctr"/>
            <a:r>
              <a:rPr lang="zh-TW" altLang="en-US" sz="8000" b="1" dirty="0">
                <a:effectLst>
                  <a:glow rad="228600">
                    <a:schemeClr val="accent4">
                      <a:satMod val="175000"/>
                      <a:alpha val="40000"/>
                    </a:schemeClr>
                  </a:glow>
                </a:effectLst>
              </a:rPr>
              <a:t>學術性向資賦優異鑑定</a:t>
            </a:r>
          </a:p>
        </p:txBody>
      </p:sp>
      <p:sp>
        <p:nvSpPr>
          <p:cNvPr id="3" name="矩形 2"/>
          <p:cNvSpPr/>
          <p:nvPr/>
        </p:nvSpPr>
        <p:spPr>
          <a:xfrm>
            <a:off x="4713993" y="4611805"/>
            <a:ext cx="7373380" cy="1015663"/>
          </a:xfrm>
          <a:prstGeom prst="rect">
            <a:avLst/>
          </a:prstGeom>
          <a:solidFill>
            <a:schemeClr val="bg1"/>
          </a:solidFill>
          <a:ln>
            <a:solidFill>
              <a:srgbClr val="FF0000"/>
            </a:solidFill>
          </a:ln>
        </p:spPr>
        <p:txBody>
          <a:bodyPr wrap="square">
            <a:spAutoFit/>
          </a:bodyPr>
          <a:lstStyle/>
          <a:p>
            <a:pPr algn="just"/>
            <a:r>
              <a:rPr lang="en-US" altLang="zh-TW" sz="2000" b="1" dirty="0" smtClean="0">
                <a:solidFill>
                  <a:srgbClr val="FF0000"/>
                </a:solidFill>
                <a:latin typeface="新細明體" panose="02020500000000000000" pitchFamily="18" charset="-120"/>
                <a:ea typeface="新細明體" panose="02020500000000000000" pitchFamily="18" charset="-120"/>
              </a:rPr>
              <a:t>※</a:t>
            </a:r>
            <a:r>
              <a:rPr lang="zh-TW" altLang="en-US" sz="2000" b="1" dirty="0" smtClean="0">
                <a:solidFill>
                  <a:srgbClr val="FF0000"/>
                </a:solidFill>
                <a:latin typeface="+mj-ea"/>
                <a:ea typeface="+mj-ea"/>
              </a:rPr>
              <a:t>鑑定</a:t>
            </a:r>
            <a:r>
              <a:rPr lang="zh-TW" altLang="en-US" sz="2000" b="1" dirty="0" smtClean="0">
                <a:solidFill>
                  <a:srgbClr val="FF0000"/>
                </a:solidFill>
                <a:latin typeface="微軟正黑體" panose="020B0604030504040204" pitchFamily="34" charset="-120"/>
              </a:rPr>
              <a:t>簡章已公告</a:t>
            </a:r>
            <a:r>
              <a:rPr lang="zh-TW" altLang="en-US" sz="2000" b="1" dirty="0">
                <a:solidFill>
                  <a:srgbClr val="FF0000"/>
                </a:solidFill>
                <a:latin typeface="微軟正黑體" panose="020B0604030504040204" pitchFamily="34" charset="-120"/>
              </a:rPr>
              <a:t>於桃園市政府教育局</a:t>
            </a:r>
            <a:r>
              <a:rPr lang="zh-TW" altLang="en-US" sz="2000" b="1" dirty="0" smtClean="0">
                <a:solidFill>
                  <a:srgbClr val="FF0000"/>
                </a:solidFill>
                <a:latin typeface="微軟正黑體" panose="020B0604030504040204" pitchFamily="34" charset="-120"/>
              </a:rPr>
              <a:t>網站（</a:t>
            </a:r>
            <a:r>
              <a:rPr lang="en-US" altLang="zh-TW" sz="2000" b="1" dirty="0">
                <a:solidFill>
                  <a:srgbClr val="FF0000"/>
                </a:solidFill>
                <a:latin typeface="微軟正黑體" panose="020B0604030504040204" pitchFamily="34" charset="-120"/>
              </a:rPr>
              <a:t>https://www.tyc.edu.tw</a:t>
            </a:r>
            <a:r>
              <a:rPr lang="zh-TW" altLang="en-US" sz="2000" b="1" dirty="0">
                <a:solidFill>
                  <a:srgbClr val="FF0000"/>
                </a:solidFill>
                <a:latin typeface="微軟正黑體" panose="020B0604030504040204" pitchFamily="34" charset="-120"/>
              </a:rPr>
              <a:t>）、本</a:t>
            </a:r>
            <a:r>
              <a:rPr lang="zh-TW" altLang="en-US" sz="2000" b="1" dirty="0" smtClean="0">
                <a:solidFill>
                  <a:srgbClr val="FF0000"/>
                </a:solidFill>
                <a:latin typeface="微軟正黑體" panose="020B0604030504040204" pitchFamily="34" charset="-120"/>
              </a:rPr>
              <a:t>市資</a:t>
            </a:r>
            <a:r>
              <a:rPr lang="zh-TW" altLang="en-US" sz="2000" b="1" dirty="0">
                <a:solidFill>
                  <a:srgbClr val="FF0000"/>
                </a:solidFill>
                <a:latin typeface="微軟正黑體" panose="020B0604030504040204" pitchFamily="34" charset="-120"/>
              </a:rPr>
              <a:t>優中心網站及各承辦學校網站，請自行上網下載使用。</a:t>
            </a:r>
          </a:p>
        </p:txBody>
      </p:sp>
    </p:spTree>
    <p:extLst>
      <p:ext uri="{BB962C8B-B14F-4D97-AF65-F5344CB8AC3E}">
        <p14:creationId xmlns:p14="http://schemas.microsoft.com/office/powerpoint/2010/main" val="5663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398" b="1" dirty="0">
                <a:latin typeface="微軟正黑體" panose="020B0604030504040204" pitchFamily="34" charset="-120"/>
                <a:ea typeface="微軟正黑體" panose="020B0604030504040204" pitchFamily="34" charset="-120"/>
              </a:rPr>
              <a:t>申請資格</a:t>
            </a:r>
          </a:p>
        </p:txBody>
      </p:sp>
      <p:sp>
        <p:nvSpPr>
          <p:cNvPr id="3" name="內容版面配置區 2"/>
          <p:cNvSpPr>
            <a:spLocks noGrp="1"/>
          </p:cNvSpPr>
          <p:nvPr>
            <p:ph idx="1"/>
          </p:nvPr>
        </p:nvSpPr>
        <p:spPr>
          <a:xfrm>
            <a:off x="1064932" y="1753036"/>
            <a:ext cx="10934135" cy="4968439"/>
          </a:xfrm>
        </p:spPr>
        <p:txBody>
          <a:bodyPr>
            <a:noAutofit/>
          </a:bodyPr>
          <a:lstStyle/>
          <a:p>
            <a:r>
              <a:rPr lang="zh-TW" altLang="en-US" sz="3599" dirty="0">
                <a:latin typeface="微軟正黑體" panose="020B0604030504040204" pitchFamily="34" charset="-120"/>
                <a:ea typeface="微軟正黑體" panose="020B0604030504040204" pitchFamily="34" charset="-120"/>
              </a:rPr>
              <a:t>戶籍設於桃園市之 </a:t>
            </a:r>
            <a:r>
              <a:rPr lang="en-US" altLang="zh-TW" sz="3599" dirty="0" smtClean="0">
                <a:latin typeface="微軟正黑體" panose="020B0604030504040204" pitchFamily="34" charset="-120"/>
                <a:ea typeface="微軟正黑體" panose="020B0604030504040204" pitchFamily="34" charset="-120"/>
              </a:rPr>
              <a:t>109</a:t>
            </a:r>
            <a:r>
              <a:rPr lang="zh-TW" altLang="en-US" sz="3599" dirty="0" smtClean="0">
                <a:latin typeface="微軟正黑體" panose="020B0604030504040204" pitchFamily="34" charset="-120"/>
                <a:ea typeface="微軟正黑體" panose="020B0604030504040204" pitchFamily="34" charset="-120"/>
              </a:rPr>
              <a:t>學年</a:t>
            </a:r>
            <a:r>
              <a:rPr lang="zh-TW" altLang="en-US" sz="3599" dirty="0">
                <a:latin typeface="微軟正黑體" panose="020B0604030504040204" pitchFamily="34" charset="-120"/>
                <a:ea typeface="微軟正黑體" panose="020B0604030504040204" pitchFamily="34" charset="-120"/>
              </a:rPr>
              <a:t>度公、私立國民小學六年級學生</a:t>
            </a:r>
            <a:r>
              <a:rPr lang="zh-TW" altLang="en-US" sz="3599" dirty="0" smtClean="0">
                <a:latin typeface="微軟正黑體" panose="020B0604030504040204" pitchFamily="34" charset="-120"/>
                <a:ea typeface="微軟正黑體" panose="020B0604030504040204" pitchFamily="34" charset="-120"/>
              </a:rPr>
              <a:t>。</a:t>
            </a:r>
            <a:endParaRPr lang="en-US" altLang="zh-TW" sz="3599" dirty="0" smtClean="0">
              <a:latin typeface="微軟正黑體" panose="020B0604030504040204" pitchFamily="34" charset="-120"/>
              <a:ea typeface="微軟正黑體" panose="020B0604030504040204" pitchFamily="34" charset="-120"/>
            </a:endParaRPr>
          </a:p>
          <a:p>
            <a:pPr marL="0" indent="0">
              <a:buNone/>
            </a:pPr>
            <a:r>
              <a:rPr lang="en-US" altLang="zh-TW" sz="3600" dirty="0" smtClean="0">
                <a:solidFill>
                  <a:srgbClr val="FF0000"/>
                </a:solidFill>
              </a:rPr>
              <a:t>(</a:t>
            </a:r>
            <a:r>
              <a:rPr lang="zh-TW" altLang="en-US" sz="3600" dirty="0">
                <a:solidFill>
                  <a:srgbClr val="FF0000"/>
                </a:solidFill>
              </a:rPr>
              <a:t>非桃園市國小畢業學生，戶籍設於桃園市，亦可報名</a:t>
            </a:r>
            <a:r>
              <a:rPr lang="en-US" altLang="zh-TW" sz="3600" dirty="0">
                <a:solidFill>
                  <a:srgbClr val="FF0000"/>
                </a:solidFill>
              </a:rPr>
              <a:t>)</a:t>
            </a:r>
          </a:p>
          <a:p>
            <a:r>
              <a:rPr lang="zh-TW" altLang="en-US" sz="3599" dirty="0" smtClean="0">
                <a:latin typeface="微軟正黑體" panose="020B0604030504040204" pitchFamily="34" charset="-120"/>
                <a:ea typeface="微軟正黑體" panose="020B0604030504040204" pitchFamily="34" charset="-120"/>
              </a:rPr>
              <a:t>具</a:t>
            </a:r>
            <a:r>
              <a:rPr lang="zh-TW" altLang="en-US" sz="3599" dirty="0">
                <a:latin typeface="微軟正黑體" panose="020B0604030504040204" pitchFamily="34" charset="-120"/>
                <a:ea typeface="微軟正黑體" panose="020B0604030504040204" pitchFamily="34" charset="-120"/>
              </a:rPr>
              <a:t>學術性向資優特質，且於專長學科有優異表現者。</a:t>
            </a:r>
            <a:endParaRPr lang="en-US" altLang="zh-TW" sz="3599" dirty="0">
              <a:latin typeface="微軟正黑體" panose="020B0604030504040204" pitchFamily="34" charset="-120"/>
              <a:ea typeface="微軟正黑體" panose="020B0604030504040204" pitchFamily="34" charset="-120"/>
            </a:endParaRPr>
          </a:p>
          <a:p>
            <a:r>
              <a:rPr lang="zh-TW" altLang="en-US" sz="3599" dirty="0">
                <a:latin typeface="微軟正黑體" panose="020B0604030504040204" pitchFamily="34" charset="-120"/>
                <a:ea typeface="微軟正黑體" panose="020B0604030504040204" pitchFamily="34" charset="-120"/>
              </a:rPr>
              <a:t>各類別資優鑑定可以同時報名。</a:t>
            </a:r>
            <a:endParaRPr lang="en-US" altLang="zh-TW" sz="3599"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DA60BA0E-20D0-4E7C-B286-26C960A6788F}" type="slidenum">
              <a:rPr lang="en-US" altLang="zh-TW" noProof="0" smtClean="0"/>
              <a:pPr/>
              <a:t>11</a:t>
            </a:fld>
            <a:endParaRPr lang="zh-TW" altLang="en-US" noProof="0" dirty="0"/>
          </a:p>
        </p:txBody>
      </p:sp>
    </p:spTree>
    <p:extLst>
      <p:ext uri="{BB962C8B-B14F-4D97-AF65-F5344CB8AC3E}">
        <p14:creationId xmlns:p14="http://schemas.microsoft.com/office/powerpoint/2010/main" val="79336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50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手繪多邊形 5"/>
          <p:cNvSpPr/>
          <p:nvPr/>
        </p:nvSpPr>
        <p:spPr>
          <a:xfrm>
            <a:off x="2061964" y="2340070"/>
            <a:ext cx="2721128" cy="1224658"/>
          </a:xfrm>
          <a:custGeom>
            <a:avLst/>
            <a:gdLst>
              <a:gd name="connsiteX0" fmla="*/ 0 w 2957005"/>
              <a:gd name="connsiteY0" fmla="*/ 102971 h 1029714"/>
              <a:gd name="connsiteX1" fmla="*/ 102971 w 2957005"/>
              <a:gd name="connsiteY1" fmla="*/ 0 h 1029714"/>
              <a:gd name="connsiteX2" fmla="*/ 2854034 w 2957005"/>
              <a:gd name="connsiteY2" fmla="*/ 0 h 1029714"/>
              <a:gd name="connsiteX3" fmla="*/ 2957005 w 2957005"/>
              <a:gd name="connsiteY3" fmla="*/ 102971 h 1029714"/>
              <a:gd name="connsiteX4" fmla="*/ 2957005 w 2957005"/>
              <a:gd name="connsiteY4" fmla="*/ 926743 h 1029714"/>
              <a:gd name="connsiteX5" fmla="*/ 2854034 w 2957005"/>
              <a:gd name="connsiteY5" fmla="*/ 1029714 h 1029714"/>
              <a:gd name="connsiteX6" fmla="*/ 102971 w 2957005"/>
              <a:gd name="connsiteY6" fmla="*/ 1029714 h 1029714"/>
              <a:gd name="connsiteX7" fmla="*/ 0 w 2957005"/>
              <a:gd name="connsiteY7" fmla="*/ 926743 h 1029714"/>
              <a:gd name="connsiteX8" fmla="*/ 0 w 2957005"/>
              <a:gd name="connsiteY8" fmla="*/ 102971 h 102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7005" h="1029714">
                <a:moveTo>
                  <a:pt x="0" y="102971"/>
                </a:moveTo>
                <a:cubicBezTo>
                  <a:pt x="0" y="46102"/>
                  <a:pt x="46102" y="0"/>
                  <a:pt x="102971" y="0"/>
                </a:cubicBezTo>
                <a:lnTo>
                  <a:pt x="2854034" y="0"/>
                </a:lnTo>
                <a:cubicBezTo>
                  <a:pt x="2910903" y="0"/>
                  <a:pt x="2957005" y="46102"/>
                  <a:pt x="2957005" y="102971"/>
                </a:cubicBezTo>
                <a:lnTo>
                  <a:pt x="2957005" y="926743"/>
                </a:lnTo>
                <a:cubicBezTo>
                  <a:pt x="2957005" y="983612"/>
                  <a:pt x="2910903" y="1029714"/>
                  <a:pt x="2854034" y="1029714"/>
                </a:cubicBezTo>
                <a:lnTo>
                  <a:pt x="102971" y="1029714"/>
                </a:lnTo>
                <a:cubicBezTo>
                  <a:pt x="46102" y="1029714"/>
                  <a:pt x="0" y="983612"/>
                  <a:pt x="0" y="926743"/>
                </a:cubicBezTo>
                <a:lnTo>
                  <a:pt x="0" y="102971"/>
                </a:lnTo>
                <a:close/>
              </a:path>
            </a:pathLst>
          </a:custGeom>
          <a:solidFill>
            <a:schemeClr val="tx1">
              <a:lumMod val="60000"/>
              <a:lumOff val="40000"/>
            </a:schemeClr>
          </a:solidFill>
          <a:ln>
            <a:solidFill>
              <a:schemeClr val="tx1">
                <a:lumMod val="60000"/>
                <a:lumOff val="40000"/>
              </a:schemeClr>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36803" tIns="136803" rIns="745045" bIns="136803" numCol="1" spcCol="1270" anchor="ctr" anchorCtr="0">
            <a:noAutofit/>
          </a:bodyPr>
          <a:lstStyle/>
          <a:p>
            <a:pPr algn="r" defTabSz="1244227">
              <a:lnSpc>
                <a:spcPct val="90000"/>
              </a:lnSpc>
              <a:spcBef>
                <a:spcPct val="0"/>
              </a:spcBef>
              <a:spcAft>
                <a:spcPct val="35000"/>
              </a:spcAft>
            </a:pPr>
            <a:r>
              <a:rPr lang="zh-TW" altLang="en-US" sz="3199" b="1" dirty="0" smtClean="0">
                <a:latin typeface="微軟正黑體" panose="020B0604030504040204" pitchFamily="34" charset="-120"/>
                <a:ea typeface="微軟正黑體" panose="020B0604030504040204" pitchFamily="34" charset="-120"/>
              </a:rPr>
              <a:t>管道一</a:t>
            </a:r>
            <a:r>
              <a:rPr lang="zh-TW" altLang="en-US" sz="3199" b="1" dirty="0" smtClean="0">
                <a:latin typeface="新細明體" panose="02020500000000000000" pitchFamily="18" charset="-120"/>
                <a:ea typeface="新細明體" panose="02020500000000000000" pitchFamily="18" charset="-120"/>
              </a:rPr>
              <a:t>：</a:t>
            </a:r>
            <a:r>
              <a:rPr lang="zh-TW" altLang="en-US" sz="3199" b="1" dirty="0" smtClean="0">
                <a:latin typeface="微軟正黑體" panose="020B0604030504040204" pitchFamily="34" charset="-120"/>
                <a:ea typeface="微軟正黑體" panose="020B0604030504040204" pitchFamily="34" charset="-120"/>
              </a:rPr>
              <a:t> </a:t>
            </a:r>
            <a:endParaRPr lang="en-US" altLang="zh-TW" sz="3199" b="1" dirty="0" smtClean="0">
              <a:latin typeface="微軟正黑體" panose="020B0604030504040204" pitchFamily="34" charset="-120"/>
              <a:ea typeface="微軟正黑體" panose="020B0604030504040204" pitchFamily="34" charset="-120"/>
            </a:endParaRPr>
          </a:p>
          <a:p>
            <a:pPr algn="r" defTabSz="1244227">
              <a:lnSpc>
                <a:spcPct val="90000"/>
              </a:lnSpc>
              <a:spcBef>
                <a:spcPct val="0"/>
              </a:spcBef>
              <a:spcAft>
                <a:spcPct val="35000"/>
              </a:spcAft>
            </a:pPr>
            <a:r>
              <a:rPr lang="zh-TW" altLang="en-US" sz="3199" b="1" dirty="0" smtClean="0">
                <a:latin typeface="微軟正黑體" panose="020B0604030504040204" pitchFamily="34" charset="-120"/>
                <a:ea typeface="微軟正黑體" panose="020B0604030504040204" pitchFamily="34" charset="-120"/>
              </a:rPr>
              <a:t>書面</a:t>
            </a:r>
            <a:r>
              <a:rPr lang="zh-TW" altLang="en-US" sz="3199" b="1" dirty="0">
                <a:latin typeface="微軟正黑體" panose="020B0604030504040204" pitchFamily="34" charset="-120"/>
                <a:ea typeface="微軟正黑體" panose="020B0604030504040204" pitchFamily="34" charset="-120"/>
              </a:rPr>
              <a:t>審查</a:t>
            </a:r>
          </a:p>
        </p:txBody>
      </p:sp>
      <p:sp>
        <p:nvSpPr>
          <p:cNvPr id="10" name="手繪多邊形 9"/>
          <p:cNvSpPr/>
          <p:nvPr/>
        </p:nvSpPr>
        <p:spPr>
          <a:xfrm>
            <a:off x="6614986" y="2340070"/>
            <a:ext cx="2992642" cy="827597"/>
          </a:xfrm>
          <a:custGeom>
            <a:avLst/>
            <a:gdLst>
              <a:gd name="connsiteX0" fmla="*/ 0 w 3078780"/>
              <a:gd name="connsiteY0" fmla="*/ 102971 h 1029714"/>
              <a:gd name="connsiteX1" fmla="*/ 102971 w 3078780"/>
              <a:gd name="connsiteY1" fmla="*/ 0 h 1029714"/>
              <a:gd name="connsiteX2" fmla="*/ 2975809 w 3078780"/>
              <a:gd name="connsiteY2" fmla="*/ 0 h 1029714"/>
              <a:gd name="connsiteX3" fmla="*/ 3078780 w 3078780"/>
              <a:gd name="connsiteY3" fmla="*/ 102971 h 1029714"/>
              <a:gd name="connsiteX4" fmla="*/ 3078780 w 3078780"/>
              <a:gd name="connsiteY4" fmla="*/ 926743 h 1029714"/>
              <a:gd name="connsiteX5" fmla="*/ 2975809 w 3078780"/>
              <a:gd name="connsiteY5" fmla="*/ 1029714 h 1029714"/>
              <a:gd name="connsiteX6" fmla="*/ 102971 w 3078780"/>
              <a:gd name="connsiteY6" fmla="*/ 1029714 h 1029714"/>
              <a:gd name="connsiteX7" fmla="*/ 0 w 3078780"/>
              <a:gd name="connsiteY7" fmla="*/ 926743 h 1029714"/>
              <a:gd name="connsiteX8" fmla="*/ 0 w 3078780"/>
              <a:gd name="connsiteY8" fmla="*/ 102971 h 102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8780" h="1029714">
                <a:moveTo>
                  <a:pt x="0" y="102971"/>
                </a:moveTo>
                <a:cubicBezTo>
                  <a:pt x="0" y="46102"/>
                  <a:pt x="46102" y="0"/>
                  <a:pt x="102971" y="0"/>
                </a:cubicBezTo>
                <a:lnTo>
                  <a:pt x="2975809" y="0"/>
                </a:lnTo>
                <a:cubicBezTo>
                  <a:pt x="3032678" y="0"/>
                  <a:pt x="3078780" y="46102"/>
                  <a:pt x="3078780" y="102971"/>
                </a:cubicBezTo>
                <a:lnTo>
                  <a:pt x="3078780" y="926743"/>
                </a:lnTo>
                <a:cubicBezTo>
                  <a:pt x="3078780" y="983612"/>
                  <a:pt x="3032678" y="1029714"/>
                  <a:pt x="2975809" y="1029714"/>
                </a:cubicBezTo>
                <a:lnTo>
                  <a:pt x="102971" y="1029714"/>
                </a:lnTo>
                <a:cubicBezTo>
                  <a:pt x="46102" y="1029714"/>
                  <a:pt x="0" y="983612"/>
                  <a:pt x="0" y="926743"/>
                </a:cubicBezTo>
                <a:lnTo>
                  <a:pt x="0" y="102971"/>
                </a:lnTo>
                <a:close/>
              </a:path>
            </a:pathLst>
          </a:custGeom>
          <a:solidFill>
            <a:srgbClr val="00B050"/>
          </a:solidFill>
          <a:ln>
            <a:solidFill>
              <a:srgbClr val="002060"/>
            </a:solidFill>
          </a:ln>
        </p:spPr>
        <p:style>
          <a:lnRef idx="2">
            <a:schemeClr val="lt1">
              <a:hueOff val="0"/>
              <a:satOff val="0"/>
              <a:lumOff val="0"/>
              <a:alphaOff val="0"/>
            </a:schemeClr>
          </a:lnRef>
          <a:fillRef idx="1">
            <a:schemeClr val="accent4">
              <a:hueOff val="-492612"/>
              <a:satOff val="14709"/>
              <a:lumOff val="5686"/>
              <a:alphaOff val="0"/>
            </a:schemeClr>
          </a:fillRef>
          <a:effectRef idx="0">
            <a:schemeClr val="accent4">
              <a:hueOff val="-492612"/>
              <a:satOff val="14709"/>
              <a:lumOff val="5686"/>
              <a:alphaOff val="0"/>
            </a:schemeClr>
          </a:effectRef>
          <a:fontRef idx="minor">
            <a:schemeClr val="lt1"/>
          </a:fontRef>
        </p:style>
        <p:txBody>
          <a:bodyPr spcFirstLastPara="0" vert="horz" wrap="square" lIns="136803" tIns="136803" rIns="767107" bIns="136803" numCol="1" spcCol="1270" anchor="ctr" anchorCtr="0">
            <a:noAutofit/>
          </a:bodyPr>
          <a:lstStyle/>
          <a:p>
            <a:pPr marL="1019175" indent="-1080000" algn="r" defTabSz="1619250">
              <a:spcBef>
                <a:spcPct val="0"/>
              </a:spcBef>
            </a:pPr>
            <a:r>
              <a:rPr lang="zh-TW" altLang="en-US" b="1" dirty="0">
                <a:latin typeface="微軟正黑體" panose="020B0604030504040204" pitchFamily="34" charset="-120"/>
                <a:ea typeface="微軟正黑體" panose="020B0604030504040204" pitchFamily="34" charset="-120"/>
              </a:rPr>
              <a:t>管道</a:t>
            </a:r>
            <a:r>
              <a:rPr lang="zh-TW" altLang="en-US" b="1" dirty="0" smtClean="0">
                <a:latin typeface="微軟正黑體" panose="020B0604030504040204" pitchFamily="34" charset="-120"/>
                <a:ea typeface="微軟正黑體" panose="020B0604030504040204" pitchFamily="34" charset="-120"/>
              </a:rPr>
              <a:t>二</a:t>
            </a:r>
            <a:r>
              <a:rPr lang="zh-TW" altLang="en-US" b="1" dirty="0" smtClean="0">
                <a:latin typeface="新細明體" panose="02020500000000000000" pitchFamily="18" charset="-120"/>
                <a:ea typeface="新細明體" panose="02020500000000000000" pitchFamily="18" charset="-120"/>
              </a:rPr>
              <a:t>：</a:t>
            </a:r>
            <a:r>
              <a:rPr lang="zh-TW" altLang="en-US" b="1" dirty="0" smtClean="0">
                <a:latin typeface="微軟正黑體" panose="020B0604030504040204" pitchFamily="34" charset="-120"/>
                <a:ea typeface="微軟正黑體" panose="020B0604030504040204" pitchFamily="34" charset="-120"/>
              </a:rPr>
              <a:t>初選</a:t>
            </a:r>
            <a:endParaRPr lang="en-US" altLang="zh-TW" b="1" dirty="0" smtClean="0">
              <a:latin typeface="微軟正黑體" panose="020B0604030504040204" pitchFamily="34" charset="-120"/>
              <a:ea typeface="微軟正黑體" panose="020B0604030504040204" pitchFamily="34" charset="-120"/>
            </a:endParaRPr>
          </a:p>
          <a:p>
            <a:pPr marL="1457325" indent="-1457325" algn="r" defTabSz="1619250">
              <a:spcBef>
                <a:spcPct val="0"/>
              </a:spcBef>
              <a:tabLst>
                <a:tab pos="1619250" algn="l"/>
              </a:tabLst>
            </a:pPr>
            <a:r>
              <a:rPr lang="zh-TW" altLang="en-US" b="1" dirty="0" smtClean="0">
                <a:latin typeface="微軟正黑體" panose="020B0604030504040204" pitchFamily="34" charset="-120"/>
                <a:ea typeface="微軟正黑體" panose="020B0604030504040204" pitchFamily="34" charset="-120"/>
              </a:rPr>
              <a:t>性向測驗</a:t>
            </a:r>
            <a:endParaRPr lang="zh-TW" altLang="en-US" b="1" dirty="0">
              <a:latin typeface="微軟正黑體" panose="020B0604030504040204" pitchFamily="34" charset="-120"/>
              <a:ea typeface="微軟正黑體" panose="020B0604030504040204" pitchFamily="34" charset="-120"/>
            </a:endParaRPr>
          </a:p>
        </p:txBody>
      </p:sp>
      <p:grpSp>
        <p:nvGrpSpPr>
          <p:cNvPr id="9" name="群組 8"/>
          <p:cNvGrpSpPr/>
          <p:nvPr/>
        </p:nvGrpSpPr>
        <p:grpSpPr>
          <a:xfrm>
            <a:off x="3045140" y="3564211"/>
            <a:ext cx="814897" cy="2287951"/>
            <a:chOff x="1908188" y="4284290"/>
            <a:chExt cx="799517" cy="719812"/>
          </a:xfrm>
        </p:grpSpPr>
        <p:sp>
          <p:nvSpPr>
            <p:cNvPr id="13" name="手繪多邊形 12"/>
            <p:cNvSpPr/>
            <p:nvPr/>
          </p:nvSpPr>
          <p:spPr>
            <a:xfrm>
              <a:off x="1908188" y="4284290"/>
              <a:ext cx="799517" cy="719812"/>
            </a:xfrm>
            <a:custGeom>
              <a:avLst/>
              <a:gdLst>
                <a:gd name="connsiteX0" fmla="*/ 0 w 890864"/>
                <a:gd name="connsiteY0" fmla="*/ 2168521 h 2569410"/>
                <a:gd name="connsiteX1" fmla="*/ 200444 w 890864"/>
                <a:gd name="connsiteY1" fmla="*/ 2168521 h 2569410"/>
                <a:gd name="connsiteX2" fmla="*/ 200444 w 890864"/>
                <a:gd name="connsiteY2" fmla="*/ 0 h 2569410"/>
                <a:gd name="connsiteX3" fmla="*/ 690420 w 890864"/>
                <a:gd name="connsiteY3" fmla="*/ 0 h 2569410"/>
                <a:gd name="connsiteX4" fmla="*/ 690420 w 890864"/>
                <a:gd name="connsiteY4" fmla="*/ 2168521 h 2569410"/>
                <a:gd name="connsiteX5" fmla="*/ 890864 w 890864"/>
                <a:gd name="connsiteY5" fmla="*/ 2168521 h 2569410"/>
                <a:gd name="connsiteX6" fmla="*/ 445432 w 890864"/>
                <a:gd name="connsiteY6" fmla="*/ 2569410 h 2569410"/>
                <a:gd name="connsiteX7" fmla="*/ 0 w 890864"/>
                <a:gd name="connsiteY7" fmla="*/ 2168521 h 256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864" h="2569410">
                  <a:moveTo>
                    <a:pt x="0" y="2168521"/>
                  </a:moveTo>
                  <a:lnTo>
                    <a:pt x="200444" y="2168521"/>
                  </a:lnTo>
                  <a:lnTo>
                    <a:pt x="200444" y="0"/>
                  </a:lnTo>
                  <a:lnTo>
                    <a:pt x="690420" y="0"/>
                  </a:lnTo>
                  <a:lnTo>
                    <a:pt x="690420" y="2168521"/>
                  </a:lnTo>
                  <a:lnTo>
                    <a:pt x="890864" y="2168521"/>
                  </a:lnTo>
                  <a:lnTo>
                    <a:pt x="445432" y="2569410"/>
                  </a:lnTo>
                  <a:lnTo>
                    <a:pt x="0" y="2168521"/>
                  </a:lnTo>
                  <a:close/>
                </a:path>
              </a:pathLst>
            </a:custGeom>
            <a:solidFill>
              <a:schemeClr val="accent2">
                <a:lumMod val="60000"/>
                <a:lumOff val="40000"/>
                <a:alpha val="90000"/>
              </a:schemeClr>
            </a:solid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35943" tIns="35551" rIns="235943" bIns="255982" numCol="1" spcCol="1270" anchor="ctr" anchorCtr="0">
              <a:noAutofit/>
            </a:bodyPr>
            <a:lstStyle/>
            <a:p>
              <a:pPr algn="ctr" defTabSz="1244227">
                <a:lnSpc>
                  <a:spcPct val="90000"/>
                </a:lnSpc>
                <a:spcBef>
                  <a:spcPct val="0"/>
                </a:spcBef>
                <a:spcAft>
                  <a:spcPct val="35000"/>
                </a:spcAft>
              </a:pPr>
              <a:endParaRPr lang="zh-TW" altLang="en-US" sz="2799" b="1">
                <a:latin typeface="微軟正黑體" pitchFamily="34" charset="-120"/>
                <a:ea typeface="微軟正黑體" pitchFamily="34" charset="-120"/>
              </a:endParaRPr>
            </a:p>
          </p:txBody>
        </p:sp>
        <p:sp>
          <p:nvSpPr>
            <p:cNvPr id="12" name="文字方塊 11"/>
            <p:cNvSpPr txBox="1"/>
            <p:nvPr/>
          </p:nvSpPr>
          <p:spPr>
            <a:xfrm>
              <a:off x="2025076" y="4468296"/>
              <a:ext cx="543417" cy="369132"/>
            </a:xfrm>
            <a:prstGeom prst="rect">
              <a:avLst/>
            </a:prstGeom>
            <a:noFill/>
          </p:spPr>
          <p:txBody>
            <a:bodyPr vert="eaVert" wrap="square" rtlCol="0">
              <a:spAutoFit/>
            </a:bodyPr>
            <a:lstStyle/>
            <a:p>
              <a:pPr algn="dist"/>
              <a:r>
                <a:rPr lang="zh-TW" altLang="en-US" sz="2399" b="1" dirty="0" smtClean="0">
                  <a:solidFill>
                    <a:schemeClr val="accent6">
                      <a:lumMod val="75000"/>
                    </a:schemeClr>
                  </a:solidFill>
                  <a:latin typeface="微軟正黑體" panose="020B0604030504040204" pitchFamily="34" charset="-120"/>
                  <a:ea typeface="微軟正黑體" panose="020B0604030504040204" pitchFamily="34" charset="-120"/>
                </a:rPr>
                <a:t>通過</a:t>
              </a:r>
              <a:endParaRPr lang="zh-TW" altLang="en-US" sz="2399" b="1" dirty="0">
                <a:solidFill>
                  <a:schemeClr val="accent6">
                    <a:lumMod val="75000"/>
                  </a:schemeClr>
                </a:solidFill>
                <a:latin typeface="微軟正黑體" panose="020B0604030504040204" pitchFamily="34" charset="-120"/>
                <a:ea typeface="微軟正黑體" panose="020B0604030504040204" pitchFamily="34" charset="-120"/>
              </a:endParaRPr>
            </a:p>
          </p:txBody>
        </p:sp>
      </p:grpSp>
      <p:sp>
        <p:nvSpPr>
          <p:cNvPr id="15" name="手繪多邊形 14"/>
          <p:cNvSpPr/>
          <p:nvPr/>
        </p:nvSpPr>
        <p:spPr>
          <a:xfrm>
            <a:off x="1989956" y="1043926"/>
            <a:ext cx="7617672" cy="667351"/>
          </a:xfrm>
          <a:custGeom>
            <a:avLst/>
            <a:gdLst>
              <a:gd name="connsiteX0" fmla="*/ 0 w 2957005"/>
              <a:gd name="connsiteY0" fmla="*/ 102971 h 1029714"/>
              <a:gd name="connsiteX1" fmla="*/ 102971 w 2957005"/>
              <a:gd name="connsiteY1" fmla="*/ 0 h 1029714"/>
              <a:gd name="connsiteX2" fmla="*/ 2854034 w 2957005"/>
              <a:gd name="connsiteY2" fmla="*/ 0 h 1029714"/>
              <a:gd name="connsiteX3" fmla="*/ 2957005 w 2957005"/>
              <a:gd name="connsiteY3" fmla="*/ 102971 h 1029714"/>
              <a:gd name="connsiteX4" fmla="*/ 2957005 w 2957005"/>
              <a:gd name="connsiteY4" fmla="*/ 926743 h 1029714"/>
              <a:gd name="connsiteX5" fmla="*/ 2854034 w 2957005"/>
              <a:gd name="connsiteY5" fmla="*/ 1029714 h 1029714"/>
              <a:gd name="connsiteX6" fmla="*/ 102971 w 2957005"/>
              <a:gd name="connsiteY6" fmla="*/ 1029714 h 1029714"/>
              <a:gd name="connsiteX7" fmla="*/ 0 w 2957005"/>
              <a:gd name="connsiteY7" fmla="*/ 926743 h 1029714"/>
              <a:gd name="connsiteX8" fmla="*/ 0 w 2957005"/>
              <a:gd name="connsiteY8" fmla="*/ 102971 h 102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7005" h="1029714">
                <a:moveTo>
                  <a:pt x="0" y="102971"/>
                </a:moveTo>
                <a:cubicBezTo>
                  <a:pt x="0" y="46102"/>
                  <a:pt x="46102" y="0"/>
                  <a:pt x="102971" y="0"/>
                </a:cubicBezTo>
                <a:lnTo>
                  <a:pt x="2854034" y="0"/>
                </a:lnTo>
                <a:cubicBezTo>
                  <a:pt x="2910903" y="0"/>
                  <a:pt x="2957005" y="46102"/>
                  <a:pt x="2957005" y="102971"/>
                </a:cubicBezTo>
                <a:lnTo>
                  <a:pt x="2957005" y="926743"/>
                </a:lnTo>
                <a:cubicBezTo>
                  <a:pt x="2957005" y="983612"/>
                  <a:pt x="2910903" y="1029714"/>
                  <a:pt x="2854034" y="1029714"/>
                </a:cubicBezTo>
                <a:lnTo>
                  <a:pt x="102971" y="1029714"/>
                </a:lnTo>
                <a:cubicBezTo>
                  <a:pt x="46102" y="1029714"/>
                  <a:pt x="0" y="983612"/>
                  <a:pt x="0" y="926743"/>
                </a:cubicBezTo>
                <a:lnTo>
                  <a:pt x="0" y="102971"/>
                </a:lnTo>
                <a:close/>
              </a:path>
            </a:pathLst>
          </a:custGeom>
          <a:solidFill>
            <a:schemeClr val="tx1">
              <a:lumMod val="60000"/>
              <a:lumOff val="40000"/>
            </a:schemeClr>
          </a:solidFill>
          <a:ln>
            <a:solidFill>
              <a:schemeClr val="tx1">
                <a:lumMod val="60000"/>
                <a:lumOff val="40000"/>
              </a:schemeClr>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36803" tIns="136803" rIns="745045" bIns="136803" numCol="1" spcCol="1270" anchor="ctr" anchorCtr="0">
            <a:noAutofit/>
          </a:bodyPr>
          <a:lstStyle/>
          <a:p>
            <a:pPr algn="ctr" defTabSz="1244227">
              <a:lnSpc>
                <a:spcPct val="90000"/>
              </a:lnSpc>
              <a:spcBef>
                <a:spcPct val="0"/>
              </a:spcBef>
              <a:spcAft>
                <a:spcPct val="35000"/>
              </a:spcAft>
            </a:pPr>
            <a:r>
              <a:rPr lang="zh-TW" altLang="en-US" sz="4000" b="1" dirty="0" smtClean="0">
                <a:latin typeface="微軟正黑體" panose="020B0604030504040204" pitchFamily="34" charset="-120"/>
                <a:ea typeface="微軟正黑體" panose="020B0604030504040204" pitchFamily="34" charset="-120"/>
              </a:rPr>
              <a:t> 觀察</a:t>
            </a:r>
            <a:r>
              <a:rPr lang="zh-TW" altLang="en-US" sz="4000" b="1" dirty="0">
                <a:latin typeface="微軟正黑體" panose="020B0604030504040204" pitchFamily="34" charset="-120"/>
                <a:ea typeface="微軟正黑體" panose="020B0604030504040204" pitchFamily="34" charset="-120"/>
              </a:rPr>
              <a:t>及推薦</a:t>
            </a:r>
          </a:p>
        </p:txBody>
      </p:sp>
      <p:sp>
        <p:nvSpPr>
          <p:cNvPr id="18" name="手繪多邊形 17"/>
          <p:cNvSpPr/>
          <p:nvPr/>
        </p:nvSpPr>
        <p:spPr>
          <a:xfrm>
            <a:off x="3143423" y="1764006"/>
            <a:ext cx="716614" cy="560884"/>
          </a:xfrm>
          <a:custGeom>
            <a:avLst/>
            <a:gdLst>
              <a:gd name="connsiteX0" fmla="*/ 0 w 890864"/>
              <a:gd name="connsiteY0" fmla="*/ 2168521 h 2569410"/>
              <a:gd name="connsiteX1" fmla="*/ 200444 w 890864"/>
              <a:gd name="connsiteY1" fmla="*/ 2168521 h 2569410"/>
              <a:gd name="connsiteX2" fmla="*/ 200444 w 890864"/>
              <a:gd name="connsiteY2" fmla="*/ 0 h 2569410"/>
              <a:gd name="connsiteX3" fmla="*/ 690420 w 890864"/>
              <a:gd name="connsiteY3" fmla="*/ 0 h 2569410"/>
              <a:gd name="connsiteX4" fmla="*/ 690420 w 890864"/>
              <a:gd name="connsiteY4" fmla="*/ 2168521 h 2569410"/>
              <a:gd name="connsiteX5" fmla="*/ 890864 w 890864"/>
              <a:gd name="connsiteY5" fmla="*/ 2168521 h 2569410"/>
              <a:gd name="connsiteX6" fmla="*/ 445432 w 890864"/>
              <a:gd name="connsiteY6" fmla="*/ 2569410 h 2569410"/>
              <a:gd name="connsiteX7" fmla="*/ 0 w 890864"/>
              <a:gd name="connsiteY7" fmla="*/ 2168521 h 256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864" h="2569410">
                <a:moveTo>
                  <a:pt x="0" y="2168521"/>
                </a:moveTo>
                <a:lnTo>
                  <a:pt x="200444" y="2168521"/>
                </a:lnTo>
                <a:lnTo>
                  <a:pt x="200444" y="0"/>
                </a:lnTo>
                <a:lnTo>
                  <a:pt x="690420" y="0"/>
                </a:lnTo>
                <a:lnTo>
                  <a:pt x="690420" y="2168521"/>
                </a:lnTo>
                <a:lnTo>
                  <a:pt x="890864" y="2168521"/>
                </a:lnTo>
                <a:lnTo>
                  <a:pt x="445432" y="2569410"/>
                </a:lnTo>
                <a:lnTo>
                  <a:pt x="0" y="2168521"/>
                </a:lnTo>
                <a:close/>
              </a:path>
            </a:pathLst>
          </a:custGeom>
          <a:solidFill>
            <a:schemeClr val="accent2">
              <a:lumMod val="60000"/>
              <a:lumOff val="40000"/>
              <a:alpha val="90000"/>
            </a:schemeClr>
          </a:solid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35943" tIns="35551" rIns="235943" bIns="255982" numCol="1" spcCol="1270" anchor="ctr" anchorCtr="0">
            <a:noAutofit/>
          </a:bodyPr>
          <a:lstStyle/>
          <a:p>
            <a:pPr algn="ctr" defTabSz="1244227">
              <a:lnSpc>
                <a:spcPct val="90000"/>
              </a:lnSpc>
              <a:spcBef>
                <a:spcPct val="0"/>
              </a:spcBef>
              <a:spcAft>
                <a:spcPct val="35000"/>
              </a:spcAft>
            </a:pPr>
            <a:endParaRPr lang="zh-TW" altLang="en-US" sz="2799" b="1">
              <a:latin typeface="微軟正黑體" pitchFamily="34" charset="-120"/>
              <a:ea typeface="微軟正黑體" pitchFamily="34" charset="-120"/>
            </a:endParaRPr>
          </a:p>
        </p:txBody>
      </p:sp>
      <p:sp>
        <p:nvSpPr>
          <p:cNvPr id="19" name="標題 1"/>
          <p:cNvSpPr txBox="1">
            <a:spLocks/>
          </p:cNvSpPr>
          <p:nvPr/>
        </p:nvSpPr>
        <p:spPr>
          <a:xfrm>
            <a:off x="276149" y="-247905"/>
            <a:ext cx="11722919" cy="1218883"/>
          </a:xfrm>
          <a:prstGeom prst="rect">
            <a:avLst/>
          </a:prstGeom>
          <a:ln>
            <a:noFill/>
          </a:ln>
        </p:spPr>
        <p:txBody>
          <a:bodyPr vert="horz" lIns="91416" tIns="45708" rIns="91416" bIns="45708" rtlCol="0" anchor="b">
            <a:normAutofit fontScale="92500"/>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5398" b="1" dirty="0"/>
              <a:t>鑑定流程：</a:t>
            </a:r>
            <a:r>
              <a:rPr lang="zh-TW" altLang="en-US" sz="4399" b="1" dirty="0">
                <a:solidFill>
                  <a:schemeClr val="accent6">
                    <a:lumMod val="50000"/>
                  </a:schemeClr>
                </a:solidFill>
              </a:rPr>
              <a:t>管道一</a:t>
            </a:r>
            <a:r>
              <a:rPr lang="en-US" altLang="zh-TW" sz="4399" b="1" dirty="0">
                <a:solidFill>
                  <a:schemeClr val="accent6">
                    <a:lumMod val="50000"/>
                  </a:schemeClr>
                </a:solidFill>
              </a:rPr>
              <a:t>(</a:t>
            </a:r>
            <a:r>
              <a:rPr lang="zh-TW" altLang="en-US" sz="4399" b="1" dirty="0">
                <a:solidFill>
                  <a:schemeClr val="accent6">
                    <a:lumMod val="50000"/>
                  </a:schemeClr>
                </a:solidFill>
              </a:rPr>
              <a:t>書面審查</a:t>
            </a:r>
            <a:r>
              <a:rPr lang="en-US" altLang="zh-TW" sz="4399" b="1" dirty="0" smtClean="0">
                <a:solidFill>
                  <a:schemeClr val="accent6">
                    <a:lumMod val="50000"/>
                  </a:schemeClr>
                </a:solidFill>
              </a:rPr>
              <a:t>)</a:t>
            </a:r>
            <a:r>
              <a:rPr lang="zh-TW" altLang="en-US" sz="4399" b="1" dirty="0" smtClean="0">
                <a:solidFill>
                  <a:schemeClr val="accent6">
                    <a:lumMod val="50000"/>
                  </a:schemeClr>
                </a:solidFill>
              </a:rPr>
              <a:t>及管道二</a:t>
            </a:r>
            <a:r>
              <a:rPr lang="en-US" altLang="zh-TW" sz="4399" b="1" dirty="0" smtClean="0">
                <a:solidFill>
                  <a:schemeClr val="accent6">
                    <a:lumMod val="50000"/>
                  </a:schemeClr>
                </a:solidFill>
              </a:rPr>
              <a:t>(</a:t>
            </a:r>
            <a:r>
              <a:rPr lang="zh-TW" altLang="en-US" sz="4399" b="1" dirty="0" smtClean="0">
                <a:solidFill>
                  <a:schemeClr val="accent6">
                    <a:lumMod val="50000"/>
                  </a:schemeClr>
                </a:solidFill>
              </a:rPr>
              <a:t>測驗方式</a:t>
            </a:r>
            <a:r>
              <a:rPr lang="en-US" altLang="zh-TW" sz="4399" b="1" dirty="0" smtClean="0">
                <a:solidFill>
                  <a:schemeClr val="accent6">
                    <a:lumMod val="50000"/>
                  </a:schemeClr>
                </a:solidFill>
              </a:rPr>
              <a:t>)</a:t>
            </a:r>
            <a:endParaRPr lang="zh-TW" altLang="en-US" sz="4399" b="1" dirty="0">
              <a:solidFill>
                <a:schemeClr val="accent6">
                  <a:lumMod val="50000"/>
                </a:schemeClr>
              </a:solidFill>
            </a:endParaRPr>
          </a:p>
        </p:txBody>
      </p:sp>
      <p:sp>
        <p:nvSpPr>
          <p:cNvPr id="23" name="手繪多邊形 22"/>
          <p:cNvSpPr/>
          <p:nvPr/>
        </p:nvSpPr>
        <p:spPr>
          <a:xfrm>
            <a:off x="6708276" y="4077072"/>
            <a:ext cx="2899352" cy="802360"/>
          </a:xfrm>
          <a:custGeom>
            <a:avLst/>
            <a:gdLst>
              <a:gd name="connsiteX0" fmla="*/ 0 w 3078780"/>
              <a:gd name="connsiteY0" fmla="*/ 102971 h 1029714"/>
              <a:gd name="connsiteX1" fmla="*/ 102971 w 3078780"/>
              <a:gd name="connsiteY1" fmla="*/ 0 h 1029714"/>
              <a:gd name="connsiteX2" fmla="*/ 2975809 w 3078780"/>
              <a:gd name="connsiteY2" fmla="*/ 0 h 1029714"/>
              <a:gd name="connsiteX3" fmla="*/ 3078780 w 3078780"/>
              <a:gd name="connsiteY3" fmla="*/ 102971 h 1029714"/>
              <a:gd name="connsiteX4" fmla="*/ 3078780 w 3078780"/>
              <a:gd name="connsiteY4" fmla="*/ 926743 h 1029714"/>
              <a:gd name="connsiteX5" fmla="*/ 2975809 w 3078780"/>
              <a:gd name="connsiteY5" fmla="*/ 1029714 h 1029714"/>
              <a:gd name="connsiteX6" fmla="*/ 102971 w 3078780"/>
              <a:gd name="connsiteY6" fmla="*/ 1029714 h 1029714"/>
              <a:gd name="connsiteX7" fmla="*/ 0 w 3078780"/>
              <a:gd name="connsiteY7" fmla="*/ 926743 h 1029714"/>
              <a:gd name="connsiteX8" fmla="*/ 0 w 3078780"/>
              <a:gd name="connsiteY8" fmla="*/ 102971 h 102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8780" h="1029714">
                <a:moveTo>
                  <a:pt x="0" y="102971"/>
                </a:moveTo>
                <a:cubicBezTo>
                  <a:pt x="0" y="46102"/>
                  <a:pt x="46102" y="0"/>
                  <a:pt x="102971" y="0"/>
                </a:cubicBezTo>
                <a:lnTo>
                  <a:pt x="2975809" y="0"/>
                </a:lnTo>
                <a:cubicBezTo>
                  <a:pt x="3032678" y="0"/>
                  <a:pt x="3078780" y="46102"/>
                  <a:pt x="3078780" y="102971"/>
                </a:cubicBezTo>
                <a:lnTo>
                  <a:pt x="3078780" y="926743"/>
                </a:lnTo>
                <a:cubicBezTo>
                  <a:pt x="3078780" y="983612"/>
                  <a:pt x="3032678" y="1029714"/>
                  <a:pt x="2975809" y="1029714"/>
                </a:cubicBezTo>
                <a:lnTo>
                  <a:pt x="102971" y="1029714"/>
                </a:lnTo>
                <a:cubicBezTo>
                  <a:pt x="46102" y="1029714"/>
                  <a:pt x="0" y="983612"/>
                  <a:pt x="0" y="926743"/>
                </a:cubicBezTo>
                <a:lnTo>
                  <a:pt x="0" y="102971"/>
                </a:lnTo>
                <a:close/>
              </a:path>
            </a:pathLst>
          </a:custGeom>
          <a:solidFill>
            <a:srgbClr val="00B050"/>
          </a:solidFill>
          <a:ln>
            <a:solidFill>
              <a:srgbClr val="002060"/>
            </a:solidFill>
          </a:ln>
        </p:spPr>
        <p:style>
          <a:lnRef idx="2">
            <a:schemeClr val="lt1">
              <a:hueOff val="0"/>
              <a:satOff val="0"/>
              <a:lumOff val="0"/>
              <a:alphaOff val="0"/>
            </a:schemeClr>
          </a:lnRef>
          <a:fillRef idx="1">
            <a:schemeClr val="accent4">
              <a:hueOff val="-492612"/>
              <a:satOff val="14709"/>
              <a:lumOff val="5686"/>
              <a:alphaOff val="0"/>
            </a:schemeClr>
          </a:fillRef>
          <a:effectRef idx="0">
            <a:schemeClr val="accent4">
              <a:hueOff val="-492612"/>
              <a:satOff val="14709"/>
              <a:lumOff val="5686"/>
              <a:alphaOff val="0"/>
            </a:schemeClr>
          </a:effectRef>
          <a:fontRef idx="minor">
            <a:schemeClr val="lt1"/>
          </a:fontRef>
        </p:style>
        <p:txBody>
          <a:bodyPr spcFirstLastPara="0" vert="horz" wrap="square" lIns="136803" tIns="136803" rIns="767107" bIns="136803" numCol="1" spcCol="1270" anchor="ctr" anchorCtr="0">
            <a:noAutofit/>
          </a:bodyPr>
          <a:lstStyle/>
          <a:p>
            <a:pPr marL="895081" indent="-895081" algn="r" defTabSz="1619250">
              <a:spcBef>
                <a:spcPct val="0"/>
              </a:spcBef>
            </a:pPr>
            <a:r>
              <a:rPr lang="zh-TW" altLang="en-US" b="1" dirty="0">
                <a:latin typeface="微軟正黑體" panose="020B0604030504040204" pitchFamily="34" charset="-120"/>
                <a:ea typeface="微軟正黑體" panose="020B0604030504040204" pitchFamily="34" charset="-120"/>
              </a:rPr>
              <a:t>管道</a:t>
            </a:r>
            <a:r>
              <a:rPr lang="zh-TW" altLang="en-US" b="1" dirty="0" smtClean="0">
                <a:latin typeface="微軟正黑體" panose="020B0604030504040204" pitchFamily="34" charset="-120"/>
                <a:ea typeface="微軟正黑體" panose="020B0604030504040204" pitchFamily="34" charset="-120"/>
              </a:rPr>
              <a:t>二</a:t>
            </a:r>
            <a:r>
              <a:rPr lang="zh-TW" altLang="en-US" b="1" dirty="0">
                <a:latin typeface="新細明體" panose="02020500000000000000" pitchFamily="18" charset="-120"/>
                <a:ea typeface="新細明體" panose="02020500000000000000" pitchFamily="18" charset="-120"/>
              </a:rPr>
              <a:t>：</a:t>
            </a:r>
            <a:r>
              <a:rPr lang="zh-TW" altLang="en-US" b="1" dirty="0" smtClean="0">
                <a:latin typeface="微軟正黑體" panose="020B0604030504040204" pitchFamily="34" charset="-120"/>
                <a:ea typeface="微軟正黑體" panose="020B0604030504040204" pitchFamily="34" charset="-120"/>
              </a:rPr>
              <a:t>複選</a:t>
            </a:r>
            <a:endParaRPr lang="en-US" altLang="zh-TW" b="1" dirty="0" smtClean="0">
              <a:latin typeface="微軟正黑體" panose="020B0604030504040204" pitchFamily="34" charset="-120"/>
              <a:ea typeface="微軟正黑體" panose="020B0604030504040204" pitchFamily="34" charset="-120"/>
            </a:endParaRPr>
          </a:p>
          <a:p>
            <a:pPr marL="1457325" indent="-1457325" algn="r" defTabSz="1619250">
              <a:spcBef>
                <a:spcPct val="0"/>
              </a:spcBef>
              <a:tabLst>
                <a:tab pos="1619250" algn="l"/>
              </a:tabLst>
            </a:pPr>
            <a:r>
              <a:rPr lang="zh-TW" altLang="en-US" b="1" dirty="0" smtClean="0">
                <a:latin typeface="微軟正黑體" panose="020B0604030504040204" pitchFamily="34" charset="-120"/>
                <a:ea typeface="微軟正黑體" panose="020B0604030504040204" pitchFamily="34" charset="-120"/>
              </a:rPr>
              <a:t>實作評量</a:t>
            </a:r>
            <a:endParaRPr lang="zh-TW" altLang="en-US" b="1"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DA60BA0E-20D0-4E7C-B286-26C960A6788F}" type="slidenum">
              <a:rPr lang="en-US" altLang="zh-TW" noProof="0" smtClean="0"/>
              <a:pPr/>
              <a:t>12</a:t>
            </a:fld>
            <a:endParaRPr lang="zh-TW" altLang="en-US" noProof="0" dirty="0"/>
          </a:p>
        </p:txBody>
      </p:sp>
      <p:grpSp>
        <p:nvGrpSpPr>
          <p:cNvPr id="3" name="群組 2"/>
          <p:cNvGrpSpPr/>
          <p:nvPr/>
        </p:nvGrpSpPr>
        <p:grpSpPr>
          <a:xfrm>
            <a:off x="4972461" y="2484086"/>
            <a:ext cx="1435530" cy="791793"/>
            <a:chOff x="3940283" y="2864789"/>
            <a:chExt cx="1435530" cy="791793"/>
          </a:xfrm>
        </p:grpSpPr>
        <p:sp>
          <p:nvSpPr>
            <p:cNvPr id="20" name="手繪多邊形 19"/>
            <p:cNvSpPr/>
            <p:nvPr/>
          </p:nvSpPr>
          <p:spPr>
            <a:xfrm rot="16200000">
              <a:off x="4262151" y="2542921"/>
              <a:ext cx="791793" cy="1435530"/>
            </a:xfrm>
            <a:custGeom>
              <a:avLst/>
              <a:gdLst>
                <a:gd name="connsiteX0" fmla="*/ 0 w 781524"/>
                <a:gd name="connsiteY0" fmla="*/ 491917 h 843603"/>
                <a:gd name="connsiteX1" fmla="*/ 175843 w 781524"/>
                <a:gd name="connsiteY1" fmla="*/ 491917 h 843603"/>
                <a:gd name="connsiteX2" fmla="*/ 175843 w 781524"/>
                <a:gd name="connsiteY2" fmla="*/ 0 h 843603"/>
                <a:gd name="connsiteX3" fmla="*/ 605681 w 781524"/>
                <a:gd name="connsiteY3" fmla="*/ 0 h 843603"/>
                <a:gd name="connsiteX4" fmla="*/ 605681 w 781524"/>
                <a:gd name="connsiteY4" fmla="*/ 491917 h 843603"/>
                <a:gd name="connsiteX5" fmla="*/ 781524 w 781524"/>
                <a:gd name="connsiteY5" fmla="*/ 491917 h 843603"/>
                <a:gd name="connsiteX6" fmla="*/ 390762 w 781524"/>
                <a:gd name="connsiteY6" fmla="*/ 843603 h 843603"/>
                <a:gd name="connsiteX7" fmla="*/ 0 w 781524"/>
                <a:gd name="connsiteY7" fmla="*/ 491917 h 84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1524" h="843603">
                  <a:moveTo>
                    <a:pt x="0" y="491917"/>
                  </a:moveTo>
                  <a:lnTo>
                    <a:pt x="175843" y="491917"/>
                  </a:lnTo>
                  <a:lnTo>
                    <a:pt x="175843" y="0"/>
                  </a:lnTo>
                  <a:lnTo>
                    <a:pt x="605681" y="0"/>
                  </a:lnTo>
                  <a:lnTo>
                    <a:pt x="605681" y="491917"/>
                  </a:lnTo>
                  <a:lnTo>
                    <a:pt x="781524" y="491917"/>
                  </a:lnTo>
                  <a:lnTo>
                    <a:pt x="390762" y="843603"/>
                  </a:lnTo>
                  <a:lnTo>
                    <a:pt x="0" y="491917"/>
                  </a:lnTo>
                  <a:close/>
                </a:path>
              </a:pathLst>
            </a:custGeom>
            <a:solidFill>
              <a:schemeClr val="accent2">
                <a:lumMod val="60000"/>
                <a:lumOff val="40000"/>
                <a:alpha val="90000"/>
              </a:schemeClr>
            </a:solidFill>
          </p:spPr>
          <p:style>
            <a:lnRef idx="2">
              <a:schemeClr val="accent4">
                <a:tint val="40000"/>
                <a:alpha val="90000"/>
                <a:hueOff val="-432218"/>
                <a:satOff val="13750"/>
                <a:lumOff val="1568"/>
                <a:alphaOff val="0"/>
              </a:schemeClr>
            </a:lnRef>
            <a:fillRef idx="1">
              <a:schemeClr val="accent4">
                <a:tint val="40000"/>
                <a:alpha val="90000"/>
                <a:hueOff val="-432218"/>
                <a:satOff val="13750"/>
                <a:lumOff val="1568"/>
                <a:alphaOff val="0"/>
              </a:schemeClr>
            </a:fillRef>
            <a:effectRef idx="0">
              <a:schemeClr val="accent4">
                <a:tint val="40000"/>
                <a:alpha val="90000"/>
                <a:hueOff val="-432218"/>
                <a:satOff val="13750"/>
                <a:lumOff val="1568"/>
                <a:alphaOff val="0"/>
              </a:schemeClr>
            </a:effectRef>
            <a:fontRef idx="minor">
              <a:schemeClr val="dk1">
                <a:hueOff val="0"/>
                <a:satOff val="0"/>
                <a:lumOff val="0"/>
                <a:alphaOff val="0"/>
              </a:schemeClr>
            </a:fontRef>
          </p:style>
          <p:txBody>
            <a:bodyPr spcFirstLastPara="0" vert="horz" wrap="square" lIns="211347" tIns="35550" rIns="211348" bIns="228927" numCol="1" spcCol="1270" anchor="ctr" anchorCtr="0">
              <a:noAutofit/>
            </a:bodyPr>
            <a:lstStyle/>
            <a:p>
              <a:pPr algn="ctr" defTabSz="1244227">
                <a:lnSpc>
                  <a:spcPct val="90000"/>
                </a:lnSpc>
                <a:spcBef>
                  <a:spcPct val="0"/>
                </a:spcBef>
                <a:spcAft>
                  <a:spcPct val="35000"/>
                </a:spcAft>
              </a:pPr>
              <a:endParaRPr lang="zh-TW" altLang="en-US" sz="2799" b="1">
                <a:latin typeface="微軟正黑體" pitchFamily="34" charset="-120"/>
                <a:ea typeface="微軟正黑體" pitchFamily="34" charset="-120"/>
              </a:endParaRPr>
            </a:p>
          </p:txBody>
        </p:sp>
        <p:sp>
          <p:nvSpPr>
            <p:cNvPr id="27" name="文字方塊 26"/>
            <p:cNvSpPr txBox="1"/>
            <p:nvPr/>
          </p:nvSpPr>
          <p:spPr>
            <a:xfrm>
              <a:off x="3945621" y="3060126"/>
              <a:ext cx="1202710" cy="461545"/>
            </a:xfrm>
            <a:prstGeom prst="rect">
              <a:avLst/>
            </a:prstGeom>
            <a:noFill/>
          </p:spPr>
          <p:txBody>
            <a:bodyPr wrap="square" rtlCol="0">
              <a:spAutoFit/>
            </a:bodyPr>
            <a:lstStyle/>
            <a:p>
              <a:r>
                <a:rPr lang="zh-TW" altLang="en-US" sz="2399" b="1" dirty="0">
                  <a:solidFill>
                    <a:srgbClr val="00B050"/>
                  </a:solidFill>
                  <a:latin typeface="微軟正黑體" panose="020B0604030504040204" pitchFamily="34" charset="-120"/>
                  <a:ea typeface="微軟正黑體" panose="020B0604030504040204" pitchFamily="34" charset="-120"/>
                </a:rPr>
                <a:t>未通過</a:t>
              </a:r>
            </a:p>
          </p:txBody>
        </p:sp>
      </p:grpSp>
      <p:sp>
        <p:nvSpPr>
          <p:cNvPr id="11" name="上彎箭號 10"/>
          <p:cNvSpPr/>
          <p:nvPr/>
        </p:nvSpPr>
        <p:spPr>
          <a:xfrm rot="5400000">
            <a:off x="4692506" y="3180684"/>
            <a:ext cx="1378423" cy="2145468"/>
          </a:xfrm>
          <a:prstGeom prst="bentUp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30" name="文字方塊 29"/>
          <p:cNvSpPr txBox="1"/>
          <p:nvPr/>
        </p:nvSpPr>
        <p:spPr>
          <a:xfrm>
            <a:off x="4560210" y="4412165"/>
            <a:ext cx="1717860" cy="400110"/>
          </a:xfrm>
          <a:prstGeom prst="rect">
            <a:avLst/>
          </a:prstGeom>
          <a:noFill/>
        </p:spPr>
        <p:txBody>
          <a:bodyPr wrap="square" rtlCol="0">
            <a:spAutoFit/>
          </a:bodyPr>
          <a:lstStyle/>
          <a:p>
            <a:r>
              <a:rPr lang="zh-TW" altLang="en-US" sz="2000" b="1" dirty="0" smtClean="0">
                <a:solidFill>
                  <a:srgbClr val="00B050"/>
                </a:solidFill>
                <a:latin typeface="微軟正黑體" panose="020B0604030504040204" pitchFamily="34" charset="-120"/>
                <a:ea typeface="微軟正黑體" panose="020B0604030504040204" pitchFamily="34" charset="-120"/>
              </a:rPr>
              <a:t>進一步評估</a:t>
            </a:r>
            <a:endParaRPr lang="zh-TW" altLang="en-US" sz="2000" b="1" dirty="0">
              <a:solidFill>
                <a:srgbClr val="00B050"/>
              </a:solidFill>
              <a:latin typeface="微軟正黑體" panose="020B0604030504040204" pitchFamily="34" charset="-120"/>
              <a:ea typeface="微軟正黑體" panose="020B0604030504040204" pitchFamily="34" charset="-120"/>
            </a:endParaRPr>
          </a:p>
        </p:txBody>
      </p:sp>
      <p:grpSp>
        <p:nvGrpSpPr>
          <p:cNvPr id="33" name="群組 32"/>
          <p:cNvGrpSpPr/>
          <p:nvPr/>
        </p:nvGrpSpPr>
        <p:grpSpPr>
          <a:xfrm>
            <a:off x="7645844" y="3212976"/>
            <a:ext cx="881664" cy="1070355"/>
            <a:chOff x="1908188" y="4284290"/>
            <a:chExt cx="799517" cy="914843"/>
          </a:xfrm>
        </p:grpSpPr>
        <p:sp>
          <p:nvSpPr>
            <p:cNvPr id="34" name="手繪多邊形 33"/>
            <p:cNvSpPr/>
            <p:nvPr/>
          </p:nvSpPr>
          <p:spPr>
            <a:xfrm>
              <a:off x="1908188" y="4284290"/>
              <a:ext cx="799517" cy="719812"/>
            </a:xfrm>
            <a:custGeom>
              <a:avLst/>
              <a:gdLst>
                <a:gd name="connsiteX0" fmla="*/ 0 w 890864"/>
                <a:gd name="connsiteY0" fmla="*/ 2168521 h 2569410"/>
                <a:gd name="connsiteX1" fmla="*/ 200444 w 890864"/>
                <a:gd name="connsiteY1" fmla="*/ 2168521 h 2569410"/>
                <a:gd name="connsiteX2" fmla="*/ 200444 w 890864"/>
                <a:gd name="connsiteY2" fmla="*/ 0 h 2569410"/>
                <a:gd name="connsiteX3" fmla="*/ 690420 w 890864"/>
                <a:gd name="connsiteY3" fmla="*/ 0 h 2569410"/>
                <a:gd name="connsiteX4" fmla="*/ 690420 w 890864"/>
                <a:gd name="connsiteY4" fmla="*/ 2168521 h 2569410"/>
                <a:gd name="connsiteX5" fmla="*/ 890864 w 890864"/>
                <a:gd name="connsiteY5" fmla="*/ 2168521 h 2569410"/>
                <a:gd name="connsiteX6" fmla="*/ 445432 w 890864"/>
                <a:gd name="connsiteY6" fmla="*/ 2569410 h 2569410"/>
                <a:gd name="connsiteX7" fmla="*/ 0 w 890864"/>
                <a:gd name="connsiteY7" fmla="*/ 2168521 h 256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864" h="2569410">
                  <a:moveTo>
                    <a:pt x="0" y="2168521"/>
                  </a:moveTo>
                  <a:lnTo>
                    <a:pt x="200444" y="2168521"/>
                  </a:lnTo>
                  <a:lnTo>
                    <a:pt x="200444" y="0"/>
                  </a:lnTo>
                  <a:lnTo>
                    <a:pt x="690420" y="0"/>
                  </a:lnTo>
                  <a:lnTo>
                    <a:pt x="690420" y="2168521"/>
                  </a:lnTo>
                  <a:lnTo>
                    <a:pt x="890864" y="2168521"/>
                  </a:lnTo>
                  <a:lnTo>
                    <a:pt x="445432" y="2569410"/>
                  </a:lnTo>
                  <a:lnTo>
                    <a:pt x="0" y="2168521"/>
                  </a:lnTo>
                  <a:close/>
                </a:path>
              </a:pathLst>
            </a:custGeom>
            <a:solidFill>
              <a:schemeClr val="accent2">
                <a:lumMod val="60000"/>
                <a:lumOff val="40000"/>
                <a:alpha val="90000"/>
              </a:schemeClr>
            </a:solid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35943" tIns="35551" rIns="235943" bIns="255982" numCol="1" spcCol="1270" anchor="ctr" anchorCtr="0">
              <a:noAutofit/>
            </a:bodyPr>
            <a:lstStyle/>
            <a:p>
              <a:pPr algn="ctr" defTabSz="1244227">
                <a:lnSpc>
                  <a:spcPct val="90000"/>
                </a:lnSpc>
                <a:spcBef>
                  <a:spcPct val="0"/>
                </a:spcBef>
                <a:spcAft>
                  <a:spcPct val="35000"/>
                </a:spcAft>
              </a:pPr>
              <a:endParaRPr lang="zh-TW" altLang="en-US" sz="2799" b="1">
                <a:latin typeface="微軟正黑體" pitchFamily="34" charset="-120"/>
                <a:ea typeface="微軟正黑體" pitchFamily="34" charset="-120"/>
              </a:endParaRPr>
            </a:p>
          </p:txBody>
        </p:sp>
        <p:sp>
          <p:nvSpPr>
            <p:cNvPr id="35" name="文字方塊 34"/>
            <p:cNvSpPr txBox="1"/>
            <p:nvPr/>
          </p:nvSpPr>
          <p:spPr>
            <a:xfrm>
              <a:off x="1950033" y="4422221"/>
              <a:ext cx="553870" cy="776912"/>
            </a:xfrm>
            <a:prstGeom prst="rect">
              <a:avLst/>
            </a:prstGeom>
            <a:noFill/>
          </p:spPr>
          <p:txBody>
            <a:bodyPr vert="eaVert" wrap="square" rtlCol="0">
              <a:spAutoFit/>
            </a:bodyPr>
            <a:lstStyle/>
            <a:p>
              <a:r>
                <a:rPr lang="zh-TW" altLang="en-US" sz="2000" b="1" dirty="0" smtClean="0">
                  <a:solidFill>
                    <a:schemeClr val="accent6">
                      <a:lumMod val="75000"/>
                    </a:schemeClr>
                  </a:solidFill>
                  <a:latin typeface="微軟正黑體" panose="020B0604030504040204" pitchFamily="34" charset="-120"/>
                  <a:ea typeface="微軟正黑體" panose="020B0604030504040204" pitchFamily="34" charset="-120"/>
                </a:rPr>
                <a:t>通過</a:t>
              </a:r>
              <a:endParaRPr lang="zh-TW" altLang="en-US" sz="2000" b="1" dirty="0">
                <a:solidFill>
                  <a:schemeClr val="accent6">
                    <a:lumMod val="75000"/>
                  </a:schemeClr>
                </a:solidFill>
                <a:latin typeface="微軟正黑體" panose="020B0604030504040204" pitchFamily="34" charset="-120"/>
                <a:ea typeface="微軟正黑體" panose="020B0604030504040204" pitchFamily="34" charset="-120"/>
              </a:endParaRPr>
            </a:p>
          </p:txBody>
        </p:sp>
      </p:grpSp>
      <p:grpSp>
        <p:nvGrpSpPr>
          <p:cNvPr id="36" name="群組 35"/>
          <p:cNvGrpSpPr/>
          <p:nvPr/>
        </p:nvGrpSpPr>
        <p:grpSpPr>
          <a:xfrm>
            <a:off x="7733028" y="4941167"/>
            <a:ext cx="881664" cy="1080121"/>
            <a:chOff x="1908188" y="4284290"/>
            <a:chExt cx="799517" cy="914843"/>
          </a:xfrm>
        </p:grpSpPr>
        <p:sp>
          <p:nvSpPr>
            <p:cNvPr id="37" name="手繪多邊形 36"/>
            <p:cNvSpPr/>
            <p:nvPr/>
          </p:nvSpPr>
          <p:spPr>
            <a:xfrm>
              <a:off x="1908188" y="4284290"/>
              <a:ext cx="799517" cy="719812"/>
            </a:xfrm>
            <a:custGeom>
              <a:avLst/>
              <a:gdLst>
                <a:gd name="connsiteX0" fmla="*/ 0 w 890864"/>
                <a:gd name="connsiteY0" fmla="*/ 2168521 h 2569410"/>
                <a:gd name="connsiteX1" fmla="*/ 200444 w 890864"/>
                <a:gd name="connsiteY1" fmla="*/ 2168521 h 2569410"/>
                <a:gd name="connsiteX2" fmla="*/ 200444 w 890864"/>
                <a:gd name="connsiteY2" fmla="*/ 0 h 2569410"/>
                <a:gd name="connsiteX3" fmla="*/ 690420 w 890864"/>
                <a:gd name="connsiteY3" fmla="*/ 0 h 2569410"/>
                <a:gd name="connsiteX4" fmla="*/ 690420 w 890864"/>
                <a:gd name="connsiteY4" fmla="*/ 2168521 h 2569410"/>
                <a:gd name="connsiteX5" fmla="*/ 890864 w 890864"/>
                <a:gd name="connsiteY5" fmla="*/ 2168521 h 2569410"/>
                <a:gd name="connsiteX6" fmla="*/ 445432 w 890864"/>
                <a:gd name="connsiteY6" fmla="*/ 2569410 h 2569410"/>
                <a:gd name="connsiteX7" fmla="*/ 0 w 890864"/>
                <a:gd name="connsiteY7" fmla="*/ 2168521 h 256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864" h="2569410">
                  <a:moveTo>
                    <a:pt x="0" y="2168521"/>
                  </a:moveTo>
                  <a:lnTo>
                    <a:pt x="200444" y="2168521"/>
                  </a:lnTo>
                  <a:lnTo>
                    <a:pt x="200444" y="0"/>
                  </a:lnTo>
                  <a:lnTo>
                    <a:pt x="690420" y="0"/>
                  </a:lnTo>
                  <a:lnTo>
                    <a:pt x="690420" y="2168521"/>
                  </a:lnTo>
                  <a:lnTo>
                    <a:pt x="890864" y="2168521"/>
                  </a:lnTo>
                  <a:lnTo>
                    <a:pt x="445432" y="2569410"/>
                  </a:lnTo>
                  <a:lnTo>
                    <a:pt x="0" y="2168521"/>
                  </a:lnTo>
                  <a:close/>
                </a:path>
              </a:pathLst>
            </a:custGeom>
            <a:solidFill>
              <a:schemeClr val="accent2">
                <a:lumMod val="60000"/>
                <a:lumOff val="40000"/>
                <a:alpha val="90000"/>
              </a:schemeClr>
            </a:solid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35943" tIns="35551" rIns="235943" bIns="255982" numCol="1" spcCol="1270" anchor="ctr" anchorCtr="0">
              <a:noAutofit/>
            </a:bodyPr>
            <a:lstStyle/>
            <a:p>
              <a:pPr algn="ctr" defTabSz="1244227">
                <a:lnSpc>
                  <a:spcPct val="90000"/>
                </a:lnSpc>
                <a:spcBef>
                  <a:spcPct val="0"/>
                </a:spcBef>
                <a:spcAft>
                  <a:spcPct val="35000"/>
                </a:spcAft>
              </a:pPr>
              <a:endParaRPr lang="zh-TW" altLang="en-US" sz="2799" b="1">
                <a:latin typeface="微軟正黑體" pitchFamily="34" charset="-120"/>
                <a:ea typeface="微軟正黑體" pitchFamily="34" charset="-120"/>
              </a:endParaRPr>
            </a:p>
          </p:txBody>
        </p:sp>
        <p:sp>
          <p:nvSpPr>
            <p:cNvPr id="38" name="文字方塊 37"/>
            <p:cNvSpPr txBox="1"/>
            <p:nvPr/>
          </p:nvSpPr>
          <p:spPr>
            <a:xfrm>
              <a:off x="1950033" y="4422221"/>
              <a:ext cx="553870" cy="776912"/>
            </a:xfrm>
            <a:prstGeom prst="rect">
              <a:avLst/>
            </a:prstGeom>
            <a:noFill/>
          </p:spPr>
          <p:txBody>
            <a:bodyPr vert="eaVert" wrap="square" rtlCol="0">
              <a:spAutoFit/>
            </a:bodyPr>
            <a:lstStyle/>
            <a:p>
              <a:r>
                <a:rPr lang="zh-TW" altLang="en-US" sz="2000" b="1" dirty="0" smtClean="0">
                  <a:solidFill>
                    <a:schemeClr val="accent6">
                      <a:lumMod val="75000"/>
                    </a:schemeClr>
                  </a:solidFill>
                  <a:latin typeface="微軟正黑體" panose="020B0604030504040204" pitchFamily="34" charset="-120"/>
                  <a:ea typeface="微軟正黑體" panose="020B0604030504040204" pitchFamily="34" charset="-120"/>
                </a:rPr>
                <a:t>通過</a:t>
              </a:r>
              <a:endParaRPr lang="zh-TW" altLang="en-US" sz="2000" b="1" dirty="0">
                <a:solidFill>
                  <a:schemeClr val="accent6">
                    <a:lumMod val="75000"/>
                  </a:schemeClr>
                </a:solidFill>
                <a:latin typeface="微軟正黑體" panose="020B0604030504040204" pitchFamily="34" charset="-120"/>
                <a:ea typeface="微軟正黑體" panose="020B0604030504040204" pitchFamily="34" charset="-120"/>
              </a:endParaRPr>
            </a:p>
          </p:txBody>
        </p:sp>
      </p:grpSp>
      <p:sp>
        <p:nvSpPr>
          <p:cNvPr id="39" name="手繪多邊形 38"/>
          <p:cNvSpPr/>
          <p:nvPr/>
        </p:nvSpPr>
        <p:spPr>
          <a:xfrm>
            <a:off x="7713728" y="1776262"/>
            <a:ext cx="716614" cy="560884"/>
          </a:xfrm>
          <a:custGeom>
            <a:avLst/>
            <a:gdLst>
              <a:gd name="connsiteX0" fmla="*/ 0 w 890864"/>
              <a:gd name="connsiteY0" fmla="*/ 2168521 h 2569410"/>
              <a:gd name="connsiteX1" fmla="*/ 200444 w 890864"/>
              <a:gd name="connsiteY1" fmla="*/ 2168521 h 2569410"/>
              <a:gd name="connsiteX2" fmla="*/ 200444 w 890864"/>
              <a:gd name="connsiteY2" fmla="*/ 0 h 2569410"/>
              <a:gd name="connsiteX3" fmla="*/ 690420 w 890864"/>
              <a:gd name="connsiteY3" fmla="*/ 0 h 2569410"/>
              <a:gd name="connsiteX4" fmla="*/ 690420 w 890864"/>
              <a:gd name="connsiteY4" fmla="*/ 2168521 h 2569410"/>
              <a:gd name="connsiteX5" fmla="*/ 890864 w 890864"/>
              <a:gd name="connsiteY5" fmla="*/ 2168521 h 2569410"/>
              <a:gd name="connsiteX6" fmla="*/ 445432 w 890864"/>
              <a:gd name="connsiteY6" fmla="*/ 2569410 h 2569410"/>
              <a:gd name="connsiteX7" fmla="*/ 0 w 890864"/>
              <a:gd name="connsiteY7" fmla="*/ 2168521 h 256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864" h="2569410">
                <a:moveTo>
                  <a:pt x="0" y="2168521"/>
                </a:moveTo>
                <a:lnTo>
                  <a:pt x="200444" y="2168521"/>
                </a:lnTo>
                <a:lnTo>
                  <a:pt x="200444" y="0"/>
                </a:lnTo>
                <a:lnTo>
                  <a:pt x="690420" y="0"/>
                </a:lnTo>
                <a:lnTo>
                  <a:pt x="690420" y="2168521"/>
                </a:lnTo>
                <a:lnTo>
                  <a:pt x="890864" y="2168521"/>
                </a:lnTo>
                <a:lnTo>
                  <a:pt x="445432" y="2569410"/>
                </a:lnTo>
                <a:lnTo>
                  <a:pt x="0" y="2168521"/>
                </a:lnTo>
                <a:close/>
              </a:path>
            </a:pathLst>
          </a:custGeom>
          <a:solidFill>
            <a:schemeClr val="accent2">
              <a:lumMod val="60000"/>
              <a:lumOff val="40000"/>
              <a:alpha val="90000"/>
            </a:schemeClr>
          </a:solid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35943" tIns="35551" rIns="235943" bIns="255982" numCol="1" spcCol="1270" anchor="ctr" anchorCtr="0">
            <a:noAutofit/>
          </a:bodyPr>
          <a:lstStyle/>
          <a:p>
            <a:pPr algn="ctr" defTabSz="1244227">
              <a:lnSpc>
                <a:spcPct val="90000"/>
              </a:lnSpc>
              <a:spcBef>
                <a:spcPct val="0"/>
              </a:spcBef>
              <a:spcAft>
                <a:spcPct val="35000"/>
              </a:spcAft>
            </a:pPr>
            <a:endParaRPr lang="zh-TW" altLang="en-US" sz="2799" b="1">
              <a:latin typeface="微軟正黑體" pitchFamily="34" charset="-120"/>
              <a:ea typeface="微軟正黑體" pitchFamily="34" charset="-120"/>
            </a:endParaRPr>
          </a:p>
        </p:txBody>
      </p:sp>
      <p:sp>
        <p:nvSpPr>
          <p:cNvPr id="25" name="Text Box 8"/>
          <p:cNvSpPr txBox="1">
            <a:spLocks noChangeArrowheads="1"/>
          </p:cNvSpPr>
          <p:nvPr/>
        </p:nvSpPr>
        <p:spPr bwMode="auto">
          <a:xfrm>
            <a:off x="556618" y="5788837"/>
            <a:ext cx="11603660" cy="952531"/>
          </a:xfrm>
          <a:prstGeom prst="rect">
            <a:avLst/>
          </a:prstGeom>
          <a:solidFill>
            <a:schemeClr val="tx1">
              <a:lumMod val="60000"/>
              <a:lumOff val="40000"/>
            </a:schemeClr>
          </a:solidFill>
          <a:ln>
            <a:solidFill>
              <a:schemeClr val="tx1">
                <a:lumMod val="60000"/>
                <a:lumOff val="40000"/>
              </a:schemeClr>
            </a:solidFill>
            <a:headEnd/>
            <a:tailEnd/>
          </a:ln>
        </p:spPr>
        <p:style>
          <a:lnRef idx="1">
            <a:schemeClr val="accent6"/>
          </a:lnRef>
          <a:fillRef idx="2">
            <a:schemeClr val="accent6"/>
          </a:fillRef>
          <a:effectRef idx="1">
            <a:schemeClr val="accent6"/>
          </a:effectRef>
          <a:fontRef idx="minor">
            <a:schemeClr val="dk1"/>
          </a:fontRef>
        </p:style>
        <p:txBody>
          <a:bodyPr/>
          <a:lstStyle/>
          <a:p>
            <a:pPr algn="ctr">
              <a:defRPr/>
            </a:pPr>
            <a:r>
              <a:rPr lang="en-US" altLang="zh-TW" sz="1600" dirty="0">
                <a:solidFill>
                  <a:srgbClr val="FF0000"/>
                </a:solidFill>
                <a:latin typeface="+mj-ea"/>
                <a:cs typeface="新細明體" pitchFamily="18" charset="-120"/>
              </a:rPr>
              <a:t>110</a:t>
            </a:r>
            <a:r>
              <a:rPr lang="zh-TW" altLang="en-US" sz="1600" dirty="0">
                <a:solidFill>
                  <a:srgbClr val="FF0000"/>
                </a:solidFill>
                <a:latin typeface="+mj-ea"/>
                <a:cs typeface="新細明體" pitchFamily="18" charset="-120"/>
              </a:rPr>
              <a:t>年</a:t>
            </a:r>
            <a:r>
              <a:rPr lang="en-US" altLang="zh-TW" sz="1600" dirty="0">
                <a:solidFill>
                  <a:srgbClr val="FF0000"/>
                </a:solidFill>
                <a:latin typeface="+mj-ea"/>
                <a:cs typeface="新細明體" pitchFamily="18" charset="-120"/>
              </a:rPr>
              <a:t>4</a:t>
            </a:r>
            <a:r>
              <a:rPr lang="zh-TW" altLang="en-US" sz="1600" dirty="0">
                <a:solidFill>
                  <a:srgbClr val="FF0000"/>
                </a:solidFill>
                <a:latin typeface="+mj-ea"/>
                <a:cs typeface="新細明體" pitchFamily="18" charset="-120"/>
              </a:rPr>
              <a:t>月</a:t>
            </a:r>
            <a:r>
              <a:rPr lang="en-US" altLang="zh-TW" sz="1600" dirty="0">
                <a:solidFill>
                  <a:srgbClr val="FF0000"/>
                </a:solidFill>
                <a:latin typeface="+mj-ea"/>
                <a:cs typeface="新細明體" pitchFamily="18" charset="-120"/>
              </a:rPr>
              <a:t>20</a:t>
            </a:r>
            <a:r>
              <a:rPr lang="zh-TW" altLang="en-US" sz="1600" dirty="0">
                <a:solidFill>
                  <a:srgbClr val="FF0000"/>
                </a:solidFill>
                <a:latin typeface="+mj-ea"/>
                <a:cs typeface="新細明體" pitchFamily="18" charset="-120"/>
              </a:rPr>
              <a:t>日（二）</a:t>
            </a:r>
            <a:r>
              <a:rPr lang="zh-TW" altLang="en-US" sz="1600" dirty="0">
                <a:solidFill>
                  <a:schemeClr val="bg1"/>
                </a:solidFill>
                <a:latin typeface="+mj-ea"/>
                <a:cs typeface="新細明體" pitchFamily="18" charset="-120"/>
              </a:rPr>
              <a:t>公布通過鑑定名單</a:t>
            </a:r>
          </a:p>
          <a:p>
            <a:pPr algn="ctr">
              <a:defRPr/>
            </a:pPr>
            <a:r>
              <a:rPr lang="zh-TW" altLang="en-US" sz="1600" dirty="0">
                <a:solidFill>
                  <a:schemeClr val="bg1"/>
                </a:solidFill>
                <a:latin typeface="+mj-ea"/>
                <a:cs typeface="新細明體" pitchFamily="18" charset="-120"/>
              </a:rPr>
              <a:t>通過鑑定學生於本市公立國民中學普通班就讀者，於新生報到時至</a:t>
            </a:r>
            <a:r>
              <a:rPr lang="en-US" altLang="zh-TW" sz="1600" dirty="0">
                <a:solidFill>
                  <a:schemeClr val="bg1"/>
                </a:solidFill>
                <a:latin typeface="+mj-ea"/>
                <a:cs typeface="新細明體" pitchFamily="18" charset="-120"/>
              </a:rPr>
              <a:t>110</a:t>
            </a:r>
            <a:r>
              <a:rPr lang="zh-TW" altLang="en-US" sz="1600" dirty="0">
                <a:solidFill>
                  <a:schemeClr val="bg1"/>
                </a:solidFill>
                <a:latin typeface="+mj-ea"/>
                <a:cs typeface="新細明體" pitchFamily="18" charset="-120"/>
              </a:rPr>
              <a:t>年</a:t>
            </a:r>
            <a:r>
              <a:rPr lang="en-US" altLang="zh-TW" sz="1600" dirty="0">
                <a:solidFill>
                  <a:schemeClr val="bg1"/>
                </a:solidFill>
                <a:latin typeface="+mj-ea"/>
                <a:cs typeface="新細明體" pitchFamily="18" charset="-120"/>
              </a:rPr>
              <a:t>4</a:t>
            </a:r>
            <a:r>
              <a:rPr lang="zh-TW" altLang="en-US" sz="1600" dirty="0">
                <a:solidFill>
                  <a:schemeClr val="bg1"/>
                </a:solidFill>
                <a:latin typeface="+mj-ea"/>
                <a:cs typeface="新細明體" pitchFamily="18" charset="-120"/>
              </a:rPr>
              <a:t>月</a:t>
            </a:r>
            <a:r>
              <a:rPr lang="en-US" altLang="zh-TW" sz="1600" dirty="0">
                <a:solidFill>
                  <a:schemeClr val="bg1"/>
                </a:solidFill>
                <a:latin typeface="+mj-ea"/>
                <a:cs typeface="新細明體" pitchFamily="18" charset="-120"/>
              </a:rPr>
              <a:t>30</a:t>
            </a:r>
            <a:r>
              <a:rPr lang="zh-TW" altLang="en-US" sz="1600" dirty="0">
                <a:solidFill>
                  <a:schemeClr val="bg1"/>
                </a:solidFill>
                <a:latin typeface="+mj-ea"/>
                <a:cs typeface="新細明體" pitchFamily="18" charset="-120"/>
              </a:rPr>
              <a:t>日</a:t>
            </a:r>
            <a:r>
              <a:rPr lang="en-US" altLang="zh-TW" sz="1600" dirty="0">
                <a:solidFill>
                  <a:schemeClr val="bg1"/>
                </a:solidFill>
                <a:latin typeface="+mj-ea"/>
                <a:cs typeface="新細明體" pitchFamily="18" charset="-120"/>
              </a:rPr>
              <a:t>(</a:t>
            </a:r>
            <a:r>
              <a:rPr lang="zh-TW" altLang="en-US" sz="1600" dirty="0">
                <a:solidFill>
                  <a:schemeClr val="bg1"/>
                </a:solidFill>
                <a:latin typeface="+mj-ea"/>
                <a:cs typeface="新細明體" pitchFamily="18" charset="-120"/>
              </a:rPr>
              <a:t>五</a:t>
            </a:r>
            <a:r>
              <a:rPr lang="en-US" altLang="zh-TW" sz="1600" dirty="0">
                <a:solidFill>
                  <a:schemeClr val="bg1"/>
                </a:solidFill>
                <a:latin typeface="+mj-ea"/>
                <a:cs typeface="新細明體" pitchFamily="18" charset="-120"/>
              </a:rPr>
              <a:t>)</a:t>
            </a:r>
            <a:r>
              <a:rPr lang="zh-TW" altLang="en-US" sz="1600" dirty="0">
                <a:solidFill>
                  <a:schemeClr val="bg1"/>
                </a:solidFill>
                <a:latin typeface="+mj-ea"/>
                <a:cs typeface="新細明體" pitchFamily="18" charset="-120"/>
              </a:rPr>
              <a:t>前繳驗鑑定結果通知單正本予就讀國中，</a:t>
            </a:r>
            <a:endParaRPr lang="en-US" altLang="zh-TW" sz="1600" dirty="0">
              <a:solidFill>
                <a:schemeClr val="bg1"/>
              </a:solidFill>
              <a:latin typeface="+mj-ea"/>
              <a:cs typeface="新細明體" pitchFamily="18" charset="-120"/>
            </a:endParaRPr>
          </a:p>
          <a:p>
            <a:pPr algn="ctr">
              <a:defRPr/>
            </a:pPr>
            <a:r>
              <a:rPr lang="zh-TW" altLang="en-US" sz="1600" dirty="0">
                <a:solidFill>
                  <a:schemeClr val="bg1"/>
                </a:solidFill>
                <a:latin typeface="+mj-ea"/>
                <a:cs typeface="新細明體" pitchFamily="18" charset="-120"/>
              </a:rPr>
              <a:t>由學校依既有之資源給予該資優類別</a:t>
            </a:r>
            <a:r>
              <a:rPr lang="en-US" altLang="zh-TW" sz="1600" dirty="0">
                <a:solidFill>
                  <a:schemeClr val="bg1"/>
                </a:solidFill>
                <a:latin typeface="+mj-ea"/>
                <a:cs typeface="新細明體" pitchFamily="18" charset="-120"/>
              </a:rPr>
              <a:t>(</a:t>
            </a:r>
            <a:r>
              <a:rPr lang="zh-TW" altLang="en-US" sz="1600" dirty="0">
                <a:solidFill>
                  <a:schemeClr val="bg1"/>
                </a:solidFill>
                <a:latin typeface="+mj-ea"/>
                <a:cs typeface="新細明體" pitchFamily="18" charset="-120"/>
              </a:rPr>
              <a:t>數理或英語</a:t>
            </a:r>
            <a:r>
              <a:rPr lang="en-US" altLang="zh-TW" sz="1600" dirty="0">
                <a:solidFill>
                  <a:schemeClr val="bg1"/>
                </a:solidFill>
                <a:latin typeface="+mj-ea"/>
                <a:cs typeface="新細明體" pitchFamily="18" charset="-120"/>
              </a:rPr>
              <a:t>)</a:t>
            </a:r>
            <a:r>
              <a:rPr lang="zh-TW" altLang="en-US" sz="1600" dirty="0">
                <a:solidFill>
                  <a:schemeClr val="bg1"/>
                </a:solidFill>
                <a:latin typeface="+mj-ea"/>
                <a:cs typeface="新細明體" pitchFamily="18" charset="-120"/>
              </a:rPr>
              <a:t> 資優資源班或資優教育方案等之特殊教育服務。</a:t>
            </a:r>
          </a:p>
        </p:txBody>
      </p:sp>
    </p:spTree>
    <p:extLst>
      <p:ext uri="{BB962C8B-B14F-4D97-AF65-F5344CB8AC3E}">
        <p14:creationId xmlns:p14="http://schemas.microsoft.com/office/powerpoint/2010/main" val="255377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92409" y="-25566"/>
            <a:ext cx="10157354" cy="1027702"/>
          </a:xfrm>
        </p:spPr>
        <p:txBody>
          <a:bodyPr>
            <a:normAutofit/>
          </a:bodyPr>
          <a:lstStyle/>
          <a:p>
            <a:r>
              <a:rPr lang="zh-TW" altLang="en-US" b="1" dirty="0"/>
              <a:t>鑑定測驗內容</a:t>
            </a:r>
          </a:p>
        </p:txBody>
      </p:sp>
      <p:sp>
        <p:nvSpPr>
          <p:cNvPr id="3" name="文字版面配置區 2"/>
          <p:cNvSpPr>
            <a:spLocks noGrp="1"/>
          </p:cNvSpPr>
          <p:nvPr>
            <p:ph type="body" idx="1"/>
          </p:nvPr>
        </p:nvSpPr>
        <p:spPr>
          <a:xfrm>
            <a:off x="1629916" y="1438547"/>
            <a:ext cx="3717036" cy="617934"/>
          </a:xfrm>
        </p:spPr>
        <p:txBody>
          <a:bodyPr>
            <a:normAutofit/>
          </a:bodyPr>
          <a:lstStyle/>
          <a:p>
            <a:r>
              <a:rPr lang="zh-TW" altLang="en-US" sz="3000" dirty="0"/>
              <a:t>性向測驗</a:t>
            </a:r>
          </a:p>
        </p:txBody>
      </p:sp>
      <p:sp>
        <p:nvSpPr>
          <p:cNvPr id="4" name="內容版面配置區 3"/>
          <p:cNvSpPr>
            <a:spLocks noGrp="1"/>
          </p:cNvSpPr>
          <p:nvPr>
            <p:ph sz="half" idx="2"/>
          </p:nvPr>
        </p:nvSpPr>
        <p:spPr>
          <a:xfrm>
            <a:off x="1724573" y="2333699"/>
            <a:ext cx="3527723" cy="2607469"/>
          </a:xfrm>
        </p:spPr>
        <p:txBody>
          <a:bodyPr>
            <a:noAutofit/>
          </a:bodyPr>
          <a:lstStyle/>
          <a:p>
            <a:pPr>
              <a:spcBef>
                <a:spcPts val="900"/>
              </a:spcBef>
              <a:buFont typeface="Wingdings" panose="05000000000000000000" pitchFamily="2" charset="2"/>
              <a:buChar char="ü"/>
            </a:pPr>
            <a:r>
              <a:rPr lang="zh-TW" altLang="en-US" sz="2100" dirty="0"/>
              <a:t>標準化測驗</a:t>
            </a:r>
            <a:endParaRPr lang="en-US" altLang="zh-TW" sz="2100" dirty="0"/>
          </a:p>
          <a:p>
            <a:pPr>
              <a:spcBef>
                <a:spcPts val="900"/>
              </a:spcBef>
              <a:buFont typeface="Wingdings" panose="05000000000000000000" pitchFamily="2" charset="2"/>
              <a:buChar char="ü"/>
            </a:pPr>
            <a:r>
              <a:rPr lang="zh-TW" altLang="en-US" sz="2100" dirty="0"/>
              <a:t>性向指個體在學習某種事物之前，對學習該事物所具有的潛在能力。</a:t>
            </a:r>
            <a:endParaRPr lang="en-US" altLang="zh-TW" sz="2100" dirty="0"/>
          </a:p>
          <a:p>
            <a:pPr>
              <a:spcBef>
                <a:spcPts val="900"/>
              </a:spcBef>
              <a:buFont typeface="Wingdings" panose="05000000000000000000" pitchFamily="2" charset="2"/>
              <a:buChar char="ü"/>
            </a:pPr>
            <a:r>
              <a:rPr lang="zh-TW" altLang="en-US" sz="2100" dirty="0">
                <a:latin typeface="華康仿宋體W6" panose="02010609010101010101" pitchFamily="49" charset="-120"/>
                <a:ea typeface="華康仿宋體W6" panose="02010609010101010101" pitchFamily="49" charset="-120"/>
              </a:rPr>
              <a:t>「</a:t>
            </a:r>
            <a:r>
              <a:rPr lang="zh-TW" altLang="zh-TW" sz="2100" dirty="0"/>
              <a:t>性向測驗」泛指用來測量個體潛在能力的測驗</a:t>
            </a:r>
            <a:endParaRPr lang="en-US" altLang="zh-TW" sz="2100" dirty="0"/>
          </a:p>
          <a:p>
            <a:pPr>
              <a:spcBef>
                <a:spcPts val="900"/>
              </a:spcBef>
              <a:buFont typeface="Wingdings" panose="05000000000000000000" pitchFamily="2" charset="2"/>
              <a:buChar char="ü"/>
            </a:pPr>
            <a:r>
              <a:rPr lang="zh-TW" altLang="en-US" sz="2100" dirty="0"/>
              <a:t>例如英語性向測驗：測驗語感</a:t>
            </a:r>
            <a:r>
              <a:rPr lang="en-US" altLang="zh-TW" sz="2100" dirty="0"/>
              <a:t>(</a:t>
            </a:r>
            <a:r>
              <a:rPr lang="zh-TW" altLang="en-US" sz="2100" dirty="0"/>
              <a:t>語料可能非英語</a:t>
            </a:r>
            <a:r>
              <a:rPr lang="en-US" altLang="zh-TW" sz="2100" dirty="0"/>
              <a:t>)</a:t>
            </a:r>
            <a:endParaRPr lang="zh-TW" altLang="en-US" sz="2100" dirty="0"/>
          </a:p>
        </p:txBody>
      </p:sp>
      <p:sp>
        <p:nvSpPr>
          <p:cNvPr id="5" name="文字版面配置區 4"/>
          <p:cNvSpPr>
            <a:spLocks noGrp="1"/>
          </p:cNvSpPr>
          <p:nvPr>
            <p:ph type="body" sz="quarter" idx="3"/>
          </p:nvPr>
        </p:nvSpPr>
        <p:spPr>
          <a:xfrm>
            <a:off x="6323442" y="1381120"/>
            <a:ext cx="3717036" cy="617934"/>
          </a:xfrm>
        </p:spPr>
        <p:txBody>
          <a:bodyPr>
            <a:normAutofit/>
          </a:bodyPr>
          <a:lstStyle/>
          <a:p>
            <a:r>
              <a:rPr lang="zh-TW" altLang="en-US" sz="3000" dirty="0">
                <a:solidFill>
                  <a:srgbClr val="C00000"/>
                </a:solidFill>
              </a:rPr>
              <a:t>實作評量</a:t>
            </a:r>
          </a:p>
        </p:txBody>
      </p:sp>
      <p:sp>
        <p:nvSpPr>
          <p:cNvPr id="6" name="內容版面配置區 5"/>
          <p:cNvSpPr>
            <a:spLocks noGrp="1"/>
          </p:cNvSpPr>
          <p:nvPr>
            <p:ph sz="quarter" idx="4"/>
          </p:nvPr>
        </p:nvSpPr>
        <p:spPr>
          <a:xfrm>
            <a:off x="6195986" y="2096852"/>
            <a:ext cx="5144407" cy="2664295"/>
          </a:xfrm>
        </p:spPr>
        <p:txBody>
          <a:bodyPr>
            <a:normAutofit/>
          </a:bodyPr>
          <a:lstStyle/>
          <a:p>
            <a:pPr>
              <a:lnSpc>
                <a:spcPct val="150000"/>
              </a:lnSpc>
              <a:spcBef>
                <a:spcPts val="900"/>
              </a:spcBef>
              <a:buFont typeface="Wingdings" panose="05000000000000000000" pitchFamily="2" charset="2"/>
              <a:buChar char="ü"/>
            </a:pPr>
            <a:r>
              <a:rPr lang="zh-TW" altLang="en-US" sz="2100" dirty="0" smtClean="0">
                <a:solidFill>
                  <a:srgbClr val="C00000"/>
                </a:solidFill>
              </a:rPr>
              <a:t>模擬</a:t>
            </a:r>
            <a:r>
              <a:rPr lang="zh-TW" altLang="en-US" sz="2100" dirty="0">
                <a:solidFill>
                  <a:srgbClr val="C00000"/>
                </a:solidFill>
              </a:rPr>
              <a:t>生活</a:t>
            </a:r>
            <a:r>
              <a:rPr lang="zh-TW" altLang="en-US" sz="2100" dirty="0" smtClean="0">
                <a:solidFill>
                  <a:srgbClr val="C00000"/>
                </a:solidFill>
              </a:rPr>
              <a:t>情境可能遭遇的事件作為評量作業或活動，學生須從相關的問題中，透過</a:t>
            </a:r>
            <a:r>
              <a:rPr lang="zh-TW" altLang="en-US" sz="2100" dirty="0">
                <a:solidFill>
                  <a:srgbClr val="C00000"/>
                </a:solidFill>
              </a:rPr>
              <a:t>實際操作</a:t>
            </a:r>
            <a:r>
              <a:rPr lang="zh-TW" altLang="en-US" sz="2100" dirty="0" smtClean="0">
                <a:solidFill>
                  <a:srgbClr val="C00000"/>
                </a:solidFill>
              </a:rPr>
              <a:t>，利用學過的知識或技能解決問題，以觀察、評量</a:t>
            </a:r>
            <a:r>
              <a:rPr lang="zh-TW" altLang="en-US" sz="2100" dirty="0">
                <a:solidFill>
                  <a:srgbClr val="C00000"/>
                </a:solidFill>
              </a:rPr>
              <a:t>學生是否真正具備高層次思考和問題解決的能力。</a:t>
            </a:r>
          </a:p>
        </p:txBody>
      </p:sp>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2484" y="4865635"/>
            <a:ext cx="2450966" cy="1379684"/>
          </a:xfrm>
          <a:prstGeom prst="rect">
            <a:avLst/>
          </a:prstGeom>
          <a:effectLst>
            <a:softEdge rad="63500"/>
          </a:effectLst>
        </p:spPr>
      </p:pic>
      <p:sp>
        <p:nvSpPr>
          <p:cNvPr id="8" name="投影片編號版面配置區 7"/>
          <p:cNvSpPr>
            <a:spLocks noGrp="1"/>
          </p:cNvSpPr>
          <p:nvPr>
            <p:ph type="sldNum" sz="quarter" idx="12"/>
          </p:nvPr>
        </p:nvSpPr>
        <p:spPr/>
        <p:txBody>
          <a:bodyPr/>
          <a:lstStyle/>
          <a:p>
            <a:pPr rtl="0"/>
            <a:fld id="{EB37DED6-D4C7-42EE-AB49-D2E39E64FDE4}" type="slidenum">
              <a:rPr lang="en-US" altLang="zh-TW" noProof="0" smtClean="0"/>
              <a:t>13</a:t>
            </a:fld>
            <a:endParaRPr lang="en-US" altLang="zh-TW" noProof="0" dirty="0"/>
          </a:p>
        </p:txBody>
      </p:sp>
    </p:spTree>
    <p:extLst>
      <p:ext uri="{BB962C8B-B14F-4D97-AF65-F5344CB8AC3E}">
        <p14:creationId xmlns:p14="http://schemas.microsoft.com/office/powerpoint/2010/main" val="228218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P spid="5" grpId="0" build="p"/>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sz="quarter" idx="1"/>
            <p:extLst>
              <p:ext uri="{D42A27DB-BD31-4B8C-83A1-F6EECF244321}">
                <p14:modId xmlns:p14="http://schemas.microsoft.com/office/powerpoint/2010/main" val="465627943"/>
              </p:ext>
            </p:extLst>
          </p:nvPr>
        </p:nvGraphicFramePr>
        <p:xfrm>
          <a:off x="800912" y="598119"/>
          <a:ext cx="10945216" cy="5919718"/>
        </p:xfrm>
        <a:graphic>
          <a:graphicData uri="http://schemas.openxmlformats.org/drawingml/2006/table">
            <a:tbl>
              <a:tblPr firstRow="1" bandRow="1">
                <a:tableStyleId>{21E4AEA4-8DFA-4A89-87EB-49C32662AFE0}</a:tableStyleId>
              </a:tblPr>
              <a:tblGrid>
                <a:gridCol w="2293588">
                  <a:extLst>
                    <a:ext uri="{9D8B030D-6E8A-4147-A177-3AD203B41FA5}">
                      <a16:colId xmlns:a16="http://schemas.microsoft.com/office/drawing/2014/main" val="20000"/>
                    </a:ext>
                  </a:extLst>
                </a:gridCol>
                <a:gridCol w="1822657">
                  <a:extLst>
                    <a:ext uri="{9D8B030D-6E8A-4147-A177-3AD203B41FA5}">
                      <a16:colId xmlns:a16="http://schemas.microsoft.com/office/drawing/2014/main" val="20001"/>
                    </a:ext>
                  </a:extLst>
                </a:gridCol>
                <a:gridCol w="6828971">
                  <a:extLst>
                    <a:ext uri="{9D8B030D-6E8A-4147-A177-3AD203B41FA5}">
                      <a16:colId xmlns:a16="http://schemas.microsoft.com/office/drawing/2014/main" val="20002"/>
                    </a:ext>
                  </a:extLst>
                </a:gridCol>
              </a:tblGrid>
              <a:tr h="587422">
                <a:tc>
                  <a:txBody>
                    <a:bodyPr/>
                    <a:lstStyle/>
                    <a:p>
                      <a:pPr algn="ctr"/>
                      <a:r>
                        <a:rPr lang="zh-TW" altLang="en-US" sz="2100" dirty="0" smtClean="0">
                          <a:latin typeface="微軟正黑體" panose="020B0604030504040204" pitchFamily="34" charset="-120"/>
                          <a:ea typeface="微軟正黑體" panose="020B0604030504040204" pitchFamily="34" charset="-120"/>
                        </a:rPr>
                        <a:t>項目</a:t>
                      </a:r>
                      <a:endParaRPr lang="zh-TW" altLang="en-US" sz="2100" dirty="0">
                        <a:latin typeface="微軟正黑體" panose="020B0604030504040204" pitchFamily="34" charset="-120"/>
                        <a:ea typeface="微軟正黑體" panose="020B0604030504040204" pitchFamily="34" charset="-120"/>
                      </a:endParaRPr>
                    </a:p>
                  </a:txBody>
                  <a:tcPr marL="68580" marR="68580" marT="34290" marB="34290" anchor="ctr"/>
                </a:tc>
                <a:tc>
                  <a:txBody>
                    <a:bodyPr/>
                    <a:lstStyle/>
                    <a:p>
                      <a:pPr algn="ctr"/>
                      <a:r>
                        <a:rPr lang="zh-TW" altLang="en-US" sz="2100" dirty="0" smtClean="0">
                          <a:latin typeface="微軟正黑體" panose="020B0604030504040204" pitchFamily="34" charset="-120"/>
                          <a:ea typeface="微軟正黑體" panose="020B0604030504040204" pitchFamily="34" charset="-120"/>
                        </a:rPr>
                        <a:t>日期</a:t>
                      </a:r>
                      <a:endParaRPr lang="zh-TW" altLang="en-US" sz="2100" dirty="0">
                        <a:latin typeface="微軟正黑體" panose="020B0604030504040204" pitchFamily="34" charset="-120"/>
                        <a:ea typeface="微軟正黑體" panose="020B0604030504040204" pitchFamily="34" charset="-120"/>
                      </a:endParaRPr>
                    </a:p>
                  </a:txBody>
                  <a:tcPr marL="68580" marR="68580" marT="34290" marB="34290" anchor="ctr"/>
                </a:tc>
                <a:tc>
                  <a:txBody>
                    <a:bodyPr/>
                    <a:lstStyle/>
                    <a:p>
                      <a:pPr algn="ctr"/>
                      <a:r>
                        <a:rPr lang="zh-TW" altLang="en-US" sz="2100" dirty="0" smtClean="0">
                          <a:latin typeface="微軟正黑體" panose="020B0604030504040204" pitchFamily="34" charset="-120"/>
                          <a:ea typeface="微軟正黑體" panose="020B0604030504040204" pitchFamily="34" charset="-120"/>
                        </a:rPr>
                        <a:t>備註</a:t>
                      </a:r>
                      <a:endParaRPr lang="zh-TW" altLang="en-US" sz="2100" dirty="0">
                        <a:latin typeface="微軟正黑體" panose="020B0604030504040204" pitchFamily="34" charset="-120"/>
                        <a:ea typeface="微軟正黑體" panose="020B0604030504040204" pitchFamily="34" charset="-120"/>
                      </a:endParaRPr>
                    </a:p>
                  </a:txBody>
                  <a:tcPr marL="68580" marR="68580" marT="34290" marB="34290" anchor="ctr"/>
                </a:tc>
                <a:extLst>
                  <a:ext uri="{0D108BD9-81ED-4DB2-BD59-A6C34878D82A}">
                    <a16:rowId xmlns:a16="http://schemas.microsoft.com/office/drawing/2014/main" val="10000"/>
                  </a:ext>
                </a:extLst>
              </a:tr>
              <a:tr h="433992">
                <a:tc>
                  <a:txBody>
                    <a:bodyPr/>
                    <a:lstStyle/>
                    <a:p>
                      <a:pPr algn="ctr"/>
                      <a:r>
                        <a:rPr lang="zh-TW" altLang="en-US" sz="2100" dirty="0" smtClean="0">
                          <a:solidFill>
                            <a:schemeClr val="accent4">
                              <a:lumMod val="50000"/>
                            </a:schemeClr>
                          </a:solidFill>
                          <a:latin typeface="微軟正黑體" panose="020B0604030504040204" pitchFamily="34" charset="-120"/>
                          <a:ea typeface="微軟正黑體" panose="020B0604030504040204" pitchFamily="34" charset="-120"/>
                        </a:rPr>
                        <a:t>簡章公告</a:t>
                      </a:r>
                      <a:endParaRPr lang="zh-TW" altLang="en-US" sz="2100" dirty="0">
                        <a:solidFill>
                          <a:schemeClr val="accent4">
                            <a:lumMod val="50000"/>
                          </a:schemeClr>
                        </a:solidFill>
                        <a:latin typeface="微軟正黑體" panose="020B0604030504040204" pitchFamily="34" charset="-120"/>
                        <a:ea typeface="微軟正黑體" panose="020B0604030504040204" pitchFamily="34" charset="-120"/>
                      </a:endParaRPr>
                    </a:p>
                  </a:txBody>
                  <a:tcPr marL="68580" marR="68580" marT="34290" marB="34290" anchor="ctr"/>
                </a:tc>
                <a:tc>
                  <a:txBody>
                    <a:bodyPr/>
                    <a:lstStyle/>
                    <a:p>
                      <a:pPr algn="ctr"/>
                      <a:r>
                        <a:rPr lang="en-US" altLang="zh-TW" sz="1800" dirty="0" smtClean="0">
                          <a:solidFill>
                            <a:schemeClr val="accent4">
                              <a:lumMod val="50000"/>
                            </a:schemeClr>
                          </a:solidFill>
                          <a:latin typeface="微軟正黑體" panose="020B0604030504040204" pitchFamily="34" charset="-120"/>
                          <a:ea typeface="微軟正黑體" panose="020B0604030504040204" pitchFamily="34" charset="-120"/>
                        </a:rPr>
                        <a:t>11/26(</a:t>
                      </a:r>
                      <a:r>
                        <a:rPr lang="zh-TW" altLang="en-US" sz="1800" dirty="0" smtClean="0">
                          <a:solidFill>
                            <a:schemeClr val="accent4">
                              <a:lumMod val="50000"/>
                            </a:schemeClr>
                          </a:solidFill>
                          <a:latin typeface="微軟正黑體" panose="020B0604030504040204" pitchFamily="34" charset="-120"/>
                          <a:ea typeface="微軟正黑體" panose="020B0604030504040204" pitchFamily="34" charset="-120"/>
                        </a:rPr>
                        <a:t>四</a:t>
                      </a:r>
                      <a:r>
                        <a:rPr lang="en-US" altLang="zh-TW" sz="1800" dirty="0" smtClean="0">
                          <a:solidFill>
                            <a:schemeClr val="accent4">
                              <a:lumMod val="50000"/>
                            </a:schemeClr>
                          </a:solidFill>
                          <a:latin typeface="微軟正黑體" panose="020B0604030504040204" pitchFamily="34" charset="-120"/>
                          <a:ea typeface="微軟正黑體" panose="020B0604030504040204" pitchFamily="34" charset="-120"/>
                        </a:rPr>
                        <a:t>)</a:t>
                      </a:r>
                      <a:endParaRPr lang="zh-TW" altLang="en-US" sz="1800"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tc>
                <a:tc>
                  <a:txBody>
                    <a:bodyPr/>
                    <a:lstStyle/>
                    <a:p>
                      <a:pPr algn="l"/>
                      <a:r>
                        <a:rPr lang="zh-TW" altLang="en-US" sz="1800" dirty="0" smtClean="0">
                          <a:solidFill>
                            <a:schemeClr val="accent4">
                              <a:lumMod val="50000"/>
                            </a:schemeClr>
                          </a:solidFill>
                          <a:latin typeface="微軟正黑體" panose="020B0604030504040204" pitchFamily="34" charset="-120"/>
                          <a:ea typeface="微軟正黑體" panose="020B0604030504040204" pitchFamily="34" charset="-120"/>
                        </a:rPr>
                        <a:t>公告於本市教育局、資優中心及各國中、小學校網站</a:t>
                      </a:r>
                      <a:endParaRPr lang="zh-TW" altLang="en-US" sz="1800" dirty="0">
                        <a:solidFill>
                          <a:schemeClr val="accent4">
                            <a:lumMod val="50000"/>
                          </a:schemeClr>
                        </a:solidFill>
                        <a:latin typeface="微軟正黑體" panose="020B0604030504040204" pitchFamily="34" charset="-120"/>
                        <a:ea typeface="微軟正黑體" panose="020B0604030504040204" pitchFamily="34" charset="-120"/>
                      </a:endParaRPr>
                    </a:p>
                  </a:txBody>
                  <a:tcPr marL="68580" marR="68580" marT="34290" marB="34290" anchor="ctr"/>
                </a:tc>
                <a:extLst>
                  <a:ext uri="{0D108BD9-81ED-4DB2-BD59-A6C34878D82A}">
                    <a16:rowId xmlns:a16="http://schemas.microsoft.com/office/drawing/2014/main" val="10001"/>
                  </a:ext>
                </a:extLst>
              </a:tr>
              <a:tr h="72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1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家長說明會</a:t>
                      </a:r>
                      <a:endParaRPr lang="zh-TW" altLang="en-US" sz="1800" b="1" dirty="0">
                        <a:solidFill>
                          <a:schemeClr val="accent4">
                            <a:lumMod val="50000"/>
                          </a:schemeClr>
                        </a:solidFill>
                        <a:latin typeface="微軟正黑體" panose="020B0604030504040204" pitchFamily="34" charset="-120"/>
                        <a:ea typeface="微軟正黑體" panose="020B0604030504040204" pitchFamily="34" charset="-120"/>
                      </a:endParaRPr>
                    </a:p>
                  </a:txBody>
                  <a:tcPr marL="68580" marR="68580" marT="34290" marB="34290" anchor="ctr">
                    <a:solidFill>
                      <a:schemeClr val="accent2">
                        <a:lumMod val="40000"/>
                        <a:lumOff val="60000"/>
                      </a:schemeClr>
                    </a:solidFill>
                  </a:tcPr>
                </a:tc>
                <a:tc>
                  <a:txBody>
                    <a:bodyPr/>
                    <a:lstStyle/>
                    <a:p>
                      <a:pPr algn="ctr"/>
                      <a:r>
                        <a:rPr lang="zh-TW" altLang="en-US" sz="1800" b="1" dirty="0" smtClean="0">
                          <a:solidFill>
                            <a:schemeClr val="accent4">
                              <a:lumMod val="50000"/>
                            </a:schemeClr>
                          </a:solidFill>
                          <a:latin typeface="微軟正黑體" panose="020B0604030504040204" pitchFamily="34" charset="-120"/>
                          <a:ea typeface="微軟正黑體" panose="020B0604030504040204" pitchFamily="34" charset="-120"/>
                        </a:rPr>
                        <a:t>  </a:t>
                      </a:r>
                      <a:r>
                        <a:rPr lang="en-US" altLang="zh-TW" sz="1800" b="1" dirty="0" smtClean="0">
                          <a:solidFill>
                            <a:schemeClr val="accent4">
                              <a:lumMod val="50000"/>
                            </a:schemeClr>
                          </a:solidFill>
                          <a:latin typeface="微軟正黑體" panose="020B0604030504040204" pitchFamily="34" charset="-120"/>
                          <a:ea typeface="微軟正黑體" panose="020B0604030504040204" pitchFamily="34" charset="-120"/>
                        </a:rPr>
                        <a:t>1/11(</a:t>
                      </a:r>
                      <a:r>
                        <a:rPr lang="zh-TW" altLang="en-US" sz="1800" b="1" dirty="0" smtClean="0">
                          <a:solidFill>
                            <a:schemeClr val="accent4">
                              <a:lumMod val="50000"/>
                            </a:schemeClr>
                          </a:solidFill>
                          <a:latin typeface="微軟正黑體" panose="020B0604030504040204" pitchFamily="34" charset="-120"/>
                          <a:ea typeface="微軟正黑體" panose="020B0604030504040204" pitchFamily="34" charset="-120"/>
                        </a:rPr>
                        <a:t>一</a:t>
                      </a:r>
                      <a:r>
                        <a:rPr lang="en-US" altLang="zh-TW" sz="1800" b="1" dirty="0" smtClean="0">
                          <a:solidFill>
                            <a:schemeClr val="accent4">
                              <a:lumMod val="50000"/>
                            </a:schemeClr>
                          </a:solidFill>
                          <a:latin typeface="微軟正黑體" panose="020B0604030504040204" pitchFamily="34" charset="-120"/>
                          <a:ea typeface="微軟正黑體" panose="020B0604030504040204" pitchFamily="34" charset="-120"/>
                        </a:rPr>
                        <a:t>)~</a:t>
                      </a:r>
                    </a:p>
                    <a:p>
                      <a:pPr algn="ctr"/>
                      <a:r>
                        <a:rPr lang="en-US" altLang="zh-TW" sz="1800" b="1" dirty="0" smtClean="0">
                          <a:solidFill>
                            <a:schemeClr val="accent4">
                              <a:lumMod val="50000"/>
                            </a:schemeClr>
                          </a:solidFill>
                          <a:latin typeface="微軟正黑體" panose="020B0604030504040204" pitchFamily="34" charset="-120"/>
                          <a:ea typeface="微軟正黑體" panose="020B0604030504040204" pitchFamily="34" charset="-120"/>
                        </a:rPr>
                        <a:t>1/16(</a:t>
                      </a:r>
                      <a:r>
                        <a:rPr lang="zh-TW" altLang="en-US" sz="1800" b="1" dirty="0" smtClean="0">
                          <a:solidFill>
                            <a:schemeClr val="accent4">
                              <a:lumMod val="50000"/>
                            </a:schemeClr>
                          </a:solidFill>
                          <a:latin typeface="微軟正黑體" panose="020B0604030504040204" pitchFamily="34" charset="-120"/>
                          <a:ea typeface="微軟正黑體" panose="020B0604030504040204" pitchFamily="34" charset="-120"/>
                        </a:rPr>
                        <a:t>六</a:t>
                      </a:r>
                      <a:r>
                        <a:rPr lang="en-US" altLang="zh-TW" sz="1800" b="1" dirty="0" smtClean="0">
                          <a:solidFill>
                            <a:schemeClr val="accent4">
                              <a:lumMod val="50000"/>
                            </a:schemeClr>
                          </a:solidFill>
                          <a:latin typeface="微軟正黑體" panose="020B0604030504040204" pitchFamily="34" charset="-120"/>
                          <a:ea typeface="微軟正黑體" panose="020B0604030504040204" pitchFamily="34" charset="-120"/>
                        </a:rPr>
                        <a:t>)</a:t>
                      </a:r>
                      <a:endParaRPr lang="zh-TW" altLang="en-US" sz="1800" b="1" dirty="0">
                        <a:solidFill>
                          <a:schemeClr val="accent4">
                            <a:lumMod val="50000"/>
                          </a:schemeClr>
                        </a:solidFill>
                        <a:latin typeface="微軟正黑體" panose="020B0604030504040204" pitchFamily="34" charset="-120"/>
                        <a:ea typeface="微軟正黑體" panose="020B0604030504040204" pitchFamily="34" charset="-120"/>
                      </a:endParaRPr>
                    </a:p>
                  </a:txBody>
                  <a:tcPr marL="68580" marR="68580" marT="34290" marB="34290" anchor="ct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1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辦理</a:t>
                      </a:r>
                      <a:r>
                        <a:rPr lang="en-US" altLang="zh-TW" sz="21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27</a:t>
                      </a:r>
                      <a:r>
                        <a:rPr lang="zh-TW" altLang="en-US" sz="21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場次</a:t>
                      </a:r>
                      <a:endParaRPr lang="zh-TW" altLang="en-US" sz="2100" b="1" u="sng" kern="1200" dirty="0">
                        <a:solidFill>
                          <a:srgbClr val="FF0000"/>
                        </a:solidFill>
                        <a:latin typeface="微軟正黑體" panose="020B0604030504040204" pitchFamily="34" charset="-120"/>
                        <a:ea typeface="微軟正黑體" panose="020B0604030504040204" pitchFamily="34" charset="-120"/>
                        <a:cs typeface="+mn-cs"/>
                      </a:endParaRPr>
                    </a:p>
                  </a:txBody>
                  <a:tcPr marL="68580" marR="68580" marT="34290" marB="34290" anchor="ctr">
                    <a:solidFill>
                      <a:schemeClr val="accent2">
                        <a:lumMod val="40000"/>
                        <a:lumOff val="60000"/>
                      </a:schemeClr>
                    </a:solidFill>
                  </a:tcPr>
                </a:tc>
                <a:extLst>
                  <a:ext uri="{0D108BD9-81ED-4DB2-BD59-A6C34878D82A}">
                    <a16:rowId xmlns:a16="http://schemas.microsoft.com/office/drawing/2014/main" val="890391762"/>
                  </a:ext>
                </a:extLst>
              </a:tr>
              <a:tr h="607060">
                <a:tc>
                  <a:txBody>
                    <a:bodyPr/>
                    <a:lstStyle/>
                    <a:p>
                      <a:pPr algn="ctr"/>
                      <a:r>
                        <a:rPr lang="zh-TW" altLang="en-US" sz="2100" b="1" dirty="0" smtClean="0">
                          <a:solidFill>
                            <a:schemeClr val="accent4">
                              <a:lumMod val="50000"/>
                            </a:schemeClr>
                          </a:solidFill>
                          <a:latin typeface="微軟正黑體" panose="020B0604030504040204" pitchFamily="34" charset="-120"/>
                          <a:ea typeface="微軟正黑體" panose="020B0604030504040204" pitchFamily="34" charset="-120"/>
                        </a:rPr>
                        <a:t>初選報名時間</a:t>
                      </a:r>
                      <a:endParaRPr lang="en-US" altLang="zh-TW" sz="2100" b="1" dirty="0" smtClean="0">
                        <a:solidFill>
                          <a:schemeClr val="accent4">
                            <a:lumMod val="50000"/>
                          </a:schemeClr>
                        </a:solidFill>
                        <a:latin typeface="微軟正黑體" panose="020B0604030504040204" pitchFamily="34" charset="-120"/>
                        <a:ea typeface="微軟正黑體" panose="020B0604030504040204" pitchFamily="34" charset="-120"/>
                      </a:endParaRPr>
                    </a:p>
                    <a:p>
                      <a:pPr algn="ctr"/>
                      <a:r>
                        <a:rPr lang="en-US" altLang="zh-TW" sz="1500" b="1" dirty="0" smtClean="0">
                          <a:solidFill>
                            <a:schemeClr val="accent4">
                              <a:lumMod val="50000"/>
                            </a:schemeClr>
                          </a:solidFill>
                          <a:latin typeface="微軟正黑體" panose="020B0604030504040204" pitchFamily="34" charset="-120"/>
                          <a:ea typeface="微軟正黑體" panose="020B0604030504040204" pitchFamily="34" charset="-120"/>
                        </a:rPr>
                        <a:t>8</a:t>
                      </a:r>
                      <a:r>
                        <a:rPr lang="zh-TW" altLang="en-US" sz="1500" b="1" dirty="0" smtClean="0">
                          <a:solidFill>
                            <a:schemeClr val="accent4">
                              <a:lumMod val="50000"/>
                            </a:schemeClr>
                          </a:solidFill>
                          <a:latin typeface="微軟正黑體" panose="020B0604030504040204" pitchFamily="34" charset="-120"/>
                          <a:ea typeface="微軟正黑體" panose="020B0604030504040204" pitchFamily="34" charset="-120"/>
                        </a:rPr>
                        <a:t>：</a:t>
                      </a:r>
                      <a:r>
                        <a:rPr lang="en-US" altLang="zh-TW" sz="1500" b="1" dirty="0" smtClean="0">
                          <a:solidFill>
                            <a:schemeClr val="accent4">
                              <a:lumMod val="50000"/>
                            </a:schemeClr>
                          </a:solidFill>
                          <a:latin typeface="微軟正黑體" panose="020B0604030504040204" pitchFamily="34" charset="-120"/>
                          <a:ea typeface="微軟正黑體" panose="020B0604030504040204" pitchFamily="34" charset="-120"/>
                        </a:rPr>
                        <a:t>30-16</a:t>
                      </a:r>
                      <a:r>
                        <a:rPr lang="zh-TW" altLang="en-US" sz="1500" b="1" dirty="0" smtClean="0">
                          <a:solidFill>
                            <a:schemeClr val="accent4">
                              <a:lumMod val="50000"/>
                            </a:schemeClr>
                          </a:solidFill>
                          <a:latin typeface="微軟正黑體" panose="020B0604030504040204" pitchFamily="34" charset="-120"/>
                          <a:ea typeface="微軟正黑體" panose="020B0604030504040204" pitchFamily="34" charset="-120"/>
                        </a:rPr>
                        <a:t>：</a:t>
                      </a:r>
                      <a:r>
                        <a:rPr lang="en-US" altLang="zh-TW" sz="1500" b="1" dirty="0" smtClean="0">
                          <a:solidFill>
                            <a:schemeClr val="accent4">
                              <a:lumMod val="50000"/>
                            </a:schemeClr>
                          </a:solidFill>
                          <a:latin typeface="微軟正黑體" panose="020B0604030504040204" pitchFamily="34" charset="-120"/>
                          <a:ea typeface="微軟正黑體" panose="020B0604030504040204" pitchFamily="34" charset="-120"/>
                        </a:rPr>
                        <a:t>00</a:t>
                      </a:r>
                      <a:endParaRPr lang="zh-TW" altLang="en-US" sz="1800" b="1" dirty="0">
                        <a:solidFill>
                          <a:schemeClr val="accent4">
                            <a:lumMod val="50000"/>
                          </a:schemeClr>
                        </a:solidFill>
                        <a:latin typeface="微軟正黑體" panose="020B0604030504040204" pitchFamily="34" charset="-120"/>
                        <a:ea typeface="微軟正黑體" panose="020B0604030504040204" pitchFamily="34" charset="-120"/>
                      </a:endParaRPr>
                    </a:p>
                  </a:txBody>
                  <a:tcPr marL="68580" marR="68580" marT="34290" marB="34290" anchor="ctr">
                    <a:solidFill>
                      <a:schemeClr val="accent2">
                        <a:lumMod val="40000"/>
                        <a:lumOff val="60000"/>
                      </a:schemeClr>
                    </a:solidFill>
                  </a:tcPr>
                </a:tc>
                <a:tc>
                  <a:txBody>
                    <a:bodyPr/>
                    <a:lstStyle/>
                    <a:p>
                      <a:pPr algn="ctr"/>
                      <a:r>
                        <a:rPr lang="zh-TW" altLang="en-US" sz="1800" b="1" dirty="0" smtClean="0">
                          <a:solidFill>
                            <a:schemeClr val="accent4">
                              <a:lumMod val="50000"/>
                            </a:schemeClr>
                          </a:solidFill>
                          <a:latin typeface="微軟正黑體" panose="020B0604030504040204" pitchFamily="34" charset="-120"/>
                          <a:ea typeface="微軟正黑體" panose="020B0604030504040204" pitchFamily="34" charset="-120"/>
                        </a:rPr>
                        <a:t>   </a:t>
                      </a:r>
                      <a:r>
                        <a:rPr lang="en-US" altLang="zh-TW" sz="1800" b="1" dirty="0" smtClean="0">
                          <a:solidFill>
                            <a:schemeClr val="accent4">
                              <a:lumMod val="50000"/>
                            </a:schemeClr>
                          </a:solidFill>
                          <a:latin typeface="微軟正黑體" panose="020B0604030504040204" pitchFamily="34" charset="-120"/>
                          <a:ea typeface="微軟正黑體" panose="020B0604030504040204" pitchFamily="34" charset="-120"/>
                        </a:rPr>
                        <a:t>2/19(</a:t>
                      </a:r>
                      <a:r>
                        <a:rPr lang="zh-TW" altLang="en-US" sz="1800" b="1" dirty="0" smtClean="0">
                          <a:solidFill>
                            <a:schemeClr val="accent4">
                              <a:lumMod val="50000"/>
                            </a:schemeClr>
                          </a:solidFill>
                          <a:latin typeface="微軟正黑體" panose="020B0604030504040204" pitchFamily="34" charset="-120"/>
                          <a:ea typeface="微軟正黑體" panose="020B0604030504040204" pitchFamily="34" charset="-120"/>
                        </a:rPr>
                        <a:t>五</a:t>
                      </a:r>
                      <a:r>
                        <a:rPr lang="en-US" altLang="zh-TW" sz="1800" b="1" dirty="0" smtClean="0">
                          <a:solidFill>
                            <a:schemeClr val="accent4">
                              <a:lumMod val="50000"/>
                            </a:schemeClr>
                          </a:solidFill>
                          <a:latin typeface="微軟正黑體" panose="020B0604030504040204" pitchFamily="34" charset="-120"/>
                          <a:ea typeface="微軟正黑體" panose="020B0604030504040204" pitchFamily="34" charset="-120"/>
                        </a:rPr>
                        <a:t>)~</a:t>
                      </a:r>
                    </a:p>
                    <a:p>
                      <a:pPr algn="ctr"/>
                      <a:r>
                        <a:rPr lang="en-US" altLang="zh-TW" sz="1800" b="1" dirty="0" smtClean="0">
                          <a:solidFill>
                            <a:schemeClr val="accent4">
                              <a:lumMod val="50000"/>
                            </a:schemeClr>
                          </a:solidFill>
                          <a:latin typeface="微軟正黑體" panose="020B0604030504040204" pitchFamily="34" charset="-120"/>
                          <a:ea typeface="微軟正黑體" panose="020B0604030504040204" pitchFamily="34" charset="-120"/>
                        </a:rPr>
                        <a:t>2/20(</a:t>
                      </a:r>
                      <a:r>
                        <a:rPr lang="zh-TW" altLang="en-US" sz="1800" b="1" dirty="0" smtClean="0">
                          <a:solidFill>
                            <a:schemeClr val="accent4">
                              <a:lumMod val="50000"/>
                            </a:schemeClr>
                          </a:solidFill>
                          <a:latin typeface="微軟正黑體" panose="020B0604030504040204" pitchFamily="34" charset="-120"/>
                          <a:ea typeface="微軟正黑體" panose="020B0604030504040204" pitchFamily="34" charset="-120"/>
                        </a:rPr>
                        <a:t>六</a:t>
                      </a:r>
                      <a:r>
                        <a:rPr lang="en-US" altLang="zh-TW" sz="1800" b="1" dirty="0" smtClean="0">
                          <a:solidFill>
                            <a:schemeClr val="accent4">
                              <a:lumMod val="50000"/>
                            </a:schemeClr>
                          </a:solidFill>
                          <a:latin typeface="微軟正黑體" panose="020B0604030504040204" pitchFamily="34" charset="-120"/>
                          <a:ea typeface="微軟正黑體" panose="020B0604030504040204" pitchFamily="34" charset="-120"/>
                        </a:rPr>
                        <a:t>)</a:t>
                      </a:r>
                      <a:endParaRPr lang="zh-TW" altLang="en-US" sz="1800" b="1" dirty="0">
                        <a:solidFill>
                          <a:schemeClr val="accent4">
                            <a:lumMod val="50000"/>
                          </a:schemeClr>
                        </a:solidFill>
                        <a:latin typeface="微軟正黑體" panose="020B0604030504040204" pitchFamily="34" charset="-120"/>
                        <a:ea typeface="微軟正黑體" panose="020B0604030504040204" pitchFamily="34" charset="-120"/>
                      </a:endParaRPr>
                    </a:p>
                  </a:txBody>
                  <a:tcPr marL="68580" marR="68580" marT="34290" marB="34290" anchor="ctr">
                    <a:solidFill>
                      <a:schemeClr val="accent2">
                        <a:lumMod val="40000"/>
                        <a:lumOff val="60000"/>
                      </a:schemeClr>
                    </a:solidFill>
                  </a:tcPr>
                </a:tc>
                <a:tc>
                  <a:txBody>
                    <a:bodyPr/>
                    <a:lstStyle/>
                    <a:p>
                      <a:pPr algn="l"/>
                      <a:r>
                        <a:rPr lang="zh-TW" altLang="en-US" sz="2100" b="1" u="none" dirty="0" smtClean="0">
                          <a:solidFill>
                            <a:srgbClr val="FF0000"/>
                          </a:solidFill>
                          <a:latin typeface="微軟正黑體" panose="020B0604030504040204" pitchFamily="34" charset="-120"/>
                          <a:ea typeface="微軟正黑體" panose="020B0604030504040204" pitchFamily="34" charset="-120"/>
                        </a:rPr>
                        <a:t>親自或委託</a:t>
                      </a:r>
                      <a:r>
                        <a:rPr lang="zh-TW" altLang="en-US" sz="2100" dirty="0" smtClean="0">
                          <a:solidFill>
                            <a:schemeClr val="accent4">
                              <a:lumMod val="50000"/>
                            </a:schemeClr>
                          </a:solidFill>
                          <a:latin typeface="微軟正黑體" panose="020B0604030504040204" pitchFamily="34" charset="-120"/>
                          <a:ea typeface="微軟正黑體" panose="020B0604030504040204" pitchFamily="34" charset="-120"/>
                        </a:rPr>
                        <a:t>至</a:t>
                      </a:r>
                      <a:r>
                        <a:rPr lang="zh-TW" altLang="en-US" sz="2100" b="1" dirty="0" smtClean="0">
                          <a:solidFill>
                            <a:srgbClr val="002060"/>
                          </a:solidFill>
                          <a:latin typeface="微軟正黑體" panose="020B0604030504040204" pitchFamily="34" charset="-120"/>
                          <a:ea typeface="微軟正黑體" panose="020B0604030504040204" pitchFamily="34" charset="-120"/>
                        </a:rPr>
                        <a:t>同德國中</a:t>
                      </a:r>
                      <a:r>
                        <a:rPr lang="zh-TW" altLang="en-US" sz="2100" dirty="0" smtClean="0">
                          <a:solidFill>
                            <a:schemeClr val="accent4">
                              <a:lumMod val="50000"/>
                            </a:schemeClr>
                          </a:solidFill>
                          <a:latin typeface="微軟正黑體" panose="020B0604030504040204" pitchFamily="34" charset="-120"/>
                          <a:ea typeface="微軟正黑體" panose="020B0604030504040204" pitchFamily="34" charset="-120"/>
                        </a:rPr>
                        <a:t>或</a:t>
                      </a:r>
                      <a:r>
                        <a:rPr lang="zh-TW" altLang="en-US" sz="2100" b="1" dirty="0" smtClean="0">
                          <a:solidFill>
                            <a:srgbClr val="002060"/>
                          </a:solidFill>
                          <a:latin typeface="微軟正黑體" panose="020B0604030504040204" pitchFamily="34" charset="-120"/>
                          <a:ea typeface="微軟正黑體" panose="020B0604030504040204" pitchFamily="34" charset="-120"/>
                        </a:rPr>
                        <a:t>中壢國中</a:t>
                      </a:r>
                      <a:r>
                        <a:rPr lang="zh-TW" altLang="en-US" sz="2100" dirty="0" smtClean="0">
                          <a:solidFill>
                            <a:schemeClr val="accent4">
                              <a:lumMod val="50000"/>
                            </a:schemeClr>
                          </a:solidFill>
                          <a:latin typeface="微軟正黑體" panose="020B0604030504040204" pitchFamily="34" charset="-120"/>
                          <a:ea typeface="微軟正黑體" panose="020B0604030504040204" pitchFamily="34" charset="-120"/>
                        </a:rPr>
                        <a:t>報名</a:t>
                      </a:r>
                      <a:endParaRPr lang="en-US" altLang="zh-TW" sz="2100" dirty="0" smtClean="0">
                        <a:solidFill>
                          <a:schemeClr val="accent4">
                            <a:lumMod val="50000"/>
                          </a:schemeClr>
                        </a:solidFill>
                        <a:latin typeface="微軟正黑體" panose="020B0604030504040204" pitchFamily="34" charset="-120"/>
                        <a:ea typeface="微軟正黑體" panose="020B0604030504040204" pitchFamily="34" charset="-120"/>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zh-TW" altLang="en-US" sz="2400" dirty="0" smtClean="0">
                          <a:solidFill>
                            <a:schemeClr val="accent4">
                              <a:lumMod val="50000"/>
                            </a:schemeClr>
                          </a:solidFill>
                          <a:latin typeface="微軟正黑體" panose="020B0604030504040204" pitchFamily="34" charset="-120"/>
                          <a:ea typeface="+mn-ea"/>
                        </a:rPr>
                        <a:t>歡迎國小承辦人協助</a:t>
                      </a:r>
                      <a:r>
                        <a:rPr lang="zh-TW" altLang="en-US" sz="2400" b="1" u="none" kern="1200" dirty="0" smtClean="0">
                          <a:solidFill>
                            <a:srgbClr val="FF0000"/>
                          </a:solidFill>
                          <a:latin typeface="微軟正黑體" panose="020B0604030504040204" pitchFamily="34" charset="-120"/>
                          <a:ea typeface="+mn-ea"/>
                          <a:cs typeface="+mn-cs"/>
                        </a:rPr>
                        <a:t>團體報名</a:t>
                      </a:r>
                    </a:p>
                    <a:p>
                      <a:pPr algn="l"/>
                      <a:endParaRPr lang="en-US" altLang="zh-TW" sz="2100" dirty="0" smtClean="0">
                        <a:solidFill>
                          <a:schemeClr val="accent4">
                            <a:lumMod val="50000"/>
                          </a:schemeClr>
                        </a:solidFill>
                        <a:latin typeface="微軟正黑體" panose="020B0604030504040204" pitchFamily="34" charset="-120"/>
                        <a:ea typeface="微軟正黑體" panose="020B0604030504040204" pitchFamily="34" charset="-120"/>
                      </a:endParaRPr>
                    </a:p>
                  </a:txBody>
                  <a:tcPr marL="68580" marR="68580" marT="34290" marB="34290" anchor="ctr">
                    <a:solidFill>
                      <a:schemeClr val="accent2">
                        <a:lumMod val="40000"/>
                        <a:lumOff val="60000"/>
                      </a:schemeClr>
                    </a:solidFill>
                  </a:tcPr>
                </a:tc>
                <a:extLst>
                  <a:ext uri="{0D108BD9-81ED-4DB2-BD59-A6C34878D82A}">
                    <a16:rowId xmlns:a16="http://schemas.microsoft.com/office/drawing/2014/main" val="10002"/>
                  </a:ext>
                </a:extLst>
              </a:tr>
              <a:tr h="537210">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zh-TW" altLang="en-US" sz="1800" b="1" dirty="0" smtClean="0">
                          <a:solidFill>
                            <a:schemeClr val="accent4">
                              <a:lumMod val="50000"/>
                            </a:schemeClr>
                          </a:solidFill>
                          <a:latin typeface="微軟正黑體" panose="020B0604030504040204" pitchFamily="34" charset="-120"/>
                          <a:ea typeface="+mn-ea"/>
                        </a:rPr>
                        <a:t>繳交</a:t>
                      </a:r>
                      <a:r>
                        <a:rPr lang="zh-TW" altLang="en-US" sz="1800" b="1" dirty="0" smtClean="0">
                          <a:solidFill>
                            <a:srgbClr val="FF0000"/>
                          </a:solidFill>
                          <a:latin typeface="微軟正黑體" panose="020B0604030504040204" pitchFamily="34" charset="-120"/>
                          <a:ea typeface="+mn-ea"/>
                        </a:rPr>
                        <a:t>初選鑑定</a:t>
                      </a:r>
                      <a:endParaRPr lang="en-US" altLang="zh-TW" sz="1800" b="1" dirty="0" smtClean="0">
                        <a:solidFill>
                          <a:srgbClr val="FF0000"/>
                        </a:solidFill>
                        <a:latin typeface="微軟正黑體" panose="020B0604030504040204" pitchFamily="34" charset="-120"/>
                        <a:ea typeface="+mn-ea"/>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lang="zh-TW" altLang="en-US" sz="1800" b="1" dirty="0" smtClean="0">
                          <a:solidFill>
                            <a:schemeClr val="accent4">
                              <a:lumMod val="50000"/>
                            </a:schemeClr>
                          </a:solidFill>
                          <a:latin typeface="微軟正黑體" panose="020B0604030504040204" pitchFamily="34" charset="-120"/>
                          <a:ea typeface="+mn-ea"/>
                        </a:rPr>
                        <a:t>健康聲明切結書</a:t>
                      </a:r>
                      <a:endParaRPr lang="zh-TW" altLang="en-US" sz="1800" b="1" dirty="0">
                        <a:solidFill>
                          <a:schemeClr val="accent4">
                            <a:lumMod val="50000"/>
                          </a:schemeClr>
                        </a:solidFill>
                        <a:latin typeface="微軟正黑體" panose="020B0604030504040204" pitchFamily="34" charset="-120"/>
                        <a:ea typeface="微軟正黑體" panose="020B0604030504040204" pitchFamily="34" charset="-120"/>
                      </a:endParaRPr>
                    </a:p>
                  </a:txBody>
                  <a:tcPr marL="68580" marR="68580" marT="34290" marB="34290" anchor="ctr">
                    <a:solidFill>
                      <a:schemeClr val="accent2">
                        <a:lumMod val="40000"/>
                        <a:lumOff val="60000"/>
                      </a:schemeClr>
                    </a:solidFill>
                  </a:tcPr>
                </a:tc>
                <a:tc>
                  <a:txBody>
                    <a:bodyPr/>
                    <a:lstStyle/>
                    <a:p>
                      <a:pPr algn="ctr"/>
                      <a:r>
                        <a:rPr lang="en-US" altLang="zh-TW" sz="1800" b="1" dirty="0" smtClean="0">
                          <a:solidFill>
                            <a:schemeClr val="accent4">
                              <a:lumMod val="50000"/>
                            </a:schemeClr>
                          </a:solidFill>
                          <a:latin typeface="+mj-ea"/>
                          <a:ea typeface="+mj-ea"/>
                        </a:rPr>
                        <a:t>2/22(</a:t>
                      </a:r>
                      <a:r>
                        <a:rPr lang="zh-TW" altLang="en-US" sz="1800" b="1" dirty="0" smtClean="0">
                          <a:solidFill>
                            <a:schemeClr val="accent4">
                              <a:lumMod val="50000"/>
                            </a:schemeClr>
                          </a:solidFill>
                          <a:latin typeface="+mj-ea"/>
                          <a:ea typeface="+mj-ea"/>
                        </a:rPr>
                        <a:t>一</a:t>
                      </a:r>
                      <a:r>
                        <a:rPr lang="en-US" altLang="zh-TW" sz="1800" b="1" dirty="0" smtClean="0">
                          <a:solidFill>
                            <a:schemeClr val="accent4">
                              <a:lumMod val="50000"/>
                            </a:schemeClr>
                          </a:solidFill>
                          <a:latin typeface="+mj-ea"/>
                          <a:ea typeface="+mj-ea"/>
                        </a:rPr>
                        <a:t>)~</a:t>
                      </a:r>
                    </a:p>
                    <a:p>
                      <a:pPr marL="0" indent="0" algn="l">
                        <a:tabLst>
                          <a:tab pos="1346200" algn="l"/>
                        </a:tabLst>
                      </a:pPr>
                      <a:r>
                        <a:rPr lang="zh-TW" altLang="en-US" sz="1800" b="1" dirty="0" smtClean="0">
                          <a:solidFill>
                            <a:schemeClr val="accent4">
                              <a:lumMod val="50000"/>
                            </a:schemeClr>
                          </a:solidFill>
                          <a:latin typeface="+mj-ea"/>
                          <a:ea typeface="+mj-ea"/>
                        </a:rPr>
                        <a:t>     </a:t>
                      </a:r>
                      <a:r>
                        <a:rPr lang="en-US" altLang="zh-TW" sz="1800" b="1" dirty="0" smtClean="0">
                          <a:solidFill>
                            <a:schemeClr val="accent4">
                              <a:lumMod val="50000"/>
                            </a:schemeClr>
                          </a:solidFill>
                          <a:latin typeface="+mj-ea"/>
                          <a:ea typeface="+mj-ea"/>
                        </a:rPr>
                        <a:t>3/4(</a:t>
                      </a:r>
                      <a:r>
                        <a:rPr lang="zh-TW" altLang="en-US" sz="1800" b="1" dirty="0" smtClean="0">
                          <a:solidFill>
                            <a:schemeClr val="accent4">
                              <a:lumMod val="50000"/>
                            </a:schemeClr>
                          </a:solidFill>
                          <a:latin typeface="+mj-ea"/>
                          <a:ea typeface="+mj-ea"/>
                        </a:rPr>
                        <a:t>四</a:t>
                      </a:r>
                      <a:r>
                        <a:rPr lang="en-US" altLang="zh-TW" sz="1800" b="1" dirty="0" smtClean="0">
                          <a:solidFill>
                            <a:schemeClr val="accent4">
                              <a:lumMod val="50000"/>
                            </a:schemeClr>
                          </a:solidFill>
                          <a:latin typeface="+mj-ea"/>
                          <a:ea typeface="+mj-ea"/>
                        </a:rPr>
                        <a:t>)16:00</a:t>
                      </a:r>
                    </a:p>
                  </a:txBody>
                  <a:tcPr marL="68580" marR="68580" marT="34290" marB="34290" anchor="ctr">
                    <a:solidFill>
                      <a:schemeClr val="accent2">
                        <a:lumMod val="40000"/>
                        <a:lumOff val="60000"/>
                      </a:schemeClr>
                    </a:solidFill>
                  </a:tcPr>
                </a:tc>
                <a:tc>
                  <a:txBody>
                    <a:bodyPr/>
                    <a:lstStyle/>
                    <a:p>
                      <a:r>
                        <a:rPr lang="zh-TW" altLang="en-US" sz="2400" dirty="0" smtClean="0">
                          <a:solidFill>
                            <a:schemeClr val="accent4">
                              <a:lumMod val="50000"/>
                            </a:schemeClr>
                          </a:solidFill>
                          <a:latin typeface="微軟正黑體" panose="020B0604030504040204" pitchFamily="34" charset="-120"/>
                          <a:ea typeface="+mn-ea"/>
                        </a:rPr>
                        <a:t>傳真或親自繳交至</a:t>
                      </a:r>
                      <a:r>
                        <a:rPr lang="zh-TW" altLang="en-US" sz="2400" b="1" dirty="0" smtClean="0">
                          <a:solidFill>
                            <a:srgbClr val="002060"/>
                          </a:solidFill>
                          <a:latin typeface="微軟正黑體" panose="020B0604030504040204" pitchFamily="34" charset="-120"/>
                          <a:ea typeface="+mn-ea"/>
                        </a:rPr>
                        <a:t>同德國中</a:t>
                      </a:r>
                      <a:r>
                        <a:rPr lang="zh-TW" altLang="en-US" sz="2400" dirty="0" smtClean="0">
                          <a:solidFill>
                            <a:schemeClr val="accent4">
                              <a:lumMod val="50000"/>
                            </a:schemeClr>
                          </a:solidFill>
                          <a:latin typeface="微軟正黑體" panose="020B0604030504040204" pitchFamily="34" charset="-120"/>
                          <a:ea typeface="+mn-ea"/>
                        </a:rPr>
                        <a:t>或</a:t>
                      </a:r>
                      <a:r>
                        <a:rPr lang="zh-TW" altLang="en-US" sz="2400" b="1" dirty="0" smtClean="0">
                          <a:solidFill>
                            <a:srgbClr val="002060"/>
                          </a:solidFill>
                          <a:latin typeface="微軟正黑體" panose="020B0604030504040204" pitchFamily="34" charset="-120"/>
                          <a:ea typeface="+mn-ea"/>
                        </a:rPr>
                        <a:t>中壢國中</a:t>
                      </a:r>
                      <a:endParaRPr lang="zh-TW" altLang="en-US" dirty="0"/>
                    </a:p>
                  </a:txBody>
                  <a:tcPr marL="68580" marR="68580" marT="34290" marB="34290" anchor="ctr">
                    <a:solidFill>
                      <a:schemeClr val="accent2">
                        <a:lumMod val="40000"/>
                        <a:lumOff val="60000"/>
                      </a:schemeClr>
                    </a:solidFill>
                  </a:tcPr>
                </a:tc>
                <a:extLst>
                  <a:ext uri="{0D108BD9-81ED-4DB2-BD59-A6C34878D82A}">
                    <a16:rowId xmlns:a16="http://schemas.microsoft.com/office/drawing/2014/main" val="327931915"/>
                  </a:ext>
                </a:extLst>
              </a:tr>
              <a:tr h="587422">
                <a:tc rowSpan="2">
                  <a:txBody>
                    <a:bodyPr/>
                    <a:lstStyle/>
                    <a:p>
                      <a:pPr algn="ctr">
                        <a:lnSpc>
                          <a:spcPts val="3000"/>
                        </a:lnSpc>
                      </a:pPr>
                      <a:r>
                        <a:rPr lang="en-US" altLang="zh-TW" sz="2100" b="1" dirty="0" smtClean="0">
                          <a:solidFill>
                            <a:srgbClr val="FF0000"/>
                          </a:solidFill>
                          <a:latin typeface="微軟正黑體" panose="020B0604030504040204" pitchFamily="34" charset="-120"/>
                          <a:ea typeface="微軟正黑體" panose="020B0604030504040204" pitchFamily="34" charset="-120"/>
                        </a:rPr>
                        <a:t>(</a:t>
                      </a:r>
                      <a:r>
                        <a:rPr lang="zh-TW" altLang="en-US" sz="2100" b="1" dirty="0" smtClean="0">
                          <a:solidFill>
                            <a:srgbClr val="FF0000"/>
                          </a:solidFill>
                          <a:latin typeface="微軟正黑體" panose="020B0604030504040204" pitchFamily="34" charset="-120"/>
                          <a:ea typeface="微軟正黑體" panose="020B0604030504040204" pitchFamily="34" charset="-120"/>
                        </a:rPr>
                        <a:t>管道二</a:t>
                      </a:r>
                      <a:r>
                        <a:rPr lang="en-US" altLang="zh-TW" sz="2100" b="1" dirty="0" smtClean="0">
                          <a:solidFill>
                            <a:srgbClr val="FF0000"/>
                          </a:solidFill>
                          <a:latin typeface="微軟正黑體" panose="020B0604030504040204" pitchFamily="34" charset="-120"/>
                          <a:ea typeface="微軟正黑體" panose="020B0604030504040204" pitchFamily="34" charset="-120"/>
                        </a:rPr>
                        <a:t>)</a:t>
                      </a:r>
                    </a:p>
                    <a:p>
                      <a:pPr algn="ctr">
                        <a:lnSpc>
                          <a:spcPts val="3000"/>
                        </a:lnSpc>
                      </a:pPr>
                      <a:r>
                        <a:rPr lang="zh-TW" altLang="en-US" sz="2100" b="1" dirty="0" smtClean="0">
                          <a:solidFill>
                            <a:srgbClr val="002060"/>
                          </a:solidFill>
                          <a:latin typeface="微軟正黑體" panose="020B0604030504040204" pitchFamily="34" charset="-120"/>
                          <a:ea typeface="微軟正黑體" panose="020B0604030504040204" pitchFamily="34" charset="-120"/>
                        </a:rPr>
                        <a:t>初選測驗日期</a:t>
                      </a:r>
                      <a:endParaRPr lang="zh-TW" altLang="en-US" sz="2100" b="1" dirty="0">
                        <a:solidFill>
                          <a:srgbClr val="002060"/>
                        </a:solidFill>
                        <a:latin typeface="微軟正黑體" panose="020B0604030504040204" pitchFamily="34" charset="-120"/>
                        <a:ea typeface="微軟正黑體" panose="020B0604030504040204" pitchFamily="34" charset="-120"/>
                      </a:endParaRPr>
                    </a:p>
                  </a:txBody>
                  <a:tcPr marL="68580" marR="68580" marT="34290" marB="34290"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i="0" dirty="0" smtClean="0">
                          <a:solidFill>
                            <a:srgbClr val="7030A0"/>
                          </a:solidFill>
                          <a:latin typeface="微軟正黑體" panose="020B0604030504040204" pitchFamily="34" charset="-120"/>
                          <a:ea typeface="微軟正黑體" panose="020B0604030504040204" pitchFamily="34" charset="-120"/>
                        </a:rPr>
                        <a:t>3/6(</a:t>
                      </a:r>
                      <a:r>
                        <a:rPr lang="zh-TW" altLang="en-US" sz="1800" b="1" i="0" dirty="0" smtClean="0">
                          <a:solidFill>
                            <a:srgbClr val="7030A0"/>
                          </a:solidFill>
                          <a:latin typeface="微軟正黑體" panose="020B0604030504040204" pitchFamily="34" charset="-120"/>
                          <a:ea typeface="微軟正黑體" panose="020B0604030504040204" pitchFamily="34" charset="-120"/>
                        </a:rPr>
                        <a:t>六</a:t>
                      </a:r>
                      <a:r>
                        <a:rPr lang="en-US" altLang="zh-TW" sz="1800" b="1" i="0" dirty="0" smtClean="0">
                          <a:solidFill>
                            <a:srgbClr val="7030A0"/>
                          </a:solidFill>
                          <a:latin typeface="微軟正黑體" panose="020B0604030504040204" pitchFamily="34" charset="-120"/>
                          <a:ea typeface="微軟正黑體" panose="020B0604030504040204" pitchFamily="34" charset="-120"/>
                        </a:rPr>
                        <a:t>)</a:t>
                      </a:r>
                      <a:r>
                        <a:rPr lang="zh-TW" altLang="en-US" sz="1800" b="1" i="0" dirty="0" smtClean="0">
                          <a:solidFill>
                            <a:srgbClr val="7030A0"/>
                          </a:solidFill>
                          <a:latin typeface="微軟正黑體" panose="020B0604030504040204" pitchFamily="34" charset="-120"/>
                          <a:ea typeface="微軟正黑體" panose="020B0604030504040204" pitchFamily="34" charset="-120"/>
                        </a:rPr>
                        <a:t>上午</a:t>
                      </a:r>
                      <a:endParaRPr lang="zh-TW" altLang="en-US" sz="1800" b="1" dirty="0">
                        <a:solidFill>
                          <a:srgbClr val="7030A0"/>
                        </a:solidFill>
                        <a:latin typeface="微軟正黑體" panose="020B0604030504040204" pitchFamily="34" charset="-120"/>
                        <a:ea typeface="微軟正黑體" panose="020B0604030504040204" pitchFamily="34" charset="-120"/>
                      </a:endParaRPr>
                    </a:p>
                  </a:txBody>
                  <a:tcPr marL="68580" marR="68580" marT="34290" marB="34290" anchor="ct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100" b="1" i="0" dirty="0" smtClean="0">
                          <a:solidFill>
                            <a:srgbClr val="7030A0"/>
                          </a:solidFill>
                          <a:latin typeface="微軟正黑體" panose="020B0604030504040204" pitchFamily="34" charset="-120"/>
                          <a:ea typeface="微軟正黑體" panose="020B0604030504040204" pitchFamily="34" charset="-120"/>
                        </a:rPr>
                        <a:t>英語 </a:t>
                      </a:r>
                      <a:r>
                        <a:rPr lang="en-US" altLang="zh-TW" sz="2100" b="1" i="0" dirty="0" smtClean="0">
                          <a:solidFill>
                            <a:srgbClr val="7030A0"/>
                          </a:solidFill>
                          <a:latin typeface="微軟正黑體" panose="020B0604030504040204" pitchFamily="34" charset="-120"/>
                          <a:ea typeface="微軟正黑體" panose="020B0604030504040204" pitchFamily="34" charset="-120"/>
                        </a:rPr>
                        <a:t>(</a:t>
                      </a:r>
                      <a:r>
                        <a:rPr lang="zh-TW" altLang="en-US" sz="2100" b="1" i="0" dirty="0" smtClean="0">
                          <a:solidFill>
                            <a:srgbClr val="7030A0"/>
                          </a:solidFill>
                          <a:latin typeface="微軟正黑體" panose="020B0604030504040204" pitchFamily="34" charset="-120"/>
                          <a:ea typeface="微軟正黑體" panose="020B0604030504040204" pitchFamily="34" charset="-120"/>
                        </a:rPr>
                        <a:t>性向測驗</a:t>
                      </a:r>
                      <a:r>
                        <a:rPr lang="en-US" altLang="zh-TW" sz="2100" b="1" i="0" dirty="0" smtClean="0">
                          <a:solidFill>
                            <a:srgbClr val="7030A0"/>
                          </a:solidFill>
                          <a:latin typeface="微軟正黑體" panose="020B0604030504040204" pitchFamily="34" charset="-120"/>
                          <a:ea typeface="微軟正黑體" panose="020B0604030504040204" pitchFamily="34" charset="-120"/>
                        </a:rPr>
                        <a:t>)</a:t>
                      </a:r>
                      <a:endParaRPr lang="zh-TW" altLang="en-US" sz="2100" b="1" i="0" dirty="0" smtClean="0">
                        <a:solidFill>
                          <a:srgbClr val="7030A0"/>
                        </a:solidFill>
                        <a:latin typeface="微軟正黑體" panose="020B0604030504040204" pitchFamily="34" charset="-120"/>
                        <a:ea typeface="微軟正黑體" panose="020B0604030504040204" pitchFamily="34" charset="-120"/>
                      </a:endParaRPr>
                    </a:p>
                  </a:txBody>
                  <a:tcPr marL="68580" marR="68580" marT="34290" marB="34290" anchor="ctr">
                    <a:solidFill>
                      <a:schemeClr val="accent2">
                        <a:lumMod val="20000"/>
                        <a:lumOff val="80000"/>
                      </a:schemeClr>
                    </a:solidFill>
                  </a:tcPr>
                </a:tc>
                <a:extLst>
                  <a:ext uri="{0D108BD9-81ED-4DB2-BD59-A6C34878D82A}">
                    <a16:rowId xmlns:a16="http://schemas.microsoft.com/office/drawing/2014/main" val="10003"/>
                  </a:ext>
                </a:extLst>
              </a:tr>
              <a:tr h="620659">
                <a:tc vMerge="1">
                  <a:txBody>
                    <a:bodyPr/>
                    <a:lstStyle/>
                    <a:p>
                      <a:pPr algn="ctr"/>
                      <a:endParaRPr lang="zh-TW" alt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dirty="0" smtClean="0">
                          <a:solidFill>
                            <a:schemeClr val="accent6">
                              <a:lumMod val="50000"/>
                            </a:schemeClr>
                          </a:solidFill>
                          <a:latin typeface="微軟正黑體" panose="020B0604030504040204" pitchFamily="34" charset="-120"/>
                          <a:ea typeface="微軟正黑體" panose="020B0604030504040204" pitchFamily="34" charset="-120"/>
                        </a:rPr>
                        <a:t>3/6(</a:t>
                      </a:r>
                      <a:r>
                        <a:rPr lang="zh-TW" altLang="en-US" sz="1800" b="1" dirty="0" smtClean="0">
                          <a:solidFill>
                            <a:schemeClr val="accent6">
                              <a:lumMod val="50000"/>
                            </a:schemeClr>
                          </a:solidFill>
                          <a:latin typeface="微軟正黑體" panose="020B0604030504040204" pitchFamily="34" charset="-120"/>
                          <a:ea typeface="微軟正黑體" panose="020B0604030504040204" pitchFamily="34" charset="-120"/>
                        </a:rPr>
                        <a:t>六</a:t>
                      </a:r>
                      <a:r>
                        <a:rPr lang="en-US" altLang="zh-TW" sz="1800" b="1" dirty="0" smtClean="0">
                          <a:solidFill>
                            <a:schemeClr val="accent6">
                              <a:lumMod val="50000"/>
                            </a:schemeClr>
                          </a:solidFill>
                          <a:latin typeface="微軟正黑體" panose="020B0604030504040204" pitchFamily="34" charset="-120"/>
                          <a:ea typeface="微軟正黑體" panose="020B0604030504040204" pitchFamily="34" charset="-120"/>
                        </a:rPr>
                        <a:t>)</a:t>
                      </a:r>
                      <a:r>
                        <a:rPr lang="zh-TW" altLang="en-US" sz="1800" b="1" dirty="0" smtClean="0">
                          <a:solidFill>
                            <a:schemeClr val="accent6">
                              <a:lumMod val="50000"/>
                            </a:schemeClr>
                          </a:solidFill>
                          <a:latin typeface="微軟正黑體" panose="020B0604030504040204" pitchFamily="34" charset="-120"/>
                          <a:ea typeface="微軟正黑體" panose="020B0604030504040204" pitchFamily="34" charset="-120"/>
                        </a:rPr>
                        <a:t>下午</a:t>
                      </a:r>
                    </a:p>
                  </a:txBody>
                  <a:tcPr marL="68580" marR="68580" marT="34290" marB="34290" anchor="ct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100" b="1" dirty="0" smtClean="0">
                          <a:solidFill>
                            <a:schemeClr val="accent6">
                              <a:lumMod val="50000"/>
                            </a:schemeClr>
                          </a:solidFill>
                          <a:latin typeface="微軟正黑體" panose="020B0604030504040204" pitchFamily="34" charset="-120"/>
                          <a:ea typeface="微軟正黑體" panose="020B0604030504040204" pitchFamily="34" charset="-120"/>
                        </a:rPr>
                        <a:t>數理 </a:t>
                      </a:r>
                      <a:r>
                        <a:rPr lang="en-US" altLang="zh-TW" sz="2100" b="1" dirty="0" smtClean="0">
                          <a:solidFill>
                            <a:schemeClr val="accent6">
                              <a:lumMod val="50000"/>
                            </a:schemeClr>
                          </a:solidFill>
                          <a:latin typeface="微軟正黑體" panose="020B0604030504040204" pitchFamily="34" charset="-120"/>
                          <a:ea typeface="微軟正黑體" panose="020B0604030504040204" pitchFamily="34" charset="-120"/>
                        </a:rPr>
                        <a:t>(</a:t>
                      </a:r>
                      <a:r>
                        <a:rPr lang="zh-TW" altLang="en-US" sz="2100" b="1" dirty="0" smtClean="0">
                          <a:solidFill>
                            <a:schemeClr val="accent6">
                              <a:lumMod val="50000"/>
                            </a:schemeClr>
                          </a:solidFill>
                          <a:latin typeface="微軟正黑體" panose="020B0604030504040204" pitchFamily="34" charset="-120"/>
                          <a:ea typeface="微軟正黑體" panose="020B0604030504040204" pitchFamily="34" charset="-120"/>
                        </a:rPr>
                        <a:t>性向測驗</a:t>
                      </a:r>
                      <a:r>
                        <a:rPr lang="en-US" altLang="zh-TW" sz="2100" b="1" dirty="0" smtClean="0">
                          <a:solidFill>
                            <a:schemeClr val="accent6">
                              <a:lumMod val="50000"/>
                            </a:schemeClr>
                          </a:solidFill>
                          <a:latin typeface="微軟正黑體" panose="020B0604030504040204" pitchFamily="34" charset="-120"/>
                          <a:ea typeface="微軟正黑體" panose="020B0604030504040204" pitchFamily="34" charset="-120"/>
                        </a:rPr>
                        <a:t>)</a:t>
                      </a:r>
                      <a:endParaRPr lang="zh-TW" altLang="en-US" sz="2100" b="1" i="0" dirty="0">
                        <a:solidFill>
                          <a:schemeClr val="accent5">
                            <a:lumMod val="75000"/>
                          </a:schemeClr>
                        </a:solidFill>
                        <a:latin typeface="微軟正黑體" panose="020B0604030504040204" pitchFamily="34" charset="-120"/>
                        <a:ea typeface="微軟正黑體" panose="020B0604030504040204" pitchFamily="34" charset="-120"/>
                      </a:endParaRPr>
                    </a:p>
                  </a:txBody>
                  <a:tcPr marL="68580" marR="68580" marT="34290" marB="34290" anchor="ctr">
                    <a:solidFill>
                      <a:schemeClr val="accent2">
                        <a:lumMod val="20000"/>
                        <a:lumOff val="80000"/>
                      </a:schemeClr>
                    </a:solidFill>
                  </a:tcPr>
                </a:tc>
                <a:extLst>
                  <a:ext uri="{0D108BD9-81ED-4DB2-BD59-A6C34878D82A}">
                    <a16:rowId xmlns:a16="http://schemas.microsoft.com/office/drawing/2014/main" val="10004"/>
                  </a:ext>
                </a:extLst>
              </a:tr>
              <a:tr h="1278503">
                <a:tc>
                  <a:txBody>
                    <a:bodyPr/>
                    <a:lstStyle/>
                    <a:p>
                      <a:pPr marL="0" marR="0" indent="0" algn="ctr" defTabSz="914400" rtl="0" eaLnBrk="1" fontAlgn="auto" latinLnBrk="0" hangingPunct="1">
                        <a:lnSpc>
                          <a:spcPts val="3000"/>
                        </a:lnSpc>
                        <a:spcBef>
                          <a:spcPts val="0"/>
                        </a:spcBef>
                        <a:spcAft>
                          <a:spcPts val="0"/>
                        </a:spcAft>
                        <a:buClrTx/>
                        <a:buSzTx/>
                        <a:buFontTx/>
                        <a:buNone/>
                        <a:tabLst/>
                        <a:defRPr/>
                      </a:pPr>
                      <a:r>
                        <a:rPr lang="zh-TW" altLang="en-US" sz="2100" dirty="0" smtClean="0">
                          <a:solidFill>
                            <a:schemeClr val="accent4">
                              <a:lumMod val="50000"/>
                            </a:schemeClr>
                          </a:solidFill>
                          <a:latin typeface="微軟正黑體" panose="020B0604030504040204" pitchFamily="34" charset="-120"/>
                          <a:ea typeface="微軟正黑體" panose="020B0604030504040204" pitchFamily="34" charset="-120"/>
                        </a:rPr>
                        <a:t>初選鑑定結果</a:t>
                      </a:r>
                      <a:endParaRPr lang="en-US" altLang="zh-TW" sz="2100" dirty="0" smtClean="0">
                        <a:solidFill>
                          <a:schemeClr val="accent4">
                            <a:lumMod val="50000"/>
                          </a:schemeClr>
                        </a:solidFill>
                        <a:latin typeface="微軟正黑體" panose="020B0604030504040204" pitchFamily="34" charset="-120"/>
                        <a:ea typeface="微軟正黑體" panose="020B0604030504040204" pitchFamily="34" charset="-120"/>
                      </a:endParaRPr>
                    </a:p>
                    <a:p>
                      <a:pPr marL="0" marR="0" indent="0" algn="ctr" defTabSz="914400" rtl="0" eaLnBrk="1" fontAlgn="auto" latinLnBrk="0" hangingPunct="1">
                        <a:lnSpc>
                          <a:spcPts val="3000"/>
                        </a:lnSpc>
                        <a:spcBef>
                          <a:spcPts val="0"/>
                        </a:spcBef>
                        <a:spcAft>
                          <a:spcPts val="0"/>
                        </a:spcAft>
                        <a:buClrTx/>
                        <a:buSzTx/>
                        <a:buFontTx/>
                        <a:buNone/>
                        <a:tabLst/>
                        <a:defRPr/>
                      </a:pPr>
                      <a:r>
                        <a:rPr lang="zh-TW" altLang="en-US" sz="2100" dirty="0" smtClean="0">
                          <a:solidFill>
                            <a:schemeClr val="accent4">
                              <a:lumMod val="50000"/>
                            </a:schemeClr>
                          </a:solidFill>
                          <a:latin typeface="微軟正黑體" panose="020B0604030504040204" pitchFamily="34" charset="-120"/>
                          <a:ea typeface="微軟正黑體" panose="020B0604030504040204" pitchFamily="34" charset="-120"/>
                        </a:rPr>
                        <a:t>公告</a:t>
                      </a:r>
                      <a:endParaRPr lang="zh-TW" altLang="en-US" sz="2100" dirty="0">
                        <a:solidFill>
                          <a:schemeClr val="accent4">
                            <a:lumMod val="50000"/>
                          </a:schemeClr>
                        </a:solidFill>
                        <a:latin typeface="微軟正黑體" panose="020B0604030504040204" pitchFamily="34" charset="-120"/>
                        <a:ea typeface="微軟正黑體" panose="020B0604030504040204" pitchFamily="34" charset="-120"/>
                      </a:endParaRPr>
                    </a:p>
                  </a:txBody>
                  <a:tcPr marL="68580" marR="68580" marT="34290" marB="34290" anchor="ctr"/>
                </a:tc>
                <a:tc>
                  <a:txBody>
                    <a:bodyPr/>
                    <a:lstStyle/>
                    <a:p>
                      <a:pPr algn="ctr"/>
                      <a:r>
                        <a:rPr lang="en-US" altLang="zh-TW" sz="1800" dirty="0" smtClean="0">
                          <a:solidFill>
                            <a:schemeClr val="accent4">
                              <a:lumMod val="50000"/>
                            </a:schemeClr>
                          </a:solidFill>
                          <a:latin typeface="微軟正黑體" panose="020B0604030504040204" pitchFamily="34" charset="-120"/>
                          <a:ea typeface="微軟正黑體" panose="020B0604030504040204" pitchFamily="34" charset="-120"/>
                        </a:rPr>
                        <a:t>3/15(</a:t>
                      </a:r>
                      <a:r>
                        <a:rPr lang="zh-TW" altLang="en-US" sz="1800" dirty="0" smtClean="0">
                          <a:solidFill>
                            <a:schemeClr val="accent4">
                              <a:lumMod val="50000"/>
                            </a:schemeClr>
                          </a:solidFill>
                          <a:latin typeface="微軟正黑體" panose="020B0604030504040204" pitchFamily="34" charset="-120"/>
                          <a:ea typeface="微軟正黑體" panose="020B0604030504040204" pitchFamily="34" charset="-120"/>
                        </a:rPr>
                        <a:t>一</a:t>
                      </a:r>
                      <a:r>
                        <a:rPr lang="en-US" altLang="zh-TW" sz="1800" dirty="0" smtClean="0">
                          <a:solidFill>
                            <a:schemeClr val="accent4">
                              <a:lumMod val="50000"/>
                            </a:schemeClr>
                          </a:solidFill>
                          <a:latin typeface="微軟正黑體" panose="020B0604030504040204" pitchFamily="34" charset="-120"/>
                          <a:ea typeface="微軟正黑體" panose="020B0604030504040204" pitchFamily="34" charset="-120"/>
                        </a:rPr>
                        <a:t>)</a:t>
                      </a:r>
                      <a:endParaRPr lang="zh-TW" altLang="en-US" sz="1800" dirty="0">
                        <a:solidFill>
                          <a:schemeClr val="accent4">
                            <a:lumMod val="50000"/>
                          </a:schemeClr>
                        </a:solidFill>
                        <a:latin typeface="微軟正黑體" panose="020B0604030504040204" pitchFamily="34" charset="-120"/>
                        <a:ea typeface="微軟正黑體" panose="020B0604030504040204" pitchFamily="34" charset="-120"/>
                      </a:endParaRPr>
                    </a:p>
                  </a:txBody>
                  <a:tcPr marL="68580" marR="68580" marT="34290" marB="34290" anchor="ctr"/>
                </a:tc>
                <a:tc>
                  <a:txBody>
                    <a:bodyPr/>
                    <a:lstStyle/>
                    <a:p>
                      <a:r>
                        <a:rPr lang="en-US" altLang="zh-TW" sz="17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17:00</a:t>
                      </a:r>
                      <a:r>
                        <a:rPr lang="zh-TW" altLang="en-US" sz="17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公告於本市政府教育局、資優中心及各承辦學校網站，考生之</a:t>
                      </a:r>
                      <a:endParaRPr lang="en-US" altLang="zh-TW" sz="17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endParaRPr>
                    </a:p>
                    <a:p>
                      <a:r>
                        <a:rPr lang="zh-TW" altLang="en-US" sz="1800" b="1" u="none" kern="1200" dirty="0" smtClean="0">
                          <a:solidFill>
                            <a:srgbClr val="FF0000"/>
                          </a:solidFill>
                          <a:latin typeface="微軟正黑體" panose="020B0604030504040204" pitchFamily="34" charset="-120"/>
                          <a:ea typeface="微軟正黑體" panose="020B0604030504040204" pitchFamily="34" charset="-120"/>
                          <a:cs typeface="+mn-cs"/>
                        </a:rPr>
                        <a:t>鑑定結果通知單由原就讀國小</a:t>
                      </a:r>
                      <a:r>
                        <a:rPr lang="zh-TW" altLang="en-US" sz="1800" b="1" u="none" kern="1200" dirty="0" smtClean="0">
                          <a:solidFill>
                            <a:srgbClr val="FF0000"/>
                          </a:solidFill>
                          <a:latin typeface="微軟正黑體" panose="020B0604030504040204" pitchFamily="34" charset="-120"/>
                          <a:ea typeface="+mn-ea"/>
                          <a:cs typeface="+mn-cs"/>
                        </a:rPr>
                        <a:t>轉發；設籍本市就讀外縣市國民小學學生之初選鑑定結果通知單郵寄至通訊地址。</a:t>
                      </a:r>
                      <a:endParaRPr lang="zh-TW" altLang="en-US" sz="1700" u="none"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tc>
                <a:extLst>
                  <a:ext uri="{0D108BD9-81ED-4DB2-BD59-A6C34878D82A}">
                    <a16:rowId xmlns:a16="http://schemas.microsoft.com/office/drawing/2014/main" val="10005"/>
                  </a:ext>
                </a:extLst>
              </a:tr>
            </a:tbl>
          </a:graphicData>
        </a:graphic>
      </p:graphicFrame>
      <p:grpSp>
        <p:nvGrpSpPr>
          <p:cNvPr id="13" name="群組 12"/>
          <p:cNvGrpSpPr/>
          <p:nvPr/>
        </p:nvGrpSpPr>
        <p:grpSpPr>
          <a:xfrm>
            <a:off x="9914373" y="3933056"/>
            <a:ext cx="2274452" cy="561081"/>
            <a:chOff x="6243811" y="3458614"/>
            <a:chExt cx="2435421" cy="720079"/>
          </a:xfrm>
        </p:grpSpPr>
        <p:sp>
          <p:nvSpPr>
            <p:cNvPr id="7" name="圓角矩形圖說文字 6"/>
            <p:cNvSpPr/>
            <p:nvPr/>
          </p:nvSpPr>
          <p:spPr>
            <a:xfrm>
              <a:off x="6243811" y="3458614"/>
              <a:ext cx="2435421" cy="720079"/>
            </a:xfrm>
            <a:prstGeom prst="wedgeRoundRectCallout">
              <a:avLst>
                <a:gd name="adj1" fmla="val -56607"/>
                <a:gd name="adj2" fmla="val -29014"/>
                <a:gd name="adj3" fmla="val 16667"/>
              </a:avLst>
            </a:prstGeom>
            <a:solidFill>
              <a:schemeClr val="tx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8" name="文字方塊 7"/>
            <p:cNvSpPr txBox="1"/>
            <p:nvPr/>
          </p:nvSpPr>
          <p:spPr>
            <a:xfrm>
              <a:off x="6300410" y="3474830"/>
              <a:ext cx="2109825" cy="580637"/>
            </a:xfrm>
            <a:prstGeom prst="rect">
              <a:avLst/>
            </a:prstGeom>
            <a:noFill/>
          </p:spPr>
          <p:txBody>
            <a:bodyPr wrap="square" rtlCol="0">
              <a:spAutoFit/>
            </a:bodyPr>
            <a:lstStyle/>
            <a:p>
              <a:r>
                <a:rPr lang="zh-TW" altLang="en-US" sz="1400" b="1" dirty="0">
                  <a:solidFill>
                    <a:srgbClr val="FF0000"/>
                  </a:solidFill>
                  <a:latin typeface="微軟正黑體" panose="020B0604030504040204" pitchFamily="34" charset="-120"/>
                  <a:ea typeface="微軟正黑體" panose="020B0604030504040204" pitchFamily="34" charset="-120"/>
                </a:rPr>
                <a:t>管道一</a:t>
              </a:r>
              <a:r>
                <a:rPr lang="zh-TW" altLang="en-US" sz="1600" b="1" dirty="0">
                  <a:latin typeface="微軟正黑體" panose="020B0604030504040204" pitchFamily="34" charset="-120"/>
                  <a:ea typeface="微軟正黑體" panose="020B0604030504040204" pitchFamily="34" charset="-120"/>
                </a:rPr>
                <a:t>書面審查結果</a:t>
              </a:r>
              <a:r>
                <a:rPr lang="en-US" altLang="zh-TW" sz="1600" b="1" dirty="0">
                  <a:latin typeface="微軟正黑體" panose="020B0604030504040204" pitchFamily="34" charset="-120"/>
                  <a:ea typeface="微軟正黑體" panose="020B0604030504040204" pitchFamily="34" charset="-120"/>
                </a:rPr>
                <a:t>2/</a:t>
              </a:r>
              <a:r>
                <a:rPr lang="en-US" altLang="zh-TW" sz="1600" b="1" u="sng" dirty="0">
                  <a:latin typeface="微軟正黑體" panose="020B0604030504040204" pitchFamily="34" charset="-120"/>
                  <a:ea typeface="微軟正黑體" panose="020B0604030504040204" pitchFamily="34" charset="-120"/>
                </a:rPr>
                <a:t>26(</a:t>
              </a:r>
              <a:r>
                <a:rPr lang="zh-TW" altLang="en-US" sz="1600" b="1" u="sng" dirty="0">
                  <a:latin typeface="微軟正黑體" panose="020B0604030504040204" pitchFamily="34" charset="-120"/>
                  <a:ea typeface="微軟正黑體" panose="020B0604030504040204" pitchFamily="34" charset="-120"/>
                </a:rPr>
                <a:t>五</a:t>
              </a:r>
              <a:r>
                <a:rPr lang="en-US" altLang="zh-TW" sz="1600" b="1" u="sng" dirty="0">
                  <a:latin typeface="微軟正黑體" panose="020B0604030504040204" pitchFamily="34" charset="-120"/>
                  <a:ea typeface="微軟正黑體" panose="020B0604030504040204" pitchFamily="34" charset="-120"/>
                </a:rPr>
                <a:t>)17:00</a:t>
              </a:r>
              <a:r>
                <a:rPr lang="zh-TW" altLang="en-US" sz="1600" b="1" dirty="0">
                  <a:latin typeface="微軟正黑體" panose="020B0604030504040204" pitchFamily="34" charset="-120"/>
                  <a:ea typeface="微軟正黑體" panose="020B0604030504040204" pitchFamily="34" charset="-120"/>
                </a:rPr>
                <a:t>公告</a:t>
              </a:r>
            </a:p>
          </p:txBody>
        </p:sp>
      </p:grpSp>
      <p:grpSp>
        <p:nvGrpSpPr>
          <p:cNvPr id="14" name="群組 13"/>
          <p:cNvGrpSpPr/>
          <p:nvPr/>
        </p:nvGrpSpPr>
        <p:grpSpPr>
          <a:xfrm>
            <a:off x="7314133" y="4292144"/>
            <a:ext cx="2348632" cy="663055"/>
            <a:chOff x="7024551" y="2115180"/>
            <a:chExt cx="2725610" cy="1959116"/>
          </a:xfrm>
          <a:solidFill>
            <a:schemeClr val="tx1">
              <a:lumMod val="20000"/>
              <a:lumOff val="80000"/>
            </a:schemeClr>
          </a:solidFill>
        </p:grpSpPr>
        <p:sp>
          <p:nvSpPr>
            <p:cNvPr id="9" name="圓角矩形圖說文字 8"/>
            <p:cNvSpPr/>
            <p:nvPr/>
          </p:nvSpPr>
          <p:spPr>
            <a:xfrm>
              <a:off x="7024551" y="2115180"/>
              <a:ext cx="2725610" cy="1959116"/>
            </a:xfrm>
            <a:prstGeom prst="wedgeRoundRectCallout">
              <a:avLst>
                <a:gd name="adj1" fmla="val -26329"/>
                <a:gd name="adj2" fmla="val -48804"/>
                <a:gd name="adj3" fmla="val 16667"/>
              </a:avLst>
            </a:prstGeom>
            <a:grp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0" name="文字方塊 9"/>
            <p:cNvSpPr txBox="1"/>
            <p:nvPr/>
          </p:nvSpPr>
          <p:spPr>
            <a:xfrm>
              <a:off x="7199963" y="2296869"/>
              <a:ext cx="2428043" cy="1517944"/>
            </a:xfrm>
            <a:prstGeom prst="rect">
              <a:avLst/>
            </a:prstGeom>
            <a:grpFill/>
          </p:spPr>
          <p:txBody>
            <a:bodyPr wrap="square" rtlCol="0">
              <a:spAutoFit/>
            </a:bodyPr>
            <a:lstStyle/>
            <a:p>
              <a:r>
                <a:rPr lang="zh-TW" altLang="en-US" sz="1600" b="1" dirty="0">
                  <a:latin typeface="微軟正黑體" panose="020B0604030504040204" pitchFamily="34" charset="-120"/>
                  <a:ea typeface="微軟正黑體" panose="020B0604030504040204" pitchFamily="34" charset="-120"/>
                </a:rPr>
                <a:t>網路公告鑑定場位置圖</a:t>
              </a:r>
              <a:r>
                <a:rPr lang="en-US" altLang="zh-TW" sz="1600" b="1" u="sng" dirty="0">
                  <a:latin typeface="微軟正黑體" panose="020B0604030504040204" pitchFamily="34" charset="-120"/>
                  <a:ea typeface="微軟正黑體" panose="020B0604030504040204" pitchFamily="34" charset="-120"/>
                </a:rPr>
                <a:t>3/5(</a:t>
              </a:r>
              <a:r>
                <a:rPr lang="zh-TW" altLang="en-US" sz="1600" b="1" u="sng" dirty="0">
                  <a:latin typeface="微軟正黑體" panose="020B0604030504040204" pitchFamily="34" charset="-120"/>
                  <a:ea typeface="微軟正黑體" panose="020B0604030504040204" pitchFamily="34" charset="-120"/>
                </a:rPr>
                <a:t>五</a:t>
              </a:r>
              <a:r>
                <a:rPr lang="en-US" altLang="zh-TW" sz="1600" b="1" u="sng" dirty="0">
                  <a:latin typeface="微軟正黑體" panose="020B0604030504040204" pitchFamily="34" charset="-120"/>
                  <a:ea typeface="微軟正黑體" panose="020B0604030504040204" pitchFamily="34" charset="-120"/>
                </a:rPr>
                <a:t>)16</a:t>
              </a:r>
              <a:r>
                <a:rPr lang="zh-TW" altLang="en-US" sz="1600" b="1" u="sng" dirty="0">
                  <a:latin typeface="微軟正黑體" panose="020B0604030504040204" pitchFamily="34" charset="-120"/>
                  <a:ea typeface="微軟正黑體" panose="020B0604030504040204" pitchFamily="34" charset="-120"/>
                </a:rPr>
                <a:t>：</a:t>
              </a:r>
              <a:r>
                <a:rPr lang="en-US" altLang="zh-TW" sz="1600" b="1" u="sng" dirty="0">
                  <a:latin typeface="微軟正黑體" panose="020B0604030504040204" pitchFamily="34" charset="-120"/>
                  <a:ea typeface="微軟正黑體" panose="020B0604030504040204" pitchFamily="34" charset="-120"/>
                </a:rPr>
                <a:t>00</a:t>
              </a:r>
              <a:endParaRPr lang="zh-TW" altLang="en-US" sz="1600" b="1" dirty="0">
                <a:latin typeface="微軟正黑體" panose="020B0604030504040204" pitchFamily="34" charset="-120"/>
                <a:ea typeface="微軟正黑體" panose="020B0604030504040204" pitchFamily="34" charset="-120"/>
              </a:endParaRPr>
            </a:p>
          </p:txBody>
        </p:sp>
      </p:grpSp>
      <p:grpSp>
        <p:nvGrpSpPr>
          <p:cNvPr id="15" name="群組 14"/>
          <p:cNvGrpSpPr/>
          <p:nvPr/>
        </p:nvGrpSpPr>
        <p:grpSpPr>
          <a:xfrm>
            <a:off x="9464668" y="6190214"/>
            <a:ext cx="2174360" cy="680515"/>
            <a:chOff x="7291484" y="6044489"/>
            <a:chExt cx="1851806" cy="768888"/>
          </a:xfrm>
        </p:grpSpPr>
        <p:sp>
          <p:nvSpPr>
            <p:cNvPr id="11" name="圓角矩形圖說文字 10"/>
            <p:cNvSpPr/>
            <p:nvPr/>
          </p:nvSpPr>
          <p:spPr>
            <a:xfrm>
              <a:off x="7291484" y="6044489"/>
              <a:ext cx="1851806" cy="768888"/>
            </a:xfrm>
            <a:prstGeom prst="wedgeRoundRectCallout">
              <a:avLst>
                <a:gd name="adj1" fmla="val -60367"/>
                <a:gd name="adj2" fmla="val 4664"/>
                <a:gd name="adj3" fmla="val 16667"/>
              </a:avLst>
            </a:prstGeom>
            <a:solidFill>
              <a:schemeClr val="tx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2" name="文字方塊 11"/>
            <p:cNvSpPr txBox="1"/>
            <p:nvPr/>
          </p:nvSpPr>
          <p:spPr>
            <a:xfrm>
              <a:off x="7291484" y="6044489"/>
              <a:ext cx="1832914" cy="730265"/>
            </a:xfrm>
            <a:prstGeom prst="rect">
              <a:avLst/>
            </a:prstGeom>
            <a:noFill/>
          </p:spPr>
          <p:txBody>
            <a:bodyPr wrap="square" rtlCol="0">
              <a:spAutoFit/>
            </a:bodyPr>
            <a:lstStyle/>
            <a:p>
              <a:r>
                <a:rPr lang="en-US" altLang="zh-TW" sz="1800" b="1" u="sng" dirty="0">
                  <a:latin typeface="微軟正黑體" panose="020B0604030504040204" pitchFamily="34" charset="-120"/>
                  <a:ea typeface="微軟正黑體" panose="020B0604030504040204" pitchFamily="34" charset="-120"/>
                </a:rPr>
                <a:t>3/17(</a:t>
              </a:r>
              <a:r>
                <a:rPr lang="zh-TW" altLang="en-US" sz="1800" b="1" u="sng" dirty="0">
                  <a:latin typeface="微軟正黑體" panose="020B0604030504040204" pitchFamily="34" charset="-120"/>
                  <a:ea typeface="微軟正黑體" panose="020B0604030504040204" pitchFamily="34" charset="-120"/>
                </a:rPr>
                <a:t>三</a:t>
              </a:r>
              <a:r>
                <a:rPr lang="en-US" altLang="zh-TW" sz="1800" b="1" u="sng" dirty="0">
                  <a:latin typeface="微軟正黑體" panose="020B0604030504040204" pitchFamily="34" charset="-120"/>
                  <a:ea typeface="微軟正黑體" panose="020B0604030504040204" pitchFamily="34" charset="-120"/>
                </a:rPr>
                <a:t>)9:00</a:t>
              </a:r>
              <a:r>
                <a:rPr lang="en-US" altLang="zh-TW" sz="1800" b="1" u="sng" dirty="0" smtClean="0">
                  <a:latin typeface="微軟正黑體" panose="020B0604030504040204" pitchFamily="34" charset="-120"/>
                  <a:ea typeface="微軟正黑體" panose="020B0604030504040204" pitchFamily="34" charset="-120"/>
                </a:rPr>
                <a:t>~</a:t>
              </a:r>
            </a:p>
            <a:p>
              <a:r>
                <a:rPr lang="en-US" altLang="zh-TW" sz="1800" b="1" u="sng" dirty="0" smtClean="0">
                  <a:latin typeface="微軟正黑體" panose="020B0604030504040204" pitchFamily="34" charset="-120"/>
                  <a:ea typeface="微軟正黑體" panose="020B0604030504040204" pitchFamily="34" charset="-120"/>
                </a:rPr>
                <a:t>12:00</a:t>
              </a:r>
              <a:r>
                <a:rPr lang="zh-TW" altLang="en-US" sz="1800" b="1" dirty="0">
                  <a:latin typeface="微軟正黑體" panose="020B0604030504040204" pitchFamily="34" charset="-120"/>
                  <a:ea typeface="微軟正黑體" panose="020B0604030504040204" pitchFamily="34" charset="-120"/>
                </a:rPr>
                <a:t>複查申請</a:t>
              </a:r>
            </a:p>
          </p:txBody>
        </p:sp>
      </p:grpSp>
      <p:sp>
        <p:nvSpPr>
          <p:cNvPr id="3" name="投影片編號版面配置區 2"/>
          <p:cNvSpPr>
            <a:spLocks noGrp="1"/>
          </p:cNvSpPr>
          <p:nvPr>
            <p:ph type="sldNum" sz="quarter" idx="12"/>
          </p:nvPr>
        </p:nvSpPr>
        <p:spPr>
          <a:xfrm>
            <a:off x="10499608" y="6554669"/>
            <a:ext cx="1107518" cy="320675"/>
          </a:xfrm>
        </p:spPr>
        <p:txBody>
          <a:bodyPr/>
          <a:lstStyle/>
          <a:p>
            <a:fld id="{DA60BA0E-20D0-4E7C-B286-26C960A6788F}" type="slidenum">
              <a:rPr lang="en-US" altLang="zh-TW" noProof="0" smtClean="0"/>
              <a:pPr/>
              <a:t>14</a:t>
            </a:fld>
            <a:endParaRPr lang="zh-TW" altLang="en-US" noProof="0" dirty="0"/>
          </a:p>
        </p:txBody>
      </p:sp>
      <p:sp>
        <p:nvSpPr>
          <p:cNvPr id="16" name="標題 1"/>
          <p:cNvSpPr txBox="1">
            <a:spLocks/>
          </p:cNvSpPr>
          <p:nvPr/>
        </p:nvSpPr>
        <p:spPr>
          <a:xfrm>
            <a:off x="2445969" y="-4205"/>
            <a:ext cx="7104828" cy="624893"/>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icrosoft JhengHei UI" panose="020B0604030504040204" pitchFamily="34" charset="-120"/>
                <a:ea typeface="Microsoft JhengHei UI" panose="020B0604030504040204" pitchFamily="34" charset="-120"/>
                <a:cs typeface="+mj-cs"/>
              </a:defRPr>
            </a:lvl1pPr>
          </a:lstStyle>
          <a:p>
            <a:pPr algn="dist"/>
            <a:r>
              <a:rPr lang="zh-TW" altLang="en-US" sz="3600" b="1" dirty="0" smtClean="0">
                <a:solidFill>
                  <a:srgbClr val="002060"/>
                </a:solidFill>
                <a:latin typeface="+mj-ea"/>
                <a:ea typeface="+mj-ea"/>
              </a:rPr>
              <a:t>學術性向資優鑑定重要日程</a:t>
            </a:r>
            <a:endParaRPr lang="zh-TW" altLang="en-US" sz="3600" b="1" dirty="0">
              <a:solidFill>
                <a:srgbClr val="002060"/>
              </a:solidFill>
              <a:latin typeface="+mj-ea"/>
              <a:ea typeface="+mj-ea"/>
            </a:endParaRPr>
          </a:p>
        </p:txBody>
      </p:sp>
    </p:spTree>
    <p:extLst>
      <p:ext uri="{BB962C8B-B14F-4D97-AF65-F5344CB8AC3E}">
        <p14:creationId xmlns:p14="http://schemas.microsoft.com/office/powerpoint/2010/main" val="456538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1+#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sz="quarter" idx="1"/>
            <p:extLst>
              <p:ext uri="{D42A27DB-BD31-4B8C-83A1-F6EECF244321}">
                <p14:modId xmlns:p14="http://schemas.microsoft.com/office/powerpoint/2010/main" val="3658173947"/>
              </p:ext>
            </p:extLst>
          </p:nvPr>
        </p:nvGraphicFramePr>
        <p:xfrm>
          <a:off x="693812" y="585088"/>
          <a:ext cx="11089232" cy="6480113"/>
        </p:xfrm>
        <a:graphic>
          <a:graphicData uri="http://schemas.openxmlformats.org/drawingml/2006/table">
            <a:tbl>
              <a:tblPr firstRow="1" bandRow="1">
                <a:tableStyleId>{21E4AEA4-8DFA-4A89-87EB-49C32662AFE0}</a:tableStyleId>
              </a:tblPr>
              <a:tblGrid>
                <a:gridCol w="2323768">
                  <a:extLst>
                    <a:ext uri="{9D8B030D-6E8A-4147-A177-3AD203B41FA5}">
                      <a16:colId xmlns:a16="http://schemas.microsoft.com/office/drawing/2014/main" val="20000"/>
                    </a:ext>
                  </a:extLst>
                </a:gridCol>
                <a:gridCol w="1846640">
                  <a:extLst>
                    <a:ext uri="{9D8B030D-6E8A-4147-A177-3AD203B41FA5}">
                      <a16:colId xmlns:a16="http://schemas.microsoft.com/office/drawing/2014/main" val="20001"/>
                    </a:ext>
                  </a:extLst>
                </a:gridCol>
                <a:gridCol w="1681044">
                  <a:extLst>
                    <a:ext uri="{9D8B030D-6E8A-4147-A177-3AD203B41FA5}">
                      <a16:colId xmlns:a16="http://schemas.microsoft.com/office/drawing/2014/main" val="20002"/>
                    </a:ext>
                  </a:extLst>
                </a:gridCol>
                <a:gridCol w="5237780">
                  <a:extLst>
                    <a:ext uri="{9D8B030D-6E8A-4147-A177-3AD203B41FA5}">
                      <a16:colId xmlns:a16="http://schemas.microsoft.com/office/drawing/2014/main" val="4028015039"/>
                    </a:ext>
                  </a:extLst>
                </a:gridCol>
              </a:tblGrid>
              <a:tr h="621569">
                <a:tc>
                  <a:txBody>
                    <a:bodyPr/>
                    <a:lstStyle/>
                    <a:p>
                      <a:pPr algn="ctr"/>
                      <a:r>
                        <a:rPr lang="zh-TW" altLang="en-US" sz="2100" dirty="0" smtClean="0">
                          <a:latin typeface="微軟正黑體" panose="020B0604030504040204" pitchFamily="34" charset="-120"/>
                          <a:ea typeface="微軟正黑體" panose="020B0604030504040204" pitchFamily="34" charset="-120"/>
                        </a:rPr>
                        <a:t>項目</a:t>
                      </a:r>
                      <a:endParaRPr lang="zh-TW" altLang="en-US" sz="2100" dirty="0">
                        <a:latin typeface="微軟正黑體" panose="020B0604030504040204" pitchFamily="34" charset="-120"/>
                        <a:ea typeface="微軟正黑體" panose="020B0604030504040204" pitchFamily="34" charset="-120"/>
                      </a:endParaRPr>
                    </a:p>
                  </a:txBody>
                  <a:tcPr marL="68580" marR="68580" marT="34290" marB="34290" anchor="ctr"/>
                </a:tc>
                <a:tc>
                  <a:txBody>
                    <a:bodyPr/>
                    <a:lstStyle/>
                    <a:p>
                      <a:pPr algn="ctr"/>
                      <a:r>
                        <a:rPr lang="zh-TW" altLang="en-US" sz="2100" dirty="0" smtClean="0">
                          <a:latin typeface="微軟正黑體" panose="020B0604030504040204" pitchFamily="34" charset="-120"/>
                          <a:ea typeface="微軟正黑體" panose="020B0604030504040204" pitchFamily="34" charset="-120"/>
                        </a:rPr>
                        <a:t>日期</a:t>
                      </a:r>
                      <a:endParaRPr lang="zh-TW" altLang="en-US" sz="2100" dirty="0">
                        <a:latin typeface="微軟正黑體" panose="020B0604030504040204" pitchFamily="34" charset="-120"/>
                        <a:ea typeface="微軟正黑體" panose="020B0604030504040204" pitchFamily="34" charset="-120"/>
                      </a:endParaRPr>
                    </a:p>
                  </a:txBody>
                  <a:tcPr marL="68580" marR="68580" marT="34290" marB="34290" anchor="ctr"/>
                </a:tc>
                <a:tc gridSpan="2">
                  <a:txBody>
                    <a:bodyPr/>
                    <a:lstStyle/>
                    <a:p>
                      <a:pPr algn="ctr"/>
                      <a:r>
                        <a:rPr lang="zh-TW" altLang="en-US" sz="2100" dirty="0" smtClean="0">
                          <a:latin typeface="微軟正黑體" panose="020B0604030504040204" pitchFamily="34" charset="-120"/>
                          <a:ea typeface="微軟正黑體" panose="020B0604030504040204" pitchFamily="34" charset="-120"/>
                        </a:rPr>
                        <a:t>備註</a:t>
                      </a:r>
                      <a:endParaRPr lang="zh-TW" altLang="en-US" sz="2100" dirty="0">
                        <a:latin typeface="微軟正黑體" panose="020B0604030504040204" pitchFamily="34" charset="-120"/>
                        <a:ea typeface="微軟正黑體" panose="020B0604030504040204" pitchFamily="34" charset="-120"/>
                      </a:endParaRPr>
                    </a:p>
                  </a:txBody>
                  <a:tcPr marL="68580" marR="68580" marT="34290" marB="34290" anchor="ctr"/>
                </a:tc>
                <a:tc hMerge="1">
                  <a:txBody>
                    <a:bodyPr/>
                    <a:lstStyle/>
                    <a:p>
                      <a:endParaRPr lang="zh-TW" altLang="en-US"/>
                    </a:p>
                  </a:txBody>
                  <a:tcPr/>
                </a:tc>
                <a:extLst>
                  <a:ext uri="{0D108BD9-81ED-4DB2-BD59-A6C34878D82A}">
                    <a16:rowId xmlns:a16="http://schemas.microsoft.com/office/drawing/2014/main" val="10000"/>
                  </a:ext>
                </a:extLst>
              </a:tr>
              <a:tr h="655969">
                <a:tc>
                  <a:txBody>
                    <a:bodyPr/>
                    <a:lstStyle/>
                    <a:p>
                      <a:pPr algn="ctr"/>
                      <a:r>
                        <a:rPr lang="zh-TW" altLang="en-US" sz="2100" b="1" dirty="0" smtClean="0">
                          <a:solidFill>
                            <a:schemeClr val="accent4">
                              <a:lumMod val="50000"/>
                            </a:schemeClr>
                          </a:solidFill>
                          <a:latin typeface="微軟正黑體" panose="020B0604030504040204" pitchFamily="34" charset="-120"/>
                          <a:ea typeface="微軟正黑體" panose="020B0604030504040204" pitchFamily="34" charset="-120"/>
                        </a:rPr>
                        <a:t>複選報名時間</a:t>
                      </a:r>
                      <a:endParaRPr lang="en-US" altLang="zh-TW" sz="2100" b="1" dirty="0" smtClean="0">
                        <a:solidFill>
                          <a:schemeClr val="accent4">
                            <a:lumMod val="50000"/>
                          </a:schemeClr>
                        </a:solidFill>
                        <a:latin typeface="微軟正黑體" panose="020B0604030504040204" pitchFamily="34" charset="-120"/>
                        <a:ea typeface="微軟正黑體" panose="020B0604030504040204" pitchFamily="34" charset="-120"/>
                      </a:endParaRPr>
                    </a:p>
                    <a:p>
                      <a:pPr algn="ctr"/>
                      <a:r>
                        <a:rPr lang="en-US" altLang="zh-TW" sz="1500" b="1" dirty="0" smtClean="0">
                          <a:solidFill>
                            <a:schemeClr val="accent4">
                              <a:lumMod val="50000"/>
                            </a:schemeClr>
                          </a:solidFill>
                          <a:latin typeface="微軟正黑體" panose="020B0604030504040204" pitchFamily="34" charset="-120"/>
                          <a:ea typeface="微軟正黑體" panose="020B0604030504040204" pitchFamily="34" charset="-120"/>
                        </a:rPr>
                        <a:t>8</a:t>
                      </a:r>
                      <a:r>
                        <a:rPr lang="zh-TW" altLang="en-US" sz="1500" b="1" dirty="0" smtClean="0">
                          <a:solidFill>
                            <a:schemeClr val="accent4">
                              <a:lumMod val="50000"/>
                            </a:schemeClr>
                          </a:solidFill>
                          <a:latin typeface="微軟正黑體" panose="020B0604030504040204" pitchFamily="34" charset="-120"/>
                          <a:ea typeface="微軟正黑體" panose="020B0604030504040204" pitchFamily="34" charset="-120"/>
                        </a:rPr>
                        <a:t>：</a:t>
                      </a:r>
                      <a:r>
                        <a:rPr lang="en-US" altLang="zh-TW" sz="1500" b="1" dirty="0" smtClean="0">
                          <a:solidFill>
                            <a:schemeClr val="accent4">
                              <a:lumMod val="50000"/>
                            </a:schemeClr>
                          </a:solidFill>
                          <a:latin typeface="微軟正黑體" panose="020B0604030504040204" pitchFamily="34" charset="-120"/>
                          <a:ea typeface="微軟正黑體" panose="020B0604030504040204" pitchFamily="34" charset="-120"/>
                        </a:rPr>
                        <a:t>30-16</a:t>
                      </a:r>
                      <a:r>
                        <a:rPr lang="zh-TW" altLang="en-US" sz="1500" b="1" dirty="0" smtClean="0">
                          <a:solidFill>
                            <a:schemeClr val="accent4">
                              <a:lumMod val="50000"/>
                            </a:schemeClr>
                          </a:solidFill>
                          <a:latin typeface="微軟正黑體" panose="020B0604030504040204" pitchFamily="34" charset="-120"/>
                          <a:ea typeface="微軟正黑體" panose="020B0604030504040204" pitchFamily="34" charset="-120"/>
                        </a:rPr>
                        <a:t>：</a:t>
                      </a:r>
                      <a:r>
                        <a:rPr lang="en-US" altLang="zh-TW" sz="1500" b="1" dirty="0" smtClean="0">
                          <a:solidFill>
                            <a:schemeClr val="accent4">
                              <a:lumMod val="50000"/>
                            </a:schemeClr>
                          </a:solidFill>
                          <a:latin typeface="微軟正黑體" panose="020B0604030504040204" pitchFamily="34" charset="-120"/>
                          <a:ea typeface="微軟正黑體" panose="020B0604030504040204" pitchFamily="34" charset="-120"/>
                        </a:rPr>
                        <a:t>00</a:t>
                      </a:r>
                      <a:endParaRPr lang="zh-TW" altLang="en-US" sz="1800" b="1" dirty="0">
                        <a:solidFill>
                          <a:schemeClr val="accent4">
                            <a:lumMod val="50000"/>
                          </a:schemeClr>
                        </a:solidFill>
                        <a:latin typeface="微軟正黑體" panose="020B0604030504040204" pitchFamily="34" charset="-120"/>
                        <a:ea typeface="微軟正黑體" panose="020B0604030504040204" pitchFamily="34" charset="-120"/>
                      </a:endParaRPr>
                    </a:p>
                  </a:txBody>
                  <a:tcPr marL="68580" marR="68580" marT="34290" marB="34290" anchor="ctr"/>
                </a:tc>
                <a:tc>
                  <a:txBody>
                    <a:bodyPr/>
                    <a:lstStyle/>
                    <a:p>
                      <a:pPr algn="ctr"/>
                      <a:r>
                        <a:rPr lang="zh-TW" altLang="en-US" sz="1800" b="1" dirty="0" smtClean="0">
                          <a:solidFill>
                            <a:schemeClr val="accent4">
                              <a:lumMod val="50000"/>
                            </a:schemeClr>
                          </a:solidFill>
                          <a:latin typeface="微軟正黑體" panose="020B0604030504040204" pitchFamily="34" charset="-120"/>
                          <a:ea typeface="微軟正黑體" panose="020B0604030504040204" pitchFamily="34" charset="-120"/>
                        </a:rPr>
                        <a:t>   </a:t>
                      </a:r>
                      <a:r>
                        <a:rPr lang="en-US" altLang="zh-TW" sz="1800" b="1" dirty="0" smtClean="0">
                          <a:solidFill>
                            <a:schemeClr val="accent4">
                              <a:lumMod val="50000"/>
                            </a:schemeClr>
                          </a:solidFill>
                          <a:latin typeface="微軟正黑體" panose="020B0604030504040204" pitchFamily="34" charset="-120"/>
                          <a:ea typeface="微軟正黑體" panose="020B0604030504040204" pitchFamily="34" charset="-120"/>
                        </a:rPr>
                        <a:t>3/19(</a:t>
                      </a:r>
                      <a:r>
                        <a:rPr lang="zh-TW" altLang="en-US" sz="1800" b="1" dirty="0" smtClean="0">
                          <a:solidFill>
                            <a:schemeClr val="accent4">
                              <a:lumMod val="50000"/>
                            </a:schemeClr>
                          </a:solidFill>
                          <a:latin typeface="微軟正黑體" panose="020B0604030504040204" pitchFamily="34" charset="-120"/>
                          <a:ea typeface="微軟正黑體" panose="020B0604030504040204" pitchFamily="34" charset="-120"/>
                        </a:rPr>
                        <a:t>五</a:t>
                      </a:r>
                      <a:r>
                        <a:rPr lang="en-US" altLang="zh-TW" sz="1800" b="1" dirty="0" smtClean="0">
                          <a:solidFill>
                            <a:schemeClr val="accent4">
                              <a:lumMod val="50000"/>
                            </a:schemeClr>
                          </a:solidFill>
                          <a:latin typeface="微軟正黑體" panose="020B0604030504040204" pitchFamily="34" charset="-120"/>
                          <a:ea typeface="微軟正黑體" panose="020B0604030504040204" pitchFamily="34" charset="-120"/>
                        </a:rPr>
                        <a:t>)~</a:t>
                      </a:r>
                    </a:p>
                    <a:p>
                      <a:pPr algn="ctr"/>
                      <a:r>
                        <a:rPr lang="en-US" altLang="zh-TW" sz="1800" b="1" dirty="0" smtClean="0">
                          <a:solidFill>
                            <a:schemeClr val="accent4">
                              <a:lumMod val="50000"/>
                            </a:schemeClr>
                          </a:solidFill>
                          <a:latin typeface="微軟正黑體" panose="020B0604030504040204" pitchFamily="34" charset="-120"/>
                          <a:ea typeface="微軟正黑體" panose="020B0604030504040204" pitchFamily="34" charset="-120"/>
                        </a:rPr>
                        <a:t>3/20(</a:t>
                      </a:r>
                      <a:r>
                        <a:rPr lang="zh-TW" altLang="en-US" sz="1800" b="1" dirty="0" smtClean="0">
                          <a:solidFill>
                            <a:schemeClr val="accent4">
                              <a:lumMod val="50000"/>
                            </a:schemeClr>
                          </a:solidFill>
                          <a:latin typeface="微軟正黑體" panose="020B0604030504040204" pitchFamily="34" charset="-120"/>
                          <a:ea typeface="微軟正黑體" panose="020B0604030504040204" pitchFamily="34" charset="-120"/>
                        </a:rPr>
                        <a:t>六</a:t>
                      </a:r>
                      <a:r>
                        <a:rPr lang="en-US" altLang="zh-TW" sz="1800" b="1" dirty="0" smtClean="0">
                          <a:solidFill>
                            <a:schemeClr val="accent4">
                              <a:lumMod val="50000"/>
                            </a:schemeClr>
                          </a:solidFill>
                          <a:latin typeface="微軟正黑體" panose="020B0604030504040204" pitchFamily="34" charset="-120"/>
                          <a:ea typeface="微軟正黑體" panose="020B0604030504040204" pitchFamily="34" charset="-120"/>
                        </a:rPr>
                        <a:t>)</a:t>
                      </a:r>
                      <a:endParaRPr lang="zh-TW" altLang="en-US" sz="1800" b="1" dirty="0">
                        <a:solidFill>
                          <a:schemeClr val="accent4">
                            <a:lumMod val="50000"/>
                          </a:schemeClr>
                        </a:solidFill>
                        <a:latin typeface="微軟正黑體" panose="020B0604030504040204" pitchFamily="34" charset="-120"/>
                        <a:ea typeface="微軟正黑體" panose="020B0604030504040204" pitchFamily="34" charset="-120"/>
                      </a:endParaRPr>
                    </a:p>
                  </a:txBody>
                  <a:tcPr marL="68580" marR="68580" marT="34290" marB="34290" anchor="ctr"/>
                </a:tc>
                <a:tc gridSpan="2">
                  <a:txBody>
                    <a:bodyPr/>
                    <a:lstStyle/>
                    <a:p>
                      <a:pPr algn="ctr"/>
                      <a:r>
                        <a:rPr lang="zh-TW" altLang="en-US" sz="2100" b="1" u="none" dirty="0" smtClean="0">
                          <a:solidFill>
                            <a:srgbClr val="FF0000"/>
                          </a:solidFill>
                          <a:latin typeface="微軟正黑體" panose="020B0604030504040204" pitchFamily="34" charset="-120"/>
                          <a:ea typeface="微軟正黑體" panose="020B0604030504040204" pitchFamily="34" charset="-120"/>
                        </a:rPr>
                        <a:t>親自或委託</a:t>
                      </a:r>
                      <a:r>
                        <a:rPr lang="zh-TW" altLang="en-US" sz="2100" dirty="0" smtClean="0">
                          <a:solidFill>
                            <a:schemeClr val="accent4">
                              <a:lumMod val="50000"/>
                            </a:schemeClr>
                          </a:solidFill>
                          <a:latin typeface="微軟正黑體" panose="020B0604030504040204" pitchFamily="34" charset="-120"/>
                          <a:ea typeface="微軟正黑體" panose="020B0604030504040204" pitchFamily="34" charset="-120"/>
                        </a:rPr>
                        <a:t>至</a:t>
                      </a:r>
                      <a:r>
                        <a:rPr lang="zh-TW" altLang="en-US" sz="2100" b="1" dirty="0" smtClean="0">
                          <a:solidFill>
                            <a:srgbClr val="002060"/>
                          </a:solidFill>
                          <a:latin typeface="微軟正黑體" panose="020B0604030504040204" pitchFamily="34" charset="-120"/>
                          <a:ea typeface="微軟正黑體" panose="020B0604030504040204" pitchFamily="34" charset="-120"/>
                        </a:rPr>
                        <a:t>同德國中</a:t>
                      </a:r>
                      <a:r>
                        <a:rPr lang="zh-TW" altLang="en-US" sz="2100" dirty="0" smtClean="0">
                          <a:solidFill>
                            <a:schemeClr val="accent4">
                              <a:lumMod val="50000"/>
                            </a:schemeClr>
                          </a:solidFill>
                          <a:latin typeface="微軟正黑體" panose="020B0604030504040204" pitchFamily="34" charset="-120"/>
                          <a:ea typeface="微軟正黑體" panose="020B0604030504040204" pitchFamily="34" charset="-120"/>
                        </a:rPr>
                        <a:t>或</a:t>
                      </a:r>
                      <a:r>
                        <a:rPr lang="zh-TW" altLang="en-US" sz="2100" b="1" dirty="0" smtClean="0">
                          <a:solidFill>
                            <a:srgbClr val="002060"/>
                          </a:solidFill>
                          <a:latin typeface="微軟正黑體" panose="020B0604030504040204" pitchFamily="34" charset="-120"/>
                          <a:ea typeface="微軟正黑體" panose="020B0604030504040204" pitchFamily="34" charset="-120"/>
                        </a:rPr>
                        <a:t>中壢國中</a:t>
                      </a:r>
                      <a:r>
                        <a:rPr lang="zh-TW" altLang="en-US" sz="2100" dirty="0" smtClean="0">
                          <a:solidFill>
                            <a:schemeClr val="accent4">
                              <a:lumMod val="50000"/>
                            </a:schemeClr>
                          </a:solidFill>
                          <a:latin typeface="微軟正黑體" panose="020B0604030504040204" pitchFamily="34" charset="-120"/>
                          <a:ea typeface="微軟正黑體" panose="020B0604030504040204" pitchFamily="34" charset="-120"/>
                        </a:rPr>
                        <a:t>報名</a:t>
                      </a:r>
                      <a:endParaRPr lang="en-US" altLang="zh-TW" sz="2100" dirty="0" smtClean="0">
                        <a:solidFill>
                          <a:schemeClr val="accent4">
                            <a:lumMod val="50000"/>
                          </a:schemeClr>
                        </a:solidFill>
                        <a:latin typeface="微軟正黑體" panose="020B0604030504040204" pitchFamily="34" charset="-120"/>
                        <a:ea typeface="微軟正黑體" panose="020B0604030504040204" pitchFamily="34" charset="-120"/>
                      </a:endParaRPr>
                    </a:p>
                  </a:txBody>
                  <a:tcPr marL="68580" marR="68580" marT="34290" marB="34290" anchor="ctr"/>
                </a:tc>
                <a:tc hMerge="1">
                  <a:txBody>
                    <a:bodyPr/>
                    <a:lstStyle/>
                    <a:p>
                      <a:endParaRPr lang="zh-TW" altLang="en-US"/>
                    </a:p>
                  </a:txBody>
                  <a:tcPr/>
                </a:tc>
                <a:extLst>
                  <a:ext uri="{0D108BD9-81ED-4DB2-BD59-A6C34878D82A}">
                    <a16:rowId xmlns:a16="http://schemas.microsoft.com/office/drawing/2014/main" val="10001"/>
                  </a:ext>
                </a:extLst>
              </a:tr>
              <a:tr h="418259">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zh-TW" altLang="en-US" sz="2100" b="1" dirty="0" smtClean="0">
                          <a:solidFill>
                            <a:schemeClr val="accent4">
                              <a:lumMod val="50000"/>
                            </a:schemeClr>
                          </a:solidFill>
                          <a:latin typeface="微軟正黑體" panose="020B0604030504040204" pitchFamily="34" charset="-120"/>
                          <a:ea typeface="+mn-ea"/>
                        </a:rPr>
                        <a:t>繳交</a:t>
                      </a:r>
                      <a:r>
                        <a:rPr lang="zh-TW" altLang="en-US" sz="2100" b="1" dirty="0" smtClean="0">
                          <a:solidFill>
                            <a:srgbClr val="FF0000"/>
                          </a:solidFill>
                          <a:latin typeface="微軟正黑體" panose="020B0604030504040204" pitchFamily="34" charset="-120"/>
                          <a:ea typeface="+mn-ea"/>
                        </a:rPr>
                        <a:t>複選鑑定</a:t>
                      </a:r>
                      <a:endParaRPr lang="en-US" altLang="zh-TW" sz="2100" b="1" dirty="0" smtClean="0">
                        <a:solidFill>
                          <a:srgbClr val="FF0000"/>
                        </a:solidFill>
                        <a:latin typeface="微軟正黑體" panose="020B0604030504040204" pitchFamily="34" charset="-120"/>
                        <a:ea typeface="+mn-ea"/>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lang="zh-TW" altLang="en-US" sz="2100" b="1" dirty="0" smtClean="0">
                          <a:solidFill>
                            <a:schemeClr val="accent4">
                              <a:lumMod val="50000"/>
                            </a:schemeClr>
                          </a:solidFill>
                          <a:latin typeface="微軟正黑體" panose="020B0604030504040204" pitchFamily="34" charset="-120"/>
                          <a:ea typeface="+mn-ea"/>
                        </a:rPr>
                        <a:t>健康聲明切結書</a:t>
                      </a:r>
                    </a:p>
                  </a:txBody>
                  <a:tcPr marL="68580" marR="68580" marT="34290" marB="34290" anchor="ctr"/>
                </a:tc>
                <a:tc>
                  <a:txBody>
                    <a:bodyPr/>
                    <a:lstStyle/>
                    <a:p>
                      <a:pPr algn="ctr"/>
                      <a:r>
                        <a:rPr lang="en-US" altLang="zh-TW" sz="1800" b="1" kern="1200" dirty="0" smtClean="0">
                          <a:solidFill>
                            <a:schemeClr val="accent4">
                              <a:lumMod val="50000"/>
                            </a:schemeClr>
                          </a:solidFill>
                          <a:latin typeface="+mj-ea"/>
                          <a:ea typeface="+mn-ea"/>
                          <a:cs typeface="+mn-cs"/>
                        </a:rPr>
                        <a:t>3/29(</a:t>
                      </a:r>
                      <a:r>
                        <a:rPr lang="zh-TW" altLang="en-US" sz="1800" b="1" kern="1200" dirty="0" smtClean="0">
                          <a:solidFill>
                            <a:schemeClr val="accent4">
                              <a:lumMod val="50000"/>
                            </a:schemeClr>
                          </a:solidFill>
                          <a:latin typeface="+mj-ea"/>
                          <a:ea typeface="+mn-ea"/>
                          <a:cs typeface="+mn-cs"/>
                        </a:rPr>
                        <a:t>一</a:t>
                      </a:r>
                      <a:r>
                        <a:rPr lang="en-US" altLang="zh-TW" sz="1800" b="1" kern="1200" dirty="0" smtClean="0">
                          <a:solidFill>
                            <a:schemeClr val="accent4">
                              <a:lumMod val="50000"/>
                            </a:schemeClr>
                          </a:solidFill>
                          <a:latin typeface="+mj-ea"/>
                          <a:ea typeface="+mn-ea"/>
                          <a:cs typeface="+mn-cs"/>
                        </a:rPr>
                        <a:t>)~</a:t>
                      </a:r>
                    </a:p>
                    <a:p>
                      <a:pPr marL="0" indent="0" algn="l">
                        <a:tabLst>
                          <a:tab pos="1346200" algn="l"/>
                        </a:tabLst>
                      </a:pPr>
                      <a:r>
                        <a:rPr lang="zh-TW" altLang="en-US" sz="1800" b="1" kern="1200" dirty="0" smtClean="0">
                          <a:solidFill>
                            <a:schemeClr val="accent4">
                              <a:lumMod val="50000"/>
                            </a:schemeClr>
                          </a:solidFill>
                          <a:latin typeface="+mj-ea"/>
                          <a:ea typeface="+mn-ea"/>
                          <a:cs typeface="+mn-cs"/>
                        </a:rPr>
                        <a:t>     </a:t>
                      </a:r>
                      <a:r>
                        <a:rPr lang="en-US" altLang="zh-TW" sz="1800" b="1" kern="1200" dirty="0" smtClean="0">
                          <a:solidFill>
                            <a:schemeClr val="accent4">
                              <a:lumMod val="50000"/>
                            </a:schemeClr>
                          </a:solidFill>
                          <a:latin typeface="+mj-ea"/>
                          <a:ea typeface="+mn-ea"/>
                          <a:cs typeface="+mn-cs"/>
                        </a:rPr>
                        <a:t>4/8(</a:t>
                      </a:r>
                      <a:r>
                        <a:rPr lang="zh-TW" altLang="en-US" sz="1800" b="1" kern="1200" dirty="0" smtClean="0">
                          <a:solidFill>
                            <a:schemeClr val="accent4">
                              <a:lumMod val="50000"/>
                            </a:schemeClr>
                          </a:solidFill>
                          <a:latin typeface="+mj-ea"/>
                          <a:ea typeface="+mn-ea"/>
                          <a:cs typeface="+mn-cs"/>
                        </a:rPr>
                        <a:t>四</a:t>
                      </a:r>
                      <a:r>
                        <a:rPr lang="en-US" altLang="zh-TW" sz="1800" b="1" kern="1200" dirty="0" smtClean="0">
                          <a:solidFill>
                            <a:schemeClr val="accent4">
                              <a:lumMod val="50000"/>
                            </a:schemeClr>
                          </a:solidFill>
                          <a:latin typeface="+mj-ea"/>
                          <a:ea typeface="+mn-ea"/>
                          <a:cs typeface="+mn-cs"/>
                        </a:rPr>
                        <a:t>)16:00</a:t>
                      </a:r>
                    </a:p>
                  </a:txBody>
                  <a:tcPr marL="68580" marR="68580" marT="34290" marB="34290" anchor="ctr"/>
                </a:tc>
                <a:tc gridSpan="2">
                  <a:txBody>
                    <a:bodyPr/>
                    <a:lstStyle/>
                    <a:p>
                      <a:pPr algn="ctr"/>
                      <a:r>
                        <a:rPr lang="zh-TW" altLang="en-US" sz="2400" dirty="0" smtClean="0">
                          <a:solidFill>
                            <a:schemeClr val="accent4">
                              <a:lumMod val="50000"/>
                            </a:schemeClr>
                          </a:solidFill>
                          <a:latin typeface="微軟正黑體" panose="020B0604030504040204" pitchFamily="34" charset="-120"/>
                          <a:ea typeface="+mn-ea"/>
                        </a:rPr>
                        <a:t>傳真或親自繳交至指定地點</a:t>
                      </a:r>
                      <a:endParaRPr lang="zh-TW" altLang="en-US" dirty="0"/>
                    </a:p>
                  </a:txBody>
                  <a:tcPr marL="68580" marR="68580" marT="34290" marB="34290" anchor="ctr"/>
                </a:tc>
                <a:tc hMerge="1">
                  <a:txBody>
                    <a:bodyPr/>
                    <a:lstStyle/>
                    <a:p>
                      <a:endParaRPr lang="zh-TW" altLang="en-US" dirty="0"/>
                    </a:p>
                  </a:txBody>
                  <a:tcPr/>
                </a:tc>
                <a:extLst>
                  <a:ext uri="{0D108BD9-81ED-4DB2-BD59-A6C34878D82A}">
                    <a16:rowId xmlns:a16="http://schemas.microsoft.com/office/drawing/2014/main" val="644682712"/>
                  </a:ext>
                </a:extLst>
              </a:tr>
              <a:tr h="457034">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chemeClr val="accent4">
                              <a:lumMod val="50000"/>
                            </a:schemeClr>
                          </a:solidFill>
                          <a:latin typeface="微軟正黑體" panose="020B0604030504040204" pitchFamily="34" charset="-120"/>
                          <a:ea typeface="微軟正黑體" panose="020B0604030504040204" pitchFamily="34" charset="-120"/>
                        </a:rPr>
                        <a:t>公告複選鑑定</a:t>
                      </a:r>
                      <a:r>
                        <a:rPr lang="zh-TW" altLang="en-US" sz="1800" b="1" dirty="0" smtClean="0">
                          <a:latin typeface="微軟正黑體" panose="020B0604030504040204" pitchFamily="34" charset="-120"/>
                          <a:ea typeface="微軟正黑體" panose="020B0604030504040204" pitchFamily="34" charset="-120"/>
                        </a:rPr>
                        <a:t>場</a:t>
                      </a:r>
                      <a:r>
                        <a:rPr lang="en-US" altLang="zh-TW" sz="1800" b="1" dirty="0" smtClean="0">
                          <a:latin typeface="微軟正黑體" panose="020B0604030504040204" pitchFamily="34" charset="-120"/>
                          <a:ea typeface="微軟正黑體" panose="020B0604030504040204" pitchFamily="34" charset="-120"/>
                        </a:rPr>
                        <a:t/>
                      </a:r>
                      <a:br>
                        <a:rPr lang="en-US" altLang="zh-TW" sz="1800" b="1" dirty="0" smtClean="0">
                          <a:latin typeface="微軟正黑體" panose="020B0604030504040204" pitchFamily="34" charset="-120"/>
                          <a:ea typeface="微軟正黑體" panose="020B0604030504040204" pitchFamily="34" charset="-120"/>
                        </a:rPr>
                      </a:br>
                      <a:r>
                        <a:rPr lang="zh-TW" altLang="en-US" b="1" dirty="0" smtClean="0">
                          <a:latin typeface="微軟正黑體" panose="020B0604030504040204" pitchFamily="34" charset="-120"/>
                          <a:ea typeface="微軟正黑體" panose="020B0604030504040204" pitchFamily="34" charset="-120"/>
                        </a:rPr>
                        <a:t>位置圖</a:t>
                      </a:r>
                      <a:endParaRPr lang="zh-TW" altLang="en-US" sz="1800" b="1" dirty="0">
                        <a:solidFill>
                          <a:schemeClr val="accent4">
                            <a:lumMod val="50000"/>
                          </a:schemeClr>
                        </a:solidFill>
                        <a:latin typeface="微軟正黑體" panose="020B0604030504040204" pitchFamily="34" charset="-120"/>
                        <a:ea typeface="微軟正黑體" panose="020B0604030504040204" pitchFamily="34" charset="-120"/>
                      </a:endParaRPr>
                    </a:p>
                  </a:txBody>
                  <a:tcPr marL="68580" marR="68580" marT="34290" marB="34290" anchor="ctr">
                    <a:solidFill>
                      <a:schemeClr val="accent2">
                        <a:lumMod val="40000"/>
                        <a:lumOff val="60000"/>
                      </a:schemeClr>
                    </a:solidFill>
                  </a:tcPr>
                </a:tc>
                <a:tc rowSpan="2">
                  <a:txBody>
                    <a:bodyPr/>
                    <a:lstStyle/>
                    <a:p>
                      <a:pPr algn="ctr"/>
                      <a:r>
                        <a:rPr lang="en-US" altLang="zh-TW" sz="1700" b="1" dirty="0" smtClean="0">
                          <a:solidFill>
                            <a:schemeClr val="accent4">
                              <a:lumMod val="50000"/>
                            </a:schemeClr>
                          </a:solidFill>
                          <a:latin typeface="微軟正黑體" panose="020B0604030504040204" pitchFamily="34" charset="-120"/>
                          <a:ea typeface="微軟正黑體" panose="020B0604030504040204" pitchFamily="34" charset="-120"/>
                        </a:rPr>
                        <a:t>4/9</a:t>
                      </a:r>
                      <a:r>
                        <a:rPr lang="en-US" altLang="zh-TW" sz="1600" b="1" dirty="0" smtClean="0">
                          <a:solidFill>
                            <a:schemeClr val="accent4">
                              <a:lumMod val="50000"/>
                            </a:schemeClr>
                          </a:solidFill>
                          <a:latin typeface="微軟正黑體" panose="020B0604030504040204" pitchFamily="34" charset="-120"/>
                          <a:ea typeface="微軟正黑體" panose="020B0604030504040204" pitchFamily="34" charset="-120"/>
                        </a:rPr>
                        <a:t>(</a:t>
                      </a:r>
                      <a:r>
                        <a:rPr lang="zh-TW" altLang="en-US" sz="1600" b="1" dirty="0" smtClean="0">
                          <a:solidFill>
                            <a:schemeClr val="accent4">
                              <a:lumMod val="50000"/>
                            </a:schemeClr>
                          </a:solidFill>
                          <a:latin typeface="微軟正黑體" panose="020B0604030504040204" pitchFamily="34" charset="-120"/>
                          <a:ea typeface="微軟正黑體" panose="020B0604030504040204" pitchFamily="34" charset="-120"/>
                        </a:rPr>
                        <a:t>五</a:t>
                      </a:r>
                      <a:r>
                        <a:rPr lang="en-US" altLang="zh-TW" sz="1600" b="1" dirty="0" smtClean="0">
                          <a:solidFill>
                            <a:schemeClr val="accent4">
                              <a:lumMod val="50000"/>
                            </a:schemeClr>
                          </a:solidFill>
                          <a:latin typeface="微軟正黑體" panose="020B0604030504040204" pitchFamily="34" charset="-120"/>
                          <a:ea typeface="微軟正黑體" panose="020B0604030504040204" pitchFamily="34" charset="-120"/>
                        </a:rPr>
                        <a:t>)</a:t>
                      </a:r>
                    </a:p>
                    <a:p>
                      <a:pPr algn="ctr"/>
                      <a:r>
                        <a:rPr lang="en-US" altLang="zh-TW" sz="1600" b="1" dirty="0" smtClean="0">
                          <a:solidFill>
                            <a:schemeClr val="accent4">
                              <a:lumMod val="50000"/>
                            </a:schemeClr>
                          </a:solidFill>
                          <a:latin typeface="微軟正黑體" panose="020B0604030504040204" pitchFamily="34" charset="-120"/>
                          <a:ea typeface="微軟正黑體" panose="020B0604030504040204" pitchFamily="34" charset="-120"/>
                        </a:rPr>
                        <a:t>16:00</a:t>
                      </a:r>
                      <a:endParaRPr lang="zh-TW" altLang="en-US" sz="1700" b="1" dirty="0">
                        <a:solidFill>
                          <a:schemeClr val="accent4">
                            <a:lumMod val="50000"/>
                          </a:schemeClr>
                        </a:solidFill>
                        <a:latin typeface="微軟正黑體" panose="020B0604030504040204" pitchFamily="34" charset="-120"/>
                        <a:ea typeface="微軟正黑體" panose="020B0604030504040204" pitchFamily="34" charset="-120"/>
                      </a:endParaRPr>
                    </a:p>
                  </a:txBody>
                  <a:tcPr marL="68580" marR="68580" marT="34290" marB="34290" anchor="c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u="none" kern="1200" dirty="0" smtClean="0">
                          <a:solidFill>
                            <a:srgbClr val="FF0000"/>
                          </a:solidFill>
                          <a:latin typeface="微軟正黑體" panose="020B0604030504040204" pitchFamily="34" charset="-120"/>
                          <a:ea typeface="微軟正黑體" panose="020B0604030504040204" pitchFamily="34" charset="-120"/>
                          <a:cs typeface="+mn-cs"/>
                        </a:rPr>
                        <a:t>英語資優</a:t>
                      </a:r>
                      <a:endParaRPr lang="zh-TW" altLang="en-US" sz="2000" b="1" u="none" kern="1200" dirty="0">
                        <a:solidFill>
                          <a:srgbClr val="FF0000"/>
                        </a:solidFill>
                        <a:latin typeface="微軟正黑體" panose="020B0604030504040204" pitchFamily="34" charset="-120"/>
                        <a:ea typeface="微軟正黑體" panose="020B0604030504040204" pitchFamily="34" charset="-120"/>
                        <a:cs typeface="+mn-cs"/>
                      </a:endParaRPr>
                    </a:p>
                  </a:txBody>
                  <a:tcPr marL="68580" marR="68580" marT="34290" marB="34290" anchor="c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u="none" kern="1200" dirty="0" smtClean="0">
                          <a:solidFill>
                            <a:srgbClr val="FF0000"/>
                          </a:solidFill>
                          <a:latin typeface="微軟正黑體" panose="020B0604030504040204" pitchFamily="34" charset="-120"/>
                          <a:ea typeface="微軟正黑體" panose="020B0604030504040204" pitchFamily="34" charset="-120"/>
                          <a:cs typeface="+mn-cs"/>
                        </a:rPr>
                        <a:t>同德國中（第一區）、石門國中（第二區）</a:t>
                      </a:r>
                      <a:endParaRPr lang="zh-TW" altLang="en-US" sz="2000" b="1" u="none" kern="1200" dirty="0">
                        <a:solidFill>
                          <a:srgbClr val="FF0000"/>
                        </a:solidFill>
                        <a:latin typeface="微軟正黑體" panose="020B0604030504040204" pitchFamily="34" charset="-120"/>
                        <a:ea typeface="微軟正黑體" panose="020B0604030504040204" pitchFamily="34" charset="-120"/>
                        <a:cs typeface="+mn-cs"/>
                      </a:endParaRPr>
                    </a:p>
                  </a:txBody>
                  <a:tcPr marL="68580" marR="68580" marT="34290" marB="34290" anchor="ctr">
                    <a:solidFill>
                      <a:schemeClr val="accent2">
                        <a:lumMod val="40000"/>
                        <a:lumOff val="60000"/>
                      </a:schemeClr>
                    </a:solidFill>
                  </a:tcPr>
                </a:tc>
                <a:extLst>
                  <a:ext uri="{0D108BD9-81ED-4DB2-BD59-A6C34878D82A}">
                    <a16:rowId xmlns:a16="http://schemas.microsoft.com/office/drawing/2014/main" val="890391762"/>
                  </a:ext>
                </a:extLst>
              </a:tr>
              <a:tr h="457034">
                <a:tc vMerge="1">
                  <a:txBody>
                    <a:bodyPr/>
                    <a:lstStyle/>
                    <a:p>
                      <a:endParaRPr lang="zh-TW" altLang="en-US"/>
                    </a:p>
                  </a:txBody>
                  <a:tcPr/>
                </a:tc>
                <a:tc v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u="none" kern="1200" dirty="0" smtClean="0">
                          <a:solidFill>
                            <a:srgbClr val="FF0000"/>
                          </a:solidFill>
                          <a:latin typeface="微軟正黑體" panose="020B0604030504040204" pitchFamily="34" charset="-120"/>
                          <a:ea typeface="微軟正黑體" panose="020B0604030504040204" pitchFamily="34" charset="-120"/>
                          <a:cs typeface="+mn-cs"/>
                        </a:rPr>
                        <a:t>數理資優</a:t>
                      </a:r>
                      <a:endParaRPr lang="zh-TW" altLang="en-US" sz="2000" b="1" u="none" kern="1200" dirty="0">
                        <a:solidFill>
                          <a:srgbClr val="FF0000"/>
                        </a:solidFill>
                        <a:latin typeface="微軟正黑體" panose="020B0604030504040204" pitchFamily="34" charset="-120"/>
                        <a:ea typeface="微軟正黑體" panose="020B0604030504040204" pitchFamily="34" charset="-120"/>
                        <a:cs typeface="+mn-cs"/>
                      </a:endParaRPr>
                    </a:p>
                  </a:txBody>
                  <a:tcPr marL="68580" marR="68580" marT="34290" marB="34290"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u="none" kern="1200" dirty="0" smtClean="0">
                          <a:solidFill>
                            <a:srgbClr val="FF0000"/>
                          </a:solidFill>
                          <a:latin typeface="微軟正黑體" panose="020B0604030504040204" pitchFamily="34" charset="-120"/>
                          <a:ea typeface="微軟正黑體" panose="020B0604030504040204" pitchFamily="34" charset="-120"/>
                          <a:cs typeface="+mn-cs"/>
                        </a:rPr>
                        <a:t>慈文國中（第一區）、中壢國中（第二區）</a:t>
                      </a:r>
                      <a:endParaRPr lang="zh-TW" altLang="en-US" sz="2000" b="1" u="sng" kern="1200" dirty="0">
                        <a:solidFill>
                          <a:srgbClr val="FF0000"/>
                        </a:solidFill>
                        <a:latin typeface="微軟正黑體" panose="020B0604030504040204" pitchFamily="34" charset="-120"/>
                        <a:ea typeface="微軟正黑體" panose="020B0604030504040204" pitchFamily="34" charset="-120"/>
                        <a:cs typeface="+mn-cs"/>
                      </a:endParaRPr>
                    </a:p>
                  </a:txBody>
                  <a:tcPr marL="68580" marR="68580" marT="34290" marB="34290" anchor="ctr">
                    <a:solidFill>
                      <a:schemeClr val="accent2">
                        <a:lumMod val="40000"/>
                        <a:lumOff val="60000"/>
                      </a:schemeClr>
                    </a:solidFill>
                  </a:tcPr>
                </a:tc>
                <a:extLst>
                  <a:ext uri="{0D108BD9-81ED-4DB2-BD59-A6C34878D82A}">
                    <a16:rowId xmlns:a16="http://schemas.microsoft.com/office/drawing/2014/main" val="538696375"/>
                  </a:ext>
                </a:extLst>
              </a:tr>
              <a:tr h="455046">
                <a:tc rowSpan="2">
                  <a:txBody>
                    <a:bodyPr/>
                    <a:lstStyle/>
                    <a:p>
                      <a:pPr algn="ctr">
                        <a:lnSpc>
                          <a:spcPts val="3000"/>
                        </a:lnSpc>
                      </a:pPr>
                      <a:r>
                        <a:rPr lang="zh-TW" altLang="en-US" sz="2100" b="1" dirty="0" smtClean="0">
                          <a:solidFill>
                            <a:srgbClr val="002060"/>
                          </a:solidFill>
                          <a:latin typeface="微軟正黑體" panose="020B0604030504040204" pitchFamily="34" charset="-120"/>
                          <a:ea typeface="微軟正黑體" panose="020B0604030504040204" pitchFamily="34" charset="-120"/>
                        </a:rPr>
                        <a:t>複選測驗日期</a:t>
                      </a:r>
                      <a:endParaRPr lang="zh-TW" altLang="en-US" sz="2100" b="1" dirty="0">
                        <a:solidFill>
                          <a:srgbClr val="002060"/>
                        </a:solidFill>
                        <a:latin typeface="微軟正黑體" panose="020B0604030504040204" pitchFamily="34" charset="-120"/>
                        <a:ea typeface="微軟正黑體" panose="020B0604030504040204" pitchFamily="34" charset="-120"/>
                      </a:endParaRPr>
                    </a:p>
                  </a:txBody>
                  <a:tcPr marL="68580" marR="68580" marT="34290" marB="34290"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i="0" dirty="0" smtClean="0">
                          <a:solidFill>
                            <a:srgbClr val="002060"/>
                          </a:solidFill>
                          <a:latin typeface="微軟正黑體" panose="020B0604030504040204" pitchFamily="34" charset="-120"/>
                          <a:ea typeface="微軟正黑體" panose="020B0604030504040204" pitchFamily="34" charset="-120"/>
                        </a:rPr>
                        <a:t>4/10(</a:t>
                      </a:r>
                      <a:r>
                        <a:rPr lang="zh-TW" altLang="en-US" sz="1800" b="1" i="0" dirty="0" smtClean="0">
                          <a:solidFill>
                            <a:srgbClr val="002060"/>
                          </a:solidFill>
                          <a:latin typeface="微軟正黑體" panose="020B0604030504040204" pitchFamily="34" charset="-120"/>
                          <a:ea typeface="微軟正黑體" panose="020B0604030504040204" pitchFamily="34" charset="-120"/>
                        </a:rPr>
                        <a:t>六</a:t>
                      </a:r>
                      <a:r>
                        <a:rPr lang="en-US" altLang="zh-TW" sz="1800" b="1" i="0" dirty="0" smtClean="0">
                          <a:solidFill>
                            <a:srgbClr val="002060"/>
                          </a:solidFill>
                          <a:latin typeface="微軟正黑體" panose="020B0604030504040204" pitchFamily="34" charset="-120"/>
                          <a:ea typeface="微軟正黑體" panose="020B0604030504040204" pitchFamily="34" charset="-120"/>
                        </a:rPr>
                        <a:t>)</a:t>
                      </a:r>
                      <a:endParaRPr lang="zh-TW" altLang="en-US" sz="1800" b="1" dirty="0">
                        <a:solidFill>
                          <a:srgbClr val="002060"/>
                        </a:solidFill>
                        <a:latin typeface="微軟正黑體" panose="020B0604030504040204" pitchFamily="34" charset="-120"/>
                        <a:ea typeface="微軟正黑體" panose="020B0604030504040204" pitchFamily="34" charset="-120"/>
                      </a:endParaRPr>
                    </a:p>
                  </a:txBody>
                  <a:tcPr marL="68580" marR="68580" marT="34290" marB="34290" anchor="ctr">
                    <a:solidFill>
                      <a:schemeClr val="accent2">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100" b="1" dirty="0" smtClean="0">
                          <a:solidFill>
                            <a:srgbClr val="002060"/>
                          </a:solidFill>
                          <a:latin typeface="微軟正黑體" panose="020B0604030504040204" pitchFamily="34" charset="-120"/>
                          <a:ea typeface="微軟正黑體" panose="020B0604030504040204" pitchFamily="34" charset="-120"/>
                        </a:rPr>
                        <a:t>數理</a:t>
                      </a:r>
                      <a:r>
                        <a:rPr lang="zh-TW" altLang="en-US" sz="2100" b="1" i="0" dirty="0" smtClean="0">
                          <a:solidFill>
                            <a:srgbClr val="002060"/>
                          </a:solidFill>
                          <a:latin typeface="微軟正黑體" panose="020B0604030504040204" pitchFamily="34" charset="-120"/>
                          <a:ea typeface="微軟正黑體" panose="020B0604030504040204" pitchFamily="34" charset="-120"/>
                        </a:rPr>
                        <a:t> </a:t>
                      </a:r>
                      <a:r>
                        <a:rPr lang="en-US" altLang="zh-TW" sz="2100" b="1" i="0" dirty="0" smtClean="0">
                          <a:solidFill>
                            <a:srgbClr val="002060"/>
                          </a:solidFill>
                          <a:latin typeface="微軟正黑體" panose="020B0604030504040204" pitchFamily="34" charset="-120"/>
                          <a:ea typeface="微軟正黑體" panose="020B0604030504040204" pitchFamily="34" charset="-120"/>
                        </a:rPr>
                        <a:t>(</a:t>
                      </a:r>
                      <a:r>
                        <a:rPr lang="zh-TW" altLang="en-US" sz="2100" b="1" i="0" dirty="0" smtClean="0">
                          <a:solidFill>
                            <a:srgbClr val="002060"/>
                          </a:solidFill>
                          <a:latin typeface="微軟正黑體" panose="020B0604030504040204" pitchFamily="34" charset="-120"/>
                          <a:ea typeface="微軟正黑體" panose="020B0604030504040204" pitchFamily="34" charset="-120"/>
                        </a:rPr>
                        <a:t>實作評量</a:t>
                      </a:r>
                      <a:r>
                        <a:rPr lang="en-US" altLang="zh-TW" sz="2100" b="1" i="0" dirty="0" smtClean="0">
                          <a:solidFill>
                            <a:srgbClr val="002060"/>
                          </a:solidFill>
                          <a:latin typeface="微軟正黑體" panose="020B0604030504040204" pitchFamily="34" charset="-120"/>
                          <a:ea typeface="微軟正黑體" panose="020B0604030504040204" pitchFamily="34" charset="-120"/>
                        </a:rPr>
                        <a:t>)</a:t>
                      </a:r>
                      <a:r>
                        <a:rPr lang="zh-TW" altLang="en-US" sz="2100" b="1" i="0" dirty="0" smtClean="0">
                          <a:solidFill>
                            <a:srgbClr val="002060"/>
                          </a:solidFill>
                          <a:latin typeface="微軟正黑體" panose="020B0604030504040204" pitchFamily="34" charset="-120"/>
                          <a:ea typeface="微軟正黑體" panose="020B0604030504040204" pitchFamily="34" charset="-120"/>
                        </a:rPr>
                        <a:t>於</a:t>
                      </a:r>
                      <a:r>
                        <a:rPr lang="zh-TW" altLang="en-US" sz="2100" b="1" i="0" u="sng" dirty="0" smtClean="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慈文國中、中壢國中</a:t>
                      </a:r>
                    </a:p>
                  </a:txBody>
                  <a:tcPr marL="68580" marR="68580" marT="34290" marB="34290" anchor="ctr">
                    <a:solidFill>
                      <a:schemeClr val="accent2">
                        <a:lumMod val="20000"/>
                        <a:lumOff val="80000"/>
                      </a:schemeClr>
                    </a:solidFill>
                  </a:tcPr>
                </a:tc>
                <a:tc hMerge="1">
                  <a:txBody>
                    <a:bodyPr/>
                    <a:lstStyle/>
                    <a:p>
                      <a:endParaRPr lang="zh-TW" altLang="en-US"/>
                    </a:p>
                  </a:txBody>
                  <a:tcPr/>
                </a:tc>
                <a:extLst>
                  <a:ext uri="{0D108BD9-81ED-4DB2-BD59-A6C34878D82A}">
                    <a16:rowId xmlns:a16="http://schemas.microsoft.com/office/drawing/2014/main" val="10003"/>
                  </a:ext>
                </a:extLst>
              </a:tr>
              <a:tr h="416526">
                <a:tc vMerge="1">
                  <a:txBody>
                    <a:bodyPr/>
                    <a:lstStyle/>
                    <a:p>
                      <a:pPr algn="ctr"/>
                      <a:endParaRPr lang="zh-TW" alt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dirty="0" smtClean="0">
                          <a:solidFill>
                            <a:srgbClr val="7030A0"/>
                          </a:solidFill>
                          <a:latin typeface="微軟正黑體" panose="020B0604030504040204" pitchFamily="34" charset="-120"/>
                          <a:ea typeface="微軟正黑體" panose="020B0604030504040204" pitchFamily="34" charset="-120"/>
                        </a:rPr>
                        <a:t>4/11(</a:t>
                      </a:r>
                      <a:r>
                        <a:rPr lang="zh-TW" altLang="en-US" sz="1800" b="1" dirty="0" smtClean="0">
                          <a:solidFill>
                            <a:srgbClr val="7030A0"/>
                          </a:solidFill>
                          <a:latin typeface="微軟正黑體" panose="020B0604030504040204" pitchFamily="34" charset="-120"/>
                          <a:ea typeface="微軟正黑體" panose="020B0604030504040204" pitchFamily="34" charset="-120"/>
                        </a:rPr>
                        <a:t>日</a:t>
                      </a:r>
                      <a:r>
                        <a:rPr lang="en-US" altLang="zh-TW" sz="1800" b="1" dirty="0" smtClean="0">
                          <a:solidFill>
                            <a:srgbClr val="7030A0"/>
                          </a:solidFill>
                          <a:latin typeface="微軟正黑體" panose="020B0604030504040204" pitchFamily="34" charset="-120"/>
                          <a:ea typeface="微軟正黑體" panose="020B0604030504040204" pitchFamily="34" charset="-120"/>
                        </a:rPr>
                        <a:t>)</a:t>
                      </a:r>
                      <a:endParaRPr lang="zh-TW" altLang="en-US" sz="1800" b="1" dirty="0" smtClean="0">
                        <a:solidFill>
                          <a:srgbClr val="7030A0"/>
                        </a:solidFill>
                        <a:latin typeface="微軟正黑體" panose="020B0604030504040204" pitchFamily="34" charset="-120"/>
                        <a:ea typeface="微軟正黑體" panose="020B0604030504040204" pitchFamily="34" charset="-120"/>
                      </a:endParaRPr>
                    </a:p>
                  </a:txBody>
                  <a:tcPr marL="68580" marR="68580" marT="34290" marB="34290" anchor="ctr">
                    <a:solidFill>
                      <a:schemeClr val="accent2">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100" b="1" i="0" dirty="0" smtClean="0">
                          <a:solidFill>
                            <a:srgbClr val="7030A0"/>
                          </a:solidFill>
                          <a:latin typeface="微軟正黑體" panose="020B0604030504040204" pitchFamily="34" charset="-120"/>
                          <a:ea typeface="微軟正黑體" panose="020B0604030504040204" pitchFamily="34" charset="-120"/>
                        </a:rPr>
                        <a:t>英語 </a:t>
                      </a:r>
                      <a:r>
                        <a:rPr lang="en-US" altLang="zh-TW" sz="2100" b="1" dirty="0" smtClean="0">
                          <a:solidFill>
                            <a:srgbClr val="7030A0"/>
                          </a:solidFill>
                          <a:latin typeface="微軟正黑體" panose="020B0604030504040204" pitchFamily="34" charset="-120"/>
                          <a:ea typeface="微軟正黑體" panose="020B0604030504040204" pitchFamily="34" charset="-120"/>
                        </a:rPr>
                        <a:t>(</a:t>
                      </a:r>
                      <a:r>
                        <a:rPr lang="zh-TW" altLang="en-US" sz="2100" b="1" i="0" dirty="0" smtClean="0">
                          <a:solidFill>
                            <a:srgbClr val="7030A0"/>
                          </a:solidFill>
                          <a:latin typeface="微軟正黑體" panose="020B0604030504040204" pitchFamily="34" charset="-120"/>
                          <a:ea typeface="微軟正黑體" panose="020B0604030504040204" pitchFamily="34" charset="-120"/>
                        </a:rPr>
                        <a:t>實作評量</a:t>
                      </a:r>
                      <a:r>
                        <a:rPr lang="en-US" altLang="zh-TW" sz="2100" b="1" dirty="0" smtClean="0">
                          <a:solidFill>
                            <a:srgbClr val="7030A0"/>
                          </a:solidFill>
                          <a:latin typeface="微軟正黑體" panose="020B0604030504040204" pitchFamily="34" charset="-120"/>
                          <a:ea typeface="微軟正黑體" panose="020B0604030504040204" pitchFamily="34" charset="-120"/>
                        </a:rPr>
                        <a:t>)</a:t>
                      </a:r>
                      <a:r>
                        <a:rPr lang="zh-TW" altLang="en-US" sz="2100" b="1" dirty="0" smtClean="0">
                          <a:solidFill>
                            <a:srgbClr val="7030A0"/>
                          </a:solidFill>
                          <a:latin typeface="微軟正黑體" panose="020B0604030504040204" pitchFamily="34" charset="-120"/>
                          <a:ea typeface="微軟正黑體" panose="020B0604030504040204" pitchFamily="34" charset="-120"/>
                        </a:rPr>
                        <a:t>於</a:t>
                      </a:r>
                      <a:r>
                        <a:rPr lang="zh-TW" altLang="en-US" sz="2100" b="1" u="sng" dirty="0" smtClean="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同德國中、石門國中</a:t>
                      </a:r>
                      <a:endParaRPr lang="zh-TW" altLang="en-US" sz="2100" b="1" i="0" u="sng"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marL="68580" marR="68580" marT="34290" marB="34290" anchor="ctr">
                    <a:solidFill>
                      <a:schemeClr val="accent2">
                        <a:lumMod val="20000"/>
                        <a:lumOff val="80000"/>
                      </a:schemeClr>
                    </a:solidFill>
                  </a:tcPr>
                </a:tc>
                <a:tc hMerge="1">
                  <a:txBody>
                    <a:bodyPr/>
                    <a:lstStyle/>
                    <a:p>
                      <a:endParaRPr lang="zh-TW" altLang="en-US"/>
                    </a:p>
                  </a:txBody>
                  <a:tcPr/>
                </a:tc>
                <a:extLst>
                  <a:ext uri="{0D108BD9-81ED-4DB2-BD59-A6C34878D82A}">
                    <a16:rowId xmlns:a16="http://schemas.microsoft.com/office/drawing/2014/main" val="10004"/>
                  </a:ext>
                </a:extLst>
              </a:tr>
              <a:tr h="1268095">
                <a:tc>
                  <a:txBody>
                    <a:bodyPr/>
                    <a:lstStyle/>
                    <a:p>
                      <a:pPr marL="0" marR="0" indent="0" algn="ctr" defTabSz="914400" rtl="0" eaLnBrk="1" fontAlgn="auto" latinLnBrk="0" hangingPunct="1">
                        <a:lnSpc>
                          <a:spcPts val="3000"/>
                        </a:lnSpc>
                        <a:spcBef>
                          <a:spcPts val="0"/>
                        </a:spcBef>
                        <a:spcAft>
                          <a:spcPts val="0"/>
                        </a:spcAft>
                        <a:buClrTx/>
                        <a:buSzTx/>
                        <a:buFontTx/>
                        <a:buNone/>
                        <a:tabLst/>
                        <a:defRPr/>
                      </a:pPr>
                      <a:r>
                        <a:rPr lang="zh-TW" altLang="en-US" sz="2100" dirty="0" smtClean="0">
                          <a:solidFill>
                            <a:schemeClr val="accent4">
                              <a:lumMod val="50000"/>
                            </a:schemeClr>
                          </a:solidFill>
                          <a:latin typeface="微軟正黑體" panose="020B0604030504040204" pitchFamily="34" charset="-120"/>
                          <a:ea typeface="微軟正黑體" panose="020B0604030504040204" pitchFamily="34" charset="-120"/>
                        </a:rPr>
                        <a:t>複選鑑定結果</a:t>
                      </a:r>
                      <a:endParaRPr lang="en-US" altLang="zh-TW" sz="2100" dirty="0" smtClean="0">
                        <a:solidFill>
                          <a:schemeClr val="accent4">
                            <a:lumMod val="50000"/>
                          </a:schemeClr>
                        </a:solidFill>
                        <a:latin typeface="微軟正黑體" panose="020B0604030504040204" pitchFamily="34" charset="-120"/>
                        <a:ea typeface="微軟正黑體" panose="020B0604030504040204" pitchFamily="34" charset="-120"/>
                      </a:endParaRPr>
                    </a:p>
                    <a:p>
                      <a:pPr marL="0" marR="0" indent="0" algn="ctr" defTabSz="914400" rtl="0" eaLnBrk="1" fontAlgn="auto" latinLnBrk="0" hangingPunct="1">
                        <a:lnSpc>
                          <a:spcPts val="3000"/>
                        </a:lnSpc>
                        <a:spcBef>
                          <a:spcPts val="0"/>
                        </a:spcBef>
                        <a:spcAft>
                          <a:spcPts val="0"/>
                        </a:spcAft>
                        <a:buClrTx/>
                        <a:buSzTx/>
                        <a:buFontTx/>
                        <a:buNone/>
                        <a:tabLst/>
                        <a:defRPr/>
                      </a:pPr>
                      <a:r>
                        <a:rPr lang="zh-TW" altLang="en-US" sz="2100" dirty="0" smtClean="0">
                          <a:solidFill>
                            <a:schemeClr val="accent4">
                              <a:lumMod val="50000"/>
                            </a:schemeClr>
                          </a:solidFill>
                          <a:latin typeface="微軟正黑體" panose="020B0604030504040204" pitchFamily="34" charset="-120"/>
                          <a:ea typeface="微軟正黑體" panose="020B0604030504040204" pitchFamily="34" charset="-120"/>
                        </a:rPr>
                        <a:t>公告</a:t>
                      </a:r>
                      <a:endParaRPr lang="zh-TW" altLang="en-US" sz="2100" dirty="0">
                        <a:solidFill>
                          <a:schemeClr val="accent4">
                            <a:lumMod val="50000"/>
                          </a:schemeClr>
                        </a:solidFill>
                        <a:latin typeface="微軟正黑體" panose="020B0604030504040204" pitchFamily="34" charset="-120"/>
                        <a:ea typeface="微軟正黑體" panose="020B0604030504040204" pitchFamily="34" charset="-120"/>
                      </a:endParaRPr>
                    </a:p>
                  </a:txBody>
                  <a:tcPr marL="68580" marR="68580" marT="34290" marB="34290" anchor="ctr"/>
                </a:tc>
                <a:tc>
                  <a:txBody>
                    <a:bodyPr/>
                    <a:lstStyle/>
                    <a:p>
                      <a:pPr algn="ctr"/>
                      <a:r>
                        <a:rPr lang="en-US" altLang="zh-TW" sz="1800" dirty="0" smtClean="0">
                          <a:solidFill>
                            <a:schemeClr val="accent4">
                              <a:lumMod val="50000"/>
                            </a:schemeClr>
                          </a:solidFill>
                          <a:latin typeface="微軟正黑體" panose="020B0604030504040204" pitchFamily="34" charset="-120"/>
                          <a:ea typeface="微軟正黑體" panose="020B0604030504040204" pitchFamily="34" charset="-120"/>
                        </a:rPr>
                        <a:t>4/20(</a:t>
                      </a:r>
                      <a:r>
                        <a:rPr lang="zh-TW" altLang="en-US" sz="1800" dirty="0" smtClean="0">
                          <a:solidFill>
                            <a:schemeClr val="accent4">
                              <a:lumMod val="50000"/>
                            </a:schemeClr>
                          </a:solidFill>
                          <a:latin typeface="微軟正黑體" panose="020B0604030504040204" pitchFamily="34" charset="-120"/>
                          <a:ea typeface="微軟正黑體" panose="020B0604030504040204" pitchFamily="34" charset="-120"/>
                        </a:rPr>
                        <a:t>二</a:t>
                      </a:r>
                      <a:r>
                        <a:rPr lang="en-US" altLang="zh-TW" sz="1800" dirty="0" smtClean="0">
                          <a:solidFill>
                            <a:schemeClr val="accent4">
                              <a:lumMod val="50000"/>
                            </a:schemeClr>
                          </a:solidFill>
                          <a:latin typeface="微軟正黑體" panose="020B0604030504040204" pitchFamily="34" charset="-120"/>
                          <a:ea typeface="微軟正黑體" panose="020B0604030504040204" pitchFamily="34" charset="-120"/>
                        </a:rPr>
                        <a:t>)</a:t>
                      </a:r>
                      <a:endParaRPr lang="zh-TW" altLang="en-US" sz="1800" dirty="0">
                        <a:solidFill>
                          <a:schemeClr val="accent4">
                            <a:lumMod val="50000"/>
                          </a:schemeClr>
                        </a:solidFill>
                        <a:latin typeface="微軟正黑體" panose="020B0604030504040204" pitchFamily="34" charset="-120"/>
                        <a:ea typeface="微軟正黑體" panose="020B0604030504040204" pitchFamily="34" charset="-120"/>
                      </a:endParaRPr>
                    </a:p>
                  </a:txBody>
                  <a:tcPr marL="68580" marR="68580" marT="34290" marB="34290" anchor="ctr"/>
                </a:tc>
                <a:tc gridSpan="2">
                  <a:txBody>
                    <a:bodyPr/>
                    <a:lstStyle/>
                    <a:p>
                      <a:r>
                        <a:rPr lang="en-US" altLang="zh-TW" sz="17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17</a:t>
                      </a:r>
                      <a:r>
                        <a:rPr lang="zh-TW" altLang="en-US" sz="1700" kern="1200" dirty="0" smtClean="0">
                          <a:solidFill>
                            <a:schemeClr val="accent4">
                              <a:lumMod val="50000"/>
                            </a:schemeClr>
                          </a:solidFill>
                          <a:latin typeface="標楷體" panose="03000509000000000000" pitchFamily="65" charset="-120"/>
                          <a:ea typeface="標楷體" panose="03000509000000000000" pitchFamily="65" charset="-120"/>
                          <a:cs typeface="+mn-cs"/>
                        </a:rPr>
                        <a:t>：</a:t>
                      </a:r>
                      <a:r>
                        <a:rPr lang="en-US" altLang="zh-TW" sz="17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00</a:t>
                      </a:r>
                      <a:r>
                        <a:rPr lang="zh-TW" altLang="en-US" sz="17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公告於本市政府教育局、資優中心及各承辦學校網站，考生之</a:t>
                      </a:r>
                      <a:endParaRPr lang="en-US" altLang="zh-TW" sz="17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zh-TW" altLang="en-US" sz="1800" b="1" u="none" kern="1200" dirty="0" smtClean="0">
                          <a:solidFill>
                            <a:srgbClr val="FF0000"/>
                          </a:solidFill>
                          <a:latin typeface="微軟正黑體" panose="020B0604030504040204" pitchFamily="34" charset="-120"/>
                          <a:ea typeface="微軟正黑體" panose="020B0604030504040204" pitchFamily="34" charset="-120"/>
                          <a:cs typeface="+mn-cs"/>
                        </a:rPr>
                        <a:t>鑑定結果通知單由原就讀國小轉發</a:t>
                      </a:r>
                      <a:r>
                        <a:rPr lang="zh-TW" altLang="en-US" sz="1600" b="1" u="none" kern="1200" dirty="0" smtClean="0">
                          <a:solidFill>
                            <a:srgbClr val="FF0000"/>
                          </a:solidFill>
                          <a:latin typeface="微軟正黑體" panose="020B0604030504040204" pitchFamily="34" charset="-120"/>
                          <a:ea typeface="+mn-ea"/>
                          <a:cs typeface="+mn-cs"/>
                        </a:rPr>
                        <a:t>；設籍本市就讀外縣市國民小學學生之複選鑑定結果通知單郵寄至通訊地址。</a:t>
                      </a:r>
                      <a:endParaRPr lang="zh-TW" altLang="en-US" sz="1600" u="none" dirty="0" smtClean="0">
                        <a:solidFill>
                          <a:srgbClr val="FF0000"/>
                        </a:solidFill>
                        <a:latin typeface="微軟正黑體" panose="020B0604030504040204" pitchFamily="34" charset="-120"/>
                        <a:ea typeface="+mn-ea"/>
                      </a:endParaRPr>
                    </a:p>
                  </a:txBody>
                  <a:tcPr marL="68580" marR="68580" marT="34290" marB="34290" anchor="ctr"/>
                </a:tc>
                <a:tc hMerge="1">
                  <a:txBody>
                    <a:bodyPr/>
                    <a:lstStyle/>
                    <a:p>
                      <a:endParaRPr lang="zh-TW" altLang="en-US"/>
                    </a:p>
                  </a:txBody>
                  <a:tcPr/>
                </a:tc>
                <a:extLst>
                  <a:ext uri="{0D108BD9-81ED-4DB2-BD59-A6C34878D82A}">
                    <a16:rowId xmlns:a16="http://schemas.microsoft.com/office/drawing/2014/main" val="10005"/>
                  </a:ext>
                </a:extLst>
              </a:tr>
              <a:tr h="1386857">
                <a:tc>
                  <a:txBody>
                    <a:bodyPr/>
                    <a:lstStyle/>
                    <a:p>
                      <a:pPr marL="0" marR="0" indent="0" algn="ctr" defTabSz="914400" rtl="0" eaLnBrk="1" fontAlgn="auto" latinLnBrk="0" hangingPunct="1">
                        <a:lnSpc>
                          <a:spcPts val="3000"/>
                        </a:lnSpc>
                        <a:spcBef>
                          <a:spcPts val="0"/>
                        </a:spcBef>
                        <a:spcAft>
                          <a:spcPts val="0"/>
                        </a:spcAft>
                        <a:buClrTx/>
                        <a:buSzTx/>
                        <a:buFontTx/>
                        <a:buNone/>
                        <a:tabLst/>
                        <a:defRPr/>
                      </a:pPr>
                      <a:r>
                        <a:rPr lang="zh-TW" altLang="en-US" sz="2100" dirty="0" smtClean="0">
                          <a:solidFill>
                            <a:schemeClr val="accent4">
                              <a:lumMod val="50000"/>
                            </a:schemeClr>
                          </a:solidFill>
                          <a:latin typeface="微軟正黑體" panose="020B0604030504040204" pitchFamily="34" charset="-120"/>
                          <a:ea typeface="微軟正黑體" panose="020B0604030504040204" pitchFamily="34" charset="-120"/>
                        </a:rPr>
                        <a:t>安置與輔導</a:t>
                      </a:r>
                      <a:endParaRPr lang="zh-TW" altLang="en-US" sz="2100" dirty="0">
                        <a:solidFill>
                          <a:schemeClr val="accent4">
                            <a:lumMod val="50000"/>
                          </a:schemeClr>
                        </a:solidFill>
                        <a:latin typeface="微軟正黑體" panose="020B0604030504040204" pitchFamily="34" charset="-120"/>
                        <a:ea typeface="微軟正黑體" panose="020B0604030504040204" pitchFamily="34" charset="-120"/>
                      </a:endParaRPr>
                    </a:p>
                  </a:txBody>
                  <a:tcPr marL="68580" marR="68580" marT="34290" marB="34290" anchor="ctr"/>
                </a:tc>
                <a:tc>
                  <a:txBody>
                    <a:bodyPr/>
                    <a:lstStyle/>
                    <a:p>
                      <a:pPr algn="ctr"/>
                      <a:r>
                        <a:rPr lang="en-US" altLang="zh-TW" sz="1800" dirty="0" smtClean="0">
                          <a:solidFill>
                            <a:schemeClr val="accent4">
                              <a:lumMod val="50000"/>
                            </a:schemeClr>
                          </a:solidFill>
                          <a:latin typeface="微軟正黑體" panose="020B0604030504040204" pitchFamily="34" charset="-120"/>
                          <a:ea typeface="微軟正黑體" panose="020B0604030504040204" pitchFamily="34" charset="-120"/>
                        </a:rPr>
                        <a:t>110</a:t>
                      </a:r>
                      <a:r>
                        <a:rPr lang="zh-TW" altLang="en-US" sz="1800" dirty="0" smtClean="0">
                          <a:solidFill>
                            <a:schemeClr val="accent4">
                              <a:lumMod val="50000"/>
                            </a:schemeClr>
                          </a:solidFill>
                          <a:latin typeface="微軟正黑體" panose="020B0604030504040204" pitchFamily="34" charset="-120"/>
                          <a:ea typeface="微軟正黑體" panose="020B0604030504040204" pitchFamily="34" charset="-120"/>
                        </a:rPr>
                        <a:t>學年度</a:t>
                      </a:r>
                      <a:endParaRPr lang="zh-TW" altLang="en-US" sz="1800" dirty="0">
                        <a:solidFill>
                          <a:schemeClr val="accent4">
                            <a:lumMod val="50000"/>
                          </a:schemeClr>
                        </a:solidFill>
                        <a:latin typeface="微軟正黑體" panose="020B0604030504040204" pitchFamily="34" charset="-120"/>
                        <a:ea typeface="微軟正黑體" panose="020B0604030504040204" pitchFamily="34" charset="-120"/>
                      </a:endParaRPr>
                    </a:p>
                  </a:txBody>
                  <a:tcPr marL="68580" marR="68580" marT="34290" marB="34290" anchor="ctr"/>
                </a:tc>
                <a:tc gridSpan="2">
                  <a:txBody>
                    <a:bodyPr/>
                    <a:lstStyle/>
                    <a:p>
                      <a:endParaRPr lang="en-US" altLang="zh-TW" sz="1800" kern="1200" dirty="0" smtClean="0">
                        <a:solidFill>
                          <a:srgbClr val="002060"/>
                        </a:solidFill>
                        <a:effectLst/>
                        <a:latin typeface="+mn-lt"/>
                        <a:ea typeface="+mn-ea"/>
                        <a:cs typeface="+mn-cs"/>
                      </a:endParaRPr>
                    </a:p>
                    <a:p>
                      <a:r>
                        <a:rPr lang="zh-TW" altLang="zh-TW" sz="1800" kern="1200" dirty="0" smtClean="0">
                          <a:solidFill>
                            <a:srgbClr val="002060"/>
                          </a:solidFill>
                          <a:effectLst/>
                          <a:latin typeface="+mn-lt"/>
                          <a:ea typeface="+mn-ea"/>
                          <a:cs typeface="+mn-cs"/>
                        </a:rPr>
                        <a:t>通過鑑定之學生於本市公立國民中學普通班就讀者，於新生報到</a:t>
                      </a:r>
                      <a:r>
                        <a:rPr lang="zh-TW" altLang="en-US" sz="1800" kern="1200" dirty="0" smtClean="0">
                          <a:solidFill>
                            <a:srgbClr val="002060"/>
                          </a:solidFill>
                          <a:effectLst/>
                          <a:latin typeface="+mn-lt"/>
                          <a:ea typeface="+mn-ea"/>
                          <a:cs typeface="+mn-cs"/>
                        </a:rPr>
                        <a:t>日至</a:t>
                      </a:r>
                      <a:r>
                        <a:rPr lang="en-US" altLang="zh-TW" sz="1800" kern="1200" dirty="0" smtClean="0">
                          <a:solidFill>
                            <a:srgbClr val="002060"/>
                          </a:solidFill>
                          <a:effectLst/>
                          <a:latin typeface="+mn-lt"/>
                          <a:ea typeface="+mn-ea"/>
                          <a:cs typeface="+mn-cs"/>
                        </a:rPr>
                        <a:t>110</a:t>
                      </a:r>
                      <a:r>
                        <a:rPr lang="zh-TW" altLang="en-US" sz="1800" kern="1200" dirty="0" smtClean="0">
                          <a:solidFill>
                            <a:srgbClr val="002060"/>
                          </a:solidFill>
                          <a:effectLst/>
                          <a:latin typeface="+mn-lt"/>
                          <a:ea typeface="+mn-ea"/>
                          <a:cs typeface="+mn-cs"/>
                        </a:rPr>
                        <a:t>年</a:t>
                      </a:r>
                      <a:r>
                        <a:rPr lang="en-US" altLang="zh-TW" sz="1800" kern="1200" dirty="0" smtClean="0">
                          <a:solidFill>
                            <a:srgbClr val="002060"/>
                          </a:solidFill>
                          <a:effectLst/>
                          <a:latin typeface="+mn-lt"/>
                          <a:ea typeface="+mn-ea"/>
                          <a:cs typeface="+mn-cs"/>
                        </a:rPr>
                        <a:t>4</a:t>
                      </a:r>
                      <a:r>
                        <a:rPr lang="zh-TW" altLang="en-US" sz="1800" kern="1200" dirty="0" smtClean="0">
                          <a:solidFill>
                            <a:srgbClr val="002060"/>
                          </a:solidFill>
                          <a:effectLst/>
                          <a:latin typeface="+mn-lt"/>
                          <a:ea typeface="+mn-ea"/>
                          <a:cs typeface="+mn-cs"/>
                        </a:rPr>
                        <a:t>月</a:t>
                      </a:r>
                      <a:r>
                        <a:rPr lang="en-US" altLang="zh-TW" sz="1800" kern="1200" dirty="0" smtClean="0">
                          <a:solidFill>
                            <a:srgbClr val="002060"/>
                          </a:solidFill>
                          <a:effectLst/>
                          <a:latin typeface="+mn-lt"/>
                          <a:ea typeface="+mn-ea"/>
                          <a:cs typeface="+mn-cs"/>
                        </a:rPr>
                        <a:t>30</a:t>
                      </a:r>
                      <a:r>
                        <a:rPr lang="zh-TW" altLang="en-US" sz="1800" kern="1200" dirty="0" smtClean="0">
                          <a:solidFill>
                            <a:srgbClr val="002060"/>
                          </a:solidFill>
                          <a:effectLst/>
                          <a:latin typeface="+mn-lt"/>
                          <a:ea typeface="+mn-ea"/>
                          <a:cs typeface="+mn-cs"/>
                        </a:rPr>
                        <a:t>日</a:t>
                      </a:r>
                      <a:r>
                        <a:rPr lang="en-US" altLang="zh-TW" sz="1800" kern="1200" dirty="0" smtClean="0">
                          <a:solidFill>
                            <a:srgbClr val="002060"/>
                          </a:solidFill>
                          <a:effectLst/>
                          <a:latin typeface="+mn-lt"/>
                          <a:ea typeface="+mn-ea"/>
                          <a:cs typeface="+mn-cs"/>
                        </a:rPr>
                        <a:t>(</a:t>
                      </a:r>
                      <a:r>
                        <a:rPr lang="zh-TW" altLang="en-US" sz="1800" kern="1200" dirty="0" smtClean="0">
                          <a:solidFill>
                            <a:srgbClr val="002060"/>
                          </a:solidFill>
                          <a:effectLst/>
                          <a:latin typeface="+mn-lt"/>
                          <a:ea typeface="+mn-ea"/>
                          <a:cs typeface="+mn-cs"/>
                        </a:rPr>
                        <a:t>五</a:t>
                      </a:r>
                      <a:r>
                        <a:rPr lang="en-US" altLang="zh-TW" sz="1800" kern="1200" dirty="0" smtClean="0">
                          <a:solidFill>
                            <a:srgbClr val="002060"/>
                          </a:solidFill>
                          <a:effectLst/>
                          <a:latin typeface="+mn-lt"/>
                          <a:ea typeface="+mn-ea"/>
                          <a:cs typeface="+mn-cs"/>
                        </a:rPr>
                        <a:t>)</a:t>
                      </a:r>
                      <a:r>
                        <a:rPr lang="zh-TW" altLang="en-US" sz="1800" kern="1200" dirty="0" smtClean="0">
                          <a:solidFill>
                            <a:srgbClr val="002060"/>
                          </a:solidFill>
                          <a:effectLst/>
                          <a:latin typeface="+mn-lt"/>
                          <a:ea typeface="+mn-ea"/>
                          <a:cs typeface="+mn-cs"/>
                        </a:rPr>
                        <a:t>前</a:t>
                      </a:r>
                      <a:r>
                        <a:rPr lang="zh-TW" altLang="zh-TW" sz="1800" kern="1200" dirty="0" smtClean="0">
                          <a:solidFill>
                            <a:srgbClr val="002060"/>
                          </a:solidFill>
                          <a:effectLst/>
                          <a:latin typeface="+mn-lt"/>
                          <a:ea typeface="+mn-ea"/>
                          <a:cs typeface="+mn-cs"/>
                        </a:rPr>
                        <a:t>繳驗鑑定結果通知單正本</a:t>
                      </a:r>
                      <a:r>
                        <a:rPr lang="zh-TW" altLang="en-US" sz="1800" kern="1200" dirty="0" smtClean="0">
                          <a:solidFill>
                            <a:srgbClr val="002060"/>
                          </a:solidFill>
                          <a:effectLst/>
                          <a:latin typeface="+mn-lt"/>
                          <a:ea typeface="+mn-ea"/>
                          <a:cs typeface="+mn-cs"/>
                        </a:rPr>
                        <a:t>予就讀國中</a:t>
                      </a:r>
                      <a:r>
                        <a:rPr lang="zh-TW" altLang="zh-TW" sz="1800" kern="1200" dirty="0" smtClean="0">
                          <a:solidFill>
                            <a:srgbClr val="002060"/>
                          </a:solidFill>
                          <a:effectLst/>
                          <a:latin typeface="+mn-lt"/>
                          <a:ea typeface="+mn-ea"/>
                          <a:cs typeface="+mn-cs"/>
                        </a:rPr>
                        <a:t>，由學校依既有之資源給予該資賦優異類別</a:t>
                      </a:r>
                      <a:r>
                        <a:rPr lang="en-US" altLang="zh-TW" sz="1800" kern="1200" dirty="0" smtClean="0">
                          <a:solidFill>
                            <a:srgbClr val="002060"/>
                          </a:solidFill>
                          <a:effectLst/>
                          <a:latin typeface="+mn-lt"/>
                          <a:ea typeface="+mn-ea"/>
                          <a:cs typeface="+mn-cs"/>
                        </a:rPr>
                        <a:t>(</a:t>
                      </a:r>
                      <a:r>
                        <a:rPr lang="zh-TW" altLang="zh-TW" sz="1800" kern="1200" dirty="0" smtClean="0">
                          <a:solidFill>
                            <a:srgbClr val="002060"/>
                          </a:solidFill>
                          <a:effectLst/>
                          <a:latin typeface="+mn-lt"/>
                          <a:ea typeface="+mn-ea"/>
                          <a:cs typeface="+mn-cs"/>
                        </a:rPr>
                        <a:t>數理或英語</a:t>
                      </a:r>
                      <a:r>
                        <a:rPr lang="en-US" altLang="zh-TW" sz="1800" kern="1200" dirty="0" smtClean="0">
                          <a:solidFill>
                            <a:srgbClr val="002060"/>
                          </a:solidFill>
                          <a:effectLst/>
                          <a:latin typeface="+mn-lt"/>
                          <a:ea typeface="+mn-ea"/>
                          <a:cs typeface="+mn-cs"/>
                        </a:rPr>
                        <a:t>)</a:t>
                      </a:r>
                      <a:r>
                        <a:rPr lang="zh-TW" altLang="zh-TW" sz="1800" kern="1200" dirty="0" smtClean="0">
                          <a:solidFill>
                            <a:srgbClr val="002060"/>
                          </a:solidFill>
                          <a:effectLst/>
                          <a:latin typeface="+mn-lt"/>
                          <a:ea typeface="+mn-ea"/>
                          <a:cs typeface="+mn-cs"/>
                        </a:rPr>
                        <a:t>資優資源班或資優教育方案等之特殊教育服務。</a:t>
                      </a:r>
                      <a:endParaRPr lang="zh-TW" altLang="en-US" sz="1700" u="none" dirty="0">
                        <a:solidFill>
                          <a:srgbClr val="002060"/>
                        </a:solidFill>
                        <a:latin typeface="微軟正黑體" panose="020B0604030504040204" pitchFamily="34" charset="-120"/>
                        <a:ea typeface="微軟正黑體" panose="020B0604030504040204" pitchFamily="34" charset="-120"/>
                      </a:endParaRPr>
                    </a:p>
                  </a:txBody>
                  <a:tcPr marL="68580" marR="68580" marT="34290" marB="34290" anchor="ctr"/>
                </a:tc>
                <a:tc hMerge="1">
                  <a:txBody>
                    <a:bodyPr/>
                    <a:lstStyle/>
                    <a:p>
                      <a:endParaRPr lang="zh-TW" altLang="en-US"/>
                    </a:p>
                  </a:txBody>
                  <a:tcPr/>
                </a:tc>
                <a:extLst>
                  <a:ext uri="{0D108BD9-81ED-4DB2-BD59-A6C34878D82A}">
                    <a16:rowId xmlns:a16="http://schemas.microsoft.com/office/drawing/2014/main" val="2231578161"/>
                  </a:ext>
                </a:extLst>
              </a:tr>
            </a:tbl>
          </a:graphicData>
        </a:graphic>
      </p:graphicFrame>
      <p:sp>
        <p:nvSpPr>
          <p:cNvPr id="2" name="標題 1"/>
          <p:cNvSpPr>
            <a:spLocks noGrp="1"/>
          </p:cNvSpPr>
          <p:nvPr>
            <p:ph type="title"/>
          </p:nvPr>
        </p:nvSpPr>
        <p:spPr>
          <a:xfrm>
            <a:off x="2349996" y="-16509"/>
            <a:ext cx="7104828" cy="624893"/>
          </a:xfrm>
        </p:spPr>
        <p:txBody>
          <a:bodyPr>
            <a:normAutofit/>
          </a:bodyPr>
          <a:lstStyle/>
          <a:p>
            <a:pPr algn="dist"/>
            <a:r>
              <a:rPr lang="zh-TW" altLang="en-US" sz="3200" b="1" dirty="0">
                <a:solidFill>
                  <a:srgbClr val="002060"/>
                </a:solidFill>
                <a:latin typeface="+mj-ea"/>
                <a:ea typeface="+mj-ea"/>
              </a:rPr>
              <a:t>學術性向資優鑑定重要日程</a:t>
            </a:r>
          </a:p>
        </p:txBody>
      </p:sp>
      <p:grpSp>
        <p:nvGrpSpPr>
          <p:cNvPr id="15" name="群組 14"/>
          <p:cNvGrpSpPr/>
          <p:nvPr/>
        </p:nvGrpSpPr>
        <p:grpSpPr>
          <a:xfrm>
            <a:off x="9046740" y="5229200"/>
            <a:ext cx="2927424" cy="707886"/>
            <a:chOff x="7310372" y="5843020"/>
            <a:chExt cx="2220483" cy="1430309"/>
          </a:xfrm>
        </p:grpSpPr>
        <p:sp>
          <p:nvSpPr>
            <p:cNvPr id="11" name="圓角矩形圖說文字 10"/>
            <p:cNvSpPr/>
            <p:nvPr/>
          </p:nvSpPr>
          <p:spPr>
            <a:xfrm>
              <a:off x="7310372" y="5843022"/>
              <a:ext cx="2220482" cy="1350171"/>
            </a:xfrm>
            <a:prstGeom prst="wedgeRoundRectCallout">
              <a:avLst>
                <a:gd name="adj1" fmla="val -64308"/>
                <a:gd name="adj2" fmla="val 7556"/>
                <a:gd name="adj3" fmla="val 16667"/>
              </a:avLst>
            </a:prstGeom>
            <a:solidFill>
              <a:schemeClr val="tx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2" name="文字方塊 11"/>
            <p:cNvSpPr txBox="1"/>
            <p:nvPr/>
          </p:nvSpPr>
          <p:spPr>
            <a:xfrm>
              <a:off x="7509959" y="5843020"/>
              <a:ext cx="2020896" cy="1430309"/>
            </a:xfrm>
            <a:prstGeom prst="rect">
              <a:avLst/>
            </a:prstGeom>
            <a:noFill/>
          </p:spPr>
          <p:txBody>
            <a:bodyPr wrap="square" rtlCol="0">
              <a:spAutoFit/>
            </a:bodyPr>
            <a:lstStyle/>
            <a:p>
              <a:r>
                <a:rPr lang="en-US" altLang="zh-TW" sz="2000" b="1" u="sng" dirty="0">
                  <a:latin typeface="微軟正黑體" panose="020B0604030504040204" pitchFamily="34" charset="-120"/>
                  <a:ea typeface="微軟正黑體" panose="020B0604030504040204" pitchFamily="34" charset="-120"/>
                </a:rPr>
                <a:t>4/23(</a:t>
              </a:r>
              <a:r>
                <a:rPr lang="zh-TW" altLang="en-US" sz="2000" b="1" u="sng" dirty="0">
                  <a:latin typeface="微軟正黑體" panose="020B0604030504040204" pitchFamily="34" charset="-120"/>
                  <a:ea typeface="微軟正黑體" panose="020B0604030504040204" pitchFamily="34" charset="-120"/>
                </a:rPr>
                <a:t>五</a:t>
              </a:r>
              <a:r>
                <a:rPr lang="en-US" altLang="zh-TW" sz="2000" b="1" u="sng" dirty="0">
                  <a:latin typeface="微軟正黑體" panose="020B0604030504040204" pitchFamily="34" charset="-120"/>
                  <a:ea typeface="微軟正黑體" panose="020B0604030504040204" pitchFamily="34" charset="-120"/>
                </a:rPr>
                <a:t>)9:00~12:00</a:t>
              </a:r>
              <a:r>
                <a:rPr lang="zh-TW" altLang="en-US" sz="2000" b="1" dirty="0">
                  <a:latin typeface="微軟正黑體" panose="020B0604030504040204" pitchFamily="34" charset="-120"/>
                  <a:ea typeface="微軟正黑體" panose="020B0604030504040204" pitchFamily="34" charset="-120"/>
                </a:rPr>
                <a:t>複查申請</a:t>
              </a:r>
            </a:p>
          </p:txBody>
        </p:sp>
      </p:grpSp>
      <p:sp>
        <p:nvSpPr>
          <p:cNvPr id="3" name="投影片編號版面配置區 2"/>
          <p:cNvSpPr>
            <a:spLocks noGrp="1"/>
          </p:cNvSpPr>
          <p:nvPr>
            <p:ph type="sldNum" sz="quarter" idx="12"/>
          </p:nvPr>
        </p:nvSpPr>
        <p:spPr/>
        <p:txBody>
          <a:bodyPr/>
          <a:lstStyle/>
          <a:p>
            <a:fld id="{DA60BA0E-20D0-4E7C-B286-26C960A6788F}" type="slidenum">
              <a:rPr lang="en-US" altLang="zh-TW" noProof="0" smtClean="0"/>
              <a:pPr/>
              <a:t>15</a:t>
            </a:fld>
            <a:endParaRPr lang="zh-TW" altLang="en-US" noProof="0" dirty="0"/>
          </a:p>
        </p:txBody>
      </p:sp>
    </p:spTree>
    <p:extLst>
      <p:ext uri="{BB962C8B-B14F-4D97-AF65-F5344CB8AC3E}">
        <p14:creationId xmlns:p14="http://schemas.microsoft.com/office/powerpoint/2010/main" val="260141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3114599" y="332656"/>
            <a:ext cx="7543802" cy="914400"/>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4050" b="1" u="sng" dirty="0" smtClean="0">
                <a:solidFill>
                  <a:srgbClr val="FF0000"/>
                </a:solidFill>
              </a:rPr>
              <a:t>初、複選</a:t>
            </a:r>
            <a:r>
              <a:rPr lang="zh-TW" altLang="en-US" sz="4050" b="1" dirty="0" smtClean="0">
                <a:solidFill>
                  <a:srgbClr val="002060"/>
                </a:solidFill>
              </a:rPr>
              <a:t>鑑定</a:t>
            </a:r>
            <a:r>
              <a:rPr lang="zh-TW" altLang="en-US" sz="4050" b="1" dirty="0">
                <a:solidFill>
                  <a:srgbClr val="002060"/>
                </a:solidFill>
              </a:rPr>
              <a:t>報名時間與地點</a:t>
            </a:r>
          </a:p>
        </p:txBody>
      </p:sp>
      <p:graphicFrame>
        <p:nvGraphicFramePr>
          <p:cNvPr id="6" name="內容版面配置區 2"/>
          <p:cNvGraphicFramePr>
            <a:graphicFrameLocks noGrp="1"/>
          </p:cNvGraphicFramePr>
          <p:nvPr>
            <p:ph idx="1"/>
            <p:extLst>
              <p:ext uri="{D42A27DB-BD31-4B8C-83A1-F6EECF244321}">
                <p14:modId xmlns:p14="http://schemas.microsoft.com/office/powerpoint/2010/main" val="661474073"/>
              </p:ext>
            </p:extLst>
          </p:nvPr>
        </p:nvGraphicFramePr>
        <p:xfrm>
          <a:off x="1161865" y="1307831"/>
          <a:ext cx="9865096" cy="5528689"/>
        </p:xfrm>
        <a:graphic>
          <a:graphicData uri="http://schemas.openxmlformats.org/drawingml/2006/table">
            <a:tbl>
              <a:tblPr firstRow="1" firstCol="1" bandRow="1">
                <a:tableStyleId>{00A15C55-8517-42AA-B614-E9B94910E393}</a:tableStyleId>
              </a:tblPr>
              <a:tblGrid>
                <a:gridCol w="1368931">
                  <a:extLst>
                    <a:ext uri="{9D8B030D-6E8A-4147-A177-3AD203B41FA5}">
                      <a16:colId xmlns:a16="http://schemas.microsoft.com/office/drawing/2014/main" val="20000"/>
                    </a:ext>
                  </a:extLst>
                </a:gridCol>
                <a:gridCol w="4226105">
                  <a:extLst>
                    <a:ext uri="{9D8B030D-6E8A-4147-A177-3AD203B41FA5}">
                      <a16:colId xmlns:a16="http://schemas.microsoft.com/office/drawing/2014/main" val="20001"/>
                    </a:ext>
                  </a:extLst>
                </a:gridCol>
                <a:gridCol w="4270060">
                  <a:extLst>
                    <a:ext uri="{9D8B030D-6E8A-4147-A177-3AD203B41FA5}">
                      <a16:colId xmlns:a16="http://schemas.microsoft.com/office/drawing/2014/main" val="20002"/>
                    </a:ext>
                  </a:extLst>
                </a:gridCol>
              </a:tblGrid>
              <a:tr h="6256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u="sng" dirty="0" smtClean="0">
                          <a:solidFill>
                            <a:srgbClr val="FF0000"/>
                          </a:solidFill>
                        </a:rPr>
                        <a:t>初選報名</a:t>
                      </a:r>
                      <a:r>
                        <a:rPr lang="zh-TW" altLang="en-US" sz="2400" kern="100" dirty="0" smtClean="0">
                          <a:effectLst/>
                          <a:latin typeface="微軟正黑體" panose="020B0604030504040204" pitchFamily="34" charset="-120"/>
                          <a:ea typeface="微軟正黑體" panose="020B0604030504040204" pitchFamily="34" charset="-120"/>
                        </a:rPr>
                        <a:t>時間</a:t>
                      </a:r>
                      <a:endParaRPr lang="zh-TW" sz="2400" kern="100" dirty="0">
                        <a:solidFill>
                          <a:srgbClr val="FF0000"/>
                        </a:solidFill>
                        <a:effectLst/>
                        <a:latin typeface="微軟正黑體" panose="020B0604030504040204" pitchFamily="34" charset="-120"/>
                        <a:ea typeface="微軟正黑體" panose="020B0604030504040204" pitchFamily="34" charset="-120"/>
                      </a:endParaRPr>
                    </a:p>
                  </a:txBody>
                  <a:tcPr marL="51435" marR="51435" marT="0" marB="0"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dirty="0" smtClean="0">
                          <a:solidFill>
                            <a:srgbClr val="FF0000"/>
                          </a:solidFill>
                          <a:effectLst>
                            <a:outerShdw dist="38100" dir="2700000" algn="tl" rotWithShape="0">
                              <a:schemeClr val="bg1">
                                <a:alpha val="53000"/>
                              </a:schemeClr>
                            </a:outerShdw>
                          </a:effectLst>
                          <a:latin typeface="微軟正黑體" panose="020B0604030504040204" pitchFamily="34" charset="-120"/>
                          <a:ea typeface="微軟正黑體" panose="020B0604030504040204" pitchFamily="34" charset="-120"/>
                        </a:rPr>
                        <a:t>2</a:t>
                      </a:r>
                      <a:r>
                        <a:rPr lang="zh-TW" altLang="en-US" sz="2800" dirty="0" smtClean="0">
                          <a:solidFill>
                            <a:srgbClr val="FF0000"/>
                          </a:solidFill>
                          <a:effectLst>
                            <a:outerShdw dist="38100" dir="2700000" algn="tl" rotWithShape="0">
                              <a:schemeClr val="bg1">
                                <a:alpha val="53000"/>
                              </a:schemeClr>
                            </a:outerShdw>
                          </a:effectLst>
                          <a:latin typeface="微軟正黑體" panose="020B0604030504040204" pitchFamily="34" charset="-120"/>
                          <a:ea typeface="微軟正黑體" panose="020B0604030504040204" pitchFamily="34" charset="-120"/>
                        </a:rPr>
                        <a:t>月</a:t>
                      </a:r>
                      <a:r>
                        <a:rPr lang="en-US" altLang="zh-TW" sz="2800" dirty="0" smtClean="0">
                          <a:solidFill>
                            <a:srgbClr val="FF0000"/>
                          </a:solidFill>
                          <a:effectLst>
                            <a:outerShdw dist="38100" dir="2700000" algn="tl" rotWithShape="0">
                              <a:schemeClr val="bg1">
                                <a:alpha val="53000"/>
                              </a:schemeClr>
                            </a:outerShdw>
                          </a:effectLst>
                          <a:latin typeface="微軟正黑體" panose="020B0604030504040204" pitchFamily="34" charset="-120"/>
                          <a:ea typeface="微軟正黑體" panose="020B0604030504040204" pitchFamily="34" charset="-120"/>
                        </a:rPr>
                        <a:t>19</a:t>
                      </a:r>
                      <a:r>
                        <a:rPr lang="zh-TW" altLang="en-US" sz="2800" dirty="0" smtClean="0">
                          <a:solidFill>
                            <a:srgbClr val="FF0000"/>
                          </a:solidFill>
                          <a:effectLst>
                            <a:outerShdw dist="38100" dir="2700000" algn="tl" rotWithShape="0">
                              <a:schemeClr val="bg1">
                                <a:alpha val="53000"/>
                              </a:schemeClr>
                            </a:outerShdw>
                          </a:effectLst>
                          <a:latin typeface="微軟正黑體" panose="020B0604030504040204" pitchFamily="34" charset="-120"/>
                          <a:ea typeface="微軟正黑體" panose="020B0604030504040204" pitchFamily="34" charset="-120"/>
                        </a:rPr>
                        <a:t>日</a:t>
                      </a:r>
                      <a:r>
                        <a:rPr lang="en-US" altLang="zh-TW" sz="2800" dirty="0" smtClean="0">
                          <a:solidFill>
                            <a:srgbClr val="FF0000"/>
                          </a:solidFill>
                          <a:effectLst>
                            <a:outerShdw dist="38100" dir="2700000" algn="tl" rotWithShape="0">
                              <a:schemeClr val="bg1">
                                <a:alpha val="53000"/>
                              </a:schemeClr>
                            </a:outerShdw>
                          </a:effectLst>
                          <a:latin typeface="微軟正黑體" panose="020B0604030504040204" pitchFamily="34" charset="-120"/>
                          <a:ea typeface="微軟正黑體" panose="020B0604030504040204" pitchFamily="34" charset="-120"/>
                        </a:rPr>
                        <a:t>(</a:t>
                      </a:r>
                      <a:r>
                        <a:rPr lang="zh-TW" altLang="en-US" sz="2800" dirty="0" smtClean="0">
                          <a:solidFill>
                            <a:srgbClr val="FF0000"/>
                          </a:solidFill>
                          <a:effectLst>
                            <a:outerShdw dist="38100" dir="2700000" algn="tl" rotWithShape="0">
                              <a:schemeClr val="bg1">
                                <a:alpha val="53000"/>
                              </a:schemeClr>
                            </a:outerShdw>
                          </a:effectLst>
                          <a:latin typeface="微軟正黑體" panose="020B0604030504040204" pitchFamily="34" charset="-120"/>
                          <a:ea typeface="微軟正黑體" panose="020B0604030504040204" pitchFamily="34" charset="-120"/>
                        </a:rPr>
                        <a:t>五</a:t>
                      </a:r>
                      <a:r>
                        <a:rPr lang="en-US" altLang="zh-TW" sz="2800" dirty="0" smtClean="0">
                          <a:solidFill>
                            <a:srgbClr val="FF0000"/>
                          </a:solidFill>
                          <a:effectLst>
                            <a:outerShdw dist="38100" dir="2700000" algn="tl" rotWithShape="0">
                              <a:schemeClr val="bg1">
                                <a:alpha val="53000"/>
                              </a:schemeClr>
                            </a:outerShdw>
                          </a:effectLst>
                          <a:latin typeface="微軟正黑體" panose="020B0604030504040204" pitchFamily="34" charset="-120"/>
                          <a:ea typeface="微軟正黑體" panose="020B0604030504040204" pitchFamily="34" charset="-120"/>
                        </a:rPr>
                        <a:t>)-2</a:t>
                      </a:r>
                      <a:r>
                        <a:rPr lang="zh-TW" altLang="en-US" sz="2800" dirty="0" smtClean="0">
                          <a:solidFill>
                            <a:srgbClr val="FF0000"/>
                          </a:solidFill>
                          <a:effectLst>
                            <a:outerShdw dist="38100" dir="2700000" algn="tl" rotWithShape="0">
                              <a:schemeClr val="bg1">
                                <a:alpha val="53000"/>
                              </a:schemeClr>
                            </a:outerShdw>
                          </a:effectLst>
                          <a:latin typeface="微軟正黑體" panose="020B0604030504040204" pitchFamily="34" charset="-120"/>
                          <a:ea typeface="微軟正黑體" panose="020B0604030504040204" pitchFamily="34" charset="-120"/>
                        </a:rPr>
                        <a:t>月</a:t>
                      </a:r>
                      <a:r>
                        <a:rPr lang="en-US" altLang="zh-TW" sz="2800" dirty="0" smtClean="0">
                          <a:solidFill>
                            <a:srgbClr val="FF0000"/>
                          </a:solidFill>
                          <a:effectLst>
                            <a:outerShdw dist="38100" dir="2700000" algn="tl" rotWithShape="0">
                              <a:schemeClr val="bg1">
                                <a:alpha val="53000"/>
                              </a:schemeClr>
                            </a:outerShdw>
                          </a:effectLst>
                          <a:latin typeface="微軟正黑體" panose="020B0604030504040204" pitchFamily="34" charset="-120"/>
                          <a:ea typeface="微軟正黑體" panose="020B0604030504040204" pitchFamily="34" charset="-120"/>
                        </a:rPr>
                        <a:t>20</a:t>
                      </a:r>
                      <a:r>
                        <a:rPr lang="zh-TW" altLang="en-US" sz="2800" dirty="0" smtClean="0">
                          <a:solidFill>
                            <a:srgbClr val="FF0000"/>
                          </a:solidFill>
                          <a:effectLst>
                            <a:outerShdw dist="38100" dir="2700000" algn="tl" rotWithShape="0">
                              <a:schemeClr val="bg1">
                                <a:alpha val="53000"/>
                              </a:schemeClr>
                            </a:outerShdw>
                          </a:effectLst>
                          <a:latin typeface="微軟正黑體" panose="020B0604030504040204" pitchFamily="34" charset="-120"/>
                          <a:ea typeface="微軟正黑體" panose="020B0604030504040204" pitchFamily="34" charset="-120"/>
                        </a:rPr>
                        <a:t>日</a:t>
                      </a:r>
                      <a:r>
                        <a:rPr lang="en-US" altLang="zh-TW" sz="2800" b="1" kern="1200" dirty="0" smtClean="0">
                          <a:solidFill>
                            <a:srgbClr val="FF0000"/>
                          </a:solidFill>
                          <a:effectLst>
                            <a:outerShdw dist="38100" dir="2700000" algn="tl" rotWithShape="0">
                              <a:schemeClr val="bg1">
                                <a:alpha val="53000"/>
                              </a:schemeClr>
                            </a:outerShdw>
                          </a:effectLst>
                          <a:latin typeface="微軟正黑體" panose="020B0604030504040204" pitchFamily="34" charset="-120"/>
                          <a:ea typeface="微軟正黑體" panose="020B0604030504040204" pitchFamily="34" charset="-120"/>
                          <a:cs typeface="+mn-cs"/>
                        </a:rPr>
                        <a:t>(</a:t>
                      </a:r>
                      <a:r>
                        <a:rPr lang="zh-TW" altLang="en-US" sz="2800" b="1" kern="1200" dirty="0" smtClean="0">
                          <a:solidFill>
                            <a:srgbClr val="FF0000"/>
                          </a:solidFill>
                          <a:effectLst>
                            <a:outerShdw dist="38100" dir="2700000" algn="tl" rotWithShape="0">
                              <a:schemeClr val="bg1">
                                <a:alpha val="53000"/>
                              </a:schemeClr>
                            </a:outerShdw>
                          </a:effectLst>
                          <a:latin typeface="微軟正黑體" panose="020B0604030504040204" pitchFamily="34" charset="-120"/>
                          <a:ea typeface="微軟正黑體" panose="020B0604030504040204" pitchFamily="34" charset="-120"/>
                          <a:cs typeface="+mn-cs"/>
                        </a:rPr>
                        <a:t>六</a:t>
                      </a:r>
                      <a:r>
                        <a:rPr lang="en-US" altLang="zh-TW" sz="2800" b="1" kern="1200" dirty="0" smtClean="0">
                          <a:solidFill>
                            <a:srgbClr val="FF0000"/>
                          </a:solidFill>
                          <a:effectLst>
                            <a:outerShdw dist="38100" dir="2700000" algn="tl" rotWithShape="0">
                              <a:schemeClr val="bg1">
                                <a:alpha val="53000"/>
                              </a:schemeClr>
                            </a:outerShdw>
                          </a:effectLst>
                          <a:latin typeface="微軟正黑體" panose="020B0604030504040204" pitchFamily="34" charset="-120"/>
                          <a:ea typeface="微軟正黑體" panose="020B0604030504040204" pitchFamily="34" charset="-120"/>
                          <a:cs typeface="+mn-cs"/>
                        </a:rPr>
                        <a:t>) </a:t>
                      </a:r>
                      <a:r>
                        <a:rPr lang="zh-TW" altLang="en-US" sz="2800" dirty="0" smtClean="0">
                          <a:solidFill>
                            <a:srgbClr val="FF0000"/>
                          </a:solidFill>
                          <a:effectLst>
                            <a:outerShdw dist="38100" dir="2700000" algn="tl" rotWithShape="0">
                              <a:schemeClr val="bg1">
                                <a:alpha val="53000"/>
                              </a:schemeClr>
                            </a:outerShdw>
                          </a:effectLst>
                          <a:latin typeface="微軟正黑體" panose="020B0604030504040204" pitchFamily="34" charset="-120"/>
                          <a:ea typeface="微軟正黑體" panose="020B0604030504040204" pitchFamily="34" charset="-120"/>
                        </a:rPr>
                        <a:t>每日</a:t>
                      </a:r>
                      <a:r>
                        <a:rPr lang="en-US" altLang="zh-TW" sz="2800" dirty="0" smtClean="0">
                          <a:solidFill>
                            <a:srgbClr val="FF0000"/>
                          </a:solidFill>
                          <a:effectLst>
                            <a:outerShdw dist="38100" dir="2700000" algn="tl" rotWithShape="0">
                              <a:schemeClr val="bg1">
                                <a:alpha val="53000"/>
                              </a:schemeClr>
                            </a:outerShdw>
                          </a:effectLst>
                          <a:latin typeface="微軟正黑體" panose="020B0604030504040204" pitchFamily="34" charset="-120"/>
                          <a:ea typeface="微軟正黑體" panose="020B0604030504040204" pitchFamily="34" charset="-120"/>
                        </a:rPr>
                        <a:t>8</a:t>
                      </a:r>
                      <a:r>
                        <a:rPr lang="zh-TW" altLang="en-US" sz="2800" dirty="0" smtClean="0">
                          <a:solidFill>
                            <a:srgbClr val="FF0000"/>
                          </a:solidFill>
                          <a:effectLst>
                            <a:outerShdw dist="38100" dir="2700000" algn="tl" rotWithShape="0">
                              <a:schemeClr val="bg1">
                                <a:alpha val="53000"/>
                              </a:schemeClr>
                            </a:outerShdw>
                          </a:effectLst>
                          <a:latin typeface="微軟正黑體" panose="020B0604030504040204" pitchFamily="34" charset="-120"/>
                          <a:ea typeface="微軟正黑體" panose="020B0604030504040204" pitchFamily="34" charset="-120"/>
                        </a:rPr>
                        <a:t>：</a:t>
                      </a:r>
                      <a:r>
                        <a:rPr lang="en-US" altLang="zh-TW" sz="2800" dirty="0" smtClean="0">
                          <a:solidFill>
                            <a:srgbClr val="FF0000"/>
                          </a:solidFill>
                          <a:effectLst>
                            <a:outerShdw dist="38100" dir="2700000" algn="tl" rotWithShape="0">
                              <a:schemeClr val="bg1">
                                <a:alpha val="53000"/>
                              </a:schemeClr>
                            </a:outerShdw>
                          </a:effectLst>
                          <a:latin typeface="微軟正黑體" panose="020B0604030504040204" pitchFamily="34" charset="-120"/>
                          <a:ea typeface="微軟正黑體" panose="020B0604030504040204" pitchFamily="34" charset="-120"/>
                        </a:rPr>
                        <a:t>30~16</a:t>
                      </a:r>
                      <a:r>
                        <a:rPr lang="zh-TW" altLang="en-US" sz="2800" dirty="0" smtClean="0">
                          <a:solidFill>
                            <a:srgbClr val="FF0000"/>
                          </a:solidFill>
                          <a:effectLst>
                            <a:outerShdw dist="38100" dir="2700000" algn="tl" rotWithShape="0">
                              <a:schemeClr val="bg1">
                                <a:alpha val="53000"/>
                              </a:schemeClr>
                            </a:outerShdw>
                          </a:effectLst>
                          <a:latin typeface="微軟正黑體" panose="020B0604030504040204" pitchFamily="34" charset="-120"/>
                          <a:ea typeface="微軟正黑體" panose="020B0604030504040204" pitchFamily="34" charset="-120"/>
                        </a:rPr>
                        <a:t>：</a:t>
                      </a:r>
                      <a:r>
                        <a:rPr lang="en-US" altLang="zh-TW" sz="2800" dirty="0" smtClean="0">
                          <a:solidFill>
                            <a:srgbClr val="FF0000"/>
                          </a:solidFill>
                          <a:effectLst>
                            <a:outerShdw dist="38100" dir="2700000" algn="tl" rotWithShape="0">
                              <a:schemeClr val="bg1">
                                <a:alpha val="53000"/>
                              </a:schemeClr>
                            </a:outerShdw>
                          </a:effectLst>
                          <a:latin typeface="微軟正黑體" panose="020B0604030504040204" pitchFamily="34" charset="-120"/>
                          <a:ea typeface="微軟正黑體" panose="020B0604030504040204" pitchFamily="34" charset="-120"/>
                        </a:rPr>
                        <a:t>00</a:t>
                      </a:r>
                      <a:endParaRPr lang="zh-TW" sz="2800" kern="100" dirty="0">
                        <a:solidFill>
                          <a:srgbClr val="FF0000"/>
                        </a:solidFill>
                        <a:effectLst>
                          <a:outerShdw dist="38100" dir="2700000" algn="tl" rotWithShape="0">
                            <a:schemeClr val="bg1">
                              <a:alpha val="53000"/>
                            </a:schemeClr>
                          </a:outerShdw>
                        </a:effectLst>
                        <a:latin typeface="微軟正黑體" panose="020B0604030504040204" pitchFamily="34" charset="-120"/>
                        <a:ea typeface="微軟正黑體" panose="020B0604030504040204" pitchFamily="34" charset="-120"/>
                      </a:endParaRPr>
                    </a:p>
                  </a:txBody>
                  <a:tcPr marL="51435" marR="51435" marT="0" marB="0" anchor="ctr"/>
                </a:tc>
                <a:tc hMerge="1">
                  <a:txBody>
                    <a:bodyPr/>
                    <a:lstStyle/>
                    <a:p>
                      <a:pPr algn="ctr">
                        <a:spcAft>
                          <a:spcPts val="0"/>
                        </a:spcAft>
                      </a:pPr>
                      <a:endParaRPr lang="zh-TW" sz="2800" kern="100" dirty="0">
                        <a:effectLst/>
                        <a:latin typeface="微軟正黑體" panose="020B0604030504040204" pitchFamily="34" charset="-120"/>
                        <a:ea typeface="微軟正黑體" panose="020B0604030504040204" pitchFamily="34" charset="-120"/>
                      </a:endParaRPr>
                    </a:p>
                  </a:txBody>
                  <a:tcPr marL="68580" marR="68580" marT="0" marB="0" anchor="ctr"/>
                </a:tc>
                <a:extLst>
                  <a:ext uri="{0D108BD9-81ED-4DB2-BD59-A6C34878D82A}">
                    <a16:rowId xmlns:a16="http://schemas.microsoft.com/office/drawing/2014/main" val="10000"/>
                  </a:ext>
                </a:extLst>
              </a:tr>
              <a:tr h="7200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u="sng" dirty="0" smtClean="0">
                          <a:solidFill>
                            <a:srgbClr val="FF0000"/>
                          </a:solidFill>
                        </a:rPr>
                        <a:t>複選報名</a:t>
                      </a:r>
                      <a:r>
                        <a:rPr lang="zh-TW" altLang="en-US" sz="2400" kern="100" dirty="0" smtClean="0">
                          <a:effectLst/>
                          <a:latin typeface="微軟正黑體" panose="020B0604030504040204" pitchFamily="34" charset="-120"/>
                          <a:ea typeface="+mn-ea"/>
                        </a:rPr>
                        <a:t>時間</a:t>
                      </a:r>
                      <a:endParaRPr lang="zh-TW" altLang="zh-TW" sz="2400" kern="100" dirty="0" smtClean="0">
                        <a:solidFill>
                          <a:srgbClr val="FF0000"/>
                        </a:solidFill>
                        <a:effectLst/>
                        <a:latin typeface="微軟正黑體" panose="020B0604030504040204" pitchFamily="34" charset="-120"/>
                        <a:ea typeface="+mn-ea"/>
                      </a:endParaRPr>
                    </a:p>
                  </a:txBody>
                  <a:tcPr marL="51435" marR="51435" marT="0" marB="0" anchor="ctr">
                    <a:solidFill>
                      <a:schemeClr val="accent4">
                        <a:lumMod val="40000"/>
                        <a:lumOff val="6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400" b="1" kern="100" dirty="0" smtClean="0">
                          <a:solidFill>
                            <a:srgbClr val="002060"/>
                          </a:solidFill>
                          <a:effectLst/>
                          <a:latin typeface="微軟正黑體" panose="020B0604030504040204" pitchFamily="34" charset="-120"/>
                          <a:ea typeface="+mn-ea"/>
                        </a:rPr>
                        <a:t>3</a:t>
                      </a:r>
                      <a:r>
                        <a:rPr lang="zh-TW" altLang="en-US" sz="2400" b="1" kern="100" dirty="0" smtClean="0">
                          <a:solidFill>
                            <a:srgbClr val="002060"/>
                          </a:solidFill>
                          <a:effectLst/>
                          <a:latin typeface="微軟正黑體" panose="020B0604030504040204" pitchFamily="34" charset="-120"/>
                          <a:ea typeface="+mn-ea"/>
                        </a:rPr>
                        <a:t>月</a:t>
                      </a:r>
                      <a:r>
                        <a:rPr lang="en-US" altLang="zh-TW" sz="2400" b="1" kern="100" dirty="0" smtClean="0">
                          <a:solidFill>
                            <a:srgbClr val="002060"/>
                          </a:solidFill>
                          <a:effectLst/>
                          <a:latin typeface="微軟正黑體" panose="020B0604030504040204" pitchFamily="34" charset="-120"/>
                          <a:ea typeface="+mn-ea"/>
                        </a:rPr>
                        <a:t>19</a:t>
                      </a:r>
                      <a:r>
                        <a:rPr lang="zh-TW" altLang="en-US" sz="2400" b="1" kern="100" dirty="0" smtClean="0">
                          <a:solidFill>
                            <a:srgbClr val="002060"/>
                          </a:solidFill>
                          <a:effectLst/>
                          <a:latin typeface="微軟正黑體" panose="020B0604030504040204" pitchFamily="34" charset="-120"/>
                          <a:ea typeface="+mn-ea"/>
                        </a:rPr>
                        <a:t>日</a:t>
                      </a:r>
                      <a:r>
                        <a:rPr lang="en-US" altLang="zh-TW" sz="2400" b="1" kern="100" dirty="0" smtClean="0">
                          <a:solidFill>
                            <a:srgbClr val="002060"/>
                          </a:solidFill>
                          <a:effectLst/>
                          <a:latin typeface="微軟正黑體" panose="020B0604030504040204" pitchFamily="34" charset="-120"/>
                          <a:ea typeface="+mn-ea"/>
                        </a:rPr>
                        <a:t>(</a:t>
                      </a:r>
                      <a:r>
                        <a:rPr lang="zh-TW" altLang="en-US" sz="2400" b="1" kern="100" dirty="0" smtClean="0">
                          <a:solidFill>
                            <a:srgbClr val="002060"/>
                          </a:solidFill>
                          <a:effectLst/>
                          <a:latin typeface="微軟正黑體" panose="020B0604030504040204" pitchFamily="34" charset="-120"/>
                          <a:ea typeface="+mn-ea"/>
                        </a:rPr>
                        <a:t>五</a:t>
                      </a:r>
                      <a:r>
                        <a:rPr lang="en-US" altLang="zh-TW" sz="2400" b="1" kern="100" dirty="0" smtClean="0">
                          <a:solidFill>
                            <a:srgbClr val="002060"/>
                          </a:solidFill>
                          <a:effectLst/>
                          <a:latin typeface="微軟正黑體" panose="020B0604030504040204" pitchFamily="34" charset="-120"/>
                          <a:ea typeface="+mn-ea"/>
                        </a:rPr>
                        <a:t>)-3</a:t>
                      </a:r>
                      <a:r>
                        <a:rPr lang="zh-TW" altLang="en-US" sz="2400" b="1" kern="100" dirty="0" smtClean="0">
                          <a:solidFill>
                            <a:srgbClr val="002060"/>
                          </a:solidFill>
                          <a:effectLst/>
                          <a:latin typeface="微軟正黑體" panose="020B0604030504040204" pitchFamily="34" charset="-120"/>
                          <a:ea typeface="+mn-ea"/>
                        </a:rPr>
                        <a:t>月</a:t>
                      </a:r>
                      <a:r>
                        <a:rPr lang="en-US" altLang="zh-TW" sz="2400" b="1" kern="100" dirty="0" smtClean="0">
                          <a:solidFill>
                            <a:srgbClr val="002060"/>
                          </a:solidFill>
                          <a:effectLst/>
                          <a:latin typeface="微軟正黑體" panose="020B0604030504040204" pitchFamily="34" charset="-120"/>
                          <a:ea typeface="+mn-ea"/>
                        </a:rPr>
                        <a:t>20</a:t>
                      </a:r>
                      <a:r>
                        <a:rPr lang="zh-TW" altLang="en-US" sz="2400" b="1" kern="100" dirty="0" smtClean="0">
                          <a:solidFill>
                            <a:srgbClr val="002060"/>
                          </a:solidFill>
                          <a:effectLst/>
                          <a:latin typeface="微軟正黑體" panose="020B0604030504040204" pitchFamily="34" charset="-120"/>
                          <a:ea typeface="+mn-ea"/>
                        </a:rPr>
                        <a:t>日</a:t>
                      </a:r>
                      <a:r>
                        <a:rPr lang="en-US" altLang="zh-TW" sz="2400" b="1" kern="100" dirty="0" smtClean="0">
                          <a:solidFill>
                            <a:srgbClr val="002060"/>
                          </a:solidFill>
                          <a:effectLst/>
                          <a:latin typeface="微軟正黑體" panose="020B0604030504040204" pitchFamily="34" charset="-120"/>
                          <a:ea typeface="+mn-ea"/>
                        </a:rPr>
                        <a:t>(</a:t>
                      </a:r>
                      <a:r>
                        <a:rPr lang="zh-TW" altLang="en-US" sz="2400" b="1" kern="100" dirty="0" smtClean="0">
                          <a:solidFill>
                            <a:srgbClr val="002060"/>
                          </a:solidFill>
                          <a:effectLst/>
                          <a:latin typeface="微軟正黑體" panose="020B0604030504040204" pitchFamily="34" charset="-120"/>
                          <a:ea typeface="+mn-ea"/>
                        </a:rPr>
                        <a:t>六</a:t>
                      </a:r>
                      <a:r>
                        <a:rPr lang="en-US" altLang="zh-TW" sz="2400" b="1" kern="100" dirty="0" smtClean="0">
                          <a:solidFill>
                            <a:srgbClr val="002060"/>
                          </a:solidFill>
                          <a:effectLst/>
                          <a:latin typeface="微軟正黑體" panose="020B0604030504040204" pitchFamily="34" charset="-120"/>
                          <a:ea typeface="+mn-ea"/>
                        </a:rPr>
                        <a:t>) </a:t>
                      </a:r>
                      <a:r>
                        <a:rPr lang="zh-TW" altLang="en-US" sz="2400" b="1" kern="100" dirty="0" smtClean="0">
                          <a:solidFill>
                            <a:srgbClr val="002060"/>
                          </a:solidFill>
                          <a:effectLst/>
                          <a:latin typeface="微軟正黑體" panose="020B0604030504040204" pitchFamily="34" charset="-120"/>
                          <a:ea typeface="+mn-ea"/>
                        </a:rPr>
                        <a:t>每日</a:t>
                      </a:r>
                      <a:r>
                        <a:rPr lang="en-US" altLang="zh-TW" sz="2400" b="1" kern="100" dirty="0" smtClean="0">
                          <a:solidFill>
                            <a:srgbClr val="002060"/>
                          </a:solidFill>
                          <a:effectLst/>
                          <a:latin typeface="微軟正黑體" panose="020B0604030504040204" pitchFamily="34" charset="-120"/>
                          <a:ea typeface="+mn-ea"/>
                        </a:rPr>
                        <a:t>8</a:t>
                      </a:r>
                      <a:r>
                        <a:rPr lang="zh-TW" altLang="en-US" sz="2400" b="1" kern="100" dirty="0" smtClean="0">
                          <a:solidFill>
                            <a:srgbClr val="002060"/>
                          </a:solidFill>
                          <a:effectLst/>
                          <a:latin typeface="微軟正黑體" panose="020B0604030504040204" pitchFamily="34" charset="-120"/>
                          <a:ea typeface="+mn-ea"/>
                        </a:rPr>
                        <a:t>：</a:t>
                      </a:r>
                      <a:r>
                        <a:rPr lang="en-US" altLang="zh-TW" sz="2400" b="1" kern="100" dirty="0" smtClean="0">
                          <a:solidFill>
                            <a:srgbClr val="002060"/>
                          </a:solidFill>
                          <a:effectLst/>
                          <a:latin typeface="微軟正黑體" panose="020B0604030504040204" pitchFamily="34" charset="-120"/>
                          <a:ea typeface="+mn-ea"/>
                        </a:rPr>
                        <a:t>30~16</a:t>
                      </a:r>
                      <a:r>
                        <a:rPr lang="zh-TW" altLang="en-US" sz="2400" b="1" kern="100" dirty="0" smtClean="0">
                          <a:solidFill>
                            <a:srgbClr val="002060"/>
                          </a:solidFill>
                          <a:effectLst/>
                          <a:latin typeface="微軟正黑體" panose="020B0604030504040204" pitchFamily="34" charset="-120"/>
                          <a:ea typeface="+mn-ea"/>
                        </a:rPr>
                        <a:t>：</a:t>
                      </a:r>
                      <a:r>
                        <a:rPr lang="en-US" altLang="zh-TW" sz="2400" b="1" kern="100" dirty="0" smtClean="0">
                          <a:solidFill>
                            <a:srgbClr val="002060"/>
                          </a:solidFill>
                          <a:effectLst/>
                          <a:latin typeface="微軟正黑體" panose="020B0604030504040204" pitchFamily="34" charset="-120"/>
                          <a:ea typeface="+mn-ea"/>
                        </a:rPr>
                        <a:t>00</a:t>
                      </a:r>
                    </a:p>
                  </a:txBody>
                  <a:tcPr marL="51435" marR="51435" marT="0" marB="0" anchor="ctr"/>
                </a:tc>
                <a:tc hMerge="1">
                  <a:txBody>
                    <a:bodyPr/>
                    <a:lstStyle/>
                    <a:p>
                      <a:endParaRPr lang="zh-TW" altLang="en-US"/>
                    </a:p>
                  </a:txBody>
                  <a:tcPr/>
                </a:tc>
                <a:extLst>
                  <a:ext uri="{0D108BD9-81ED-4DB2-BD59-A6C34878D82A}">
                    <a16:rowId xmlns:a16="http://schemas.microsoft.com/office/drawing/2014/main" val="786597971"/>
                  </a:ext>
                </a:extLst>
              </a:tr>
              <a:tr h="421470">
                <a:tc rowSpan="2">
                  <a:txBody>
                    <a:bodyPr/>
                    <a:lstStyle/>
                    <a:p>
                      <a:pPr algn="ctr">
                        <a:spcAft>
                          <a:spcPts val="0"/>
                        </a:spcAft>
                      </a:pPr>
                      <a:r>
                        <a:rPr lang="zh-TW" sz="2400" kern="100" dirty="0" smtClean="0">
                          <a:effectLst/>
                          <a:latin typeface="微軟正黑體" panose="020B0604030504040204" pitchFamily="34" charset="-120"/>
                          <a:ea typeface="微軟正黑體" panose="020B0604030504040204" pitchFamily="34" charset="-120"/>
                        </a:rPr>
                        <a:t>就讀國小</a:t>
                      </a:r>
                      <a:r>
                        <a:rPr lang="en-US" sz="2400" kern="100" dirty="0" smtClean="0">
                          <a:effectLst/>
                          <a:latin typeface="微軟正黑體" panose="020B0604030504040204" pitchFamily="34" charset="-120"/>
                          <a:ea typeface="微軟正黑體" panose="020B0604030504040204" pitchFamily="34" charset="-120"/>
                        </a:rPr>
                        <a:t/>
                      </a:r>
                      <a:br>
                        <a:rPr lang="en-US" sz="2400" kern="100" dirty="0" smtClean="0">
                          <a:effectLst/>
                          <a:latin typeface="微軟正黑體" panose="020B0604030504040204" pitchFamily="34" charset="-120"/>
                          <a:ea typeface="微軟正黑體" panose="020B0604030504040204" pitchFamily="34" charset="-120"/>
                        </a:rPr>
                      </a:br>
                      <a:r>
                        <a:rPr lang="zh-TW" sz="2400" kern="100" dirty="0" smtClean="0">
                          <a:effectLst/>
                          <a:latin typeface="微軟正黑體" panose="020B0604030504040204" pitchFamily="34" charset="-120"/>
                          <a:ea typeface="微軟正黑體" panose="020B0604030504040204" pitchFamily="34" charset="-120"/>
                        </a:rPr>
                        <a:t>所在</a:t>
                      </a:r>
                      <a:endParaRPr lang="en-US" altLang="zh-TW" sz="2400" kern="100" dirty="0" smtClean="0">
                        <a:effectLst/>
                        <a:latin typeface="微軟正黑體" panose="020B0604030504040204" pitchFamily="34" charset="-120"/>
                        <a:ea typeface="微軟正黑體" panose="020B0604030504040204" pitchFamily="34" charset="-120"/>
                      </a:endParaRPr>
                    </a:p>
                    <a:p>
                      <a:pPr algn="ctr">
                        <a:spcAft>
                          <a:spcPts val="0"/>
                        </a:spcAft>
                      </a:pPr>
                      <a:r>
                        <a:rPr lang="zh-TW" sz="2400" kern="100" dirty="0" smtClean="0">
                          <a:effectLst/>
                          <a:latin typeface="微軟正黑體" panose="020B0604030504040204" pitchFamily="34" charset="-120"/>
                          <a:ea typeface="微軟正黑體" panose="020B0604030504040204" pitchFamily="34" charset="-120"/>
                        </a:rPr>
                        <a:t>行政區</a:t>
                      </a:r>
                      <a:endParaRPr lang="zh-TW" sz="2400" kern="100" dirty="0">
                        <a:effectLst/>
                        <a:latin typeface="微軟正黑體" panose="020B0604030504040204" pitchFamily="34" charset="-120"/>
                        <a:ea typeface="微軟正黑體" panose="020B0604030504040204" pitchFamily="34" charset="-120"/>
                      </a:endParaRPr>
                    </a:p>
                  </a:txBody>
                  <a:tcPr marL="51435" marR="51435" marT="0" marB="0" anchor="ctr"/>
                </a:tc>
                <a:tc>
                  <a:txBody>
                    <a:bodyPr/>
                    <a:lstStyle/>
                    <a:p>
                      <a:pPr marL="0" algn="ctr" defTabSz="914400" rtl="0" eaLnBrk="1" latinLnBrk="0" hangingPunct="1">
                        <a:spcAft>
                          <a:spcPts val="0"/>
                        </a:spcAft>
                      </a:pPr>
                      <a:r>
                        <a:rPr lang="zh-TW" sz="2400" b="1" kern="100" dirty="0">
                          <a:solidFill>
                            <a:srgbClr val="002060"/>
                          </a:solidFill>
                          <a:effectLst/>
                          <a:latin typeface="微軟正黑體" panose="020B0604030504040204" pitchFamily="34" charset="-120"/>
                          <a:ea typeface="微軟正黑體" panose="020B0604030504040204" pitchFamily="34" charset="-120"/>
                          <a:cs typeface="+mn-cs"/>
                        </a:rPr>
                        <a:t>第一區</a:t>
                      </a:r>
                    </a:p>
                  </a:txBody>
                  <a:tcPr marL="51435" marR="51435" marT="0" marB="0" anchor="ctr"/>
                </a:tc>
                <a:tc>
                  <a:txBody>
                    <a:bodyPr/>
                    <a:lstStyle/>
                    <a:p>
                      <a:pPr algn="ctr">
                        <a:spcAft>
                          <a:spcPts val="0"/>
                        </a:spcAft>
                      </a:pPr>
                      <a:r>
                        <a:rPr lang="zh-TW" sz="2400" b="1" kern="100" dirty="0">
                          <a:solidFill>
                            <a:srgbClr val="7030A0"/>
                          </a:solidFill>
                          <a:effectLst/>
                          <a:latin typeface="微軟正黑體" panose="020B0604030504040204" pitchFamily="34" charset="-120"/>
                          <a:ea typeface="微軟正黑體" panose="020B0604030504040204" pitchFamily="34" charset="-120"/>
                        </a:rPr>
                        <a:t>第二區</a:t>
                      </a:r>
                    </a:p>
                  </a:txBody>
                  <a:tcPr marL="51435" marR="51435" marT="0" marB="0" anchor="ctr"/>
                </a:tc>
                <a:extLst>
                  <a:ext uri="{0D108BD9-81ED-4DB2-BD59-A6C34878D82A}">
                    <a16:rowId xmlns:a16="http://schemas.microsoft.com/office/drawing/2014/main" val="10001"/>
                  </a:ext>
                </a:extLst>
              </a:tr>
              <a:tr h="1100613">
                <a:tc vMerge="1">
                  <a:txBody>
                    <a:bodyPr/>
                    <a:lstStyle/>
                    <a:p>
                      <a:pPr algn="ctr">
                        <a:spcAft>
                          <a:spcPts val="0"/>
                        </a:spcAft>
                      </a:pPr>
                      <a:endParaRPr lang="zh-TW" sz="2000"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marL="0" algn="ctr" defTabSz="914400" rtl="0" eaLnBrk="1" latinLnBrk="0" hangingPunct="1">
                        <a:lnSpc>
                          <a:spcPts val="3500"/>
                        </a:lnSpc>
                        <a:spcAft>
                          <a:spcPts val="0"/>
                        </a:spcAft>
                      </a:pPr>
                      <a:r>
                        <a:rPr lang="zh-TW" sz="2400" b="1" kern="100" dirty="0">
                          <a:solidFill>
                            <a:srgbClr val="002060"/>
                          </a:solidFill>
                          <a:effectLst/>
                          <a:latin typeface="微軟正黑體" panose="020B0604030504040204" pitchFamily="34" charset="-120"/>
                          <a:ea typeface="微軟正黑體" panose="020B0604030504040204" pitchFamily="34" charset="-120"/>
                          <a:cs typeface="+mn-cs"/>
                        </a:rPr>
                        <a:t>桃園</a:t>
                      </a:r>
                      <a:r>
                        <a:rPr lang="zh-TW" sz="2400" b="1" kern="100" dirty="0" smtClean="0">
                          <a:solidFill>
                            <a:srgbClr val="002060"/>
                          </a:solidFill>
                          <a:effectLst/>
                          <a:latin typeface="微軟正黑體" panose="020B0604030504040204" pitchFamily="34" charset="-120"/>
                          <a:ea typeface="微軟正黑體" panose="020B0604030504040204" pitchFamily="34" charset="-120"/>
                          <a:cs typeface="+mn-cs"/>
                        </a:rPr>
                        <a:t>區</a:t>
                      </a:r>
                      <a:r>
                        <a:rPr lang="en-US" sz="2400" b="1" kern="100" dirty="0" smtClean="0">
                          <a:solidFill>
                            <a:srgbClr val="002060"/>
                          </a:solidFill>
                          <a:effectLst/>
                          <a:latin typeface="微軟正黑體" panose="020B0604030504040204" pitchFamily="34" charset="-120"/>
                          <a:ea typeface="微軟正黑體" panose="020B0604030504040204" pitchFamily="34" charset="-120"/>
                          <a:cs typeface="+mn-cs"/>
                        </a:rPr>
                        <a:t> </a:t>
                      </a:r>
                      <a:r>
                        <a:rPr lang="zh-TW" sz="2400" b="1" kern="100" dirty="0">
                          <a:solidFill>
                            <a:srgbClr val="002060"/>
                          </a:solidFill>
                          <a:effectLst/>
                          <a:latin typeface="微軟正黑體" panose="020B0604030504040204" pitchFamily="34" charset="-120"/>
                          <a:ea typeface="微軟正黑體" panose="020B0604030504040204" pitchFamily="34" charset="-120"/>
                          <a:cs typeface="+mn-cs"/>
                        </a:rPr>
                        <a:t>蘆竹</a:t>
                      </a:r>
                      <a:r>
                        <a:rPr lang="zh-TW" sz="2400" b="1" kern="100" dirty="0" smtClean="0">
                          <a:solidFill>
                            <a:srgbClr val="002060"/>
                          </a:solidFill>
                          <a:effectLst/>
                          <a:latin typeface="微軟正黑體" panose="020B0604030504040204" pitchFamily="34" charset="-120"/>
                          <a:ea typeface="微軟正黑體" panose="020B0604030504040204" pitchFamily="34" charset="-120"/>
                          <a:cs typeface="+mn-cs"/>
                        </a:rPr>
                        <a:t>區</a:t>
                      </a:r>
                      <a:r>
                        <a:rPr lang="en-US" sz="2400" b="1" kern="100" dirty="0" smtClean="0">
                          <a:solidFill>
                            <a:srgbClr val="002060"/>
                          </a:solidFill>
                          <a:effectLst/>
                          <a:latin typeface="微軟正黑體" panose="020B0604030504040204" pitchFamily="34" charset="-120"/>
                          <a:ea typeface="微軟正黑體" panose="020B0604030504040204" pitchFamily="34" charset="-120"/>
                          <a:cs typeface="+mn-cs"/>
                        </a:rPr>
                        <a:t> </a:t>
                      </a:r>
                      <a:r>
                        <a:rPr lang="zh-TW" sz="2400" b="1" kern="100" dirty="0">
                          <a:solidFill>
                            <a:srgbClr val="002060"/>
                          </a:solidFill>
                          <a:effectLst/>
                          <a:latin typeface="微軟正黑體" panose="020B0604030504040204" pitchFamily="34" charset="-120"/>
                          <a:ea typeface="微軟正黑體" panose="020B0604030504040204" pitchFamily="34" charset="-120"/>
                          <a:cs typeface="+mn-cs"/>
                        </a:rPr>
                        <a:t>大</a:t>
                      </a:r>
                      <a:r>
                        <a:rPr lang="zh-TW" sz="2400" b="1" kern="100" dirty="0" smtClean="0">
                          <a:solidFill>
                            <a:srgbClr val="002060"/>
                          </a:solidFill>
                          <a:effectLst/>
                          <a:latin typeface="微軟正黑體" panose="020B0604030504040204" pitchFamily="34" charset="-120"/>
                          <a:ea typeface="微軟正黑體" panose="020B0604030504040204" pitchFamily="34" charset="-120"/>
                          <a:cs typeface="+mn-cs"/>
                        </a:rPr>
                        <a:t>園區</a:t>
                      </a:r>
                      <a:r>
                        <a:rPr lang="zh-TW" altLang="en-US" sz="2400" b="1" kern="100" dirty="0" smtClean="0">
                          <a:solidFill>
                            <a:srgbClr val="002060"/>
                          </a:solidFill>
                          <a:effectLst/>
                          <a:latin typeface="微軟正黑體" panose="020B0604030504040204" pitchFamily="34" charset="-120"/>
                          <a:ea typeface="微軟正黑體" panose="020B0604030504040204" pitchFamily="34" charset="-120"/>
                          <a:cs typeface="+mn-cs"/>
                        </a:rPr>
                        <a:t> </a:t>
                      </a:r>
                      <a:r>
                        <a:rPr lang="zh-TW" sz="2400" b="1" kern="100" dirty="0" smtClean="0">
                          <a:solidFill>
                            <a:srgbClr val="002060"/>
                          </a:solidFill>
                          <a:effectLst/>
                          <a:latin typeface="微軟正黑體" panose="020B0604030504040204" pitchFamily="34" charset="-120"/>
                          <a:ea typeface="微軟正黑體" panose="020B0604030504040204" pitchFamily="34" charset="-120"/>
                          <a:cs typeface="+mn-cs"/>
                        </a:rPr>
                        <a:t>龜山</a:t>
                      </a:r>
                      <a:r>
                        <a:rPr lang="zh-TW" sz="2400" b="1" kern="100" dirty="0">
                          <a:solidFill>
                            <a:srgbClr val="002060"/>
                          </a:solidFill>
                          <a:effectLst/>
                          <a:latin typeface="微軟正黑體" panose="020B0604030504040204" pitchFamily="34" charset="-120"/>
                          <a:ea typeface="微軟正黑體" panose="020B0604030504040204" pitchFamily="34" charset="-120"/>
                          <a:cs typeface="+mn-cs"/>
                        </a:rPr>
                        <a:t>區</a:t>
                      </a:r>
                      <a:r>
                        <a:rPr lang="en-US" sz="2400" b="1" kern="100" dirty="0">
                          <a:solidFill>
                            <a:srgbClr val="002060"/>
                          </a:solidFill>
                          <a:effectLst/>
                          <a:latin typeface="微軟正黑體" panose="020B0604030504040204" pitchFamily="34" charset="-120"/>
                          <a:ea typeface="微軟正黑體" panose="020B0604030504040204" pitchFamily="34" charset="-120"/>
                          <a:cs typeface="+mn-cs"/>
                        </a:rPr>
                        <a:t>  </a:t>
                      </a:r>
                      <a:r>
                        <a:rPr lang="zh-TW" sz="2400" b="1" kern="100" dirty="0">
                          <a:solidFill>
                            <a:srgbClr val="002060"/>
                          </a:solidFill>
                          <a:effectLst/>
                          <a:latin typeface="微軟正黑體" panose="020B0604030504040204" pitchFamily="34" charset="-120"/>
                          <a:ea typeface="微軟正黑體" panose="020B0604030504040204" pitchFamily="34" charset="-120"/>
                          <a:cs typeface="+mn-cs"/>
                        </a:rPr>
                        <a:t>八德區</a:t>
                      </a:r>
                      <a:r>
                        <a:rPr lang="en-US" sz="2400" b="1" kern="100" dirty="0">
                          <a:solidFill>
                            <a:srgbClr val="002060"/>
                          </a:solidFill>
                          <a:effectLst/>
                          <a:latin typeface="微軟正黑體" panose="020B0604030504040204" pitchFamily="34" charset="-120"/>
                          <a:ea typeface="微軟正黑體" panose="020B0604030504040204" pitchFamily="34" charset="-120"/>
                          <a:cs typeface="+mn-cs"/>
                        </a:rPr>
                        <a:t>  </a:t>
                      </a:r>
                      <a:r>
                        <a:rPr lang="zh-TW" sz="2400" b="1" kern="100" dirty="0" smtClean="0">
                          <a:solidFill>
                            <a:srgbClr val="002060"/>
                          </a:solidFill>
                          <a:effectLst/>
                          <a:latin typeface="微軟正黑體" panose="020B0604030504040204" pitchFamily="34" charset="-120"/>
                          <a:ea typeface="微軟正黑體" panose="020B0604030504040204" pitchFamily="34" charset="-120"/>
                          <a:cs typeface="+mn-cs"/>
                        </a:rPr>
                        <a:t>非</a:t>
                      </a:r>
                      <a:r>
                        <a:rPr lang="zh-TW" sz="2400" b="1" kern="100" dirty="0">
                          <a:solidFill>
                            <a:srgbClr val="002060"/>
                          </a:solidFill>
                          <a:effectLst/>
                          <a:latin typeface="微軟正黑體" panose="020B0604030504040204" pitchFamily="34" charset="-120"/>
                          <a:ea typeface="微軟正黑體" panose="020B0604030504040204" pitchFamily="34" charset="-120"/>
                          <a:cs typeface="+mn-cs"/>
                        </a:rPr>
                        <a:t>桃園市區域</a:t>
                      </a:r>
                    </a:p>
                  </a:txBody>
                  <a:tcPr marL="51435" marR="51435" marT="0" marB="0" anchor="ctr"/>
                </a:tc>
                <a:tc>
                  <a:txBody>
                    <a:bodyPr/>
                    <a:lstStyle/>
                    <a:p>
                      <a:pPr algn="ctr">
                        <a:lnSpc>
                          <a:spcPts val="3500"/>
                        </a:lnSpc>
                        <a:spcAft>
                          <a:spcPts val="0"/>
                        </a:spcAft>
                      </a:pPr>
                      <a:r>
                        <a:rPr lang="zh-TW" sz="2400" b="1" kern="100" dirty="0">
                          <a:solidFill>
                            <a:srgbClr val="7030A0"/>
                          </a:solidFill>
                          <a:effectLst/>
                          <a:latin typeface="微軟正黑體" panose="020B0604030504040204" pitchFamily="34" charset="-120"/>
                          <a:ea typeface="微軟正黑體" panose="020B0604030504040204" pitchFamily="34" charset="-120"/>
                        </a:rPr>
                        <a:t>中壢</a:t>
                      </a:r>
                      <a:r>
                        <a:rPr lang="zh-TW" sz="2400" b="1" kern="100" dirty="0" smtClean="0">
                          <a:solidFill>
                            <a:srgbClr val="7030A0"/>
                          </a:solidFill>
                          <a:effectLst/>
                          <a:latin typeface="微軟正黑體" panose="020B0604030504040204" pitchFamily="34" charset="-120"/>
                          <a:ea typeface="微軟正黑體" panose="020B0604030504040204" pitchFamily="34" charset="-120"/>
                        </a:rPr>
                        <a:t>區</a:t>
                      </a:r>
                      <a:r>
                        <a:rPr lang="zh-TW" altLang="en-US" sz="2400" b="1" kern="100" dirty="0" smtClean="0">
                          <a:solidFill>
                            <a:srgbClr val="7030A0"/>
                          </a:solidFill>
                          <a:effectLst/>
                          <a:latin typeface="微軟正黑體" panose="020B0604030504040204" pitchFamily="34" charset="-120"/>
                          <a:ea typeface="微軟正黑體" panose="020B0604030504040204" pitchFamily="34" charset="-120"/>
                        </a:rPr>
                        <a:t> </a:t>
                      </a:r>
                      <a:r>
                        <a:rPr lang="zh-TW" sz="2400" b="1" kern="100" dirty="0" smtClean="0">
                          <a:solidFill>
                            <a:srgbClr val="7030A0"/>
                          </a:solidFill>
                          <a:effectLst/>
                          <a:latin typeface="微軟正黑體" panose="020B0604030504040204" pitchFamily="34" charset="-120"/>
                          <a:ea typeface="微軟正黑體" panose="020B0604030504040204" pitchFamily="34" charset="-120"/>
                        </a:rPr>
                        <a:t>平鎮區 </a:t>
                      </a:r>
                      <a:r>
                        <a:rPr lang="zh-TW" sz="2400" b="1" kern="100" dirty="0">
                          <a:solidFill>
                            <a:srgbClr val="7030A0"/>
                          </a:solidFill>
                          <a:effectLst/>
                          <a:latin typeface="微軟正黑體" panose="020B0604030504040204" pitchFamily="34" charset="-120"/>
                          <a:ea typeface="微軟正黑體" panose="020B0604030504040204" pitchFamily="34" charset="-120"/>
                        </a:rPr>
                        <a:t>觀音</a:t>
                      </a:r>
                      <a:r>
                        <a:rPr lang="zh-TW" sz="2400" b="1" kern="100" dirty="0" smtClean="0">
                          <a:solidFill>
                            <a:srgbClr val="7030A0"/>
                          </a:solidFill>
                          <a:effectLst/>
                          <a:latin typeface="微軟正黑體" panose="020B0604030504040204" pitchFamily="34" charset="-120"/>
                          <a:ea typeface="微軟正黑體" panose="020B0604030504040204" pitchFamily="34" charset="-120"/>
                        </a:rPr>
                        <a:t>區</a:t>
                      </a:r>
                      <a:r>
                        <a:rPr lang="zh-TW" altLang="en-US" sz="2400" b="1" kern="100" dirty="0" smtClean="0">
                          <a:solidFill>
                            <a:srgbClr val="7030A0"/>
                          </a:solidFill>
                          <a:effectLst/>
                          <a:latin typeface="微軟正黑體" panose="020B0604030504040204" pitchFamily="34" charset="-120"/>
                          <a:ea typeface="微軟正黑體" panose="020B0604030504040204" pitchFamily="34" charset="-120"/>
                        </a:rPr>
                        <a:t> </a:t>
                      </a:r>
                      <a:r>
                        <a:rPr lang="zh-TW" sz="2400" b="1" kern="100" dirty="0" smtClean="0">
                          <a:solidFill>
                            <a:srgbClr val="7030A0"/>
                          </a:solidFill>
                          <a:effectLst/>
                          <a:latin typeface="微軟正黑體" panose="020B0604030504040204" pitchFamily="34" charset="-120"/>
                          <a:ea typeface="微軟正黑體" panose="020B0604030504040204" pitchFamily="34" charset="-120"/>
                        </a:rPr>
                        <a:t>龍潭</a:t>
                      </a:r>
                      <a:r>
                        <a:rPr lang="zh-TW" sz="2400" b="1" kern="100" dirty="0">
                          <a:solidFill>
                            <a:srgbClr val="7030A0"/>
                          </a:solidFill>
                          <a:effectLst/>
                          <a:latin typeface="微軟正黑體" panose="020B0604030504040204" pitchFamily="34" charset="-120"/>
                          <a:ea typeface="微軟正黑體" panose="020B0604030504040204" pitchFamily="34" charset="-120"/>
                        </a:rPr>
                        <a:t>區</a:t>
                      </a:r>
                      <a:r>
                        <a:rPr lang="en-US" sz="2400" b="1" kern="100" dirty="0">
                          <a:solidFill>
                            <a:srgbClr val="7030A0"/>
                          </a:solidFill>
                          <a:effectLst/>
                          <a:latin typeface="微軟正黑體" panose="020B0604030504040204" pitchFamily="34" charset="-120"/>
                          <a:ea typeface="微軟正黑體" panose="020B0604030504040204" pitchFamily="34" charset="-120"/>
                        </a:rPr>
                        <a:t>  </a:t>
                      </a:r>
                      <a:r>
                        <a:rPr lang="zh-TW" sz="2400" b="1" kern="100" dirty="0">
                          <a:solidFill>
                            <a:srgbClr val="7030A0"/>
                          </a:solidFill>
                          <a:effectLst/>
                          <a:latin typeface="微軟正黑體" panose="020B0604030504040204" pitchFamily="34" charset="-120"/>
                          <a:ea typeface="微軟正黑體" panose="020B0604030504040204" pitchFamily="34" charset="-120"/>
                        </a:rPr>
                        <a:t>楊梅區 新屋區 </a:t>
                      </a:r>
                      <a:r>
                        <a:rPr lang="zh-TW" sz="2400" b="1" kern="100" dirty="0" smtClean="0">
                          <a:solidFill>
                            <a:srgbClr val="7030A0"/>
                          </a:solidFill>
                          <a:effectLst/>
                          <a:latin typeface="微軟正黑體" panose="020B0604030504040204" pitchFamily="34" charset="-120"/>
                          <a:ea typeface="微軟正黑體" panose="020B0604030504040204" pitchFamily="34" charset="-120"/>
                        </a:rPr>
                        <a:t>大溪區</a:t>
                      </a:r>
                      <a:r>
                        <a:rPr lang="zh-TW" altLang="en-US" sz="2400" b="1" kern="100" dirty="0" smtClean="0">
                          <a:solidFill>
                            <a:srgbClr val="7030A0"/>
                          </a:solidFill>
                          <a:effectLst/>
                          <a:latin typeface="微軟正黑體" panose="020B0604030504040204" pitchFamily="34" charset="-120"/>
                          <a:ea typeface="微軟正黑體" panose="020B0604030504040204" pitchFamily="34" charset="-120"/>
                        </a:rPr>
                        <a:t> </a:t>
                      </a:r>
                      <a:r>
                        <a:rPr lang="zh-TW" sz="2400" b="1" kern="100" dirty="0" smtClean="0">
                          <a:solidFill>
                            <a:srgbClr val="7030A0"/>
                          </a:solidFill>
                          <a:effectLst/>
                          <a:latin typeface="微軟正黑體" panose="020B0604030504040204" pitchFamily="34" charset="-120"/>
                          <a:ea typeface="微軟正黑體" panose="020B0604030504040204" pitchFamily="34" charset="-120"/>
                        </a:rPr>
                        <a:t>復興</a:t>
                      </a:r>
                      <a:r>
                        <a:rPr lang="zh-TW" sz="2400" b="1" kern="100" dirty="0">
                          <a:solidFill>
                            <a:srgbClr val="7030A0"/>
                          </a:solidFill>
                          <a:effectLst/>
                          <a:latin typeface="微軟正黑體" panose="020B0604030504040204" pitchFamily="34" charset="-120"/>
                          <a:ea typeface="微軟正黑體" panose="020B0604030504040204" pitchFamily="34" charset="-120"/>
                        </a:rPr>
                        <a:t>區</a:t>
                      </a:r>
                    </a:p>
                  </a:txBody>
                  <a:tcPr marL="51435" marR="51435" marT="0" marB="0" anchor="ctr"/>
                </a:tc>
                <a:extLst>
                  <a:ext uri="{0D108BD9-81ED-4DB2-BD59-A6C34878D82A}">
                    <a16:rowId xmlns:a16="http://schemas.microsoft.com/office/drawing/2014/main" val="10002"/>
                  </a:ext>
                </a:extLst>
              </a:tr>
              <a:tr h="842940">
                <a:tc>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數理資優</a:t>
                      </a:r>
                    </a:p>
                    <a:p>
                      <a:pPr algn="ctr">
                        <a:spcAft>
                          <a:spcPts val="0"/>
                        </a:spcAft>
                      </a:pPr>
                      <a:r>
                        <a:rPr lang="zh-TW" sz="2400" kern="100" dirty="0">
                          <a:effectLst/>
                          <a:latin typeface="微軟正黑體" panose="020B0604030504040204" pitchFamily="34" charset="-120"/>
                          <a:ea typeface="微軟正黑體" panose="020B0604030504040204" pitchFamily="34" charset="-120"/>
                        </a:rPr>
                        <a:t>報名地點</a:t>
                      </a:r>
                      <a:endParaRPr lang="zh-TW" sz="2400" kern="100" dirty="0">
                        <a:solidFill>
                          <a:srgbClr val="FF0000"/>
                        </a:solidFill>
                        <a:effectLst/>
                        <a:latin typeface="微軟正黑體" panose="020B0604030504040204" pitchFamily="34" charset="-120"/>
                        <a:ea typeface="微軟正黑體" panose="020B0604030504040204" pitchFamily="34" charset="-120"/>
                      </a:endParaRPr>
                    </a:p>
                  </a:txBody>
                  <a:tcPr marL="51435" marR="51435" marT="0" marB="0" anchor="ctr"/>
                </a:tc>
                <a:tc rowSpan="2">
                  <a:txBody>
                    <a:bodyPr/>
                    <a:lstStyle/>
                    <a:p>
                      <a:pPr marL="0" algn="ctr" defTabSz="914400" rtl="0" eaLnBrk="1" latinLnBrk="0" hangingPunct="1">
                        <a:spcAft>
                          <a:spcPts val="0"/>
                        </a:spcAft>
                      </a:pPr>
                      <a:r>
                        <a:rPr lang="zh-TW" altLang="en-US" sz="2400" b="1" kern="100" dirty="0" smtClean="0">
                          <a:solidFill>
                            <a:srgbClr val="002060"/>
                          </a:solidFill>
                          <a:effectLst/>
                          <a:latin typeface="微軟正黑體" panose="020B0604030504040204" pitchFamily="34" charset="-120"/>
                          <a:ea typeface="微軟正黑體" panose="020B0604030504040204" pitchFamily="34" charset="-120"/>
                          <a:cs typeface="+mn-cs"/>
                        </a:rPr>
                        <a:t>同德</a:t>
                      </a:r>
                      <a:r>
                        <a:rPr lang="zh-TW" sz="2400" b="1" kern="100" dirty="0" smtClean="0">
                          <a:solidFill>
                            <a:srgbClr val="002060"/>
                          </a:solidFill>
                          <a:effectLst/>
                          <a:latin typeface="微軟正黑體" panose="020B0604030504040204" pitchFamily="34" charset="-120"/>
                          <a:ea typeface="微軟正黑體" panose="020B0604030504040204" pitchFamily="34" charset="-120"/>
                          <a:cs typeface="+mn-cs"/>
                        </a:rPr>
                        <a:t>國中</a:t>
                      </a:r>
                      <a:endParaRPr lang="zh-TW" sz="2400" b="1" kern="100" dirty="0">
                        <a:solidFill>
                          <a:srgbClr val="002060"/>
                        </a:solidFill>
                        <a:effectLst/>
                        <a:latin typeface="微軟正黑體" panose="020B0604030504040204" pitchFamily="34" charset="-120"/>
                        <a:ea typeface="微軟正黑體" panose="020B0604030504040204" pitchFamily="34" charset="-120"/>
                        <a:cs typeface="+mn-cs"/>
                      </a:endParaRPr>
                    </a:p>
                  </a:txBody>
                  <a:tcPr marL="51435" marR="51435" marT="0" marB="0" anchor="ctr"/>
                </a:tc>
                <a:tc rowSpan="2">
                  <a:txBody>
                    <a:bodyPr/>
                    <a:lstStyle/>
                    <a:p>
                      <a:pPr algn="ctr">
                        <a:spcAft>
                          <a:spcPts val="0"/>
                        </a:spcAft>
                      </a:pPr>
                      <a:r>
                        <a:rPr lang="zh-TW" altLang="en-US" sz="2400" b="1" kern="100" dirty="0" smtClean="0">
                          <a:solidFill>
                            <a:srgbClr val="7030A0"/>
                          </a:solidFill>
                          <a:effectLst/>
                          <a:latin typeface="微軟正黑體" panose="020B0604030504040204" pitchFamily="34" charset="-120"/>
                          <a:ea typeface="微軟正黑體" panose="020B0604030504040204" pitchFamily="34" charset="-120"/>
                        </a:rPr>
                        <a:t>中壢</a:t>
                      </a:r>
                      <a:r>
                        <a:rPr lang="zh-TW" sz="2400" b="1" kern="100" dirty="0" smtClean="0">
                          <a:solidFill>
                            <a:srgbClr val="7030A0"/>
                          </a:solidFill>
                          <a:effectLst/>
                          <a:latin typeface="微軟正黑體" panose="020B0604030504040204" pitchFamily="34" charset="-120"/>
                          <a:ea typeface="微軟正黑體" panose="020B0604030504040204" pitchFamily="34" charset="-120"/>
                        </a:rPr>
                        <a:t>國中</a:t>
                      </a:r>
                      <a:endParaRPr lang="zh-TW" sz="2400" b="1" kern="100" dirty="0">
                        <a:solidFill>
                          <a:srgbClr val="7030A0"/>
                        </a:solidFill>
                        <a:effectLst/>
                        <a:latin typeface="微軟正黑體" panose="020B0604030504040204" pitchFamily="34" charset="-120"/>
                        <a:ea typeface="微軟正黑體" panose="020B0604030504040204" pitchFamily="34" charset="-120"/>
                      </a:endParaRPr>
                    </a:p>
                  </a:txBody>
                  <a:tcPr marL="51435" marR="51435" marT="0" marB="0" anchor="ctr"/>
                </a:tc>
                <a:extLst>
                  <a:ext uri="{0D108BD9-81ED-4DB2-BD59-A6C34878D82A}">
                    <a16:rowId xmlns:a16="http://schemas.microsoft.com/office/drawing/2014/main" val="10003"/>
                  </a:ext>
                </a:extLst>
              </a:tr>
              <a:tr h="842940">
                <a:tc>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英語資優</a:t>
                      </a:r>
                    </a:p>
                    <a:p>
                      <a:pPr algn="ctr">
                        <a:spcAft>
                          <a:spcPts val="0"/>
                        </a:spcAft>
                      </a:pPr>
                      <a:r>
                        <a:rPr lang="zh-TW" sz="2400" kern="100" dirty="0">
                          <a:effectLst/>
                          <a:latin typeface="微軟正黑體" panose="020B0604030504040204" pitchFamily="34" charset="-120"/>
                          <a:ea typeface="微軟正黑體" panose="020B0604030504040204" pitchFamily="34" charset="-120"/>
                        </a:rPr>
                        <a:t>報名地點</a:t>
                      </a:r>
                      <a:endParaRPr lang="zh-TW" sz="2400" kern="100" dirty="0">
                        <a:solidFill>
                          <a:srgbClr val="FF0000"/>
                        </a:solidFill>
                        <a:effectLst/>
                        <a:latin typeface="微軟正黑體" panose="020B0604030504040204" pitchFamily="34" charset="-120"/>
                        <a:ea typeface="微軟正黑體" panose="020B0604030504040204" pitchFamily="34" charset="-120"/>
                      </a:endParaRPr>
                    </a:p>
                  </a:txBody>
                  <a:tcPr marL="51435" marR="51435" marT="0"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4"/>
                  </a:ext>
                </a:extLst>
              </a:tr>
              <a:tr h="442995">
                <a:tc>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學校地址</a:t>
                      </a:r>
                    </a:p>
                  </a:txBody>
                  <a:tcPr marL="51435" marR="51435" marT="0" marB="0" anchor="ctr"/>
                </a:tc>
                <a:tc>
                  <a:txBody>
                    <a:bodyPr/>
                    <a:lstStyle/>
                    <a:p>
                      <a:r>
                        <a:rPr lang="zh-TW" altLang="en-US" sz="2400" kern="1200" dirty="0" smtClean="0">
                          <a:solidFill>
                            <a:schemeClr val="dk1"/>
                          </a:solidFill>
                          <a:effectLst/>
                          <a:latin typeface="+mn-lt"/>
                          <a:ea typeface="+mn-ea"/>
                          <a:cs typeface="+mn-cs"/>
                        </a:rPr>
                        <a:t>     </a:t>
                      </a:r>
                      <a:r>
                        <a:rPr lang="zh-TW" altLang="zh-TW" sz="2400" kern="1200" dirty="0" smtClean="0">
                          <a:solidFill>
                            <a:schemeClr val="dk1"/>
                          </a:solidFill>
                          <a:effectLst/>
                          <a:latin typeface="+mn-lt"/>
                          <a:ea typeface="+mn-ea"/>
                          <a:cs typeface="+mn-cs"/>
                        </a:rPr>
                        <a:t>桃園市桃園區南平路</a:t>
                      </a:r>
                      <a:r>
                        <a:rPr lang="en-US" altLang="zh-TW" sz="2400" kern="1200" dirty="0" smtClean="0">
                          <a:solidFill>
                            <a:schemeClr val="dk1"/>
                          </a:solidFill>
                          <a:effectLst/>
                          <a:latin typeface="+mn-lt"/>
                          <a:ea typeface="+mn-ea"/>
                          <a:cs typeface="+mn-cs"/>
                        </a:rPr>
                        <a:t>487</a:t>
                      </a:r>
                      <a:r>
                        <a:rPr lang="zh-TW" altLang="zh-TW" sz="2400" kern="1200" dirty="0" smtClean="0">
                          <a:solidFill>
                            <a:schemeClr val="dk1"/>
                          </a:solidFill>
                          <a:effectLst/>
                          <a:latin typeface="+mn-lt"/>
                          <a:ea typeface="+mn-ea"/>
                          <a:cs typeface="+mn-cs"/>
                        </a:rPr>
                        <a:t>號</a:t>
                      </a:r>
                      <a:endParaRPr lang="zh-TW" altLang="zh-TW" sz="2400" kern="1200" dirty="0">
                        <a:solidFill>
                          <a:schemeClr val="dk1"/>
                        </a:solidFill>
                        <a:effectLst/>
                        <a:latin typeface="+mn-lt"/>
                        <a:ea typeface="+mn-ea"/>
                        <a:cs typeface="+mn-cs"/>
                      </a:endParaRPr>
                    </a:p>
                  </a:txBody>
                  <a:tcPr marL="51435" marR="51435" marT="0" marB="0" anchor="ctr"/>
                </a:tc>
                <a:tc>
                  <a:txBody>
                    <a:bodyPr/>
                    <a:lstStyle/>
                    <a:p>
                      <a:pPr algn="ctr">
                        <a:spcAft>
                          <a:spcPts val="0"/>
                        </a:spcAft>
                      </a:pPr>
                      <a:r>
                        <a:rPr lang="zh-TW" altLang="zh-TW" sz="2400" kern="1200" dirty="0" smtClean="0">
                          <a:solidFill>
                            <a:schemeClr val="dk1"/>
                          </a:solidFill>
                          <a:effectLst/>
                          <a:latin typeface="+mn-lt"/>
                          <a:ea typeface="+mn-ea"/>
                          <a:cs typeface="+mn-cs"/>
                        </a:rPr>
                        <a:t>桃園市平鎮區延平路一段</a:t>
                      </a:r>
                      <a:r>
                        <a:rPr lang="en-US" altLang="zh-TW" sz="2400" kern="1200" dirty="0" smtClean="0">
                          <a:solidFill>
                            <a:schemeClr val="dk1"/>
                          </a:solidFill>
                          <a:effectLst/>
                          <a:latin typeface="+mn-lt"/>
                          <a:ea typeface="+mn-ea"/>
                          <a:cs typeface="+mn-cs"/>
                        </a:rPr>
                        <a:t>115</a:t>
                      </a:r>
                      <a:r>
                        <a:rPr lang="zh-TW" altLang="zh-TW" sz="2400" kern="1200" dirty="0" smtClean="0">
                          <a:solidFill>
                            <a:schemeClr val="dk1"/>
                          </a:solidFill>
                          <a:effectLst/>
                          <a:latin typeface="+mn-lt"/>
                          <a:ea typeface="+mn-ea"/>
                          <a:cs typeface="+mn-cs"/>
                        </a:rPr>
                        <a:t>號</a:t>
                      </a:r>
                      <a:endParaRPr lang="zh-TW" sz="2400" kern="100" dirty="0">
                        <a:solidFill>
                          <a:srgbClr val="7030A0"/>
                        </a:solidFill>
                        <a:effectLst/>
                        <a:latin typeface="微軟正黑體" panose="020B0604030504040204" pitchFamily="34" charset="-120"/>
                        <a:ea typeface="微軟正黑體" panose="020B0604030504040204" pitchFamily="34" charset="-120"/>
                        <a:cs typeface="+mn-cs"/>
                      </a:endParaRPr>
                    </a:p>
                  </a:txBody>
                  <a:tcPr marL="51435" marR="51435" marT="0" marB="0" anchor="ctr"/>
                </a:tc>
                <a:extLst>
                  <a:ext uri="{0D108BD9-81ED-4DB2-BD59-A6C34878D82A}">
                    <a16:rowId xmlns:a16="http://schemas.microsoft.com/office/drawing/2014/main" val="10005"/>
                  </a:ext>
                </a:extLst>
              </a:tr>
              <a:tr h="414691">
                <a:tc>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聯絡電話</a:t>
                      </a:r>
                    </a:p>
                  </a:txBody>
                  <a:tcPr marL="51435" marR="51435" marT="0" marB="0" anchor="ctr"/>
                </a:tc>
                <a:tc>
                  <a:txBody>
                    <a:bodyPr/>
                    <a:lstStyle/>
                    <a:p>
                      <a:pPr algn="ctr">
                        <a:spcAft>
                          <a:spcPts val="0"/>
                        </a:spcAft>
                      </a:pPr>
                      <a:r>
                        <a:rPr lang="en-US" altLang="zh-TW" sz="2400" b="0" kern="1200" dirty="0" smtClean="0">
                          <a:solidFill>
                            <a:srgbClr val="002060"/>
                          </a:solidFill>
                          <a:effectLst/>
                          <a:latin typeface="+mn-ea"/>
                          <a:ea typeface="+mn-ea"/>
                          <a:cs typeface="+mn-cs"/>
                        </a:rPr>
                        <a:t>03</a:t>
                      </a:r>
                      <a:r>
                        <a:rPr lang="en-US" sz="2400" b="0" kern="100" dirty="0" smtClean="0">
                          <a:solidFill>
                            <a:srgbClr val="002060"/>
                          </a:solidFill>
                          <a:effectLst/>
                          <a:latin typeface="+mn-ea"/>
                          <a:ea typeface="+mn-ea"/>
                        </a:rPr>
                        <a:t>-</a:t>
                      </a:r>
                      <a:r>
                        <a:rPr lang="en-US" altLang="zh-TW" sz="2400" b="0" kern="100" dirty="0" smtClean="0">
                          <a:solidFill>
                            <a:srgbClr val="002060"/>
                          </a:solidFill>
                          <a:effectLst/>
                          <a:latin typeface="+mn-ea"/>
                          <a:ea typeface="+mn-ea"/>
                        </a:rPr>
                        <a:t>2</a:t>
                      </a:r>
                      <a:r>
                        <a:rPr lang="en-US" altLang="zh-TW" sz="2400" b="0" kern="1200" dirty="0" smtClean="0">
                          <a:solidFill>
                            <a:srgbClr val="002060"/>
                          </a:solidFill>
                          <a:effectLst/>
                          <a:latin typeface="+mn-ea"/>
                          <a:ea typeface="+mn-ea"/>
                          <a:cs typeface="+mn-cs"/>
                        </a:rPr>
                        <a:t>6</a:t>
                      </a:r>
                      <a:r>
                        <a:rPr lang="en-US" altLang="zh-TW" sz="2400" b="0" kern="100" dirty="0" smtClean="0">
                          <a:solidFill>
                            <a:srgbClr val="002060"/>
                          </a:solidFill>
                          <a:effectLst/>
                          <a:latin typeface="+mn-ea"/>
                          <a:ea typeface="+mn-ea"/>
                        </a:rPr>
                        <a:t>28955</a:t>
                      </a:r>
                      <a:r>
                        <a:rPr lang="en-US" sz="2400" b="0" kern="100" dirty="0" smtClean="0">
                          <a:solidFill>
                            <a:srgbClr val="002060"/>
                          </a:solidFill>
                          <a:effectLst/>
                          <a:latin typeface="+mn-ea"/>
                          <a:ea typeface="+mn-ea"/>
                        </a:rPr>
                        <a:t>#</a:t>
                      </a:r>
                      <a:r>
                        <a:rPr lang="en-US" altLang="zh-TW" sz="2400" b="0" kern="1200" dirty="0" smtClean="0">
                          <a:solidFill>
                            <a:srgbClr val="002060"/>
                          </a:solidFill>
                          <a:effectLst/>
                          <a:latin typeface="+mn-ea"/>
                          <a:ea typeface="+mn-ea"/>
                          <a:cs typeface="+mn-cs"/>
                        </a:rPr>
                        <a:t>610</a:t>
                      </a:r>
                      <a:r>
                        <a:rPr lang="zh-TW" altLang="en-US" sz="2400" b="0" kern="100" dirty="0" smtClean="0">
                          <a:solidFill>
                            <a:srgbClr val="002060"/>
                          </a:solidFill>
                          <a:effectLst/>
                          <a:latin typeface="+mn-ea"/>
                          <a:ea typeface="+mn-ea"/>
                        </a:rPr>
                        <a:t>、</a:t>
                      </a:r>
                      <a:r>
                        <a:rPr lang="en-US" altLang="zh-TW" sz="2400" b="0" kern="100" dirty="0" smtClean="0">
                          <a:solidFill>
                            <a:srgbClr val="002060"/>
                          </a:solidFill>
                          <a:effectLst/>
                          <a:latin typeface="+mn-ea"/>
                          <a:ea typeface="+mn-ea"/>
                        </a:rPr>
                        <a:t>613</a:t>
                      </a:r>
                      <a:endParaRPr lang="zh-TW" sz="2400" b="0" kern="100" dirty="0">
                        <a:solidFill>
                          <a:srgbClr val="002060"/>
                        </a:solidFill>
                        <a:effectLst/>
                        <a:latin typeface="+mn-ea"/>
                        <a:ea typeface="+mn-ea"/>
                        <a:cs typeface="+mn-cs"/>
                      </a:endParaRPr>
                    </a:p>
                  </a:txBody>
                  <a:tcPr marL="51435" marR="51435" marT="0" marB="0" anchor="ctr"/>
                </a:tc>
                <a:tc>
                  <a:txBody>
                    <a:bodyPr/>
                    <a:lstStyle/>
                    <a:p>
                      <a:pPr algn="ctr">
                        <a:spcAft>
                          <a:spcPts val="0"/>
                        </a:spcAft>
                      </a:pPr>
                      <a:r>
                        <a:rPr lang="en-US" altLang="zh-TW" sz="2400" b="0" kern="1200" dirty="0" smtClean="0">
                          <a:solidFill>
                            <a:srgbClr val="002060"/>
                          </a:solidFill>
                          <a:effectLst/>
                          <a:latin typeface="+mn-ea"/>
                          <a:ea typeface="+mn-ea"/>
                          <a:cs typeface="+mn-cs"/>
                        </a:rPr>
                        <a:t>03-4223214#610</a:t>
                      </a:r>
                      <a:r>
                        <a:rPr lang="zh-TW" altLang="en-US" sz="2400" b="0" kern="1200" dirty="0" smtClean="0">
                          <a:solidFill>
                            <a:srgbClr val="002060"/>
                          </a:solidFill>
                          <a:effectLst/>
                          <a:latin typeface="+mn-ea"/>
                          <a:ea typeface="+mn-ea"/>
                          <a:cs typeface="+mn-cs"/>
                        </a:rPr>
                        <a:t>、</a:t>
                      </a:r>
                      <a:r>
                        <a:rPr lang="en-US" altLang="zh-TW" sz="2400" b="0" kern="1200" dirty="0" smtClean="0">
                          <a:solidFill>
                            <a:srgbClr val="002060"/>
                          </a:solidFill>
                          <a:effectLst/>
                          <a:latin typeface="+mn-ea"/>
                          <a:ea typeface="+mn-ea"/>
                          <a:cs typeface="+mn-cs"/>
                        </a:rPr>
                        <a:t>613</a:t>
                      </a:r>
                      <a:endParaRPr lang="zh-TW" sz="2400" b="0" kern="100" dirty="0">
                        <a:solidFill>
                          <a:srgbClr val="002060"/>
                        </a:solidFill>
                        <a:effectLst/>
                        <a:latin typeface="+mn-ea"/>
                        <a:ea typeface="+mn-ea"/>
                        <a:cs typeface="+mn-cs"/>
                      </a:endParaRPr>
                    </a:p>
                  </a:txBody>
                  <a:tcPr marL="51435" marR="51435" marT="0" marB="0" anchor="ctr"/>
                </a:tc>
                <a:extLst>
                  <a:ext uri="{0D108BD9-81ED-4DB2-BD59-A6C34878D82A}">
                    <a16:rowId xmlns:a16="http://schemas.microsoft.com/office/drawing/2014/main" val="10006"/>
                  </a:ext>
                </a:extLst>
              </a:tr>
            </a:tbl>
          </a:graphicData>
        </a:graphic>
      </p:graphicFrame>
      <p:sp>
        <p:nvSpPr>
          <p:cNvPr id="5" name="Text Box 2"/>
          <p:cNvSpPr txBox="1">
            <a:spLocks noChangeArrowheads="1"/>
          </p:cNvSpPr>
          <p:nvPr/>
        </p:nvSpPr>
        <p:spPr bwMode="auto">
          <a:xfrm>
            <a:off x="1161865" y="1278163"/>
            <a:ext cx="9865096" cy="753017"/>
          </a:xfrm>
          <a:prstGeom prst="rect">
            <a:avLst/>
          </a:prstGeom>
          <a:noFill/>
          <a:ln w="50800">
            <a:solidFill>
              <a:srgbClr val="FFFF00"/>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endParaRPr kumimoji="1" lang="zh-TW" altLang="zh-TW" sz="1350">
              <a:ea typeface="新細明體" pitchFamily="18" charset="-120"/>
              <a:cs typeface="新細明體" pitchFamily="18" charset="-120"/>
            </a:endParaRPr>
          </a:p>
        </p:txBody>
      </p:sp>
      <p:sp>
        <p:nvSpPr>
          <p:cNvPr id="7" name="Text Box 2"/>
          <p:cNvSpPr txBox="1">
            <a:spLocks noChangeArrowheads="1"/>
          </p:cNvSpPr>
          <p:nvPr/>
        </p:nvSpPr>
        <p:spPr bwMode="auto">
          <a:xfrm>
            <a:off x="1161865" y="2783636"/>
            <a:ext cx="5536816" cy="3237652"/>
          </a:xfrm>
          <a:prstGeom prst="rect">
            <a:avLst/>
          </a:prstGeom>
          <a:noFill/>
          <a:ln w="50800">
            <a:solidFill>
              <a:srgbClr val="FF0000"/>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endParaRPr kumimoji="1" lang="zh-TW" altLang="zh-TW" sz="1350">
              <a:ea typeface="新細明體" pitchFamily="18" charset="-120"/>
              <a:cs typeface="新細明體" pitchFamily="18" charset="-120"/>
            </a:endParaRPr>
          </a:p>
        </p:txBody>
      </p:sp>
      <p:sp>
        <p:nvSpPr>
          <p:cNvPr id="8" name="Text Box 2"/>
          <p:cNvSpPr txBox="1">
            <a:spLocks noChangeArrowheads="1"/>
          </p:cNvSpPr>
          <p:nvPr/>
        </p:nvSpPr>
        <p:spPr bwMode="auto">
          <a:xfrm>
            <a:off x="6715535" y="2782994"/>
            <a:ext cx="4288658" cy="3233520"/>
          </a:xfrm>
          <a:prstGeom prst="rect">
            <a:avLst/>
          </a:prstGeom>
          <a:noFill/>
          <a:ln w="50800">
            <a:solidFill>
              <a:srgbClr val="FF0000"/>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endParaRPr kumimoji="1" lang="zh-TW" altLang="zh-TW" sz="1350">
              <a:ea typeface="新細明體" pitchFamily="18" charset="-120"/>
              <a:cs typeface="新細明體" pitchFamily="18" charset="-120"/>
            </a:endParaRPr>
          </a:p>
        </p:txBody>
      </p:sp>
      <p:sp>
        <p:nvSpPr>
          <p:cNvPr id="2" name="投影片編號版面配置區 1"/>
          <p:cNvSpPr>
            <a:spLocks noGrp="1"/>
          </p:cNvSpPr>
          <p:nvPr>
            <p:ph type="sldNum" sz="quarter" idx="12"/>
          </p:nvPr>
        </p:nvSpPr>
        <p:spPr/>
        <p:txBody>
          <a:bodyPr/>
          <a:lstStyle/>
          <a:p>
            <a:fld id="{DA60BA0E-20D0-4E7C-B286-26C960A6788F}" type="slidenum">
              <a:rPr lang="en-US" altLang="zh-TW" noProof="0" smtClean="0"/>
              <a:pPr/>
              <a:t>16</a:t>
            </a:fld>
            <a:endParaRPr lang="zh-TW" altLang="en-US" noProof="0" dirty="0"/>
          </a:p>
        </p:txBody>
      </p:sp>
      <p:sp>
        <p:nvSpPr>
          <p:cNvPr id="9" name="Text Box 2"/>
          <p:cNvSpPr txBox="1">
            <a:spLocks noChangeArrowheads="1"/>
          </p:cNvSpPr>
          <p:nvPr/>
        </p:nvSpPr>
        <p:spPr bwMode="auto">
          <a:xfrm>
            <a:off x="1161864" y="2052298"/>
            <a:ext cx="9865097" cy="728630"/>
          </a:xfrm>
          <a:prstGeom prst="rect">
            <a:avLst/>
          </a:prstGeom>
          <a:noFill/>
          <a:ln w="50800">
            <a:solidFill>
              <a:srgbClr val="0070C0"/>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endParaRPr kumimoji="1" lang="zh-TW" altLang="zh-TW" sz="1350">
              <a:ea typeface="新細明體" pitchFamily="18" charset="-120"/>
              <a:cs typeface="新細明體" pitchFamily="18" charset="-120"/>
            </a:endParaRPr>
          </a:p>
        </p:txBody>
      </p:sp>
    </p:spTree>
    <p:extLst>
      <p:ext uri="{BB962C8B-B14F-4D97-AF65-F5344CB8AC3E}">
        <p14:creationId xmlns:p14="http://schemas.microsoft.com/office/powerpoint/2010/main" val="249338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710036" y="332656"/>
            <a:ext cx="8217463" cy="852512"/>
          </a:xfrm>
        </p:spPr>
        <p:txBody>
          <a:bodyPr rtlCol="0">
            <a:normAutofit/>
          </a:bodyPr>
          <a:lstStyle/>
          <a:p>
            <a:pPr rtl="0"/>
            <a:r>
              <a:rPr lang="zh-TW" altLang="en-US" sz="3600" b="1" dirty="0">
                <a:solidFill>
                  <a:srgbClr val="FF0000"/>
                </a:solidFill>
                <a:latin typeface="Salesforce Sans"/>
                <a:sym typeface="Salesforce Sans"/>
              </a:rPr>
              <a:t>英語</a:t>
            </a:r>
            <a:r>
              <a:rPr lang="zh-TW" altLang="en-US" sz="3600" b="1" dirty="0">
                <a:latin typeface="Salesforce Sans"/>
                <a:sym typeface="Salesforce Sans"/>
              </a:rPr>
              <a:t>資優鑑定測驗時間、地點</a:t>
            </a:r>
          </a:p>
        </p:txBody>
      </p:sp>
      <p:graphicFrame>
        <p:nvGraphicFramePr>
          <p:cNvPr id="7" name="表格 6"/>
          <p:cNvGraphicFramePr>
            <a:graphicFrameLocks noGrp="1"/>
          </p:cNvGraphicFramePr>
          <p:nvPr>
            <p:extLst>
              <p:ext uri="{D42A27DB-BD31-4B8C-83A1-F6EECF244321}">
                <p14:modId xmlns:p14="http://schemas.microsoft.com/office/powerpoint/2010/main" val="2995330598"/>
              </p:ext>
            </p:extLst>
          </p:nvPr>
        </p:nvGraphicFramePr>
        <p:xfrm>
          <a:off x="1341884" y="1340768"/>
          <a:ext cx="9433047" cy="5179951"/>
        </p:xfrm>
        <a:graphic>
          <a:graphicData uri="http://schemas.openxmlformats.org/drawingml/2006/table">
            <a:tbl>
              <a:tblPr firstRow="1" firstCol="1" bandRow="1">
                <a:tableStyleId>{22838BEF-8BB2-4498-84A7-C5851F593DF1}</a:tableStyleId>
              </a:tblPr>
              <a:tblGrid>
                <a:gridCol w="1435197">
                  <a:extLst>
                    <a:ext uri="{9D8B030D-6E8A-4147-A177-3AD203B41FA5}">
                      <a16:colId xmlns:a16="http://schemas.microsoft.com/office/drawing/2014/main" val="3196166690"/>
                    </a:ext>
                  </a:extLst>
                </a:gridCol>
                <a:gridCol w="3939740">
                  <a:extLst>
                    <a:ext uri="{9D8B030D-6E8A-4147-A177-3AD203B41FA5}">
                      <a16:colId xmlns:a16="http://schemas.microsoft.com/office/drawing/2014/main" val="974808213"/>
                    </a:ext>
                  </a:extLst>
                </a:gridCol>
                <a:gridCol w="2029055">
                  <a:extLst>
                    <a:ext uri="{9D8B030D-6E8A-4147-A177-3AD203B41FA5}">
                      <a16:colId xmlns:a16="http://schemas.microsoft.com/office/drawing/2014/main" val="2136166781"/>
                    </a:ext>
                  </a:extLst>
                </a:gridCol>
                <a:gridCol w="2029055">
                  <a:extLst>
                    <a:ext uri="{9D8B030D-6E8A-4147-A177-3AD203B41FA5}">
                      <a16:colId xmlns:a16="http://schemas.microsoft.com/office/drawing/2014/main" val="4266410743"/>
                    </a:ext>
                  </a:extLst>
                </a:gridCol>
              </a:tblGrid>
              <a:tr h="449677">
                <a:tc>
                  <a:txBody>
                    <a:bodyPr/>
                    <a:lstStyle/>
                    <a:p>
                      <a:pPr>
                        <a:spcAft>
                          <a:spcPts val="0"/>
                        </a:spcAft>
                      </a:pPr>
                      <a:r>
                        <a:rPr lang="zh-TW" sz="1500" kern="100" dirty="0" smtClean="0">
                          <a:effectLst/>
                          <a:latin typeface="微軟正黑體" panose="020B0604030504040204" pitchFamily="34" charset="-120"/>
                          <a:ea typeface="微軟正黑體" panose="020B0604030504040204" pitchFamily="34" charset="-120"/>
                        </a:rPr>
                        <a:t>鑑定</a:t>
                      </a:r>
                      <a:r>
                        <a:rPr lang="zh-TW" sz="1500" kern="100" dirty="0">
                          <a:effectLst/>
                          <a:latin typeface="微軟正黑體" panose="020B0604030504040204" pitchFamily="34" charset="-120"/>
                          <a:ea typeface="微軟正黑體" panose="020B0604030504040204" pitchFamily="34" charset="-120"/>
                        </a:rPr>
                        <a:t>場位置</a:t>
                      </a:r>
                      <a:r>
                        <a:rPr lang="zh-TW" sz="1500" kern="100" dirty="0" smtClean="0">
                          <a:effectLst/>
                          <a:latin typeface="微軟正黑體" panose="020B0604030504040204" pitchFamily="34" charset="-120"/>
                          <a:ea typeface="微軟正黑體" panose="020B0604030504040204" pitchFamily="34" charset="-120"/>
                        </a:rPr>
                        <a:t>圖</a:t>
                      </a:r>
                      <a:endParaRPr lang="zh-TW" sz="15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gridSpan="3">
                  <a:txBody>
                    <a:bodyPr/>
                    <a:lstStyle/>
                    <a:p>
                      <a:pPr algn="ctr">
                        <a:spcAft>
                          <a:spcPts val="0"/>
                        </a:spcAft>
                      </a:pPr>
                      <a:r>
                        <a:rPr lang="zh-TW" altLang="en-US" sz="1800" b="1" kern="100" dirty="0" smtClean="0">
                          <a:effectLst/>
                          <a:latin typeface="+mj-ea"/>
                          <a:ea typeface="+mj-ea"/>
                        </a:rPr>
                        <a:t>初選</a:t>
                      </a:r>
                      <a:r>
                        <a:rPr lang="en-US" altLang="zh-TW" sz="1800" b="1" kern="100" dirty="0" smtClean="0">
                          <a:effectLst/>
                          <a:latin typeface="+mj-ea"/>
                          <a:ea typeface="+mj-ea"/>
                        </a:rPr>
                        <a:t>-1</a:t>
                      </a:r>
                      <a:r>
                        <a:rPr lang="en-US" altLang="zh-TW" sz="1800" kern="100" dirty="0" smtClean="0">
                          <a:effectLst/>
                          <a:latin typeface="+mj-ea"/>
                          <a:ea typeface="+mj-ea"/>
                        </a:rPr>
                        <a:t>10</a:t>
                      </a:r>
                      <a:r>
                        <a:rPr lang="zh-TW" sz="1800" kern="100" dirty="0" smtClean="0">
                          <a:effectLst/>
                          <a:latin typeface="+mj-ea"/>
                          <a:ea typeface="+mj-ea"/>
                        </a:rPr>
                        <a:t>年</a:t>
                      </a:r>
                      <a:r>
                        <a:rPr lang="en-US" altLang="zh-TW" sz="1800" kern="100" dirty="0">
                          <a:effectLst/>
                          <a:latin typeface="+mj-ea"/>
                          <a:ea typeface="+mj-ea"/>
                        </a:rPr>
                        <a:t>3</a:t>
                      </a:r>
                      <a:r>
                        <a:rPr lang="zh-TW" sz="1800" kern="100" dirty="0" smtClean="0">
                          <a:effectLst/>
                          <a:latin typeface="+mj-ea"/>
                          <a:ea typeface="+mj-ea"/>
                        </a:rPr>
                        <a:t>月</a:t>
                      </a:r>
                      <a:r>
                        <a:rPr lang="en-US" altLang="zh-TW" sz="1800" kern="100" dirty="0" smtClean="0">
                          <a:effectLst/>
                          <a:latin typeface="+mj-ea"/>
                          <a:ea typeface="+mj-ea"/>
                        </a:rPr>
                        <a:t>5</a:t>
                      </a:r>
                      <a:r>
                        <a:rPr lang="zh-TW" sz="1800" kern="100" dirty="0" smtClean="0">
                          <a:effectLst/>
                          <a:latin typeface="+mj-ea"/>
                          <a:ea typeface="+mj-ea"/>
                        </a:rPr>
                        <a:t>日</a:t>
                      </a:r>
                      <a:r>
                        <a:rPr lang="en-US" sz="1800" kern="100" dirty="0">
                          <a:effectLst/>
                          <a:latin typeface="+mj-ea"/>
                          <a:ea typeface="+mj-ea"/>
                        </a:rPr>
                        <a:t>(</a:t>
                      </a:r>
                      <a:r>
                        <a:rPr lang="zh-TW" sz="1800" kern="100" dirty="0">
                          <a:effectLst/>
                          <a:latin typeface="+mj-ea"/>
                          <a:ea typeface="+mj-ea"/>
                        </a:rPr>
                        <a:t>五</a:t>
                      </a:r>
                      <a:r>
                        <a:rPr lang="en-US" sz="1800" kern="100" dirty="0" smtClean="0">
                          <a:effectLst/>
                          <a:latin typeface="+mj-ea"/>
                          <a:ea typeface="+mj-ea"/>
                        </a:rPr>
                        <a:t>)</a:t>
                      </a:r>
                      <a:r>
                        <a:rPr lang="zh-TW" altLang="en-US" sz="1800" kern="100" dirty="0" smtClean="0">
                          <a:effectLst/>
                          <a:latin typeface="+mj-ea"/>
                          <a:ea typeface="+mj-ea"/>
                        </a:rPr>
                        <a:t>；複選</a:t>
                      </a:r>
                      <a:r>
                        <a:rPr lang="en-US" altLang="zh-TW" sz="1800" kern="100" dirty="0" smtClean="0">
                          <a:effectLst/>
                          <a:latin typeface="+mj-ea"/>
                          <a:ea typeface="+mj-ea"/>
                        </a:rPr>
                        <a:t>-110</a:t>
                      </a:r>
                      <a:r>
                        <a:rPr lang="zh-TW" altLang="zh-TW" sz="1800" kern="100" dirty="0" smtClean="0">
                          <a:effectLst/>
                          <a:latin typeface="+mj-ea"/>
                          <a:ea typeface="+mj-ea"/>
                        </a:rPr>
                        <a:t>年</a:t>
                      </a:r>
                      <a:r>
                        <a:rPr lang="en-US" altLang="zh-TW" sz="1800" kern="100" dirty="0" smtClean="0">
                          <a:effectLst/>
                          <a:latin typeface="+mj-ea"/>
                          <a:ea typeface="+mj-ea"/>
                        </a:rPr>
                        <a:t>4</a:t>
                      </a:r>
                      <a:r>
                        <a:rPr lang="zh-TW" altLang="zh-TW" sz="1800" kern="100" dirty="0" smtClean="0">
                          <a:effectLst/>
                          <a:latin typeface="+mj-ea"/>
                          <a:ea typeface="+mj-ea"/>
                        </a:rPr>
                        <a:t>月</a:t>
                      </a:r>
                      <a:r>
                        <a:rPr lang="en-US" altLang="zh-TW" sz="1800" kern="100" dirty="0" smtClean="0">
                          <a:effectLst/>
                          <a:latin typeface="+mj-ea"/>
                          <a:ea typeface="+mj-ea"/>
                        </a:rPr>
                        <a:t>9</a:t>
                      </a:r>
                      <a:r>
                        <a:rPr lang="zh-TW" altLang="zh-TW" sz="1800" kern="100" dirty="0" smtClean="0">
                          <a:effectLst/>
                          <a:latin typeface="+mj-ea"/>
                          <a:ea typeface="+mj-ea"/>
                        </a:rPr>
                        <a:t>日</a:t>
                      </a:r>
                      <a:r>
                        <a:rPr lang="en-US" altLang="zh-TW" sz="1800" kern="100" dirty="0" smtClean="0">
                          <a:effectLst/>
                          <a:latin typeface="+mj-ea"/>
                          <a:ea typeface="+mj-ea"/>
                        </a:rPr>
                        <a:t>(</a:t>
                      </a:r>
                      <a:r>
                        <a:rPr lang="zh-TW" altLang="zh-TW" sz="1800" kern="100" dirty="0" smtClean="0">
                          <a:effectLst/>
                          <a:latin typeface="+mj-ea"/>
                          <a:ea typeface="+mj-ea"/>
                        </a:rPr>
                        <a:t>五</a:t>
                      </a:r>
                      <a:r>
                        <a:rPr lang="en-US" altLang="zh-TW" sz="1800" kern="100" dirty="0" smtClean="0">
                          <a:effectLst/>
                          <a:latin typeface="+mj-ea"/>
                          <a:ea typeface="+mj-ea"/>
                        </a:rPr>
                        <a:t>)16</a:t>
                      </a:r>
                      <a:r>
                        <a:rPr lang="zh-TW" sz="1800" kern="100" dirty="0" smtClean="0">
                          <a:effectLst/>
                          <a:latin typeface="+mj-ea"/>
                          <a:ea typeface="+mj-ea"/>
                        </a:rPr>
                        <a:t>：</a:t>
                      </a:r>
                      <a:r>
                        <a:rPr lang="en-US" altLang="zh-TW" sz="1800" kern="100" dirty="0" smtClean="0">
                          <a:effectLst/>
                          <a:latin typeface="+mj-ea"/>
                          <a:ea typeface="+mj-ea"/>
                        </a:rPr>
                        <a:t>00</a:t>
                      </a:r>
                      <a:r>
                        <a:rPr lang="zh-TW" altLang="zh-TW" sz="1800" kern="100" dirty="0" smtClean="0">
                          <a:effectLst/>
                          <a:latin typeface="+mj-ea"/>
                          <a:ea typeface="+mj-ea"/>
                        </a:rPr>
                        <a:t>公告</a:t>
                      </a:r>
                      <a:endParaRPr lang="zh-TW" sz="1800" kern="100" dirty="0">
                        <a:solidFill>
                          <a:schemeClr val="tx2"/>
                        </a:solidFill>
                        <a:effectLst/>
                        <a:latin typeface="+mj-ea"/>
                        <a:ea typeface="+mj-ea"/>
                        <a:cs typeface="Times New Roman" panose="02020603050405020304" pitchFamily="18" charset="0"/>
                      </a:endParaRPr>
                    </a:p>
                  </a:txBody>
                  <a:tcPr marL="51435" marR="51435" marT="7144"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904289798"/>
                  </a:ext>
                </a:extLst>
              </a:tr>
              <a:tr h="449677">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項目</a:t>
                      </a:r>
                      <a:endParaRPr lang="zh-TW" sz="18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a:txBody>
                    <a:bodyPr/>
                    <a:lstStyle/>
                    <a:p>
                      <a:pPr algn="ctr">
                        <a:spcAft>
                          <a:spcPts val="0"/>
                        </a:spcAft>
                      </a:pPr>
                      <a:r>
                        <a:rPr lang="zh-TW" sz="2100" b="1" kern="100" dirty="0">
                          <a:solidFill>
                            <a:srgbClr val="002060"/>
                          </a:solidFill>
                          <a:effectLst/>
                          <a:latin typeface="微軟正黑體" panose="020B0604030504040204" pitchFamily="34" charset="-120"/>
                          <a:ea typeface="微軟正黑體" panose="020B0604030504040204" pitchFamily="34" charset="-120"/>
                        </a:rPr>
                        <a:t>第一區</a:t>
                      </a:r>
                      <a:endParaRPr lang="zh-TW" sz="2100" b="1" kern="100" dirty="0">
                        <a:solidFill>
                          <a:srgbClr val="00206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gridSpan="2">
                  <a:txBody>
                    <a:bodyPr/>
                    <a:lstStyle/>
                    <a:p>
                      <a:pPr marL="0" algn="ctr" defTabSz="914400" rtl="0" eaLnBrk="1" latinLnBrk="0" hangingPunct="1">
                        <a:spcAft>
                          <a:spcPts val="0"/>
                        </a:spcAft>
                      </a:pPr>
                      <a:r>
                        <a:rPr lang="zh-TW" sz="2100" b="1" kern="100" dirty="0">
                          <a:solidFill>
                            <a:schemeClr val="accent6">
                              <a:lumMod val="50000"/>
                            </a:schemeClr>
                          </a:solidFill>
                          <a:effectLst/>
                          <a:latin typeface="微軟正黑體" panose="020B0604030504040204" pitchFamily="34" charset="-120"/>
                          <a:ea typeface="微軟正黑體" panose="020B0604030504040204" pitchFamily="34" charset="-120"/>
                        </a:rPr>
                        <a:t>第二區</a:t>
                      </a:r>
                      <a:endParaRPr lang="zh-TW" sz="2100" b="1" kern="100" dirty="0">
                        <a:solidFill>
                          <a:schemeClr val="accent6">
                            <a:lumMod val="50000"/>
                          </a:schemeClr>
                        </a:solidFill>
                        <a:effectLst/>
                        <a:latin typeface="微軟正黑體" panose="020B0604030504040204" pitchFamily="34" charset="-120"/>
                        <a:ea typeface="微軟正黑體" panose="020B0604030504040204" pitchFamily="34" charset="-120"/>
                        <a:cs typeface="+mn-cs"/>
                      </a:endParaRPr>
                    </a:p>
                  </a:txBody>
                  <a:tcPr marL="51435" marR="51435" marT="7144" marB="0" anchor="ctr"/>
                </a:tc>
                <a:tc hMerge="1">
                  <a:txBody>
                    <a:bodyPr/>
                    <a:lstStyle/>
                    <a:p>
                      <a:endParaRPr lang="zh-TW" altLang="en-US"/>
                    </a:p>
                  </a:txBody>
                  <a:tcPr/>
                </a:tc>
                <a:extLst>
                  <a:ext uri="{0D108BD9-81ED-4DB2-BD59-A6C34878D82A}">
                    <a16:rowId xmlns:a16="http://schemas.microsoft.com/office/drawing/2014/main" val="207864908"/>
                  </a:ext>
                </a:extLst>
              </a:tr>
              <a:tr h="841843">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就讀國小</a:t>
                      </a:r>
                      <a:r>
                        <a:rPr lang="en-US" sz="1800" kern="100" dirty="0">
                          <a:effectLst/>
                          <a:latin typeface="微軟正黑體" panose="020B0604030504040204" pitchFamily="34" charset="-120"/>
                          <a:ea typeface="微軟正黑體" panose="020B0604030504040204" pitchFamily="34" charset="-120"/>
                        </a:rPr>
                        <a:t/>
                      </a:r>
                      <a:br>
                        <a:rPr lang="en-US" sz="1800" kern="100" dirty="0">
                          <a:effectLst/>
                          <a:latin typeface="微軟正黑體" panose="020B0604030504040204" pitchFamily="34" charset="-120"/>
                          <a:ea typeface="微軟正黑體" panose="020B0604030504040204" pitchFamily="34" charset="-120"/>
                        </a:rPr>
                      </a:br>
                      <a:r>
                        <a:rPr lang="zh-TW" sz="1800" kern="100" dirty="0">
                          <a:effectLst/>
                          <a:latin typeface="微軟正黑體" panose="020B0604030504040204" pitchFamily="34" charset="-120"/>
                          <a:ea typeface="微軟正黑體" panose="020B0604030504040204" pitchFamily="34" charset="-120"/>
                        </a:rPr>
                        <a:t>所在行政區</a:t>
                      </a:r>
                      <a:endParaRPr lang="zh-TW" sz="18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a:txBody>
                    <a:bodyPr/>
                    <a:lstStyle/>
                    <a:p>
                      <a:pPr algn="ctr">
                        <a:spcAft>
                          <a:spcPts val="0"/>
                        </a:spcAft>
                      </a:pPr>
                      <a:r>
                        <a:rPr lang="zh-TW" sz="2000" b="1" kern="100" dirty="0">
                          <a:solidFill>
                            <a:srgbClr val="002060"/>
                          </a:solidFill>
                          <a:effectLst/>
                          <a:latin typeface="微軟正黑體" panose="020B0604030504040204" pitchFamily="34" charset="-120"/>
                          <a:ea typeface="微軟正黑體" panose="020B0604030504040204" pitchFamily="34" charset="-120"/>
                        </a:rPr>
                        <a:t>桃園區</a:t>
                      </a:r>
                      <a:r>
                        <a:rPr lang="en-US" sz="2000" b="1" kern="100" dirty="0">
                          <a:solidFill>
                            <a:srgbClr val="002060"/>
                          </a:solidFill>
                          <a:effectLst/>
                          <a:latin typeface="微軟正黑體" panose="020B0604030504040204" pitchFamily="34" charset="-120"/>
                          <a:ea typeface="微軟正黑體" panose="020B0604030504040204" pitchFamily="34" charset="-120"/>
                        </a:rPr>
                        <a:t>  </a:t>
                      </a:r>
                      <a:r>
                        <a:rPr lang="zh-TW" sz="2000" b="1" kern="100" dirty="0">
                          <a:solidFill>
                            <a:srgbClr val="002060"/>
                          </a:solidFill>
                          <a:effectLst/>
                          <a:latin typeface="微軟正黑體" panose="020B0604030504040204" pitchFamily="34" charset="-120"/>
                          <a:ea typeface="微軟正黑體" panose="020B0604030504040204" pitchFamily="34" charset="-120"/>
                        </a:rPr>
                        <a:t>蘆竹區</a:t>
                      </a:r>
                      <a:r>
                        <a:rPr lang="en-US" sz="2000" b="1" kern="100" dirty="0">
                          <a:solidFill>
                            <a:srgbClr val="002060"/>
                          </a:solidFill>
                          <a:effectLst/>
                          <a:latin typeface="微軟正黑體" panose="020B0604030504040204" pitchFamily="34" charset="-120"/>
                          <a:ea typeface="微軟正黑體" panose="020B0604030504040204" pitchFamily="34" charset="-120"/>
                        </a:rPr>
                        <a:t>  </a:t>
                      </a:r>
                      <a:r>
                        <a:rPr lang="zh-TW" sz="2000" b="1" kern="100" dirty="0">
                          <a:solidFill>
                            <a:srgbClr val="002060"/>
                          </a:solidFill>
                          <a:effectLst/>
                          <a:latin typeface="微軟正黑體" panose="020B0604030504040204" pitchFamily="34" charset="-120"/>
                          <a:ea typeface="微軟正黑體" panose="020B0604030504040204" pitchFamily="34" charset="-120"/>
                        </a:rPr>
                        <a:t>大</a:t>
                      </a:r>
                      <a:r>
                        <a:rPr lang="zh-TW" sz="2000" b="1" kern="100" dirty="0" smtClean="0">
                          <a:solidFill>
                            <a:srgbClr val="002060"/>
                          </a:solidFill>
                          <a:effectLst/>
                          <a:latin typeface="微軟正黑體" panose="020B0604030504040204" pitchFamily="34" charset="-120"/>
                          <a:ea typeface="微軟正黑體" panose="020B0604030504040204" pitchFamily="34" charset="-120"/>
                        </a:rPr>
                        <a:t>園區</a:t>
                      </a:r>
                      <a:r>
                        <a:rPr lang="zh-TW" altLang="en-US" sz="2000" b="1" kern="100" dirty="0" smtClean="0">
                          <a:solidFill>
                            <a:srgbClr val="002060"/>
                          </a:solidFill>
                          <a:effectLst/>
                          <a:latin typeface="微軟正黑體" panose="020B0604030504040204" pitchFamily="34" charset="-120"/>
                          <a:ea typeface="微軟正黑體" panose="020B0604030504040204" pitchFamily="34" charset="-120"/>
                        </a:rPr>
                        <a:t>  </a:t>
                      </a:r>
                      <a:r>
                        <a:rPr lang="zh-TW" sz="2000" b="1" kern="100" dirty="0" smtClean="0">
                          <a:solidFill>
                            <a:srgbClr val="002060"/>
                          </a:solidFill>
                          <a:effectLst/>
                          <a:latin typeface="微軟正黑體" panose="020B0604030504040204" pitchFamily="34" charset="-120"/>
                          <a:ea typeface="微軟正黑體" panose="020B0604030504040204" pitchFamily="34" charset="-120"/>
                        </a:rPr>
                        <a:t>龜山</a:t>
                      </a:r>
                      <a:r>
                        <a:rPr lang="zh-TW" sz="2000" b="1" kern="100" dirty="0">
                          <a:solidFill>
                            <a:srgbClr val="002060"/>
                          </a:solidFill>
                          <a:effectLst/>
                          <a:latin typeface="微軟正黑體" panose="020B0604030504040204" pitchFamily="34" charset="-120"/>
                          <a:ea typeface="微軟正黑體" panose="020B0604030504040204" pitchFamily="34" charset="-120"/>
                        </a:rPr>
                        <a:t>區</a:t>
                      </a:r>
                      <a:r>
                        <a:rPr lang="en-US" sz="2000" b="1" kern="100" dirty="0">
                          <a:solidFill>
                            <a:srgbClr val="002060"/>
                          </a:solidFill>
                          <a:effectLst/>
                          <a:latin typeface="微軟正黑體" panose="020B0604030504040204" pitchFamily="34" charset="-120"/>
                          <a:ea typeface="微軟正黑體" panose="020B0604030504040204" pitchFamily="34" charset="-120"/>
                        </a:rPr>
                        <a:t>  </a:t>
                      </a:r>
                      <a:endParaRPr lang="en-US" sz="2000" b="1" kern="100" dirty="0" smtClean="0">
                        <a:solidFill>
                          <a:srgbClr val="002060"/>
                        </a:solidFill>
                        <a:effectLst/>
                        <a:latin typeface="微軟正黑體" panose="020B0604030504040204" pitchFamily="34" charset="-120"/>
                        <a:ea typeface="微軟正黑體" panose="020B0604030504040204" pitchFamily="34" charset="-120"/>
                      </a:endParaRPr>
                    </a:p>
                    <a:p>
                      <a:pPr algn="ctr">
                        <a:spcAft>
                          <a:spcPts val="0"/>
                        </a:spcAft>
                      </a:pPr>
                      <a:r>
                        <a:rPr lang="zh-TW" sz="2000" b="1" kern="100" dirty="0" smtClean="0">
                          <a:solidFill>
                            <a:srgbClr val="002060"/>
                          </a:solidFill>
                          <a:effectLst/>
                          <a:latin typeface="微軟正黑體" panose="020B0604030504040204" pitchFamily="34" charset="-120"/>
                          <a:ea typeface="微軟正黑體" panose="020B0604030504040204" pitchFamily="34" charset="-120"/>
                        </a:rPr>
                        <a:t>八德</a:t>
                      </a:r>
                      <a:r>
                        <a:rPr lang="zh-TW" sz="2000" b="1" kern="100" dirty="0">
                          <a:solidFill>
                            <a:srgbClr val="002060"/>
                          </a:solidFill>
                          <a:effectLst/>
                          <a:latin typeface="微軟正黑體" panose="020B0604030504040204" pitchFamily="34" charset="-120"/>
                          <a:ea typeface="微軟正黑體" panose="020B0604030504040204" pitchFamily="34" charset="-120"/>
                        </a:rPr>
                        <a:t>區</a:t>
                      </a:r>
                      <a:r>
                        <a:rPr lang="en-US" sz="2000" b="1" kern="100" dirty="0">
                          <a:solidFill>
                            <a:srgbClr val="002060"/>
                          </a:solidFill>
                          <a:effectLst/>
                          <a:latin typeface="微軟正黑體" panose="020B0604030504040204" pitchFamily="34" charset="-120"/>
                          <a:ea typeface="微軟正黑體" panose="020B0604030504040204" pitchFamily="34" charset="-120"/>
                        </a:rPr>
                        <a:t> </a:t>
                      </a:r>
                      <a:r>
                        <a:rPr lang="zh-TW" altLang="en-US" sz="2000" b="1" kern="100" dirty="0" smtClean="0">
                          <a:solidFill>
                            <a:srgbClr val="002060"/>
                          </a:solidFill>
                          <a:effectLst/>
                          <a:latin typeface="微軟正黑體" panose="020B0604030504040204" pitchFamily="34" charset="-120"/>
                          <a:ea typeface="微軟正黑體" panose="020B0604030504040204" pitchFamily="34" charset="-120"/>
                        </a:rPr>
                        <a:t>  </a:t>
                      </a:r>
                      <a:r>
                        <a:rPr lang="zh-TW" sz="2000" b="1" kern="100" dirty="0" smtClean="0">
                          <a:solidFill>
                            <a:srgbClr val="002060"/>
                          </a:solidFill>
                          <a:effectLst/>
                          <a:latin typeface="微軟正黑體" panose="020B0604030504040204" pitchFamily="34" charset="-120"/>
                          <a:ea typeface="微軟正黑體" panose="020B0604030504040204" pitchFamily="34" charset="-120"/>
                        </a:rPr>
                        <a:t>非桃園市</a:t>
                      </a:r>
                      <a:r>
                        <a:rPr lang="zh-TW" sz="2000" b="1" kern="100" dirty="0">
                          <a:solidFill>
                            <a:srgbClr val="002060"/>
                          </a:solidFill>
                          <a:effectLst/>
                          <a:latin typeface="微軟正黑體" panose="020B0604030504040204" pitchFamily="34" charset="-120"/>
                          <a:ea typeface="微軟正黑體" panose="020B0604030504040204" pitchFamily="34" charset="-120"/>
                        </a:rPr>
                        <a:t>區域</a:t>
                      </a:r>
                      <a:endParaRPr lang="zh-TW" sz="2000" b="1" kern="100" dirty="0">
                        <a:solidFill>
                          <a:srgbClr val="00206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gridSpan="2">
                  <a:txBody>
                    <a:bodyPr/>
                    <a:lstStyle/>
                    <a:p>
                      <a:pPr marL="0" algn="ctr" defTabSz="914400" rtl="0" eaLnBrk="1" latinLnBrk="0" hangingPunct="1">
                        <a:spcAft>
                          <a:spcPts val="0"/>
                        </a:spcAft>
                      </a:pP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中壢區</a:t>
                      </a:r>
                      <a:r>
                        <a:rPr lang="en-US" sz="2000" b="1" kern="100" dirty="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平鎮區</a:t>
                      </a:r>
                      <a:r>
                        <a:rPr lang="en-US" sz="2000" b="1" kern="100" dirty="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觀音區 </a:t>
                      </a:r>
                      <a:r>
                        <a:rPr lang="zh-TW" altLang="en-US" sz="2000" b="1" kern="100" dirty="0" smtClean="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000" b="1" kern="100" dirty="0" smtClean="0">
                          <a:solidFill>
                            <a:schemeClr val="accent6">
                              <a:lumMod val="50000"/>
                            </a:schemeClr>
                          </a:solidFill>
                          <a:effectLst/>
                          <a:latin typeface="微軟正黑體" panose="020B0604030504040204" pitchFamily="34" charset="-120"/>
                          <a:ea typeface="微軟正黑體" panose="020B0604030504040204" pitchFamily="34" charset="-120"/>
                        </a:rPr>
                        <a:t>龍潭</a:t>
                      </a: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區</a:t>
                      </a:r>
                      <a:r>
                        <a:rPr lang="en-US" sz="2000" b="1" kern="100" dirty="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楊梅</a:t>
                      </a:r>
                      <a:r>
                        <a:rPr lang="zh-TW" sz="2000" b="1" kern="100" dirty="0" smtClean="0">
                          <a:solidFill>
                            <a:schemeClr val="accent6">
                              <a:lumMod val="50000"/>
                            </a:schemeClr>
                          </a:solidFill>
                          <a:effectLst/>
                          <a:latin typeface="微軟正黑體" panose="020B0604030504040204" pitchFamily="34" charset="-120"/>
                          <a:ea typeface="微軟正黑體" panose="020B0604030504040204" pitchFamily="34" charset="-120"/>
                        </a:rPr>
                        <a:t>區</a:t>
                      </a:r>
                      <a:r>
                        <a:rPr lang="zh-TW" altLang="en-US" sz="2000" b="1" kern="100" dirty="0" smtClean="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000" b="1" kern="100" dirty="0" smtClean="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新屋區 </a:t>
                      </a:r>
                      <a:r>
                        <a:rPr lang="zh-TW" altLang="en-US" sz="2000" b="1" kern="100" dirty="0" smtClean="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000" b="1" kern="100" dirty="0" smtClean="0">
                          <a:solidFill>
                            <a:schemeClr val="accent6">
                              <a:lumMod val="50000"/>
                            </a:schemeClr>
                          </a:solidFill>
                          <a:effectLst/>
                          <a:latin typeface="微軟正黑體" panose="020B0604030504040204" pitchFamily="34" charset="-120"/>
                          <a:ea typeface="微軟正黑體" panose="020B0604030504040204" pitchFamily="34" charset="-120"/>
                        </a:rPr>
                        <a:t>大溪</a:t>
                      </a: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區</a:t>
                      </a:r>
                      <a:r>
                        <a:rPr lang="en-US" sz="2000" b="1" kern="100" dirty="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復興區</a:t>
                      </a:r>
                      <a:endPar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cs typeface="+mn-cs"/>
                      </a:endParaRPr>
                    </a:p>
                  </a:txBody>
                  <a:tcPr marL="51435" marR="51435" marT="7144" marB="0" anchor="ctr"/>
                </a:tc>
                <a:tc hMerge="1">
                  <a:txBody>
                    <a:bodyPr/>
                    <a:lstStyle/>
                    <a:p>
                      <a:endParaRPr lang="zh-TW" altLang="en-US"/>
                    </a:p>
                  </a:txBody>
                  <a:tcPr/>
                </a:tc>
                <a:extLst>
                  <a:ext uri="{0D108BD9-81ED-4DB2-BD59-A6C34878D82A}">
                    <a16:rowId xmlns:a16="http://schemas.microsoft.com/office/drawing/2014/main" val="124890512"/>
                  </a:ext>
                </a:extLst>
              </a:tr>
              <a:tr h="646763">
                <a:tc>
                  <a:txBody>
                    <a:bodyPr/>
                    <a:lstStyle/>
                    <a:p>
                      <a:pPr algn="ctr">
                        <a:spcAft>
                          <a:spcPts val="0"/>
                        </a:spcAft>
                      </a:pPr>
                      <a:r>
                        <a:rPr lang="zh-TW" altLang="en-US" sz="1800" b="1" kern="100" dirty="0" smtClean="0">
                          <a:solidFill>
                            <a:srgbClr val="FF0000"/>
                          </a:solidFill>
                          <a:effectLst/>
                          <a:latin typeface="微軟正黑體" panose="020B0604030504040204" pitchFamily="34" charset="-120"/>
                          <a:ea typeface="微軟正黑體" panose="020B0604030504040204" pitchFamily="34" charset="-120"/>
                        </a:rPr>
                        <a:t>初選</a:t>
                      </a:r>
                      <a:endParaRPr lang="en-US" altLang="zh-TW" sz="1800" b="1" kern="100" dirty="0" smtClean="0">
                        <a:solidFill>
                          <a:srgbClr val="FF0000"/>
                        </a:solidFill>
                        <a:effectLst/>
                        <a:latin typeface="微軟正黑體" panose="020B0604030504040204" pitchFamily="34" charset="-120"/>
                        <a:ea typeface="微軟正黑體" panose="020B0604030504040204" pitchFamily="34" charset="-120"/>
                      </a:endParaRPr>
                    </a:p>
                    <a:p>
                      <a:pPr algn="ctr">
                        <a:spcAft>
                          <a:spcPts val="0"/>
                        </a:spcAft>
                      </a:pPr>
                      <a:r>
                        <a:rPr lang="zh-TW" altLang="zh-TW" sz="1800" b="1" kern="100" dirty="0" smtClean="0">
                          <a:solidFill>
                            <a:srgbClr val="FF0000"/>
                          </a:solidFill>
                          <a:effectLst/>
                          <a:latin typeface="微軟正黑體" panose="020B0604030504040204" pitchFamily="34" charset="-120"/>
                          <a:ea typeface="微軟正黑體" panose="020B0604030504040204" pitchFamily="34" charset="-120"/>
                        </a:rPr>
                        <a:t>測驗時間</a:t>
                      </a:r>
                      <a:endParaRPr lang="zh-TW" altLang="zh-TW" sz="18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gridSpan="3">
                  <a:txBody>
                    <a:bodyPr/>
                    <a:lstStyle/>
                    <a:p>
                      <a:pPr algn="ctr">
                        <a:spcAft>
                          <a:spcPts val="0"/>
                        </a:spcAft>
                      </a:pPr>
                      <a:r>
                        <a:rPr lang="en-US" sz="2400" b="1" kern="100" dirty="0" smtClean="0">
                          <a:solidFill>
                            <a:srgbClr val="FF0000"/>
                          </a:solidFill>
                          <a:effectLst/>
                          <a:latin typeface="微軟正黑體" panose="020B0604030504040204" pitchFamily="34" charset="-120"/>
                          <a:ea typeface="微軟正黑體" panose="020B0604030504040204" pitchFamily="34" charset="-120"/>
                          <a:cs typeface="+mn-cs"/>
                        </a:rPr>
                        <a:t>1</a:t>
                      </a:r>
                      <a:r>
                        <a:rPr lang="en-US" altLang="zh-TW" sz="2400" b="1" kern="100" dirty="0" smtClean="0">
                          <a:solidFill>
                            <a:srgbClr val="FF0000"/>
                          </a:solidFill>
                          <a:effectLst/>
                          <a:latin typeface="微軟正黑體" panose="020B0604030504040204" pitchFamily="34" charset="-120"/>
                          <a:ea typeface="微軟正黑體" panose="020B0604030504040204" pitchFamily="34" charset="-120"/>
                          <a:cs typeface="+mn-cs"/>
                        </a:rPr>
                        <a:t>10</a:t>
                      </a:r>
                      <a:r>
                        <a:rPr lang="zh-TW" sz="2400" b="1" kern="100" dirty="0" smtClean="0">
                          <a:solidFill>
                            <a:srgbClr val="FF0000"/>
                          </a:solidFill>
                          <a:effectLst/>
                          <a:latin typeface="微軟正黑體" panose="020B0604030504040204" pitchFamily="34" charset="-120"/>
                          <a:ea typeface="微軟正黑體" panose="020B0604030504040204" pitchFamily="34" charset="-120"/>
                          <a:cs typeface="+mn-cs"/>
                        </a:rPr>
                        <a:t>年</a:t>
                      </a:r>
                      <a:r>
                        <a:rPr lang="en-US" sz="2400" b="1" kern="100" dirty="0">
                          <a:solidFill>
                            <a:srgbClr val="FF0000"/>
                          </a:solidFill>
                          <a:effectLst/>
                          <a:latin typeface="微軟正黑體" panose="020B0604030504040204" pitchFamily="34" charset="-120"/>
                          <a:ea typeface="微軟正黑體" panose="020B0604030504040204" pitchFamily="34" charset="-120"/>
                          <a:cs typeface="+mn-cs"/>
                        </a:rPr>
                        <a:t>3</a:t>
                      </a:r>
                      <a:r>
                        <a:rPr lang="zh-TW" sz="2400" b="1" kern="100" dirty="0" smtClean="0">
                          <a:solidFill>
                            <a:srgbClr val="FF0000"/>
                          </a:solidFill>
                          <a:effectLst/>
                          <a:latin typeface="微軟正黑體" panose="020B0604030504040204" pitchFamily="34" charset="-120"/>
                          <a:ea typeface="微軟正黑體" panose="020B0604030504040204" pitchFamily="34" charset="-120"/>
                          <a:cs typeface="+mn-cs"/>
                        </a:rPr>
                        <a:t>月</a:t>
                      </a:r>
                      <a:r>
                        <a:rPr lang="en-US" altLang="zh-TW" sz="2400" b="1" kern="100" dirty="0" smtClean="0">
                          <a:solidFill>
                            <a:srgbClr val="FF0000"/>
                          </a:solidFill>
                          <a:effectLst/>
                          <a:latin typeface="微軟正黑體" panose="020B0604030504040204" pitchFamily="34" charset="-120"/>
                          <a:ea typeface="微軟正黑體" panose="020B0604030504040204" pitchFamily="34" charset="-120"/>
                          <a:cs typeface="+mn-cs"/>
                        </a:rPr>
                        <a:t>6</a:t>
                      </a:r>
                      <a:r>
                        <a:rPr lang="zh-TW" sz="2400" b="1" kern="100" dirty="0" smtClean="0">
                          <a:solidFill>
                            <a:srgbClr val="FF0000"/>
                          </a:solidFill>
                          <a:effectLst/>
                          <a:latin typeface="微軟正黑體" panose="020B0604030504040204" pitchFamily="34" charset="-120"/>
                          <a:ea typeface="微軟正黑體" panose="020B0604030504040204" pitchFamily="34" charset="-120"/>
                          <a:cs typeface="+mn-cs"/>
                        </a:rPr>
                        <a:t>日</a:t>
                      </a:r>
                      <a:r>
                        <a:rPr lang="en-US" sz="2400" b="1" kern="100" dirty="0" smtClean="0">
                          <a:solidFill>
                            <a:srgbClr val="FF0000"/>
                          </a:solidFill>
                          <a:effectLst/>
                          <a:latin typeface="微軟正黑體" panose="020B0604030504040204" pitchFamily="34" charset="-120"/>
                          <a:ea typeface="微軟正黑體" panose="020B0604030504040204" pitchFamily="34" charset="-120"/>
                          <a:cs typeface="+mn-cs"/>
                        </a:rPr>
                        <a:t>(</a:t>
                      </a:r>
                      <a:r>
                        <a:rPr lang="zh-TW" altLang="en-US" sz="2400" b="1" kern="100" dirty="0" smtClean="0">
                          <a:solidFill>
                            <a:srgbClr val="FF0000"/>
                          </a:solidFill>
                          <a:effectLst/>
                          <a:latin typeface="微軟正黑體" panose="020B0604030504040204" pitchFamily="34" charset="-120"/>
                          <a:ea typeface="微軟正黑體" panose="020B0604030504040204" pitchFamily="34" charset="-120"/>
                          <a:cs typeface="+mn-cs"/>
                        </a:rPr>
                        <a:t>六</a:t>
                      </a:r>
                      <a:r>
                        <a:rPr lang="en-US" sz="2400" b="1" kern="100" dirty="0" smtClean="0">
                          <a:solidFill>
                            <a:srgbClr val="FF0000"/>
                          </a:solidFill>
                          <a:effectLst/>
                          <a:latin typeface="微軟正黑體" panose="020B0604030504040204" pitchFamily="34" charset="-120"/>
                          <a:ea typeface="微軟正黑體" panose="020B0604030504040204" pitchFamily="34" charset="-120"/>
                          <a:cs typeface="+mn-cs"/>
                        </a:rPr>
                        <a:t>) </a:t>
                      </a:r>
                      <a:r>
                        <a:rPr lang="en-US" altLang="zh-TW" sz="2400" b="1" kern="100" dirty="0" smtClean="0">
                          <a:solidFill>
                            <a:srgbClr val="FF0000"/>
                          </a:solidFill>
                          <a:effectLst/>
                          <a:latin typeface="微軟正黑體" panose="020B0604030504040204" pitchFamily="34" charset="-120"/>
                          <a:ea typeface="微軟正黑體" panose="020B0604030504040204" pitchFamily="34" charset="-120"/>
                        </a:rPr>
                        <a:t>8</a:t>
                      </a:r>
                      <a:r>
                        <a:rPr lang="zh-TW" altLang="zh-TW" sz="2400" b="1" kern="100" dirty="0" smtClean="0">
                          <a:solidFill>
                            <a:srgbClr val="FF0000"/>
                          </a:solidFill>
                          <a:effectLst/>
                          <a:latin typeface="微軟正黑體" panose="020B0604030504040204" pitchFamily="34" charset="-120"/>
                          <a:ea typeface="微軟正黑體" panose="020B0604030504040204" pitchFamily="34" charset="-120"/>
                        </a:rPr>
                        <a:t>：</a:t>
                      </a:r>
                      <a:r>
                        <a:rPr lang="en-US" altLang="zh-TW" sz="2400" b="1" kern="100" dirty="0" smtClean="0">
                          <a:solidFill>
                            <a:srgbClr val="FF0000"/>
                          </a:solidFill>
                          <a:effectLst/>
                          <a:latin typeface="微軟正黑體" panose="020B0604030504040204" pitchFamily="34" charset="-120"/>
                          <a:ea typeface="微軟正黑體" panose="020B0604030504040204" pitchFamily="34" charset="-120"/>
                        </a:rPr>
                        <a:t>20</a:t>
                      </a:r>
                      <a:r>
                        <a:rPr lang="zh-TW" altLang="zh-TW" sz="2400" b="1" kern="100" dirty="0" smtClean="0">
                          <a:solidFill>
                            <a:srgbClr val="FF0000"/>
                          </a:solidFill>
                          <a:effectLst/>
                          <a:latin typeface="微軟正黑體" panose="020B0604030504040204" pitchFamily="34" charset="-120"/>
                          <a:ea typeface="微軟正黑體" panose="020B0604030504040204" pitchFamily="34" charset="-120"/>
                        </a:rPr>
                        <a:t>進場</a:t>
                      </a:r>
                      <a:endParaRPr lang="zh-TW" alt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035740245"/>
                  </a:ext>
                </a:extLst>
              </a:tr>
              <a:tr h="597226">
                <a:tc>
                  <a:txBody>
                    <a:bodyPr/>
                    <a:lstStyle/>
                    <a:p>
                      <a:pPr algn="ctr">
                        <a:spcAft>
                          <a:spcPts val="0"/>
                        </a:spcAft>
                      </a:pPr>
                      <a:r>
                        <a:rPr lang="zh-TW" altLang="en-US" sz="2000" b="1" kern="100" dirty="0" smtClean="0">
                          <a:solidFill>
                            <a:srgbClr val="FF0000"/>
                          </a:solidFill>
                          <a:effectLst/>
                          <a:latin typeface="微軟正黑體" panose="020B0604030504040204" pitchFamily="34" charset="-120"/>
                          <a:ea typeface="微軟正黑體" panose="020B0604030504040204" pitchFamily="34" charset="-120"/>
                        </a:rPr>
                        <a:t>複選</a:t>
                      </a:r>
                      <a:endParaRPr lang="en-US" altLang="zh-TW" sz="2000" b="1" kern="100" dirty="0" smtClean="0">
                        <a:solidFill>
                          <a:srgbClr val="FF0000"/>
                        </a:solidFill>
                        <a:effectLst/>
                        <a:latin typeface="微軟正黑體" panose="020B0604030504040204" pitchFamily="34" charset="-120"/>
                        <a:ea typeface="微軟正黑體" panose="020B0604030504040204" pitchFamily="34" charset="-120"/>
                      </a:endParaRPr>
                    </a:p>
                    <a:p>
                      <a:pPr algn="ctr">
                        <a:spcAft>
                          <a:spcPts val="0"/>
                        </a:spcAft>
                      </a:pPr>
                      <a:r>
                        <a:rPr lang="zh-TW" sz="2000" b="1" kern="100" dirty="0" smtClean="0">
                          <a:solidFill>
                            <a:srgbClr val="FF0000"/>
                          </a:solidFill>
                          <a:effectLst/>
                          <a:latin typeface="微軟正黑體" panose="020B0604030504040204" pitchFamily="34" charset="-120"/>
                          <a:ea typeface="微軟正黑體" panose="020B0604030504040204" pitchFamily="34" charset="-120"/>
                        </a:rPr>
                        <a:t>測驗</a:t>
                      </a:r>
                      <a:r>
                        <a:rPr lang="zh-TW" sz="2000" b="1" kern="100" dirty="0">
                          <a:solidFill>
                            <a:srgbClr val="FF0000"/>
                          </a:solidFill>
                          <a:effectLst/>
                          <a:latin typeface="微軟正黑體" panose="020B0604030504040204" pitchFamily="34" charset="-120"/>
                          <a:ea typeface="微軟正黑體" panose="020B0604030504040204" pitchFamily="34" charset="-120"/>
                        </a:rPr>
                        <a:t>時間</a:t>
                      </a:r>
                      <a:endParaRPr lang="zh-TW" sz="20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gridSpan="3">
                  <a:txBody>
                    <a:bodyPr/>
                    <a:lstStyle/>
                    <a:p>
                      <a:pPr algn="ctr">
                        <a:spcAft>
                          <a:spcPts val="0"/>
                        </a:spcAft>
                      </a:pPr>
                      <a:r>
                        <a:rPr lang="en-US" sz="2400" b="1" kern="100" dirty="0" smtClean="0">
                          <a:solidFill>
                            <a:srgbClr val="FF0000"/>
                          </a:solidFill>
                          <a:effectLst/>
                          <a:latin typeface="微軟正黑體" panose="020B0604030504040204" pitchFamily="34" charset="-120"/>
                          <a:ea typeface="微軟正黑體" panose="020B0604030504040204" pitchFamily="34" charset="-120"/>
                        </a:rPr>
                        <a:t>1</a:t>
                      </a:r>
                      <a:r>
                        <a:rPr lang="en-US" altLang="zh-TW" sz="2400" b="1" kern="100" dirty="0" smtClean="0">
                          <a:solidFill>
                            <a:srgbClr val="FF0000"/>
                          </a:solidFill>
                          <a:effectLst/>
                          <a:latin typeface="微軟正黑體" panose="020B0604030504040204" pitchFamily="34" charset="-120"/>
                          <a:ea typeface="微軟正黑體" panose="020B0604030504040204" pitchFamily="34" charset="-120"/>
                        </a:rPr>
                        <a:t>10</a:t>
                      </a:r>
                      <a:r>
                        <a:rPr lang="zh-TW" sz="2400" b="1" kern="100" dirty="0" smtClean="0">
                          <a:solidFill>
                            <a:srgbClr val="FF0000"/>
                          </a:solidFill>
                          <a:effectLst/>
                          <a:latin typeface="微軟正黑體" panose="020B0604030504040204" pitchFamily="34" charset="-120"/>
                          <a:ea typeface="微軟正黑體" panose="020B0604030504040204" pitchFamily="34" charset="-120"/>
                        </a:rPr>
                        <a:t>年</a:t>
                      </a:r>
                      <a:r>
                        <a:rPr lang="en-US" altLang="zh-TW" sz="2400" b="1" kern="100" dirty="0" smtClean="0">
                          <a:solidFill>
                            <a:srgbClr val="FF0000"/>
                          </a:solidFill>
                          <a:effectLst/>
                          <a:latin typeface="微軟正黑體" panose="020B0604030504040204" pitchFamily="34" charset="-120"/>
                          <a:ea typeface="微軟正黑體" panose="020B0604030504040204" pitchFamily="34" charset="-120"/>
                        </a:rPr>
                        <a:t>4</a:t>
                      </a:r>
                      <a:r>
                        <a:rPr lang="zh-TW" sz="2400" b="1" kern="100" dirty="0" smtClean="0">
                          <a:solidFill>
                            <a:srgbClr val="FF0000"/>
                          </a:solidFill>
                          <a:effectLst/>
                          <a:latin typeface="微軟正黑體" panose="020B0604030504040204" pitchFamily="34" charset="-120"/>
                          <a:ea typeface="微軟正黑體" panose="020B0604030504040204" pitchFamily="34" charset="-120"/>
                        </a:rPr>
                        <a:t>月</a:t>
                      </a:r>
                      <a:r>
                        <a:rPr lang="en-US" altLang="zh-TW" sz="2400" b="1" kern="100" dirty="0" smtClean="0">
                          <a:solidFill>
                            <a:srgbClr val="FF0000"/>
                          </a:solidFill>
                          <a:effectLst/>
                          <a:latin typeface="微軟正黑體" panose="020B0604030504040204" pitchFamily="34" charset="-120"/>
                          <a:ea typeface="微軟正黑體" panose="020B0604030504040204" pitchFamily="34" charset="-120"/>
                        </a:rPr>
                        <a:t>11</a:t>
                      </a:r>
                      <a:r>
                        <a:rPr lang="zh-TW" sz="2400" b="1" kern="100" dirty="0" smtClean="0">
                          <a:solidFill>
                            <a:srgbClr val="FF0000"/>
                          </a:solidFill>
                          <a:effectLst/>
                          <a:latin typeface="微軟正黑體" panose="020B0604030504040204" pitchFamily="34" charset="-120"/>
                          <a:ea typeface="微軟正黑體" panose="020B0604030504040204" pitchFamily="34" charset="-120"/>
                        </a:rPr>
                        <a:t>日</a:t>
                      </a:r>
                      <a:r>
                        <a:rPr lang="en-US" sz="2400" b="1" kern="100" dirty="0" smtClean="0">
                          <a:solidFill>
                            <a:srgbClr val="FF0000"/>
                          </a:solidFill>
                          <a:effectLst/>
                          <a:latin typeface="微軟正黑體" panose="020B0604030504040204" pitchFamily="34" charset="-120"/>
                          <a:ea typeface="微軟正黑體" panose="020B0604030504040204" pitchFamily="34" charset="-120"/>
                        </a:rPr>
                        <a:t>(</a:t>
                      </a:r>
                      <a:r>
                        <a:rPr lang="zh-TW" altLang="en-US" sz="2400" b="1" kern="100" dirty="0" smtClean="0">
                          <a:solidFill>
                            <a:srgbClr val="FF0000"/>
                          </a:solidFill>
                          <a:effectLst/>
                          <a:latin typeface="微軟正黑體" panose="020B0604030504040204" pitchFamily="34" charset="-120"/>
                          <a:ea typeface="微軟正黑體" panose="020B0604030504040204" pitchFamily="34" charset="-120"/>
                        </a:rPr>
                        <a:t>日</a:t>
                      </a:r>
                      <a:r>
                        <a:rPr lang="en-US" sz="2400" b="1" kern="100" dirty="0" smtClean="0">
                          <a:solidFill>
                            <a:srgbClr val="FF0000"/>
                          </a:solidFill>
                          <a:effectLst/>
                          <a:latin typeface="微軟正黑體" panose="020B0604030504040204" pitchFamily="34" charset="-120"/>
                          <a:ea typeface="微軟正黑體" panose="020B0604030504040204" pitchFamily="34" charset="-120"/>
                        </a:rPr>
                        <a:t>)</a:t>
                      </a:r>
                      <a:r>
                        <a:rPr lang="zh-TW" altLang="en-US" sz="2400" b="1" kern="100" dirty="0" smtClean="0">
                          <a:solidFill>
                            <a:srgbClr val="FF0000"/>
                          </a:solidFill>
                          <a:effectLst/>
                          <a:latin typeface="微軟正黑體" panose="020B0604030504040204" pitchFamily="34" charset="-120"/>
                          <a:ea typeface="微軟正黑體" panose="020B0604030504040204" pitchFamily="34" charset="-120"/>
                        </a:rPr>
                        <a:t> </a:t>
                      </a:r>
                      <a:r>
                        <a:rPr lang="en-US" sz="2400" b="1" kern="100" dirty="0" smtClean="0">
                          <a:solidFill>
                            <a:srgbClr val="FF0000"/>
                          </a:solidFill>
                          <a:effectLst/>
                          <a:latin typeface="微軟正黑體" panose="020B0604030504040204" pitchFamily="34" charset="-120"/>
                          <a:ea typeface="微軟正黑體" panose="020B0604030504040204" pitchFamily="34" charset="-120"/>
                        </a:rPr>
                        <a:t>8</a:t>
                      </a:r>
                      <a:r>
                        <a:rPr lang="zh-TW" sz="2400" b="1" kern="100" dirty="0">
                          <a:solidFill>
                            <a:srgbClr val="FF0000"/>
                          </a:solidFill>
                          <a:effectLst/>
                          <a:latin typeface="微軟正黑體" panose="020B0604030504040204" pitchFamily="34" charset="-120"/>
                          <a:ea typeface="微軟正黑體" panose="020B0604030504040204" pitchFamily="34" charset="-120"/>
                        </a:rPr>
                        <a:t>：</a:t>
                      </a:r>
                      <a:r>
                        <a:rPr lang="en-US" sz="2400" b="1" kern="100" dirty="0">
                          <a:solidFill>
                            <a:srgbClr val="FF0000"/>
                          </a:solidFill>
                          <a:effectLst/>
                          <a:latin typeface="微軟正黑體" panose="020B0604030504040204" pitchFamily="34" charset="-120"/>
                          <a:ea typeface="微軟正黑體" panose="020B0604030504040204" pitchFamily="34" charset="-120"/>
                        </a:rPr>
                        <a:t>50</a:t>
                      </a:r>
                      <a:r>
                        <a:rPr lang="zh-TW" sz="2400" b="1" kern="100" dirty="0" smtClean="0">
                          <a:solidFill>
                            <a:srgbClr val="FF0000"/>
                          </a:solidFill>
                          <a:effectLst/>
                          <a:latin typeface="微軟正黑體" panose="020B0604030504040204" pitchFamily="34" charset="-120"/>
                          <a:ea typeface="微軟正黑體" panose="020B0604030504040204" pitchFamily="34" charset="-120"/>
                        </a:rPr>
                        <a:t>進場</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366931665"/>
                  </a:ext>
                </a:extLst>
              </a:tr>
              <a:tr h="1246566">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英語</a:t>
                      </a:r>
                      <a:r>
                        <a:rPr lang="zh-TW" sz="1800" kern="100" dirty="0" smtClean="0">
                          <a:effectLst/>
                          <a:latin typeface="微軟正黑體" panose="020B0604030504040204" pitchFamily="34" charset="-120"/>
                          <a:ea typeface="微軟正黑體" panose="020B0604030504040204" pitchFamily="34" charset="-120"/>
                        </a:rPr>
                        <a:t>資</a:t>
                      </a:r>
                      <a:r>
                        <a:rPr lang="zh-TW" sz="1800" kern="100" dirty="0">
                          <a:effectLst/>
                          <a:latin typeface="微軟正黑體" panose="020B0604030504040204" pitchFamily="34" charset="-120"/>
                          <a:ea typeface="微軟正黑體" panose="020B0604030504040204" pitchFamily="34" charset="-120"/>
                        </a:rPr>
                        <a:t>優</a:t>
                      </a:r>
                    </a:p>
                    <a:p>
                      <a:pPr algn="ctr">
                        <a:spcAft>
                          <a:spcPts val="0"/>
                        </a:spcAft>
                      </a:pPr>
                      <a:r>
                        <a:rPr lang="zh-TW" sz="1800" kern="100" dirty="0">
                          <a:effectLst/>
                          <a:latin typeface="微軟正黑體" panose="020B0604030504040204" pitchFamily="34" charset="-120"/>
                          <a:ea typeface="微軟正黑體" panose="020B0604030504040204" pitchFamily="34" charset="-120"/>
                        </a:rPr>
                        <a:t>測驗地點</a:t>
                      </a:r>
                      <a:endParaRPr lang="zh-TW" sz="18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100" b="1" kern="100" dirty="0" smtClean="0">
                          <a:solidFill>
                            <a:srgbClr val="FF0000"/>
                          </a:solidFill>
                          <a:effectLst/>
                          <a:latin typeface="微軟正黑體" panose="020B0604030504040204" pitchFamily="34" charset="-120"/>
                          <a:ea typeface="+mn-ea"/>
                          <a:cs typeface="+mn-cs"/>
                        </a:rPr>
                        <a:t>初、複選</a:t>
                      </a:r>
                      <a:endParaRPr lang="en-US" altLang="zh-TW" sz="2100" b="1" kern="100" dirty="0" smtClean="0">
                        <a:solidFill>
                          <a:srgbClr val="002060"/>
                        </a:solidFill>
                        <a:effectLst/>
                        <a:latin typeface="微軟正黑體" panose="020B0604030504040204" pitchFamily="34" charset="-120"/>
                        <a:ea typeface="微軟正黑體" panose="020B0604030504040204" pitchFamily="34" charset="-120"/>
                        <a:cs typeface="+mn-cs"/>
                      </a:endParaRPr>
                    </a:p>
                    <a:p>
                      <a:pPr marL="0" algn="ctr" defTabSz="914400" rtl="0" eaLnBrk="1" latinLnBrk="0" hangingPunct="1">
                        <a:spcAft>
                          <a:spcPts val="0"/>
                        </a:spcAft>
                      </a:pPr>
                      <a:r>
                        <a:rPr lang="zh-TW" altLang="en-US" sz="2100" b="1" kern="100" dirty="0" smtClean="0">
                          <a:solidFill>
                            <a:srgbClr val="002060"/>
                          </a:solidFill>
                          <a:effectLst/>
                          <a:latin typeface="微軟正黑體" panose="020B0604030504040204" pitchFamily="34" charset="-120"/>
                          <a:ea typeface="微軟正黑體" panose="020B0604030504040204" pitchFamily="34" charset="-120"/>
                          <a:cs typeface="+mn-cs"/>
                        </a:rPr>
                        <a:t>同德</a:t>
                      </a:r>
                      <a:r>
                        <a:rPr lang="zh-TW" sz="2100" b="1" kern="100" dirty="0" smtClean="0">
                          <a:solidFill>
                            <a:srgbClr val="002060"/>
                          </a:solidFill>
                          <a:effectLst/>
                          <a:latin typeface="微軟正黑體" panose="020B0604030504040204" pitchFamily="34" charset="-120"/>
                          <a:ea typeface="微軟正黑體" panose="020B0604030504040204" pitchFamily="34" charset="-120"/>
                          <a:cs typeface="+mn-cs"/>
                        </a:rPr>
                        <a:t>國中</a:t>
                      </a:r>
                      <a:endParaRPr lang="zh-TW" sz="2100" b="1" kern="100" dirty="0">
                        <a:solidFill>
                          <a:srgbClr val="FF0000"/>
                        </a:solidFill>
                        <a:effectLst/>
                        <a:latin typeface="微軟正黑體" panose="020B0604030504040204" pitchFamily="34" charset="-120"/>
                        <a:ea typeface="微軟正黑體" panose="020B0604030504040204" pitchFamily="34" charset="-120"/>
                        <a:cs typeface="+mn-cs"/>
                      </a:endParaRPr>
                    </a:p>
                  </a:txBody>
                  <a:tcPr marL="51435" marR="51435" marT="7144" marB="0" anchor="ctr"/>
                </a:tc>
                <a:tc>
                  <a:txBody>
                    <a:bodyPr/>
                    <a:lstStyle/>
                    <a:p>
                      <a:pPr marL="0" algn="ctr" defTabSz="914400" rtl="0" eaLnBrk="1" latinLnBrk="0" hangingPunct="1">
                        <a:spcAft>
                          <a:spcPts val="0"/>
                        </a:spcAft>
                      </a:pPr>
                      <a:endParaRPr lang="en-US" altLang="zh-TW" sz="2100" b="1" kern="100" dirty="0" smtClean="0">
                        <a:solidFill>
                          <a:schemeClr val="accent6">
                            <a:lumMod val="50000"/>
                          </a:schemeClr>
                        </a:solidFill>
                        <a:effectLst/>
                        <a:latin typeface="微軟正黑體" panose="020B0604030504040204" pitchFamily="34" charset="-120"/>
                        <a:ea typeface="微軟正黑體" panose="020B0604030504040204" pitchFamily="34" charset="-120"/>
                        <a:cs typeface="+mn-cs"/>
                      </a:endParaRPr>
                    </a:p>
                    <a:p>
                      <a:pPr marL="0" algn="ctr" defTabSz="914400" rtl="0" eaLnBrk="1" latinLnBrk="0" hangingPunct="1">
                        <a:spcAft>
                          <a:spcPts val="0"/>
                        </a:spcAft>
                      </a:pPr>
                      <a:r>
                        <a:rPr lang="zh-TW" altLang="en-US" sz="2100" b="1" kern="100" dirty="0" smtClean="0">
                          <a:solidFill>
                            <a:srgbClr val="FF0000"/>
                          </a:solidFill>
                          <a:effectLst/>
                          <a:latin typeface="微軟正黑體" panose="020B0604030504040204" pitchFamily="34" charset="-120"/>
                          <a:ea typeface="微軟正黑體" panose="020B0604030504040204" pitchFamily="34" charset="-120"/>
                          <a:cs typeface="+mn-cs"/>
                        </a:rPr>
                        <a:t>初選</a:t>
                      </a:r>
                      <a:endParaRPr lang="en-US" altLang="zh-TW" sz="2100" b="1" kern="100" dirty="0" smtClean="0">
                        <a:solidFill>
                          <a:srgbClr val="FF0000"/>
                        </a:solidFill>
                        <a:effectLst/>
                        <a:latin typeface="微軟正黑體" panose="020B0604030504040204" pitchFamily="34" charset="-120"/>
                        <a:ea typeface="微軟正黑體" panose="020B0604030504040204" pitchFamily="34" charset="-120"/>
                        <a:cs typeface="+mn-cs"/>
                      </a:endParaRPr>
                    </a:p>
                    <a:p>
                      <a:pPr marL="0" algn="ctr" defTabSz="914400" rtl="0" eaLnBrk="1" latinLnBrk="0" hangingPunct="1">
                        <a:spcAft>
                          <a:spcPts val="0"/>
                        </a:spcAft>
                      </a:pPr>
                      <a:r>
                        <a:rPr lang="zh-TW" altLang="en-US" sz="2100" b="1" kern="100" dirty="0" smtClean="0">
                          <a:solidFill>
                            <a:schemeClr val="accent6">
                              <a:lumMod val="50000"/>
                            </a:schemeClr>
                          </a:solidFill>
                          <a:effectLst/>
                          <a:latin typeface="微軟正黑體" panose="020B0604030504040204" pitchFamily="34" charset="-120"/>
                          <a:ea typeface="微軟正黑體" panose="020B0604030504040204" pitchFamily="34" charset="-120"/>
                          <a:cs typeface="+mn-cs"/>
                        </a:rPr>
                        <a:t>中壢</a:t>
                      </a:r>
                      <a:r>
                        <a:rPr lang="zh-TW" sz="2100" b="1" kern="100" dirty="0" smtClean="0">
                          <a:solidFill>
                            <a:schemeClr val="accent6">
                              <a:lumMod val="50000"/>
                            </a:schemeClr>
                          </a:solidFill>
                          <a:effectLst/>
                          <a:latin typeface="微軟正黑體" panose="020B0604030504040204" pitchFamily="34" charset="-120"/>
                          <a:ea typeface="微軟正黑體" panose="020B0604030504040204" pitchFamily="34" charset="-120"/>
                          <a:cs typeface="+mn-cs"/>
                        </a:rPr>
                        <a:t>國中</a:t>
                      </a:r>
                      <a:endParaRPr lang="en-US" altLang="zh-TW" sz="2100" b="1" kern="100" dirty="0" smtClean="0">
                        <a:solidFill>
                          <a:schemeClr val="accent6">
                            <a:lumMod val="50000"/>
                          </a:schemeClr>
                        </a:solidFill>
                        <a:effectLst/>
                        <a:latin typeface="微軟正黑體" panose="020B0604030504040204" pitchFamily="34" charset="-120"/>
                        <a:ea typeface="微軟正黑體" panose="020B0604030504040204" pitchFamily="34" charset="-120"/>
                        <a:cs typeface="+mn-cs"/>
                      </a:endParaRPr>
                    </a:p>
                    <a:p>
                      <a:pPr marL="0" algn="ctr" defTabSz="914400" rtl="0" eaLnBrk="1" latinLnBrk="0" hangingPunct="1">
                        <a:spcAft>
                          <a:spcPts val="0"/>
                        </a:spcAft>
                      </a:pPr>
                      <a:endParaRPr lang="zh-TW" sz="2100" b="1" kern="100" dirty="0">
                        <a:solidFill>
                          <a:schemeClr val="accent6">
                            <a:lumMod val="50000"/>
                          </a:schemeClr>
                        </a:solidFill>
                        <a:effectLst/>
                        <a:latin typeface="微軟正黑體" panose="020B0604030504040204" pitchFamily="34" charset="-120"/>
                        <a:ea typeface="微軟正黑體" panose="020B0604030504040204" pitchFamily="34" charset="-120"/>
                        <a:cs typeface="+mn-cs"/>
                      </a:endParaRPr>
                    </a:p>
                  </a:txBody>
                  <a:tcPr marL="51435" marR="51435" marT="7144" marB="0" anchor="ctr"/>
                </a:tc>
                <a:tc>
                  <a:txBody>
                    <a:bodyPr/>
                    <a:lstStyle/>
                    <a:p>
                      <a:pPr marL="0" algn="ctr" defTabSz="914400" rtl="0" eaLnBrk="1" latinLnBrk="0" hangingPunct="1">
                        <a:spcAft>
                          <a:spcPts val="0"/>
                        </a:spcAft>
                      </a:pPr>
                      <a:r>
                        <a:rPr lang="zh-TW" altLang="en-US" sz="2100" b="1" kern="100" dirty="0" smtClean="0">
                          <a:solidFill>
                            <a:srgbClr val="FF0000"/>
                          </a:solidFill>
                          <a:effectLst/>
                          <a:latin typeface="微軟正黑體" panose="020B0604030504040204" pitchFamily="34" charset="-120"/>
                          <a:ea typeface="微軟正黑體" panose="020B0604030504040204" pitchFamily="34" charset="-120"/>
                          <a:cs typeface="+mn-cs"/>
                        </a:rPr>
                        <a:t>複選</a:t>
                      </a:r>
                      <a:endParaRPr lang="en-US" altLang="zh-TW" sz="2100" b="1" kern="100" dirty="0" smtClean="0">
                        <a:solidFill>
                          <a:srgbClr val="FF0000"/>
                        </a:solidFill>
                        <a:effectLst/>
                        <a:latin typeface="微軟正黑體" panose="020B0604030504040204" pitchFamily="34" charset="-120"/>
                        <a:ea typeface="微軟正黑體" panose="020B0604030504040204" pitchFamily="34" charset="-120"/>
                        <a:cs typeface="+mn-cs"/>
                      </a:endParaRPr>
                    </a:p>
                    <a:p>
                      <a:pPr marL="0" algn="ctr" defTabSz="914400" rtl="0" eaLnBrk="1" latinLnBrk="0" hangingPunct="1">
                        <a:spcAft>
                          <a:spcPts val="0"/>
                        </a:spcAft>
                      </a:pPr>
                      <a:r>
                        <a:rPr lang="zh-TW" altLang="en-US" sz="2100" b="1" kern="100" dirty="0" smtClean="0">
                          <a:solidFill>
                            <a:schemeClr val="accent6">
                              <a:lumMod val="50000"/>
                            </a:schemeClr>
                          </a:solidFill>
                          <a:effectLst/>
                          <a:latin typeface="微軟正黑體" panose="020B0604030504040204" pitchFamily="34" charset="-120"/>
                          <a:ea typeface="微軟正黑體" panose="020B0604030504040204" pitchFamily="34" charset="-120"/>
                          <a:cs typeface="+mn-cs"/>
                        </a:rPr>
                        <a:t>石門國中</a:t>
                      </a:r>
                      <a:endParaRPr lang="zh-TW" sz="2100" b="1" kern="100" dirty="0">
                        <a:solidFill>
                          <a:schemeClr val="accent6">
                            <a:lumMod val="50000"/>
                          </a:schemeClr>
                        </a:solidFill>
                        <a:effectLst/>
                        <a:latin typeface="微軟正黑體" panose="020B0604030504040204" pitchFamily="34" charset="-120"/>
                        <a:ea typeface="微軟正黑體" panose="020B0604030504040204" pitchFamily="34" charset="-120"/>
                        <a:cs typeface="+mn-cs"/>
                      </a:endParaRPr>
                    </a:p>
                  </a:txBody>
                  <a:tcPr marL="51435" marR="51435" marT="7144" marB="0" anchor="ctr"/>
                </a:tc>
                <a:extLst>
                  <a:ext uri="{0D108BD9-81ED-4DB2-BD59-A6C34878D82A}">
                    <a16:rowId xmlns:a16="http://schemas.microsoft.com/office/drawing/2014/main" val="374536795"/>
                  </a:ext>
                </a:extLst>
              </a:tr>
              <a:tr h="887943">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測驗項目</a:t>
                      </a:r>
                      <a:endParaRPr lang="zh-TW" sz="18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gridSpan="3">
                  <a:txBody>
                    <a:bodyPr/>
                    <a:lstStyle/>
                    <a:p>
                      <a:pPr>
                        <a:spcAft>
                          <a:spcPts val="0"/>
                        </a:spcAft>
                      </a:pPr>
                      <a:r>
                        <a:rPr lang="zh-TW" altLang="en-US" sz="2000" b="1" kern="100" dirty="0" smtClean="0">
                          <a:effectLst/>
                          <a:latin typeface="微軟正黑體" panose="020B0604030504040204" pitchFamily="34" charset="-120"/>
                          <a:ea typeface="微軟正黑體" panose="020B0604030504040204" pitchFamily="34" charset="-120"/>
                        </a:rPr>
                        <a:t>英語科</a:t>
                      </a:r>
                      <a:r>
                        <a:rPr lang="zh-TW" sz="2000" b="1" kern="100" dirty="0" smtClean="0">
                          <a:solidFill>
                            <a:srgbClr val="002060"/>
                          </a:solidFill>
                          <a:effectLst/>
                          <a:latin typeface="微軟正黑體" panose="020B0604030504040204" pitchFamily="34" charset="-120"/>
                          <a:ea typeface="微軟正黑體" panose="020B0604030504040204" pitchFamily="34" charset="-120"/>
                          <a:cs typeface="+mn-cs"/>
                        </a:rPr>
                        <a:t>性向</a:t>
                      </a:r>
                      <a:r>
                        <a:rPr lang="zh-TW" sz="2000" b="1" kern="100" dirty="0" smtClean="0">
                          <a:effectLst/>
                          <a:latin typeface="微軟正黑體" panose="020B0604030504040204" pitchFamily="34" charset="-120"/>
                          <a:ea typeface="微軟正黑體" panose="020B0604030504040204" pitchFamily="34" charset="-120"/>
                        </a:rPr>
                        <a:t>測驗</a:t>
                      </a:r>
                      <a:r>
                        <a:rPr lang="zh-TW" altLang="en-US" sz="2000" b="1" kern="100" dirty="0" smtClean="0">
                          <a:solidFill>
                            <a:srgbClr val="FF0000"/>
                          </a:solidFill>
                          <a:effectLst/>
                          <a:latin typeface="+mj-ea"/>
                          <a:ea typeface="+mj-ea"/>
                        </a:rPr>
                        <a:t>（初選）</a:t>
                      </a:r>
                      <a:r>
                        <a:rPr lang="zh-TW" sz="2000" b="1" kern="100" dirty="0" smtClean="0">
                          <a:effectLst/>
                          <a:latin typeface="微軟正黑體" panose="020B0604030504040204" pitchFamily="34" charset="-120"/>
                          <a:ea typeface="微軟正黑體" panose="020B0604030504040204" pitchFamily="34" charset="-120"/>
                        </a:rPr>
                        <a:t>、</a:t>
                      </a:r>
                      <a:r>
                        <a:rPr lang="zh-TW" altLang="en-US" sz="2000" b="1" kern="100" dirty="0" smtClean="0">
                          <a:effectLst/>
                          <a:latin typeface="微軟正黑體" panose="020B0604030504040204" pitchFamily="34" charset="-120"/>
                          <a:ea typeface="微軟正黑體" panose="020B0604030504040204" pitchFamily="34" charset="-120"/>
                        </a:rPr>
                        <a:t>英語</a:t>
                      </a:r>
                      <a:r>
                        <a:rPr lang="zh-TW" sz="2000" b="1" kern="100" dirty="0" smtClean="0">
                          <a:effectLst/>
                          <a:latin typeface="微軟正黑體" panose="020B0604030504040204" pitchFamily="34" charset="-120"/>
                          <a:ea typeface="微軟正黑體" panose="020B0604030504040204" pitchFamily="34" charset="-120"/>
                        </a:rPr>
                        <a:t>科</a:t>
                      </a:r>
                      <a:r>
                        <a:rPr lang="zh-TW" altLang="en-US" sz="2000" b="1" kern="100" dirty="0" smtClean="0">
                          <a:solidFill>
                            <a:srgbClr val="002060"/>
                          </a:solidFill>
                          <a:effectLst/>
                          <a:latin typeface="微軟正黑體" panose="020B0604030504040204" pitchFamily="34" charset="-120"/>
                          <a:ea typeface="微軟正黑體" panose="020B0604030504040204" pitchFamily="34" charset="-120"/>
                          <a:cs typeface="+mn-cs"/>
                        </a:rPr>
                        <a:t>實作</a:t>
                      </a:r>
                      <a:r>
                        <a:rPr lang="zh-TW" altLang="en-US" sz="2000" b="1" kern="100" dirty="0" smtClean="0">
                          <a:effectLst/>
                          <a:latin typeface="微軟正黑體" panose="020B0604030504040204" pitchFamily="34" charset="-120"/>
                          <a:ea typeface="微軟正黑體" panose="020B0604030504040204" pitchFamily="34" charset="-120"/>
                        </a:rPr>
                        <a:t>評量</a:t>
                      </a:r>
                      <a:r>
                        <a:rPr lang="zh-TW" altLang="en-US" sz="1800" b="1" kern="100" dirty="0" smtClean="0">
                          <a:solidFill>
                            <a:srgbClr val="FF0000"/>
                          </a:solidFill>
                          <a:effectLst/>
                          <a:latin typeface="+mn-ea"/>
                          <a:ea typeface="+mn-ea"/>
                        </a:rPr>
                        <a:t>（複選）</a:t>
                      </a:r>
                      <a:endParaRPr lang="zh-TW" sz="1800" b="1" kern="100" dirty="0">
                        <a:solidFill>
                          <a:srgbClr val="FF0000"/>
                        </a:solidFill>
                        <a:effectLst/>
                        <a:latin typeface="+mn-ea"/>
                        <a:ea typeface="+mn-ea"/>
                        <a:cs typeface="Times New Roman" panose="02020603050405020304" pitchFamily="18" charset="0"/>
                      </a:endParaRPr>
                    </a:p>
                  </a:txBody>
                  <a:tcPr marL="51435" marR="51435" marT="7144"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69445198"/>
                  </a:ext>
                </a:extLst>
              </a:tr>
            </a:tbl>
          </a:graphicData>
        </a:graphic>
      </p:graphicFrame>
      <p:sp>
        <p:nvSpPr>
          <p:cNvPr id="4" name="Text Box 2"/>
          <p:cNvSpPr txBox="1">
            <a:spLocks noChangeArrowheads="1"/>
          </p:cNvSpPr>
          <p:nvPr/>
        </p:nvSpPr>
        <p:spPr bwMode="auto">
          <a:xfrm>
            <a:off x="1341877" y="1357238"/>
            <a:ext cx="9433047" cy="400050"/>
          </a:xfrm>
          <a:prstGeom prst="rect">
            <a:avLst/>
          </a:prstGeom>
          <a:noFill/>
          <a:ln w="50800">
            <a:solidFill>
              <a:srgbClr val="00B050"/>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endParaRPr kumimoji="1" lang="zh-TW" altLang="zh-TW" sz="1350">
              <a:ea typeface="新細明體" pitchFamily="18" charset="-120"/>
              <a:cs typeface="新細明體" pitchFamily="18" charset="-120"/>
            </a:endParaRPr>
          </a:p>
        </p:txBody>
      </p:sp>
      <p:sp>
        <p:nvSpPr>
          <p:cNvPr id="5" name="Text Box 2"/>
          <p:cNvSpPr txBox="1">
            <a:spLocks noChangeArrowheads="1"/>
          </p:cNvSpPr>
          <p:nvPr/>
        </p:nvSpPr>
        <p:spPr bwMode="auto">
          <a:xfrm>
            <a:off x="1341882" y="4365104"/>
            <a:ext cx="9433048" cy="1296144"/>
          </a:xfrm>
          <a:prstGeom prst="rect">
            <a:avLst/>
          </a:prstGeom>
          <a:noFill/>
          <a:ln w="50800">
            <a:solidFill>
              <a:srgbClr val="00B050"/>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endParaRPr kumimoji="1" lang="zh-TW" altLang="zh-TW" sz="1350">
              <a:ea typeface="新細明體" pitchFamily="18" charset="-120"/>
              <a:cs typeface="新細明體" pitchFamily="18" charset="-120"/>
            </a:endParaRPr>
          </a:p>
        </p:txBody>
      </p:sp>
      <p:sp>
        <p:nvSpPr>
          <p:cNvPr id="6" name="Text Box 2"/>
          <p:cNvSpPr txBox="1">
            <a:spLocks noChangeArrowheads="1"/>
          </p:cNvSpPr>
          <p:nvPr/>
        </p:nvSpPr>
        <p:spPr bwMode="auto">
          <a:xfrm>
            <a:off x="1341877" y="1776956"/>
            <a:ext cx="9433046" cy="2588148"/>
          </a:xfrm>
          <a:prstGeom prst="rect">
            <a:avLst/>
          </a:prstGeom>
          <a:noFill/>
          <a:ln w="50800">
            <a:solidFill>
              <a:schemeClr val="accent3">
                <a:lumMod val="75000"/>
              </a:schemeClr>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endParaRPr kumimoji="1" lang="zh-TW" altLang="zh-TW" sz="1350">
              <a:ea typeface="新細明體" pitchFamily="18" charset="-120"/>
              <a:cs typeface="新細明體" pitchFamily="18" charset="-120"/>
            </a:endParaRPr>
          </a:p>
        </p:txBody>
      </p:sp>
      <p:sp>
        <p:nvSpPr>
          <p:cNvPr id="3" name="投影片編號版面配置區 2"/>
          <p:cNvSpPr>
            <a:spLocks noGrp="1"/>
          </p:cNvSpPr>
          <p:nvPr>
            <p:ph type="sldNum" sz="quarter" idx="12"/>
          </p:nvPr>
        </p:nvSpPr>
        <p:spPr/>
        <p:txBody>
          <a:bodyPr/>
          <a:lstStyle/>
          <a:p>
            <a:fld id="{EB37DED6-D4C7-42EE-AB49-D2E39E64FDE4}" type="slidenum">
              <a:rPr lang="en-US" altLang="zh-TW" noProof="0" smtClean="0"/>
              <a:pPr/>
              <a:t>17</a:t>
            </a:fld>
            <a:endParaRPr lang="zh-TW" altLang="en-US" noProof="0" dirty="0"/>
          </a:p>
        </p:txBody>
      </p:sp>
    </p:spTree>
    <p:extLst>
      <p:ext uri="{BB962C8B-B14F-4D97-AF65-F5344CB8AC3E}">
        <p14:creationId xmlns:p14="http://schemas.microsoft.com/office/powerpoint/2010/main" val="88723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782044" y="260648"/>
            <a:ext cx="6705295" cy="924520"/>
          </a:xfrm>
        </p:spPr>
        <p:txBody>
          <a:bodyPr rtlCol="0">
            <a:normAutofit/>
          </a:bodyPr>
          <a:lstStyle/>
          <a:p>
            <a:pPr rtl="0"/>
            <a:r>
              <a:rPr lang="zh-TW" altLang="en-US" sz="3600" b="1" dirty="0">
                <a:solidFill>
                  <a:srgbClr val="FF0000"/>
                </a:solidFill>
                <a:latin typeface="Salesforce Sans"/>
                <a:sym typeface="Salesforce Sans"/>
              </a:rPr>
              <a:t>數理</a:t>
            </a:r>
            <a:r>
              <a:rPr lang="zh-TW" altLang="en-US" sz="3600" b="1" dirty="0">
                <a:latin typeface="Salesforce Sans"/>
                <a:sym typeface="Salesforce Sans"/>
              </a:rPr>
              <a:t>資優鑑定測驗時間、地點</a:t>
            </a:r>
          </a:p>
        </p:txBody>
      </p:sp>
      <p:graphicFrame>
        <p:nvGraphicFramePr>
          <p:cNvPr id="7" name="表格 6"/>
          <p:cNvGraphicFramePr>
            <a:graphicFrameLocks noGrp="1"/>
          </p:cNvGraphicFramePr>
          <p:nvPr>
            <p:extLst>
              <p:ext uri="{D42A27DB-BD31-4B8C-83A1-F6EECF244321}">
                <p14:modId xmlns:p14="http://schemas.microsoft.com/office/powerpoint/2010/main" val="309664221"/>
              </p:ext>
            </p:extLst>
          </p:nvPr>
        </p:nvGraphicFramePr>
        <p:xfrm>
          <a:off x="909836" y="1412776"/>
          <a:ext cx="9937104" cy="5040560"/>
        </p:xfrm>
        <a:graphic>
          <a:graphicData uri="http://schemas.openxmlformats.org/drawingml/2006/table">
            <a:tbl>
              <a:tblPr firstRow="1" firstCol="1" bandRow="1">
                <a:tableStyleId>{22838BEF-8BB2-4498-84A7-C5851F593DF1}</a:tableStyleId>
              </a:tblPr>
              <a:tblGrid>
                <a:gridCol w="1511887">
                  <a:extLst>
                    <a:ext uri="{9D8B030D-6E8A-4147-A177-3AD203B41FA5}">
                      <a16:colId xmlns:a16="http://schemas.microsoft.com/office/drawing/2014/main" val="3196166690"/>
                    </a:ext>
                  </a:extLst>
                </a:gridCol>
                <a:gridCol w="2075131">
                  <a:extLst>
                    <a:ext uri="{9D8B030D-6E8A-4147-A177-3AD203B41FA5}">
                      <a16:colId xmlns:a16="http://schemas.microsoft.com/office/drawing/2014/main" val="974808213"/>
                    </a:ext>
                  </a:extLst>
                </a:gridCol>
                <a:gridCol w="2075131">
                  <a:extLst>
                    <a:ext uri="{9D8B030D-6E8A-4147-A177-3AD203B41FA5}">
                      <a16:colId xmlns:a16="http://schemas.microsoft.com/office/drawing/2014/main" val="167163837"/>
                    </a:ext>
                  </a:extLst>
                </a:gridCol>
                <a:gridCol w="4274955">
                  <a:extLst>
                    <a:ext uri="{9D8B030D-6E8A-4147-A177-3AD203B41FA5}">
                      <a16:colId xmlns:a16="http://schemas.microsoft.com/office/drawing/2014/main" val="2136166781"/>
                    </a:ext>
                  </a:extLst>
                </a:gridCol>
              </a:tblGrid>
              <a:tr h="455424">
                <a:tc>
                  <a:txBody>
                    <a:bodyPr/>
                    <a:lstStyle/>
                    <a:p>
                      <a:pPr algn="ctr">
                        <a:spcAft>
                          <a:spcPts val="0"/>
                        </a:spcAft>
                      </a:pPr>
                      <a:r>
                        <a:rPr lang="zh-TW" sz="1500" kern="100" dirty="0" smtClean="0">
                          <a:effectLst/>
                          <a:latin typeface="微軟正黑體" panose="020B0604030504040204" pitchFamily="34" charset="-120"/>
                          <a:ea typeface="微軟正黑體" panose="020B0604030504040204" pitchFamily="34" charset="-120"/>
                        </a:rPr>
                        <a:t>鑑定</a:t>
                      </a:r>
                      <a:r>
                        <a:rPr lang="zh-TW" sz="1500" kern="100" dirty="0">
                          <a:effectLst/>
                          <a:latin typeface="微軟正黑體" panose="020B0604030504040204" pitchFamily="34" charset="-120"/>
                          <a:ea typeface="微軟正黑體" panose="020B0604030504040204" pitchFamily="34" charset="-120"/>
                        </a:rPr>
                        <a:t>場位置</a:t>
                      </a:r>
                      <a:r>
                        <a:rPr lang="zh-TW" sz="1500" kern="100" dirty="0" smtClean="0">
                          <a:effectLst/>
                          <a:latin typeface="微軟正黑體" panose="020B0604030504040204" pitchFamily="34" charset="-120"/>
                          <a:ea typeface="微軟正黑體" panose="020B0604030504040204" pitchFamily="34" charset="-120"/>
                        </a:rPr>
                        <a:t>圖</a:t>
                      </a:r>
                      <a:endParaRPr lang="zh-TW" sz="15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gridSpan="3">
                  <a:txBody>
                    <a:bodyPr/>
                    <a:lstStyle/>
                    <a:p>
                      <a:pPr algn="ctr">
                        <a:spcAft>
                          <a:spcPts val="0"/>
                        </a:spcAft>
                      </a:pPr>
                      <a:r>
                        <a:rPr lang="zh-TW" altLang="en-US" sz="1800" kern="100" dirty="0" smtClean="0">
                          <a:effectLst/>
                          <a:latin typeface="+mn-ea"/>
                          <a:ea typeface="+mn-ea"/>
                        </a:rPr>
                        <a:t>初選</a:t>
                      </a:r>
                      <a:r>
                        <a:rPr lang="en-US" altLang="zh-TW" sz="1800" kern="100" dirty="0" smtClean="0">
                          <a:effectLst/>
                          <a:latin typeface="+mn-ea"/>
                          <a:ea typeface="+mn-ea"/>
                        </a:rPr>
                        <a:t>-110</a:t>
                      </a:r>
                      <a:r>
                        <a:rPr lang="zh-TW" sz="1800" kern="100" dirty="0" smtClean="0">
                          <a:effectLst/>
                          <a:latin typeface="+mn-ea"/>
                          <a:ea typeface="+mn-ea"/>
                        </a:rPr>
                        <a:t>年</a:t>
                      </a:r>
                      <a:r>
                        <a:rPr lang="en-US" altLang="zh-TW" sz="1800" kern="100" dirty="0">
                          <a:effectLst/>
                          <a:latin typeface="+mn-ea"/>
                          <a:ea typeface="+mn-ea"/>
                        </a:rPr>
                        <a:t>3</a:t>
                      </a:r>
                      <a:r>
                        <a:rPr lang="zh-TW" sz="1800" kern="100" dirty="0" smtClean="0">
                          <a:effectLst/>
                          <a:latin typeface="+mn-ea"/>
                          <a:ea typeface="+mn-ea"/>
                        </a:rPr>
                        <a:t>月</a:t>
                      </a:r>
                      <a:r>
                        <a:rPr lang="en-US" altLang="zh-TW" sz="1800" kern="100" dirty="0" smtClean="0">
                          <a:effectLst/>
                          <a:latin typeface="+mn-ea"/>
                          <a:ea typeface="+mn-ea"/>
                        </a:rPr>
                        <a:t>5</a:t>
                      </a:r>
                      <a:r>
                        <a:rPr lang="zh-TW" sz="1800" kern="100" dirty="0" smtClean="0">
                          <a:effectLst/>
                          <a:latin typeface="+mn-ea"/>
                          <a:ea typeface="+mn-ea"/>
                        </a:rPr>
                        <a:t>日</a:t>
                      </a:r>
                      <a:r>
                        <a:rPr lang="en-US" sz="1800" kern="100" dirty="0">
                          <a:effectLst/>
                          <a:latin typeface="+mn-ea"/>
                          <a:ea typeface="+mn-ea"/>
                        </a:rPr>
                        <a:t>(</a:t>
                      </a:r>
                      <a:r>
                        <a:rPr lang="zh-TW" sz="1800" kern="100" dirty="0">
                          <a:effectLst/>
                          <a:latin typeface="+mn-ea"/>
                          <a:ea typeface="+mn-ea"/>
                        </a:rPr>
                        <a:t>五</a:t>
                      </a:r>
                      <a:r>
                        <a:rPr lang="en-US" sz="1800" kern="100" dirty="0" smtClean="0">
                          <a:effectLst/>
                          <a:latin typeface="+mn-ea"/>
                          <a:ea typeface="+mn-ea"/>
                        </a:rPr>
                        <a:t>)</a:t>
                      </a:r>
                      <a:r>
                        <a:rPr lang="zh-TW" altLang="en-US" sz="1800" kern="100" dirty="0" smtClean="0">
                          <a:effectLst/>
                          <a:latin typeface="+mn-ea"/>
                          <a:ea typeface="+mn-ea"/>
                        </a:rPr>
                        <a:t>；複選</a:t>
                      </a:r>
                      <a:r>
                        <a:rPr lang="en-US" altLang="zh-TW" sz="1800" kern="100" dirty="0" smtClean="0">
                          <a:effectLst/>
                          <a:latin typeface="+mn-ea"/>
                          <a:ea typeface="+mn-ea"/>
                        </a:rPr>
                        <a:t>-110</a:t>
                      </a:r>
                      <a:r>
                        <a:rPr lang="zh-TW" altLang="zh-TW" sz="1800" kern="100" dirty="0" smtClean="0">
                          <a:effectLst/>
                          <a:latin typeface="+mn-ea"/>
                          <a:ea typeface="+mn-ea"/>
                        </a:rPr>
                        <a:t>年</a:t>
                      </a:r>
                      <a:r>
                        <a:rPr lang="en-US" altLang="zh-TW" sz="1800" kern="100" dirty="0" smtClean="0">
                          <a:effectLst/>
                          <a:latin typeface="+mn-ea"/>
                          <a:ea typeface="+mn-ea"/>
                        </a:rPr>
                        <a:t>4</a:t>
                      </a:r>
                      <a:r>
                        <a:rPr lang="zh-TW" altLang="zh-TW" sz="1800" kern="100" dirty="0" smtClean="0">
                          <a:effectLst/>
                          <a:latin typeface="+mn-ea"/>
                          <a:ea typeface="+mn-ea"/>
                        </a:rPr>
                        <a:t>月</a:t>
                      </a:r>
                      <a:r>
                        <a:rPr lang="en-US" altLang="zh-TW" sz="1800" kern="100" dirty="0" smtClean="0">
                          <a:effectLst/>
                          <a:latin typeface="+mn-ea"/>
                          <a:ea typeface="+mn-ea"/>
                        </a:rPr>
                        <a:t>9</a:t>
                      </a:r>
                      <a:r>
                        <a:rPr lang="zh-TW" altLang="zh-TW" sz="1800" kern="100" dirty="0" smtClean="0">
                          <a:effectLst/>
                          <a:latin typeface="+mn-ea"/>
                          <a:ea typeface="+mn-ea"/>
                        </a:rPr>
                        <a:t>日</a:t>
                      </a:r>
                      <a:r>
                        <a:rPr lang="en-US" altLang="zh-TW" sz="1800" kern="100" dirty="0" smtClean="0">
                          <a:effectLst/>
                          <a:latin typeface="+mn-ea"/>
                          <a:ea typeface="+mn-ea"/>
                        </a:rPr>
                        <a:t>(</a:t>
                      </a:r>
                      <a:r>
                        <a:rPr lang="zh-TW" altLang="zh-TW" sz="1800" kern="100" dirty="0" smtClean="0">
                          <a:effectLst/>
                          <a:latin typeface="+mn-ea"/>
                          <a:ea typeface="+mn-ea"/>
                        </a:rPr>
                        <a:t>五</a:t>
                      </a:r>
                      <a:r>
                        <a:rPr lang="en-US" altLang="zh-TW" sz="1800" kern="100" dirty="0" smtClean="0">
                          <a:effectLst/>
                          <a:latin typeface="+mn-ea"/>
                          <a:ea typeface="+mn-ea"/>
                        </a:rPr>
                        <a:t>)16</a:t>
                      </a:r>
                      <a:r>
                        <a:rPr lang="zh-TW" sz="1800" kern="100" dirty="0" smtClean="0">
                          <a:effectLst/>
                          <a:latin typeface="+mn-ea"/>
                          <a:ea typeface="+mn-ea"/>
                        </a:rPr>
                        <a:t>：</a:t>
                      </a:r>
                      <a:r>
                        <a:rPr lang="en-US" altLang="zh-TW" sz="1800" kern="100" dirty="0" smtClean="0">
                          <a:effectLst/>
                          <a:latin typeface="+mn-ea"/>
                          <a:ea typeface="+mn-ea"/>
                        </a:rPr>
                        <a:t>00</a:t>
                      </a:r>
                      <a:r>
                        <a:rPr lang="zh-TW" altLang="zh-TW" sz="1800" kern="100" dirty="0" smtClean="0">
                          <a:effectLst/>
                          <a:latin typeface="+mn-ea"/>
                          <a:ea typeface="+mn-ea"/>
                        </a:rPr>
                        <a:t>公告</a:t>
                      </a:r>
                      <a:endParaRPr lang="zh-TW" sz="1800" kern="100" dirty="0">
                        <a:solidFill>
                          <a:schemeClr val="tx2"/>
                        </a:solidFill>
                        <a:effectLst/>
                        <a:latin typeface="+mn-ea"/>
                        <a:ea typeface="+mn-ea"/>
                        <a:cs typeface="Times New Roman" panose="02020603050405020304" pitchFamily="18" charset="0"/>
                      </a:endParaRPr>
                    </a:p>
                  </a:txBody>
                  <a:tcPr marL="51435" marR="51435" marT="7144"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904289798"/>
                  </a:ext>
                </a:extLst>
              </a:tr>
              <a:tr h="455424">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項目</a:t>
                      </a:r>
                      <a:endParaRPr lang="zh-TW" sz="18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gridSpan="2">
                  <a:txBody>
                    <a:bodyPr/>
                    <a:lstStyle/>
                    <a:p>
                      <a:pPr algn="ctr">
                        <a:spcAft>
                          <a:spcPts val="0"/>
                        </a:spcAft>
                      </a:pPr>
                      <a:r>
                        <a:rPr lang="zh-TW" sz="2100" b="1" kern="100" dirty="0">
                          <a:solidFill>
                            <a:srgbClr val="002060"/>
                          </a:solidFill>
                          <a:effectLst/>
                          <a:latin typeface="微軟正黑體" panose="020B0604030504040204" pitchFamily="34" charset="-120"/>
                          <a:ea typeface="微軟正黑體" panose="020B0604030504040204" pitchFamily="34" charset="-120"/>
                        </a:rPr>
                        <a:t>第一區</a:t>
                      </a:r>
                      <a:endParaRPr lang="zh-TW" sz="2100" b="1" kern="100" dirty="0">
                        <a:solidFill>
                          <a:srgbClr val="00206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hMerge="1">
                  <a:txBody>
                    <a:bodyPr/>
                    <a:lstStyle/>
                    <a:p>
                      <a:endParaRPr lang="zh-TW" altLang="en-US"/>
                    </a:p>
                  </a:txBody>
                  <a:tcPr/>
                </a:tc>
                <a:tc>
                  <a:txBody>
                    <a:bodyPr/>
                    <a:lstStyle/>
                    <a:p>
                      <a:pPr marL="0" algn="ctr" defTabSz="914400" rtl="0" eaLnBrk="1" latinLnBrk="0" hangingPunct="1">
                        <a:spcAft>
                          <a:spcPts val="0"/>
                        </a:spcAft>
                      </a:pPr>
                      <a:r>
                        <a:rPr lang="zh-TW" sz="2100" b="1" kern="100" dirty="0">
                          <a:solidFill>
                            <a:schemeClr val="accent6">
                              <a:lumMod val="50000"/>
                            </a:schemeClr>
                          </a:solidFill>
                          <a:effectLst/>
                          <a:latin typeface="微軟正黑體" panose="020B0604030504040204" pitchFamily="34" charset="-120"/>
                          <a:ea typeface="微軟正黑體" panose="020B0604030504040204" pitchFamily="34" charset="-120"/>
                        </a:rPr>
                        <a:t>第二區</a:t>
                      </a:r>
                      <a:endParaRPr lang="zh-TW" sz="2100" b="1" kern="100" dirty="0">
                        <a:solidFill>
                          <a:schemeClr val="accent6">
                            <a:lumMod val="50000"/>
                          </a:schemeClr>
                        </a:solidFill>
                        <a:effectLst/>
                        <a:latin typeface="微軟正黑體" panose="020B0604030504040204" pitchFamily="34" charset="-120"/>
                        <a:ea typeface="微軟正黑體" panose="020B0604030504040204" pitchFamily="34" charset="-120"/>
                        <a:cs typeface="+mn-cs"/>
                      </a:endParaRPr>
                    </a:p>
                  </a:txBody>
                  <a:tcPr marL="51435" marR="51435" marT="7144" marB="0" anchor="ctr"/>
                </a:tc>
                <a:extLst>
                  <a:ext uri="{0D108BD9-81ED-4DB2-BD59-A6C34878D82A}">
                    <a16:rowId xmlns:a16="http://schemas.microsoft.com/office/drawing/2014/main" val="207864908"/>
                  </a:ext>
                </a:extLst>
              </a:tr>
              <a:tr h="852601">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就讀國小</a:t>
                      </a:r>
                      <a:r>
                        <a:rPr lang="en-US" sz="1800" kern="100" dirty="0">
                          <a:effectLst/>
                          <a:latin typeface="微軟正黑體" panose="020B0604030504040204" pitchFamily="34" charset="-120"/>
                          <a:ea typeface="微軟正黑體" panose="020B0604030504040204" pitchFamily="34" charset="-120"/>
                        </a:rPr>
                        <a:t/>
                      </a:r>
                      <a:br>
                        <a:rPr lang="en-US" sz="1800" kern="100" dirty="0">
                          <a:effectLst/>
                          <a:latin typeface="微軟正黑體" panose="020B0604030504040204" pitchFamily="34" charset="-120"/>
                          <a:ea typeface="微軟正黑體" panose="020B0604030504040204" pitchFamily="34" charset="-120"/>
                        </a:rPr>
                      </a:br>
                      <a:r>
                        <a:rPr lang="zh-TW" sz="1800" kern="100" dirty="0">
                          <a:effectLst/>
                          <a:latin typeface="微軟正黑體" panose="020B0604030504040204" pitchFamily="34" charset="-120"/>
                          <a:ea typeface="微軟正黑體" panose="020B0604030504040204" pitchFamily="34" charset="-120"/>
                        </a:rPr>
                        <a:t>所在行政區</a:t>
                      </a:r>
                      <a:endParaRPr lang="zh-TW" sz="18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gridSpan="2">
                  <a:txBody>
                    <a:bodyPr/>
                    <a:lstStyle/>
                    <a:p>
                      <a:pPr algn="ctr">
                        <a:spcAft>
                          <a:spcPts val="0"/>
                        </a:spcAft>
                      </a:pPr>
                      <a:r>
                        <a:rPr lang="zh-TW" sz="2000" b="1" kern="100" dirty="0">
                          <a:solidFill>
                            <a:srgbClr val="002060"/>
                          </a:solidFill>
                          <a:effectLst/>
                          <a:latin typeface="微軟正黑體" panose="020B0604030504040204" pitchFamily="34" charset="-120"/>
                          <a:ea typeface="微軟正黑體" panose="020B0604030504040204" pitchFamily="34" charset="-120"/>
                        </a:rPr>
                        <a:t>桃園區</a:t>
                      </a:r>
                      <a:r>
                        <a:rPr lang="en-US" sz="2000" b="1" kern="100" dirty="0">
                          <a:solidFill>
                            <a:srgbClr val="002060"/>
                          </a:solidFill>
                          <a:effectLst/>
                          <a:latin typeface="微軟正黑體" panose="020B0604030504040204" pitchFamily="34" charset="-120"/>
                          <a:ea typeface="微軟正黑體" panose="020B0604030504040204" pitchFamily="34" charset="-120"/>
                        </a:rPr>
                        <a:t>  </a:t>
                      </a:r>
                      <a:r>
                        <a:rPr lang="zh-TW" sz="2000" b="1" kern="100" dirty="0">
                          <a:solidFill>
                            <a:srgbClr val="002060"/>
                          </a:solidFill>
                          <a:effectLst/>
                          <a:latin typeface="微軟正黑體" panose="020B0604030504040204" pitchFamily="34" charset="-120"/>
                          <a:ea typeface="微軟正黑體" panose="020B0604030504040204" pitchFamily="34" charset="-120"/>
                        </a:rPr>
                        <a:t>蘆竹區</a:t>
                      </a:r>
                      <a:r>
                        <a:rPr lang="en-US" sz="2000" b="1" kern="100" dirty="0">
                          <a:solidFill>
                            <a:srgbClr val="002060"/>
                          </a:solidFill>
                          <a:effectLst/>
                          <a:latin typeface="微軟正黑體" panose="020B0604030504040204" pitchFamily="34" charset="-120"/>
                          <a:ea typeface="微軟正黑體" panose="020B0604030504040204" pitchFamily="34" charset="-120"/>
                        </a:rPr>
                        <a:t>  </a:t>
                      </a:r>
                      <a:r>
                        <a:rPr lang="zh-TW" sz="2000" b="1" kern="100" dirty="0">
                          <a:solidFill>
                            <a:srgbClr val="002060"/>
                          </a:solidFill>
                          <a:effectLst/>
                          <a:latin typeface="微軟正黑體" panose="020B0604030504040204" pitchFamily="34" charset="-120"/>
                          <a:ea typeface="微軟正黑體" panose="020B0604030504040204" pitchFamily="34" charset="-120"/>
                        </a:rPr>
                        <a:t>大</a:t>
                      </a:r>
                      <a:r>
                        <a:rPr lang="zh-TW" sz="2000" b="1" kern="100" dirty="0" smtClean="0">
                          <a:solidFill>
                            <a:srgbClr val="002060"/>
                          </a:solidFill>
                          <a:effectLst/>
                          <a:latin typeface="微軟正黑體" panose="020B0604030504040204" pitchFamily="34" charset="-120"/>
                          <a:ea typeface="微軟正黑體" panose="020B0604030504040204" pitchFamily="34" charset="-120"/>
                        </a:rPr>
                        <a:t>園區</a:t>
                      </a:r>
                      <a:r>
                        <a:rPr lang="zh-TW" altLang="en-US" sz="2000" b="1" kern="100" dirty="0" smtClean="0">
                          <a:solidFill>
                            <a:srgbClr val="002060"/>
                          </a:solidFill>
                          <a:effectLst/>
                          <a:latin typeface="微軟正黑體" panose="020B0604030504040204" pitchFamily="34" charset="-120"/>
                          <a:ea typeface="微軟正黑體" panose="020B0604030504040204" pitchFamily="34" charset="-120"/>
                        </a:rPr>
                        <a:t>  </a:t>
                      </a:r>
                      <a:r>
                        <a:rPr lang="zh-TW" sz="2000" b="1" kern="100" dirty="0" smtClean="0">
                          <a:solidFill>
                            <a:srgbClr val="002060"/>
                          </a:solidFill>
                          <a:effectLst/>
                          <a:latin typeface="微軟正黑體" panose="020B0604030504040204" pitchFamily="34" charset="-120"/>
                          <a:ea typeface="微軟正黑體" panose="020B0604030504040204" pitchFamily="34" charset="-120"/>
                        </a:rPr>
                        <a:t>龜山</a:t>
                      </a:r>
                      <a:r>
                        <a:rPr lang="zh-TW" sz="2000" b="1" kern="100" dirty="0">
                          <a:solidFill>
                            <a:srgbClr val="002060"/>
                          </a:solidFill>
                          <a:effectLst/>
                          <a:latin typeface="微軟正黑體" panose="020B0604030504040204" pitchFamily="34" charset="-120"/>
                          <a:ea typeface="微軟正黑體" panose="020B0604030504040204" pitchFamily="34" charset="-120"/>
                        </a:rPr>
                        <a:t>區</a:t>
                      </a:r>
                      <a:r>
                        <a:rPr lang="en-US" sz="2000" b="1" kern="100" dirty="0">
                          <a:solidFill>
                            <a:srgbClr val="002060"/>
                          </a:solidFill>
                          <a:effectLst/>
                          <a:latin typeface="微軟正黑體" panose="020B0604030504040204" pitchFamily="34" charset="-120"/>
                          <a:ea typeface="微軟正黑體" panose="020B0604030504040204" pitchFamily="34" charset="-120"/>
                        </a:rPr>
                        <a:t>  </a:t>
                      </a:r>
                      <a:endParaRPr lang="en-US" sz="2000" b="1" kern="100" dirty="0" smtClean="0">
                        <a:solidFill>
                          <a:srgbClr val="002060"/>
                        </a:solidFill>
                        <a:effectLst/>
                        <a:latin typeface="微軟正黑體" panose="020B0604030504040204" pitchFamily="34" charset="-120"/>
                        <a:ea typeface="微軟正黑體" panose="020B0604030504040204" pitchFamily="34" charset="-120"/>
                      </a:endParaRPr>
                    </a:p>
                    <a:p>
                      <a:pPr algn="ctr">
                        <a:spcAft>
                          <a:spcPts val="0"/>
                        </a:spcAft>
                      </a:pPr>
                      <a:r>
                        <a:rPr lang="zh-TW" sz="2000" b="1" kern="100" dirty="0" smtClean="0">
                          <a:solidFill>
                            <a:srgbClr val="002060"/>
                          </a:solidFill>
                          <a:effectLst/>
                          <a:latin typeface="微軟正黑體" panose="020B0604030504040204" pitchFamily="34" charset="-120"/>
                          <a:ea typeface="微軟正黑體" panose="020B0604030504040204" pitchFamily="34" charset="-120"/>
                        </a:rPr>
                        <a:t>八德</a:t>
                      </a:r>
                      <a:r>
                        <a:rPr lang="zh-TW" sz="2000" b="1" kern="100" dirty="0">
                          <a:solidFill>
                            <a:srgbClr val="002060"/>
                          </a:solidFill>
                          <a:effectLst/>
                          <a:latin typeface="微軟正黑體" panose="020B0604030504040204" pitchFamily="34" charset="-120"/>
                          <a:ea typeface="微軟正黑體" panose="020B0604030504040204" pitchFamily="34" charset="-120"/>
                        </a:rPr>
                        <a:t>區</a:t>
                      </a:r>
                      <a:r>
                        <a:rPr lang="en-US" sz="2000" b="1" kern="100" dirty="0">
                          <a:solidFill>
                            <a:srgbClr val="002060"/>
                          </a:solidFill>
                          <a:effectLst/>
                          <a:latin typeface="微軟正黑體" panose="020B0604030504040204" pitchFamily="34" charset="-120"/>
                          <a:ea typeface="微軟正黑體" panose="020B0604030504040204" pitchFamily="34" charset="-120"/>
                        </a:rPr>
                        <a:t> </a:t>
                      </a:r>
                      <a:r>
                        <a:rPr lang="zh-TW" altLang="en-US" sz="2000" b="1" kern="100" dirty="0" smtClean="0">
                          <a:solidFill>
                            <a:srgbClr val="002060"/>
                          </a:solidFill>
                          <a:effectLst/>
                          <a:latin typeface="微軟正黑體" panose="020B0604030504040204" pitchFamily="34" charset="-120"/>
                          <a:ea typeface="微軟正黑體" panose="020B0604030504040204" pitchFamily="34" charset="-120"/>
                        </a:rPr>
                        <a:t>  </a:t>
                      </a:r>
                      <a:r>
                        <a:rPr lang="zh-TW" sz="2000" b="1" kern="100" dirty="0" smtClean="0">
                          <a:solidFill>
                            <a:srgbClr val="002060"/>
                          </a:solidFill>
                          <a:effectLst/>
                          <a:latin typeface="微軟正黑體" panose="020B0604030504040204" pitchFamily="34" charset="-120"/>
                          <a:ea typeface="微軟正黑體" panose="020B0604030504040204" pitchFamily="34" charset="-120"/>
                        </a:rPr>
                        <a:t>非桃園市</a:t>
                      </a:r>
                      <a:r>
                        <a:rPr lang="zh-TW" sz="2000" b="1" kern="100" dirty="0">
                          <a:solidFill>
                            <a:srgbClr val="002060"/>
                          </a:solidFill>
                          <a:effectLst/>
                          <a:latin typeface="微軟正黑體" panose="020B0604030504040204" pitchFamily="34" charset="-120"/>
                          <a:ea typeface="微軟正黑體" panose="020B0604030504040204" pitchFamily="34" charset="-120"/>
                        </a:rPr>
                        <a:t>區域</a:t>
                      </a:r>
                      <a:endParaRPr lang="zh-TW" sz="2000" b="1" kern="100" dirty="0">
                        <a:solidFill>
                          <a:srgbClr val="00206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hMerge="1">
                  <a:txBody>
                    <a:bodyPr/>
                    <a:lstStyle/>
                    <a:p>
                      <a:endParaRPr lang="zh-TW" altLang="en-US"/>
                    </a:p>
                  </a:txBody>
                  <a:tcPr/>
                </a:tc>
                <a:tc>
                  <a:txBody>
                    <a:bodyPr/>
                    <a:lstStyle/>
                    <a:p>
                      <a:pPr marL="0" algn="ctr" defTabSz="914400" rtl="0" eaLnBrk="1" latinLnBrk="0" hangingPunct="1">
                        <a:spcAft>
                          <a:spcPts val="0"/>
                        </a:spcAft>
                      </a:pP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中壢區</a:t>
                      </a:r>
                      <a:r>
                        <a:rPr lang="en-US" sz="2000" b="1" kern="100" dirty="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平鎮區</a:t>
                      </a:r>
                      <a:r>
                        <a:rPr lang="en-US" sz="2000" b="1" kern="100" dirty="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觀音區 </a:t>
                      </a:r>
                      <a:r>
                        <a:rPr lang="zh-TW" altLang="en-US" sz="2000" b="1" kern="100" dirty="0" smtClean="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000" b="1" kern="100" dirty="0" smtClean="0">
                          <a:solidFill>
                            <a:schemeClr val="accent6">
                              <a:lumMod val="50000"/>
                            </a:schemeClr>
                          </a:solidFill>
                          <a:effectLst/>
                          <a:latin typeface="微軟正黑體" panose="020B0604030504040204" pitchFamily="34" charset="-120"/>
                          <a:ea typeface="微軟正黑體" panose="020B0604030504040204" pitchFamily="34" charset="-120"/>
                        </a:rPr>
                        <a:t>龍潭</a:t>
                      </a: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區</a:t>
                      </a:r>
                      <a:r>
                        <a:rPr lang="en-US" sz="2000" b="1" kern="100" dirty="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楊梅</a:t>
                      </a:r>
                      <a:r>
                        <a:rPr lang="zh-TW" sz="2000" b="1" kern="100" dirty="0" smtClean="0">
                          <a:solidFill>
                            <a:schemeClr val="accent6">
                              <a:lumMod val="50000"/>
                            </a:schemeClr>
                          </a:solidFill>
                          <a:effectLst/>
                          <a:latin typeface="微軟正黑體" panose="020B0604030504040204" pitchFamily="34" charset="-120"/>
                          <a:ea typeface="微軟正黑體" panose="020B0604030504040204" pitchFamily="34" charset="-120"/>
                        </a:rPr>
                        <a:t>區</a:t>
                      </a:r>
                      <a:r>
                        <a:rPr lang="zh-TW" altLang="en-US" sz="2000" b="1" kern="100" dirty="0" smtClean="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000" b="1" kern="100" dirty="0" smtClean="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新屋區 </a:t>
                      </a:r>
                      <a:r>
                        <a:rPr lang="zh-TW" altLang="en-US" sz="2000" b="1" kern="100" dirty="0" smtClean="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000" b="1" kern="100" dirty="0" smtClean="0">
                          <a:solidFill>
                            <a:schemeClr val="accent6">
                              <a:lumMod val="50000"/>
                            </a:schemeClr>
                          </a:solidFill>
                          <a:effectLst/>
                          <a:latin typeface="微軟正黑體" panose="020B0604030504040204" pitchFamily="34" charset="-120"/>
                          <a:ea typeface="微軟正黑體" panose="020B0604030504040204" pitchFamily="34" charset="-120"/>
                        </a:rPr>
                        <a:t>大溪</a:t>
                      </a: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區</a:t>
                      </a:r>
                      <a:r>
                        <a:rPr lang="en-US" sz="2000" b="1" kern="100" dirty="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復興區</a:t>
                      </a:r>
                      <a:endPar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cs typeface="+mn-cs"/>
                      </a:endParaRPr>
                    </a:p>
                  </a:txBody>
                  <a:tcPr marL="51435" marR="51435" marT="7144" marB="0" anchor="ctr"/>
                </a:tc>
                <a:extLst>
                  <a:ext uri="{0D108BD9-81ED-4DB2-BD59-A6C34878D82A}">
                    <a16:rowId xmlns:a16="http://schemas.microsoft.com/office/drawing/2014/main" val="124890512"/>
                  </a:ext>
                </a:extLst>
              </a:tr>
              <a:tr h="655028">
                <a:tc>
                  <a:txBody>
                    <a:bodyPr/>
                    <a:lstStyle/>
                    <a:p>
                      <a:pPr algn="ctr">
                        <a:spcAft>
                          <a:spcPts val="0"/>
                        </a:spcAft>
                      </a:pPr>
                      <a:r>
                        <a:rPr lang="zh-TW" altLang="en-US" sz="1800" b="1" kern="100" dirty="0" smtClean="0">
                          <a:solidFill>
                            <a:srgbClr val="FF0000"/>
                          </a:solidFill>
                          <a:effectLst/>
                          <a:latin typeface="微軟正黑體" panose="020B0604030504040204" pitchFamily="34" charset="-120"/>
                          <a:ea typeface="微軟正黑體" panose="020B0604030504040204" pitchFamily="34" charset="-120"/>
                        </a:rPr>
                        <a:t>初選</a:t>
                      </a:r>
                      <a:endParaRPr lang="en-US" altLang="zh-TW" sz="1800" b="1" kern="100" dirty="0" smtClean="0">
                        <a:solidFill>
                          <a:srgbClr val="FF0000"/>
                        </a:solidFill>
                        <a:effectLst/>
                        <a:latin typeface="微軟正黑體" panose="020B0604030504040204" pitchFamily="34" charset="-120"/>
                        <a:ea typeface="微軟正黑體" panose="020B0604030504040204" pitchFamily="34" charset="-120"/>
                      </a:endParaRPr>
                    </a:p>
                    <a:p>
                      <a:pPr algn="ctr">
                        <a:spcAft>
                          <a:spcPts val="0"/>
                        </a:spcAft>
                      </a:pPr>
                      <a:r>
                        <a:rPr lang="zh-TW" altLang="zh-TW" sz="1800" b="1" kern="100" dirty="0" smtClean="0">
                          <a:solidFill>
                            <a:srgbClr val="FF0000"/>
                          </a:solidFill>
                          <a:effectLst/>
                          <a:latin typeface="微軟正黑體" panose="020B0604030504040204" pitchFamily="34" charset="-120"/>
                          <a:ea typeface="微軟正黑體" panose="020B0604030504040204" pitchFamily="34" charset="-120"/>
                        </a:rPr>
                        <a:t>測驗時間</a:t>
                      </a:r>
                      <a:endParaRPr lang="zh-TW" altLang="zh-TW" sz="18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gridSpan="3">
                  <a:txBody>
                    <a:bodyPr/>
                    <a:lstStyle/>
                    <a:p>
                      <a:pPr algn="ctr">
                        <a:spcAft>
                          <a:spcPts val="0"/>
                        </a:spcAft>
                      </a:pPr>
                      <a:r>
                        <a:rPr lang="en-US" sz="2400" b="1" kern="100" dirty="0" smtClean="0">
                          <a:solidFill>
                            <a:srgbClr val="FF0000"/>
                          </a:solidFill>
                          <a:effectLst/>
                          <a:latin typeface="微軟正黑體" panose="020B0604030504040204" pitchFamily="34" charset="-120"/>
                          <a:ea typeface="微軟正黑體" panose="020B0604030504040204" pitchFamily="34" charset="-120"/>
                          <a:cs typeface="+mn-cs"/>
                        </a:rPr>
                        <a:t>1</a:t>
                      </a:r>
                      <a:r>
                        <a:rPr lang="en-US" altLang="zh-TW" sz="2400" b="1" kern="100" dirty="0" smtClean="0">
                          <a:solidFill>
                            <a:srgbClr val="FF0000"/>
                          </a:solidFill>
                          <a:effectLst/>
                          <a:latin typeface="微軟正黑體" panose="020B0604030504040204" pitchFamily="34" charset="-120"/>
                          <a:ea typeface="微軟正黑體" panose="020B0604030504040204" pitchFamily="34" charset="-120"/>
                          <a:cs typeface="+mn-cs"/>
                        </a:rPr>
                        <a:t>10</a:t>
                      </a:r>
                      <a:r>
                        <a:rPr lang="zh-TW" sz="2400" b="1" kern="100" dirty="0" smtClean="0">
                          <a:solidFill>
                            <a:srgbClr val="FF0000"/>
                          </a:solidFill>
                          <a:effectLst/>
                          <a:latin typeface="微軟正黑體" panose="020B0604030504040204" pitchFamily="34" charset="-120"/>
                          <a:ea typeface="微軟正黑體" panose="020B0604030504040204" pitchFamily="34" charset="-120"/>
                          <a:cs typeface="+mn-cs"/>
                        </a:rPr>
                        <a:t>年</a:t>
                      </a:r>
                      <a:r>
                        <a:rPr lang="en-US" sz="2400" b="1" kern="100" dirty="0">
                          <a:solidFill>
                            <a:srgbClr val="FF0000"/>
                          </a:solidFill>
                          <a:effectLst/>
                          <a:latin typeface="微軟正黑體" panose="020B0604030504040204" pitchFamily="34" charset="-120"/>
                          <a:ea typeface="微軟正黑體" panose="020B0604030504040204" pitchFamily="34" charset="-120"/>
                          <a:cs typeface="+mn-cs"/>
                        </a:rPr>
                        <a:t>3</a:t>
                      </a:r>
                      <a:r>
                        <a:rPr lang="zh-TW" sz="2400" b="1" kern="100" dirty="0" smtClean="0">
                          <a:solidFill>
                            <a:srgbClr val="FF0000"/>
                          </a:solidFill>
                          <a:effectLst/>
                          <a:latin typeface="微軟正黑體" panose="020B0604030504040204" pitchFamily="34" charset="-120"/>
                          <a:ea typeface="微軟正黑體" panose="020B0604030504040204" pitchFamily="34" charset="-120"/>
                          <a:cs typeface="+mn-cs"/>
                        </a:rPr>
                        <a:t>月</a:t>
                      </a:r>
                      <a:r>
                        <a:rPr lang="en-US" altLang="zh-TW" sz="2400" b="1" kern="100" dirty="0" smtClean="0">
                          <a:solidFill>
                            <a:srgbClr val="FF0000"/>
                          </a:solidFill>
                          <a:effectLst/>
                          <a:latin typeface="微軟正黑體" panose="020B0604030504040204" pitchFamily="34" charset="-120"/>
                          <a:ea typeface="微軟正黑體" panose="020B0604030504040204" pitchFamily="34" charset="-120"/>
                          <a:cs typeface="+mn-cs"/>
                        </a:rPr>
                        <a:t>6</a:t>
                      </a:r>
                      <a:r>
                        <a:rPr lang="zh-TW" sz="2400" b="1" kern="100" dirty="0" smtClean="0">
                          <a:solidFill>
                            <a:srgbClr val="FF0000"/>
                          </a:solidFill>
                          <a:effectLst/>
                          <a:latin typeface="微軟正黑體" panose="020B0604030504040204" pitchFamily="34" charset="-120"/>
                          <a:ea typeface="微軟正黑體" panose="020B0604030504040204" pitchFamily="34" charset="-120"/>
                          <a:cs typeface="+mn-cs"/>
                        </a:rPr>
                        <a:t>日</a:t>
                      </a:r>
                      <a:r>
                        <a:rPr lang="en-US" sz="2400" b="1" kern="100" dirty="0" smtClean="0">
                          <a:solidFill>
                            <a:srgbClr val="FF0000"/>
                          </a:solidFill>
                          <a:effectLst/>
                          <a:latin typeface="微軟正黑體" panose="020B0604030504040204" pitchFamily="34" charset="-120"/>
                          <a:ea typeface="微軟正黑體" panose="020B0604030504040204" pitchFamily="34" charset="-120"/>
                          <a:cs typeface="+mn-cs"/>
                        </a:rPr>
                        <a:t>(</a:t>
                      </a:r>
                      <a:r>
                        <a:rPr lang="zh-TW" altLang="en-US" sz="2400" b="1" kern="100" dirty="0" smtClean="0">
                          <a:solidFill>
                            <a:srgbClr val="FF0000"/>
                          </a:solidFill>
                          <a:effectLst/>
                          <a:latin typeface="微軟正黑體" panose="020B0604030504040204" pitchFamily="34" charset="-120"/>
                          <a:ea typeface="微軟正黑體" panose="020B0604030504040204" pitchFamily="34" charset="-120"/>
                          <a:cs typeface="+mn-cs"/>
                        </a:rPr>
                        <a:t>六</a:t>
                      </a:r>
                      <a:r>
                        <a:rPr lang="en-US" sz="2400" b="1" kern="100" dirty="0" smtClean="0">
                          <a:solidFill>
                            <a:srgbClr val="FF0000"/>
                          </a:solidFill>
                          <a:effectLst/>
                          <a:latin typeface="微軟正黑體" panose="020B0604030504040204" pitchFamily="34" charset="-120"/>
                          <a:ea typeface="微軟正黑體" panose="020B0604030504040204" pitchFamily="34" charset="-120"/>
                          <a:cs typeface="+mn-cs"/>
                        </a:rPr>
                        <a:t>) </a:t>
                      </a:r>
                      <a:r>
                        <a:rPr lang="en-US" altLang="zh-TW" sz="2400" b="1" kern="100" dirty="0" smtClean="0">
                          <a:solidFill>
                            <a:srgbClr val="FF0000"/>
                          </a:solidFill>
                          <a:effectLst/>
                          <a:latin typeface="微軟正黑體" panose="020B0604030504040204" pitchFamily="34" charset="-120"/>
                          <a:ea typeface="微軟正黑體" panose="020B0604030504040204" pitchFamily="34" charset="-120"/>
                        </a:rPr>
                        <a:t>13</a:t>
                      </a:r>
                      <a:r>
                        <a:rPr lang="zh-TW" altLang="zh-TW" sz="2400" b="1" kern="100" dirty="0" smtClean="0">
                          <a:solidFill>
                            <a:srgbClr val="FF0000"/>
                          </a:solidFill>
                          <a:effectLst/>
                          <a:latin typeface="微軟正黑體" panose="020B0604030504040204" pitchFamily="34" charset="-120"/>
                          <a:ea typeface="微軟正黑體" panose="020B0604030504040204" pitchFamily="34" charset="-120"/>
                        </a:rPr>
                        <a:t>：</a:t>
                      </a:r>
                      <a:r>
                        <a:rPr lang="en-US" altLang="zh-TW" sz="2400" b="1" kern="100" dirty="0" smtClean="0">
                          <a:solidFill>
                            <a:srgbClr val="FF0000"/>
                          </a:solidFill>
                          <a:effectLst/>
                          <a:latin typeface="微軟正黑體" panose="020B0604030504040204" pitchFamily="34" charset="-120"/>
                          <a:ea typeface="微軟正黑體" panose="020B0604030504040204" pitchFamily="34" charset="-120"/>
                        </a:rPr>
                        <a:t>50</a:t>
                      </a:r>
                      <a:r>
                        <a:rPr lang="zh-TW" altLang="zh-TW" sz="2400" b="1" kern="100" dirty="0" smtClean="0">
                          <a:solidFill>
                            <a:srgbClr val="FF0000"/>
                          </a:solidFill>
                          <a:effectLst/>
                          <a:latin typeface="微軟正黑體" panose="020B0604030504040204" pitchFamily="34" charset="-120"/>
                          <a:ea typeface="微軟正黑體" panose="020B0604030504040204" pitchFamily="34" charset="-120"/>
                        </a:rPr>
                        <a:t>進場</a:t>
                      </a:r>
                      <a:endParaRPr lang="zh-TW" alt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035740245"/>
                  </a:ext>
                </a:extLst>
              </a:tr>
              <a:tr h="624626">
                <a:tc>
                  <a:txBody>
                    <a:bodyPr/>
                    <a:lstStyle/>
                    <a:p>
                      <a:pPr algn="ctr">
                        <a:spcAft>
                          <a:spcPts val="0"/>
                        </a:spcAft>
                      </a:pPr>
                      <a:r>
                        <a:rPr lang="zh-TW" altLang="en-US" sz="1800" b="1" kern="100" dirty="0" smtClean="0">
                          <a:solidFill>
                            <a:srgbClr val="FF0000"/>
                          </a:solidFill>
                          <a:effectLst/>
                          <a:latin typeface="微軟正黑體" panose="020B0604030504040204" pitchFamily="34" charset="-120"/>
                          <a:ea typeface="微軟正黑體" panose="020B0604030504040204" pitchFamily="34" charset="-120"/>
                        </a:rPr>
                        <a:t>複選</a:t>
                      </a:r>
                      <a:endParaRPr lang="en-US" altLang="zh-TW" sz="1800" b="1" kern="100" dirty="0" smtClean="0">
                        <a:solidFill>
                          <a:srgbClr val="FF0000"/>
                        </a:solidFill>
                        <a:effectLst/>
                        <a:latin typeface="微軟正黑體" panose="020B0604030504040204" pitchFamily="34" charset="-120"/>
                        <a:ea typeface="微軟正黑體" panose="020B0604030504040204" pitchFamily="34" charset="-120"/>
                      </a:endParaRPr>
                    </a:p>
                    <a:p>
                      <a:pPr algn="ctr">
                        <a:spcAft>
                          <a:spcPts val="0"/>
                        </a:spcAft>
                      </a:pPr>
                      <a:r>
                        <a:rPr lang="zh-TW" sz="1800" b="1" kern="100" dirty="0" smtClean="0">
                          <a:solidFill>
                            <a:srgbClr val="FF0000"/>
                          </a:solidFill>
                          <a:effectLst/>
                          <a:latin typeface="微軟正黑體" panose="020B0604030504040204" pitchFamily="34" charset="-120"/>
                          <a:ea typeface="微軟正黑體" panose="020B0604030504040204" pitchFamily="34" charset="-120"/>
                        </a:rPr>
                        <a:t>測驗</a:t>
                      </a:r>
                      <a:r>
                        <a:rPr lang="zh-TW" sz="1800" b="1" kern="100" dirty="0">
                          <a:solidFill>
                            <a:srgbClr val="FF0000"/>
                          </a:solidFill>
                          <a:effectLst/>
                          <a:latin typeface="微軟正黑體" panose="020B0604030504040204" pitchFamily="34" charset="-120"/>
                          <a:ea typeface="微軟正黑體" panose="020B0604030504040204" pitchFamily="34" charset="-120"/>
                        </a:rPr>
                        <a:t>時間</a:t>
                      </a:r>
                      <a:endParaRPr lang="zh-TW" sz="18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gridSpan="3">
                  <a:txBody>
                    <a:bodyPr/>
                    <a:lstStyle/>
                    <a:p>
                      <a:pPr algn="ctr">
                        <a:spcAft>
                          <a:spcPts val="0"/>
                        </a:spcAft>
                      </a:pPr>
                      <a:r>
                        <a:rPr lang="en-US" sz="2400" b="1" kern="100" dirty="0" smtClean="0">
                          <a:solidFill>
                            <a:srgbClr val="FF0000"/>
                          </a:solidFill>
                          <a:effectLst/>
                          <a:latin typeface="微軟正黑體" panose="020B0604030504040204" pitchFamily="34" charset="-120"/>
                          <a:ea typeface="微軟正黑體" panose="020B0604030504040204" pitchFamily="34" charset="-120"/>
                        </a:rPr>
                        <a:t>1</a:t>
                      </a:r>
                      <a:r>
                        <a:rPr lang="en-US" altLang="zh-TW" sz="2400" b="1" kern="100" dirty="0" smtClean="0">
                          <a:solidFill>
                            <a:srgbClr val="FF0000"/>
                          </a:solidFill>
                          <a:effectLst/>
                          <a:latin typeface="微軟正黑體" panose="020B0604030504040204" pitchFamily="34" charset="-120"/>
                          <a:ea typeface="微軟正黑體" panose="020B0604030504040204" pitchFamily="34" charset="-120"/>
                        </a:rPr>
                        <a:t>10</a:t>
                      </a:r>
                      <a:r>
                        <a:rPr lang="zh-TW" sz="2400" b="1" kern="100" dirty="0" smtClean="0">
                          <a:solidFill>
                            <a:srgbClr val="FF0000"/>
                          </a:solidFill>
                          <a:effectLst/>
                          <a:latin typeface="微軟正黑體" panose="020B0604030504040204" pitchFamily="34" charset="-120"/>
                          <a:ea typeface="微軟正黑體" panose="020B0604030504040204" pitchFamily="34" charset="-120"/>
                        </a:rPr>
                        <a:t>年</a:t>
                      </a:r>
                      <a:r>
                        <a:rPr lang="en-US" altLang="zh-TW" sz="2400" b="1" kern="100" dirty="0" smtClean="0">
                          <a:solidFill>
                            <a:srgbClr val="FF0000"/>
                          </a:solidFill>
                          <a:effectLst/>
                          <a:latin typeface="微軟正黑體" panose="020B0604030504040204" pitchFamily="34" charset="-120"/>
                          <a:ea typeface="微軟正黑體" panose="020B0604030504040204" pitchFamily="34" charset="-120"/>
                        </a:rPr>
                        <a:t>4</a:t>
                      </a:r>
                      <a:r>
                        <a:rPr lang="zh-TW" sz="2400" b="1" kern="100" dirty="0" smtClean="0">
                          <a:solidFill>
                            <a:srgbClr val="FF0000"/>
                          </a:solidFill>
                          <a:effectLst/>
                          <a:latin typeface="微軟正黑體" panose="020B0604030504040204" pitchFamily="34" charset="-120"/>
                          <a:ea typeface="微軟正黑體" panose="020B0604030504040204" pitchFamily="34" charset="-120"/>
                        </a:rPr>
                        <a:t>月</a:t>
                      </a:r>
                      <a:r>
                        <a:rPr lang="en-US" altLang="zh-TW" sz="2400" b="1" kern="100" dirty="0" smtClean="0">
                          <a:solidFill>
                            <a:srgbClr val="FF0000"/>
                          </a:solidFill>
                          <a:effectLst/>
                          <a:latin typeface="微軟正黑體" panose="020B0604030504040204" pitchFamily="34" charset="-120"/>
                          <a:ea typeface="微軟正黑體" panose="020B0604030504040204" pitchFamily="34" charset="-120"/>
                        </a:rPr>
                        <a:t>10</a:t>
                      </a:r>
                      <a:r>
                        <a:rPr lang="zh-TW" sz="2400" b="1" kern="100" dirty="0" smtClean="0">
                          <a:solidFill>
                            <a:srgbClr val="FF0000"/>
                          </a:solidFill>
                          <a:effectLst/>
                          <a:latin typeface="微軟正黑體" panose="020B0604030504040204" pitchFamily="34" charset="-120"/>
                          <a:ea typeface="微軟正黑體" panose="020B0604030504040204" pitchFamily="34" charset="-120"/>
                        </a:rPr>
                        <a:t>日</a:t>
                      </a:r>
                      <a:r>
                        <a:rPr lang="en-US" sz="2400" b="1" kern="100" dirty="0" smtClean="0">
                          <a:solidFill>
                            <a:srgbClr val="FF0000"/>
                          </a:solidFill>
                          <a:effectLst/>
                          <a:latin typeface="微軟正黑體" panose="020B0604030504040204" pitchFamily="34" charset="-120"/>
                          <a:ea typeface="微軟正黑體" panose="020B0604030504040204" pitchFamily="34" charset="-120"/>
                        </a:rPr>
                        <a:t>(</a:t>
                      </a:r>
                      <a:r>
                        <a:rPr lang="zh-TW" altLang="en-US" sz="2400" b="1" kern="100" dirty="0" smtClean="0">
                          <a:solidFill>
                            <a:srgbClr val="FF0000"/>
                          </a:solidFill>
                          <a:effectLst/>
                          <a:latin typeface="微軟正黑體" panose="020B0604030504040204" pitchFamily="34" charset="-120"/>
                          <a:ea typeface="微軟正黑體" panose="020B0604030504040204" pitchFamily="34" charset="-120"/>
                        </a:rPr>
                        <a:t>六</a:t>
                      </a:r>
                      <a:r>
                        <a:rPr lang="en-US" sz="2400" b="1" kern="100" dirty="0" smtClean="0">
                          <a:solidFill>
                            <a:srgbClr val="FF0000"/>
                          </a:solidFill>
                          <a:effectLst/>
                          <a:latin typeface="微軟正黑體" panose="020B0604030504040204" pitchFamily="34" charset="-120"/>
                          <a:ea typeface="微軟正黑體" panose="020B0604030504040204" pitchFamily="34" charset="-120"/>
                        </a:rPr>
                        <a:t>)8</a:t>
                      </a:r>
                      <a:r>
                        <a:rPr lang="zh-TW" sz="2400" b="1" kern="100" dirty="0">
                          <a:solidFill>
                            <a:srgbClr val="FF0000"/>
                          </a:solidFill>
                          <a:effectLst/>
                          <a:latin typeface="微軟正黑體" panose="020B0604030504040204" pitchFamily="34" charset="-120"/>
                          <a:ea typeface="微軟正黑體" panose="020B0604030504040204" pitchFamily="34" charset="-120"/>
                        </a:rPr>
                        <a:t>：</a:t>
                      </a:r>
                      <a:r>
                        <a:rPr lang="en-US" sz="2400" b="1" kern="100" dirty="0">
                          <a:solidFill>
                            <a:srgbClr val="FF0000"/>
                          </a:solidFill>
                          <a:effectLst/>
                          <a:latin typeface="微軟正黑體" panose="020B0604030504040204" pitchFamily="34" charset="-120"/>
                          <a:ea typeface="微軟正黑體" panose="020B0604030504040204" pitchFamily="34" charset="-120"/>
                        </a:rPr>
                        <a:t>50</a:t>
                      </a:r>
                      <a:r>
                        <a:rPr lang="zh-TW" sz="2400" b="1" kern="100" dirty="0" smtClean="0">
                          <a:solidFill>
                            <a:srgbClr val="FF0000"/>
                          </a:solidFill>
                          <a:effectLst/>
                          <a:latin typeface="微軟正黑體" panose="020B0604030504040204" pitchFamily="34" charset="-120"/>
                          <a:ea typeface="微軟正黑體" panose="020B0604030504040204" pitchFamily="34" charset="-120"/>
                        </a:rPr>
                        <a:t>進場</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366931665"/>
                  </a:ext>
                </a:extLst>
              </a:tr>
              <a:tr h="1098167">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數理</a:t>
                      </a:r>
                      <a:r>
                        <a:rPr lang="zh-TW" sz="1800" kern="100" dirty="0" smtClean="0">
                          <a:effectLst/>
                          <a:latin typeface="微軟正黑體" panose="020B0604030504040204" pitchFamily="34" charset="-120"/>
                          <a:ea typeface="微軟正黑體" panose="020B0604030504040204" pitchFamily="34" charset="-120"/>
                        </a:rPr>
                        <a:t>資</a:t>
                      </a:r>
                      <a:r>
                        <a:rPr lang="zh-TW" sz="1800" kern="100" dirty="0">
                          <a:effectLst/>
                          <a:latin typeface="微軟正黑體" panose="020B0604030504040204" pitchFamily="34" charset="-120"/>
                          <a:ea typeface="微軟正黑體" panose="020B0604030504040204" pitchFamily="34" charset="-120"/>
                        </a:rPr>
                        <a:t>優</a:t>
                      </a:r>
                    </a:p>
                    <a:p>
                      <a:pPr algn="ctr">
                        <a:spcAft>
                          <a:spcPts val="0"/>
                        </a:spcAft>
                      </a:pPr>
                      <a:r>
                        <a:rPr lang="zh-TW" sz="1800" kern="100" dirty="0">
                          <a:effectLst/>
                          <a:latin typeface="微軟正黑體" panose="020B0604030504040204" pitchFamily="34" charset="-120"/>
                          <a:ea typeface="微軟正黑體" panose="020B0604030504040204" pitchFamily="34" charset="-120"/>
                        </a:rPr>
                        <a:t>測驗地點</a:t>
                      </a:r>
                      <a:endParaRPr lang="zh-TW" sz="18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100" b="1" kern="100" dirty="0" smtClean="0">
                          <a:solidFill>
                            <a:srgbClr val="FF0000"/>
                          </a:solidFill>
                          <a:effectLst/>
                          <a:latin typeface="微軟正黑體" panose="020B0604030504040204" pitchFamily="34" charset="-120"/>
                          <a:ea typeface="微軟正黑體" panose="020B0604030504040204" pitchFamily="34" charset="-120"/>
                          <a:cs typeface="+mn-cs"/>
                        </a:rPr>
                        <a:t>初選</a:t>
                      </a:r>
                      <a:endParaRPr lang="en-US" altLang="zh-TW" sz="2100" b="1" kern="100" dirty="0" smtClean="0">
                        <a:solidFill>
                          <a:srgbClr val="FF0000"/>
                        </a:solidFill>
                        <a:effectLst/>
                        <a:latin typeface="微軟正黑體" panose="020B0604030504040204" pitchFamily="34" charset="-120"/>
                        <a:ea typeface="微軟正黑體" panose="020B0604030504040204" pitchFamily="34" charset="-120"/>
                        <a:cs typeface="+mn-cs"/>
                      </a:endParaRPr>
                    </a:p>
                    <a:p>
                      <a:pPr marL="0" algn="ctr" defTabSz="914400" rtl="0" eaLnBrk="1" latinLnBrk="0" hangingPunct="1">
                        <a:spcAft>
                          <a:spcPts val="0"/>
                        </a:spcAft>
                      </a:pPr>
                      <a:r>
                        <a:rPr lang="zh-TW" altLang="en-US" sz="2100" b="1" i="0" kern="100" dirty="0" smtClean="0">
                          <a:solidFill>
                            <a:srgbClr val="002060"/>
                          </a:solidFill>
                          <a:effectLst/>
                          <a:latin typeface="微軟正黑體" panose="020B0604030504040204" pitchFamily="34" charset="-120"/>
                          <a:ea typeface="微軟正黑體" panose="020B0604030504040204" pitchFamily="34" charset="-120"/>
                          <a:cs typeface="+mn-cs"/>
                        </a:rPr>
                        <a:t>同德</a:t>
                      </a:r>
                      <a:r>
                        <a:rPr lang="zh-TW" sz="2100" b="1" i="0" kern="100" dirty="0" smtClean="0">
                          <a:solidFill>
                            <a:srgbClr val="002060"/>
                          </a:solidFill>
                          <a:effectLst/>
                          <a:latin typeface="微軟正黑體" panose="020B0604030504040204" pitchFamily="34" charset="-120"/>
                          <a:ea typeface="微軟正黑體" panose="020B0604030504040204" pitchFamily="34" charset="-120"/>
                          <a:cs typeface="+mn-cs"/>
                        </a:rPr>
                        <a:t>國中</a:t>
                      </a:r>
                      <a:endParaRPr lang="zh-TW" sz="2100" b="1" i="0" kern="100" dirty="0">
                        <a:solidFill>
                          <a:srgbClr val="002060"/>
                        </a:solidFill>
                        <a:effectLst/>
                        <a:latin typeface="微軟正黑體" panose="020B0604030504040204" pitchFamily="34" charset="-120"/>
                        <a:ea typeface="微軟正黑體" panose="020B0604030504040204" pitchFamily="34" charset="-120"/>
                        <a:cs typeface="+mn-cs"/>
                      </a:endParaRPr>
                    </a:p>
                  </a:txBody>
                  <a:tcPr marL="51435" marR="51435" marT="7144"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100" b="1" kern="100" dirty="0" smtClean="0">
                          <a:solidFill>
                            <a:srgbClr val="FF0000"/>
                          </a:solidFill>
                          <a:effectLst/>
                          <a:latin typeface="微軟正黑體" panose="020B0604030504040204" pitchFamily="34" charset="-120"/>
                          <a:ea typeface="微軟正黑體" panose="020B0604030504040204" pitchFamily="34" charset="-120"/>
                          <a:cs typeface="+mn-cs"/>
                        </a:rPr>
                        <a:t>複選</a:t>
                      </a:r>
                      <a:endParaRPr lang="en-US" altLang="zh-TW" sz="2100" b="1" kern="100" dirty="0" smtClean="0">
                        <a:solidFill>
                          <a:srgbClr val="FF0000"/>
                        </a:solidFill>
                        <a:effectLst/>
                        <a:latin typeface="微軟正黑體" panose="020B0604030504040204" pitchFamily="34" charset="-120"/>
                        <a:ea typeface="微軟正黑體" panose="020B0604030504040204" pitchFamily="34" charset="-120"/>
                        <a:cs typeface="+mn-cs"/>
                      </a:endParaRPr>
                    </a:p>
                    <a:p>
                      <a:pPr marL="0" algn="ctr" defTabSz="914400" rtl="0" eaLnBrk="1" latinLnBrk="0" hangingPunct="1">
                        <a:spcAft>
                          <a:spcPts val="0"/>
                        </a:spcAft>
                      </a:pPr>
                      <a:r>
                        <a:rPr lang="zh-TW" altLang="en-US" sz="2100" b="1" i="0" kern="100" dirty="0" smtClean="0">
                          <a:solidFill>
                            <a:srgbClr val="002060"/>
                          </a:solidFill>
                          <a:effectLst/>
                          <a:latin typeface="微軟正黑體" panose="020B0604030504040204" pitchFamily="34" charset="-120"/>
                          <a:ea typeface="微軟正黑體" panose="020B0604030504040204" pitchFamily="34" charset="-120"/>
                          <a:cs typeface="+mn-cs"/>
                        </a:rPr>
                        <a:t>慈文國中</a:t>
                      </a:r>
                      <a:endParaRPr lang="zh-TW" sz="2100" b="1" i="0" kern="100" dirty="0">
                        <a:solidFill>
                          <a:srgbClr val="002060"/>
                        </a:solidFill>
                        <a:effectLst/>
                        <a:latin typeface="微軟正黑體" panose="020B0604030504040204" pitchFamily="34" charset="-120"/>
                        <a:ea typeface="微軟正黑體" panose="020B0604030504040204" pitchFamily="34" charset="-120"/>
                        <a:cs typeface="+mn-cs"/>
                      </a:endParaRPr>
                    </a:p>
                  </a:txBody>
                  <a:tcPr marL="51435" marR="51435" marT="7144"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100" b="1" kern="100" dirty="0" smtClean="0">
                          <a:solidFill>
                            <a:srgbClr val="FF0000"/>
                          </a:solidFill>
                          <a:effectLst/>
                          <a:latin typeface="微軟正黑體" panose="020B0604030504040204" pitchFamily="34" charset="-120"/>
                          <a:ea typeface="+mn-ea"/>
                          <a:cs typeface="+mn-cs"/>
                        </a:rPr>
                        <a:t>初、複選</a:t>
                      </a:r>
                      <a:endParaRPr lang="en-US" altLang="zh-TW" sz="2100" b="1" kern="100" dirty="0" smtClean="0">
                        <a:solidFill>
                          <a:schemeClr val="accent6">
                            <a:lumMod val="50000"/>
                          </a:schemeClr>
                        </a:solidFill>
                        <a:effectLst/>
                        <a:latin typeface="微軟正黑體" panose="020B0604030504040204" pitchFamily="34" charset="-120"/>
                        <a:ea typeface="微軟正黑體" panose="020B0604030504040204" pitchFamily="34" charset="-120"/>
                        <a:cs typeface="+mn-cs"/>
                      </a:endParaRPr>
                    </a:p>
                    <a:p>
                      <a:pPr marL="0" algn="ctr" defTabSz="914400" rtl="0" eaLnBrk="1" latinLnBrk="0" hangingPunct="1">
                        <a:spcAft>
                          <a:spcPts val="0"/>
                        </a:spcAft>
                      </a:pPr>
                      <a:r>
                        <a:rPr lang="zh-TW" altLang="en-US" sz="2100" b="1" kern="100" dirty="0" smtClean="0">
                          <a:solidFill>
                            <a:schemeClr val="accent6">
                              <a:lumMod val="50000"/>
                            </a:schemeClr>
                          </a:solidFill>
                          <a:effectLst/>
                          <a:latin typeface="微軟正黑體" panose="020B0604030504040204" pitchFamily="34" charset="-120"/>
                          <a:ea typeface="微軟正黑體" panose="020B0604030504040204" pitchFamily="34" charset="-120"/>
                          <a:cs typeface="+mn-cs"/>
                        </a:rPr>
                        <a:t>中壢</a:t>
                      </a:r>
                      <a:r>
                        <a:rPr lang="zh-TW" sz="2100" b="1" kern="100" dirty="0" smtClean="0">
                          <a:solidFill>
                            <a:schemeClr val="accent6">
                              <a:lumMod val="50000"/>
                            </a:schemeClr>
                          </a:solidFill>
                          <a:effectLst/>
                          <a:latin typeface="微軟正黑體" panose="020B0604030504040204" pitchFamily="34" charset="-120"/>
                          <a:ea typeface="微軟正黑體" panose="020B0604030504040204" pitchFamily="34" charset="-120"/>
                          <a:cs typeface="+mn-cs"/>
                        </a:rPr>
                        <a:t>國中</a:t>
                      </a:r>
                      <a:endParaRPr lang="zh-TW" sz="2100" b="1" kern="100" dirty="0">
                        <a:solidFill>
                          <a:srgbClr val="FF0000"/>
                        </a:solidFill>
                        <a:effectLst/>
                        <a:latin typeface="微軟正黑體" panose="020B0604030504040204" pitchFamily="34" charset="-120"/>
                        <a:ea typeface="微軟正黑體" panose="020B0604030504040204" pitchFamily="34" charset="-120"/>
                        <a:cs typeface="+mn-cs"/>
                      </a:endParaRPr>
                    </a:p>
                  </a:txBody>
                  <a:tcPr marL="51435" marR="51435" marT="7144" marB="0" anchor="ctr"/>
                </a:tc>
                <a:extLst>
                  <a:ext uri="{0D108BD9-81ED-4DB2-BD59-A6C34878D82A}">
                    <a16:rowId xmlns:a16="http://schemas.microsoft.com/office/drawing/2014/main" val="374536795"/>
                  </a:ext>
                </a:extLst>
              </a:tr>
              <a:tr h="899290">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測驗項目</a:t>
                      </a:r>
                      <a:endParaRPr lang="zh-TW" sz="18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gridSpan="3">
                  <a:txBody>
                    <a:bodyPr/>
                    <a:lstStyle/>
                    <a:p>
                      <a:pPr>
                        <a:spcAft>
                          <a:spcPts val="0"/>
                        </a:spcAft>
                      </a:pPr>
                      <a:r>
                        <a:rPr lang="zh-TW" altLang="en-US" sz="1800" b="1" kern="100" dirty="0" smtClean="0">
                          <a:effectLst/>
                          <a:latin typeface="+mj-ea"/>
                          <a:ea typeface="+mj-ea"/>
                        </a:rPr>
                        <a:t>數學科、自然科</a:t>
                      </a:r>
                      <a:r>
                        <a:rPr lang="zh-TW" sz="1800" b="1" kern="100" dirty="0" smtClean="0">
                          <a:solidFill>
                            <a:srgbClr val="002060"/>
                          </a:solidFill>
                          <a:effectLst/>
                          <a:latin typeface="+mj-ea"/>
                          <a:ea typeface="+mj-ea"/>
                          <a:cs typeface="+mn-cs"/>
                        </a:rPr>
                        <a:t>性向</a:t>
                      </a:r>
                      <a:r>
                        <a:rPr lang="zh-TW" sz="1800" b="1" kern="100" dirty="0" smtClean="0">
                          <a:effectLst/>
                          <a:latin typeface="+mj-ea"/>
                          <a:ea typeface="+mj-ea"/>
                        </a:rPr>
                        <a:t>測驗</a:t>
                      </a:r>
                      <a:r>
                        <a:rPr lang="zh-TW" altLang="en-US" sz="1800" b="1" kern="100" dirty="0" smtClean="0">
                          <a:solidFill>
                            <a:srgbClr val="FF0000"/>
                          </a:solidFill>
                          <a:effectLst/>
                          <a:latin typeface="+mj-ea"/>
                          <a:ea typeface="+mj-ea"/>
                        </a:rPr>
                        <a:t>（初選）</a:t>
                      </a:r>
                      <a:r>
                        <a:rPr lang="zh-TW" altLang="en-US" sz="1800" b="1" kern="100" dirty="0" smtClean="0">
                          <a:effectLst/>
                          <a:latin typeface="+mj-ea"/>
                          <a:ea typeface="+mj-ea"/>
                        </a:rPr>
                        <a:t>；數學科、自然科</a:t>
                      </a:r>
                      <a:r>
                        <a:rPr lang="zh-TW" altLang="en-US" sz="1800" b="1" kern="100" dirty="0" smtClean="0">
                          <a:solidFill>
                            <a:srgbClr val="002060"/>
                          </a:solidFill>
                          <a:effectLst/>
                          <a:latin typeface="+mj-ea"/>
                          <a:ea typeface="+mj-ea"/>
                          <a:cs typeface="+mn-cs"/>
                        </a:rPr>
                        <a:t>實作</a:t>
                      </a:r>
                      <a:r>
                        <a:rPr lang="zh-TW" altLang="en-US" sz="1800" b="1" kern="100" dirty="0" smtClean="0">
                          <a:effectLst/>
                          <a:latin typeface="+mj-ea"/>
                          <a:ea typeface="+mj-ea"/>
                        </a:rPr>
                        <a:t>評量 </a:t>
                      </a:r>
                      <a:r>
                        <a:rPr lang="zh-TW" altLang="en-US" sz="1800" b="1" kern="100" dirty="0" smtClean="0">
                          <a:solidFill>
                            <a:srgbClr val="FF0000"/>
                          </a:solidFill>
                          <a:effectLst/>
                          <a:latin typeface="+mj-ea"/>
                          <a:ea typeface="+mj-ea"/>
                        </a:rPr>
                        <a:t>（複選）</a:t>
                      </a:r>
                      <a:endParaRPr lang="zh-TW" sz="1800" b="1" kern="100" dirty="0">
                        <a:solidFill>
                          <a:srgbClr val="FF0000"/>
                        </a:solidFill>
                        <a:effectLst/>
                        <a:latin typeface="+mj-ea"/>
                        <a:ea typeface="+mj-ea"/>
                        <a:cs typeface="Times New Roman" panose="02020603050405020304" pitchFamily="18" charset="0"/>
                      </a:endParaRPr>
                    </a:p>
                  </a:txBody>
                  <a:tcPr marL="51435" marR="51435" marT="7144"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69445198"/>
                  </a:ext>
                </a:extLst>
              </a:tr>
            </a:tbl>
          </a:graphicData>
        </a:graphic>
      </p:graphicFrame>
      <p:sp>
        <p:nvSpPr>
          <p:cNvPr id="4" name="Text Box 2"/>
          <p:cNvSpPr txBox="1">
            <a:spLocks noChangeArrowheads="1"/>
          </p:cNvSpPr>
          <p:nvPr/>
        </p:nvSpPr>
        <p:spPr bwMode="auto">
          <a:xfrm>
            <a:off x="922902" y="1426259"/>
            <a:ext cx="9937104" cy="400050"/>
          </a:xfrm>
          <a:prstGeom prst="rect">
            <a:avLst/>
          </a:prstGeom>
          <a:noFill/>
          <a:ln w="50800">
            <a:solidFill>
              <a:srgbClr val="00B050"/>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endParaRPr kumimoji="1" lang="zh-TW" altLang="zh-TW" sz="1350">
              <a:ea typeface="新細明體" pitchFamily="18" charset="-120"/>
              <a:cs typeface="新細明體" pitchFamily="18" charset="-120"/>
            </a:endParaRPr>
          </a:p>
        </p:txBody>
      </p:sp>
      <p:sp>
        <p:nvSpPr>
          <p:cNvPr id="5" name="Text Box 2"/>
          <p:cNvSpPr txBox="1">
            <a:spLocks noChangeArrowheads="1"/>
          </p:cNvSpPr>
          <p:nvPr/>
        </p:nvSpPr>
        <p:spPr bwMode="auto">
          <a:xfrm>
            <a:off x="916368" y="1839792"/>
            <a:ext cx="9937105" cy="2557281"/>
          </a:xfrm>
          <a:prstGeom prst="rect">
            <a:avLst/>
          </a:prstGeom>
          <a:noFill/>
          <a:ln w="50800">
            <a:solidFill>
              <a:schemeClr val="accent3">
                <a:lumMod val="75000"/>
              </a:schemeClr>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endParaRPr kumimoji="1" lang="zh-TW" altLang="zh-TW" sz="1350">
              <a:ea typeface="新細明體" pitchFamily="18" charset="-120"/>
              <a:cs typeface="新細明體" pitchFamily="18" charset="-120"/>
            </a:endParaRPr>
          </a:p>
        </p:txBody>
      </p:sp>
      <p:sp>
        <p:nvSpPr>
          <p:cNvPr id="6" name="Text Box 2"/>
          <p:cNvSpPr txBox="1">
            <a:spLocks noChangeArrowheads="1"/>
          </p:cNvSpPr>
          <p:nvPr/>
        </p:nvSpPr>
        <p:spPr bwMode="auto">
          <a:xfrm>
            <a:off x="905735" y="4437111"/>
            <a:ext cx="9937105" cy="1106118"/>
          </a:xfrm>
          <a:prstGeom prst="rect">
            <a:avLst/>
          </a:prstGeom>
          <a:noFill/>
          <a:ln w="50800">
            <a:solidFill>
              <a:srgbClr val="00B050"/>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endParaRPr kumimoji="1" lang="zh-TW" altLang="zh-TW" sz="1350">
              <a:ea typeface="新細明體" pitchFamily="18" charset="-120"/>
              <a:cs typeface="新細明體" pitchFamily="18" charset="-120"/>
            </a:endParaRPr>
          </a:p>
        </p:txBody>
      </p:sp>
      <p:sp>
        <p:nvSpPr>
          <p:cNvPr id="3" name="投影片編號版面配置區 2"/>
          <p:cNvSpPr>
            <a:spLocks noGrp="1"/>
          </p:cNvSpPr>
          <p:nvPr>
            <p:ph type="sldNum" sz="quarter" idx="12"/>
          </p:nvPr>
        </p:nvSpPr>
        <p:spPr/>
        <p:txBody>
          <a:bodyPr/>
          <a:lstStyle/>
          <a:p>
            <a:fld id="{EB37DED6-D4C7-42EE-AB49-D2E39E64FDE4}" type="slidenum">
              <a:rPr lang="en-US" altLang="zh-TW" noProof="0" smtClean="0"/>
              <a:pPr/>
              <a:t>18</a:t>
            </a:fld>
            <a:endParaRPr lang="zh-TW" altLang="en-US" noProof="0" dirty="0"/>
          </a:p>
        </p:txBody>
      </p:sp>
    </p:spTree>
    <p:extLst>
      <p:ext uri="{BB962C8B-B14F-4D97-AF65-F5344CB8AC3E}">
        <p14:creationId xmlns:p14="http://schemas.microsoft.com/office/powerpoint/2010/main" val="339586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4366220" y="-27384"/>
            <a:ext cx="3384376" cy="914400"/>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b="1" dirty="0"/>
              <a:t>鑑定結果公告</a:t>
            </a:r>
          </a:p>
        </p:txBody>
      </p:sp>
      <p:graphicFrame>
        <p:nvGraphicFramePr>
          <p:cNvPr id="5" name="內容版面配置區 3"/>
          <p:cNvGraphicFramePr>
            <a:graphicFrameLocks noGrp="1"/>
          </p:cNvGraphicFramePr>
          <p:nvPr>
            <p:ph sz="quarter" idx="1"/>
            <p:extLst/>
          </p:nvPr>
        </p:nvGraphicFramePr>
        <p:xfrm>
          <a:off x="693812" y="1046723"/>
          <a:ext cx="10405155" cy="4834526"/>
        </p:xfrm>
        <a:graphic>
          <a:graphicData uri="http://schemas.openxmlformats.org/drawingml/2006/table">
            <a:tbl>
              <a:tblPr firstRow="1" bandRow="1">
                <a:tableStyleId>{5C22544A-7EE6-4342-B048-85BDC9FD1C3A}</a:tableStyleId>
              </a:tblPr>
              <a:tblGrid>
                <a:gridCol w="2964856">
                  <a:extLst>
                    <a:ext uri="{9D8B030D-6E8A-4147-A177-3AD203B41FA5}">
                      <a16:colId xmlns:a16="http://schemas.microsoft.com/office/drawing/2014/main" val="20000"/>
                    </a:ext>
                  </a:extLst>
                </a:gridCol>
                <a:gridCol w="3346467">
                  <a:extLst>
                    <a:ext uri="{9D8B030D-6E8A-4147-A177-3AD203B41FA5}">
                      <a16:colId xmlns:a16="http://schemas.microsoft.com/office/drawing/2014/main" val="20001"/>
                    </a:ext>
                  </a:extLst>
                </a:gridCol>
                <a:gridCol w="4093832">
                  <a:extLst>
                    <a:ext uri="{9D8B030D-6E8A-4147-A177-3AD203B41FA5}">
                      <a16:colId xmlns:a16="http://schemas.microsoft.com/office/drawing/2014/main" val="20002"/>
                    </a:ext>
                  </a:extLst>
                </a:gridCol>
              </a:tblGrid>
              <a:tr h="382294">
                <a:tc>
                  <a:txBody>
                    <a:bodyPr/>
                    <a:lstStyle/>
                    <a:p>
                      <a:pPr algn="ctr"/>
                      <a:r>
                        <a:rPr lang="zh-TW" altLang="en-US" sz="2100" dirty="0" smtClean="0">
                          <a:latin typeface="微軟正黑體" panose="020B0604030504040204" pitchFamily="34" charset="-120"/>
                          <a:ea typeface="微軟正黑體" panose="020B0604030504040204" pitchFamily="34" charset="-120"/>
                        </a:rPr>
                        <a:t>項目</a:t>
                      </a:r>
                      <a:endParaRPr lang="zh-TW" altLang="en-US" sz="2100" dirty="0">
                        <a:latin typeface="微軟正黑體" panose="020B0604030504040204" pitchFamily="34" charset="-120"/>
                        <a:ea typeface="微軟正黑體" panose="020B0604030504040204" pitchFamily="34" charset="-120"/>
                      </a:endParaRPr>
                    </a:p>
                  </a:txBody>
                  <a:tcPr marL="68580" marR="68580" marT="34290" marB="34290" anchor="ctr"/>
                </a:tc>
                <a:tc>
                  <a:txBody>
                    <a:bodyPr/>
                    <a:lstStyle/>
                    <a:p>
                      <a:pPr algn="ctr"/>
                      <a:r>
                        <a:rPr lang="zh-TW" altLang="en-US" sz="2100" dirty="0" smtClean="0">
                          <a:latin typeface="微軟正黑體" panose="020B0604030504040204" pitchFamily="34" charset="-120"/>
                          <a:ea typeface="微軟正黑體" panose="020B0604030504040204" pitchFamily="34" charset="-120"/>
                        </a:rPr>
                        <a:t>時間</a:t>
                      </a:r>
                      <a:endParaRPr lang="zh-TW" altLang="en-US" sz="2100" dirty="0">
                        <a:latin typeface="微軟正黑體" panose="020B0604030504040204" pitchFamily="34" charset="-120"/>
                        <a:ea typeface="微軟正黑體" panose="020B0604030504040204" pitchFamily="34" charset="-120"/>
                      </a:endParaRPr>
                    </a:p>
                  </a:txBody>
                  <a:tcPr marL="68580" marR="68580" marT="34290" marB="34290" anchor="ctr"/>
                </a:tc>
                <a:tc>
                  <a:txBody>
                    <a:bodyPr/>
                    <a:lstStyle/>
                    <a:p>
                      <a:pPr algn="ctr"/>
                      <a:r>
                        <a:rPr lang="zh-TW" altLang="en-US" sz="2100" dirty="0" smtClean="0">
                          <a:latin typeface="微軟正黑體" panose="020B0604030504040204" pitchFamily="34" charset="-120"/>
                          <a:ea typeface="微軟正黑體" panose="020B0604030504040204" pitchFamily="34" charset="-120"/>
                        </a:rPr>
                        <a:t>備註</a:t>
                      </a:r>
                      <a:endParaRPr lang="zh-TW" altLang="en-US" sz="2100" dirty="0">
                        <a:latin typeface="微軟正黑體" panose="020B0604030504040204" pitchFamily="34" charset="-120"/>
                        <a:ea typeface="微軟正黑體" panose="020B0604030504040204" pitchFamily="34" charset="-120"/>
                      </a:endParaRPr>
                    </a:p>
                  </a:txBody>
                  <a:tcPr marL="68580" marR="68580" marT="34290" marB="34290" anchor="ctr"/>
                </a:tc>
                <a:extLst>
                  <a:ext uri="{0D108BD9-81ED-4DB2-BD59-A6C34878D82A}">
                    <a16:rowId xmlns:a16="http://schemas.microsoft.com/office/drawing/2014/main" val="10000"/>
                  </a:ext>
                </a:extLst>
              </a:tr>
              <a:tr h="478749">
                <a:tc>
                  <a:txBody>
                    <a:bodyPr/>
                    <a:lstStyle/>
                    <a:p>
                      <a:pPr algn="ctr"/>
                      <a:r>
                        <a:rPr lang="zh-TW" altLang="en-US" sz="2400" b="1" dirty="0" smtClean="0">
                          <a:solidFill>
                            <a:srgbClr val="FF0000"/>
                          </a:solidFill>
                          <a:latin typeface="微軟正黑體" panose="020B0604030504040204" pitchFamily="34" charset="-120"/>
                          <a:ea typeface="微軟正黑體" panose="020B0604030504040204" pitchFamily="34" charset="-120"/>
                        </a:rPr>
                        <a:t>管道一</a:t>
                      </a:r>
                      <a:r>
                        <a:rPr lang="en-US" altLang="zh-TW" sz="2100" dirty="0" smtClean="0">
                          <a:solidFill>
                            <a:srgbClr val="002060"/>
                          </a:solidFill>
                          <a:latin typeface="微軟正黑體" panose="020B0604030504040204" pitchFamily="34" charset="-120"/>
                          <a:ea typeface="微軟正黑體" panose="020B0604030504040204" pitchFamily="34" charset="-120"/>
                        </a:rPr>
                        <a:t>(</a:t>
                      </a:r>
                      <a:r>
                        <a:rPr lang="zh-TW" altLang="en-US" sz="2100" dirty="0" smtClean="0">
                          <a:solidFill>
                            <a:srgbClr val="002060"/>
                          </a:solidFill>
                          <a:latin typeface="微軟正黑體" panose="020B0604030504040204" pitchFamily="34" charset="-120"/>
                          <a:ea typeface="微軟正黑體" panose="020B0604030504040204" pitchFamily="34" charset="-120"/>
                        </a:rPr>
                        <a:t>書面審查</a:t>
                      </a:r>
                      <a:r>
                        <a:rPr lang="en-US" altLang="zh-TW" sz="2100" dirty="0" smtClean="0">
                          <a:solidFill>
                            <a:srgbClr val="002060"/>
                          </a:solidFill>
                          <a:latin typeface="微軟正黑體" panose="020B0604030504040204" pitchFamily="34" charset="-120"/>
                          <a:ea typeface="微軟正黑體" panose="020B0604030504040204" pitchFamily="34" charset="-120"/>
                        </a:rPr>
                        <a:t>)</a:t>
                      </a:r>
                      <a:endParaRPr lang="zh-TW" altLang="en-US" sz="2100" dirty="0">
                        <a:solidFill>
                          <a:srgbClr val="002060"/>
                        </a:solidFill>
                        <a:latin typeface="微軟正黑體" panose="020B0604030504040204" pitchFamily="34" charset="-120"/>
                        <a:ea typeface="微軟正黑體" panose="020B0604030504040204" pitchFamily="34" charset="-120"/>
                      </a:endParaRPr>
                    </a:p>
                  </a:txBody>
                  <a:tcPr marL="68580" marR="68580" marT="34290" marB="34290" anchor="ctr"/>
                </a:tc>
                <a:tc>
                  <a:txBody>
                    <a:bodyPr/>
                    <a:lstStyle/>
                    <a:p>
                      <a:pPr algn="ctr"/>
                      <a:r>
                        <a:rPr lang="en-US" altLang="zh-TW" sz="2100" dirty="0" smtClean="0">
                          <a:solidFill>
                            <a:srgbClr val="002060"/>
                          </a:solidFill>
                          <a:latin typeface="微軟正黑體" panose="020B0604030504040204" pitchFamily="34" charset="-120"/>
                          <a:ea typeface="微軟正黑體" panose="020B0604030504040204" pitchFamily="34" charset="-120"/>
                        </a:rPr>
                        <a:t>2</a:t>
                      </a:r>
                      <a:r>
                        <a:rPr lang="zh-TW" altLang="en-US" sz="2100" dirty="0" smtClean="0">
                          <a:solidFill>
                            <a:srgbClr val="002060"/>
                          </a:solidFill>
                          <a:latin typeface="微軟正黑體" panose="020B0604030504040204" pitchFamily="34" charset="-120"/>
                          <a:ea typeface="微軟正黑體" panose="020B0604030504040204" pitchFamily="34" charset="-120"/>
                        </a:rPr>
                        <a:t>月</a:t>
                      </a:r>
                      <a:r>
                        <a:rPr lang="en-US" altLang="zh-TW" sz="2100" dirty="0" smtClean="0">
                          <a:solidFill>
                            <a:srgbClr val="002060"/>
                          </a:solidFill>
                          <a:latin typeface="微軟正黑體" panose="020B0604030504040204" pitchFamily="34" charset="-120"/>
                          <a:ea typeface="微軟正黑體" panose="020B0604030504040204" pitchFamily="34" charset="-120"/>
                        </a:rPr>
                        <a:t>26</a:t>
                      </a:r>
                      <a:r>
                        <a:rPr lang="zh-TW" altLang="en-US" sz="2100" dirty="0" smtClean="0">
                          <a:solidFill>
                            <a:srgbClr val="002060"/>
                          </a:solidFill>
                          <a:latin typeface="微軟正黑體" panose="020B0604030504040204" pitchFamily="34" charset="-120"/>
                          <a:ea typeface="微軟正黑體" panose="020B0604030504040204" pitchFamily="34" charset="-120"/>
                        </a:rPr>
                        <a:t>日</a:t>
                      </a:r>
                      <a:r>
                        <a:rPr lang="en-US" altLang="zh-TW" sz="2100" dirty="0" smtClean="0">
                          <a:solidFill>
                            <a:srgbClr val="002060"/>
                          </a:solidFill>
                          <a:latin typeface="微軟正黑體" panose="020B0604030504040204" pitchFamily="34" charset="-120"/>
                          <a:ea typeface="微軟正黑體" panose="020B0604030504040204" pitchFamily="34" charset="-120"/>
                        </a:rPr>
                        <a:t>(</a:t>
                      </a:r>
                      <a:r>
                        <a:rPr lang="zh-TW" altLang="en-US" sz="2100" dirty="0" smtClean="0">
                          <a:solidFill>
                            <a:srgbClr val="002060"/>
                          </a:solidFill>
                          <a:latin typeface="微軟正黑體" panose="020B0604030504040204" pitchFamily="34" charset="-120"/>
                          <a:ea typeface="微軟正黑體" panose="020B0604030504040204" pitchFamily="34" charset="-120"/>
                        </a:rPr>
                        <a:t>五</a:t>
                      </a:r>
                      <a:r>
                        <a:rPr lang="en-US" altLang="zh-TW" sz="2100" dirty="0" smtClean="0">
                          <a:solidFill>
                            <a:srgbClr val="002060"/>
                          </a:solidFill>
                          <a:latin typeface="微軟正黑體" panose="020B0604030504040204" pitchFamily="34" charset="-120"/>
                          <a:ea typeface="微軟正黑體" panose="020B0604030504040204" pitchFamily="34" charset="-120"/>
                        </a:rPr>
                        <a:t>)17</a:t>
                      </a:r>
                      <a:r>
                        <a:rPr lang="zh-TW" altLang="en-US" sz="2100" dirty="0" smtClean="0">
                          <a:solidFill>
                            <a:srgbClr val="002060"/>
                          </a:solidFill>
                          <a:latin typeface="微軟正黑體" panose="020B0604030504040204" pitchFamily="34" charset="-120"/>
                          <a:ea typeface="微軟正黑體" panose="020B0604030504040204" pitchFamily="34" charset="-120"/>
                        </a:rPr>
                        <a:t>：</a:t>
                      </a:r>
                      <a:r>
                        <a:rPr lang="en-US" altLang="zh-TW" sz="2100" dirty="0" smtClean="0">
                          <a:solidFill>
                            <a:srgbClr val="002060"/>
                          </a:solidFill>
                          <a:latin typeface="微軟正黑體" panose="020B0604030504040204" pitchFamily="34" charset="-120"/>
                          <a:ea typeface="微軟正黑體" panose="020B0604030504040204" pitchFamily="34" charset="-120"/>
                        </a:rPr>
                        <a:t>00</a:t>
                      </a:r>
                      <a:endParaRPr lang="zh-TW" altLang="en-US" sz="2100" dirty="0">
                        <a:solidFill>
                          <a:srgbClr val="002060"/>
                        </a:solidFill>
                        <a:latin typeface="微軟正黑體" panose="020B0604030504040204" pitchFamily="34" charset="-120"/>
                        <a:ea typeface="微軟正黑體" panose="020B0604030504040204" pitchFamily="34" charset="-120"/>
                      </a:endParaRPr>
                    </a:p>
                  </a:txBody>
                  <a:tcPr marL="68580" marR="68580" marT="34290" marB="34290" anchor="ctr"/>
                </a:tc>
                <a:tc rowSpan="3">
                  <a:txBody>
                    <a:bodyPr/>
                    <a:lstStyle/>
                    <a:p>
                      <a:pPr algn="just"/>
                      <a:r>
                        <a:rPr lang="zh-TW" altLang="en-US" sz="1800" b="0" i="0" u="none" strike="noStrike" kern="1200" baseline="0" dirty="0" smtClean="0">
                          <a:solidFill>
                            <a:srgbClr val="002060"/>
                          </a:solidFill>
                          <a:latin typeface="微軟正黑體" panose="020B0604030504040204" pitchFamily="34" charset="-120"/>
                          <a:ea typeface="微軟正黑體" panose="020B0604030504040204" pitchFamily="34" charset="-120"/>
                          <a:cs typeface="+mn-cs"/>
                        </a:rPr>
                        <a:t>公告於本市政府教育局、資優教育資源中心及各承辦學校網站，考生之</a:t>
                      </a:r>
                      <a:r>
                        <a:rPr lang="zh-TW" altLang="en-US" sz="2100" b="1"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鑑定</a:t>
                      </a:r>
                      <a:r>
                        <a:rPr lang="zh-TW" altLang="en-US" sz="2100" b="1" u="none" kern="1200" dirty="0" smtClean="0">
                          <a:solidFill>
                            <a:srgbClr val="FF0000"/>
                          </a:solidFill>
                          <a:latin typeface="微軟正黑體" panose="020B0604030504040204" pitchFamily="34" charset="-120"/>
                          <a:ea typeface="+mn-ea"/>
                          <a:cs typeface="+mn-cs"/>
                        </a:rPr>
                        <a:t>結果通知單由原就讀國小轉發；設籍本市就讀外縣市國民小學學生之初選鑑定結果通知單郵寄至通訊地址。</a:t>
                      </a:r>
                    </a:p>
                    <a:p>
                      <a:pPr algn="just"/>
                      <a:endParaRPr lang="zh-TW" altLang="en-US" sz="2100" b="1" u="none" kern="1200" dirty="0">
                        <a:solidFill>
                          <a:srgbClr val="FF0000"/>
                        </a:solidFill>
                        <a:latin typeface="微軟正黑體" panose="020B0604030504040204" pitchFamily="34" charset="-120"/>
                        <a:ea typeface="微軟正黑體" panose="020B0604030504040204" pitchFamily="34" charset="-120"/>
                        <a:cs typeface="+mn-cs"/>
                      </a:endParaRPr>
                    </a:p>
                  </a:txBody>
                  <a:tcPr marL="68580" marR="68580" marT="34290" marB="34290" anchor="ctr"/>
                </a:tc>
                <a:extLst>
                  <a:ext uri="{0D108BD9-81ED-4DB2-BD59-A6C34878D82A}">
                    <a16:rowId xmlns:a16="http://schemas.microsoft.com/office/drawing/2014/main" val="10001"/>
                  </a:ext>
                </a:extLst>
              </a:tr>
              <a:tr h="932831">
                <a:tc rowSpan="2">
                  <a:txBody>
                    <a:bodyPr/>
                    <a:lstStyle/>
                    <a:p>
                      <a:pPr algn="ctr"/>
                      <a:r>
                        <a:rPr lang="zh-TW" altLang="en-US" sz="2400" b="1" kern="1200" dirty="0" smtClean="0">
                          <a:solidFill>
                            <a:srgbClr val="FF0000"/>
                          </a:solidFill>
                          <a:latin typeface="微軟正黑體" panose="020B0604030504040204" pitchFamily="34" charset="-120"/>
                          <a:ea typeface="微軟正黑體" panose="020B0604030504040204" pitchFamily="34" charset="-120"/>
                          <a:cs typeface="+mn-cs"/>
                        </a:rPr>
                        <a:t>管道二</a:t>
                      </a:r>
                      <a:r>
                        <a:rPr lang="en-US" altLang="zh-TW" sz="2100" dirty="0" smtClean="0">
                          <a:solidFill>
                            <a:srgbClr val="002060"/>
                          </a:solidFill>
                          <a:latin typeface="微軟正黑體" panose="020B0604030504040204" pitchFamily="34" charset="-120"/>
                          <a:ea typeface="微軟正黑體" panose="020B0604030504040204" pitchFamily="34" charset="-120"/>
                        </a:rPr>
                        <a:t>(</a:t>
                      </a:r>
                      <a:r>
                        <a:rPr lang="zh-TW" altLang="en-US" sz="2100" dirty="0" smtClean="0">
                          <a:solidFill>
                            <a:srgbClr val="002060"/>
                          </a:solidFill>
                          <a:latin typeface="微軟正黑體" panose="020B0604030504040204" pitchFamily="34" charset="-120"/>
                          <a:ea typeface="微軟正黑體" panose="020B0604030504040204" pitchFamily="34" charset="-120"/>
                        </a:rPr>
                        <a:t>測驗方式</a:t>
                      </a:r>
                      <a:r>
                        <a:rPr lang="en-US" altLang="zh-TW" sz="2100" dirty="0" smtClean="0">
                          <a:solidFill>
                            <a:srgbClr val="002060"/>
                          </a:solidFill>
                          <a:latin typeface="微軟正黑體" panose="020B0604030504040204" pitchFamily="34" charset="-120"/>
                          <a:ea typeface="微軟正黑體" panose="020B0604030504040204" pitchFamily="34" charset="-120"/>
                        </a:rPr>
                        <a:t>)</a:t>
                      </a:r>
                      <a:endParaRPr lang="zh-TW" altLang="en-US" sz="2100" dirty="0">
                        <a:solidFill>
                          <a:srgbClr val="002060"/>
                        </a:solidFill>
                        <a:latin typeface="微軟正黑體" panose="020B0604030504040204" pitchFamily="34" charset="-120"/>
                        <a:ea typeface="微軟正黑體" panose="020B0604030504040204" pitchFamily="34" charset="-120"/>
                      </a:endParaRPr>
                    </a:p>
                  </a:txBody>
                  <a:tcPr marL="68580" marR="68580" marT="34290" marB="34290" anchor="ctr"/>
                </a:tc>
                <a:tc>
                  <a:txBody>
                    <a:bodyPr/>
                    <a:lstStyle/>
                    <a:p>
                      <a:pPr algn="ctr"/>
                      <a:r>
                        <a:rPr lang="zh-TW" altLang="en-US" sz="2100" dirty="0" smtClean="0">
                          <a:solidFill>
                            <a:srgbClr val="002060"/>
                          </a:solidFill>
                          <a:latin typeface="微軟正黑體" panose="020B0604030504040204" pitchFamily="34" charset="-120"/>
                          <a:ea typeface="微軟正黑體" panose="020B0604030504040204" pitchFamily="34" charset="-120"/>
                        </a:rPr>
                        <a:t>初選</a:t>
                      </a:r>
                      <a:endParaRPr lang="en-US" altLang="zh-TW" sz="2100" dirty="0" smtClean="0">
                        <a:solidFill>
                          <a:srgbClr val="002060"/>
                        </a:solidFill>
                        <a:latin typeface="微軟正黑體" panose="020B0604030504040204" pitchFamily="34" charset="-120"/>
                        <a:ea typeface="微軟正黑體" panose="020B0604030504040204" pitchFamily="34" charset="-120"/>
                      </a:endParaRPr>
                    </a:p>
                    <a:p>
                      <a:pPr algn="ctr"/>
                      <a:r>
                        <a:rPr lang="en-US" altLang="zh-TW" sz="2100" dirty="0" smtClean="0">
                          <a:solidFill>
                            <a:srgbClr val="002060"/>
                          </a:solidFill>
                          <a:latin typeface="微軟正黑體" panose="020B0604030504040204" pitchFamily="34" charset="-120"/>
                          <a:ea typeface="微軟正黑體" panose="020B0604030504040204" pitchFamily="34" charset="-120"/>
                        </a:rPr>
                        <a:t>3</a:t>
                      </a:r>
                      <a:r>
                        <a:rPr lang="zh-TW" altLang="en-US" sz="2100" dirty="0" smtClean="0">
                          <a:solidFill>
                            <a:srgbClr val="002060"/>
                          </a:solidFill>
                          <a:latin typeface="微軟正黑體" panose="020B0604030504040204" pitchFamily="34" charset="-120"/>
                          <a:ea typeface="微軟正黑體" panose="020B0604030504040204" pitchFamily="34" charset="-120"/>
                        </a:rPr>
                        <a:t>月</a:t>
                      </a:r>
                      <a:r>
                        <a:rPr lang="en-US" altLang="zh-TW" sz="2100" dirty="0" smtClean="0">
                          <a:solidFill>
                            <a:srgbClr val="002060"/>
                          </a:solidFill>
                          <a:latin typeface="微軟正黑體" panose="020B0604030504040204" pitchFamily="34" charset="-120"/>
                          <a:ea typeface="微軟正黑體" panose="020B0604030504040204" pitchFamily="34" charset="-120"/>
                        </a:rPr>
                        <a:t>15</a:t>
                      </a:r>
                      <a:r>
                        <a:rPr lang="zh-TW" altLang="en-US" sz="2100" dirty="0" smtClean="0">
                          <a:solidFill>
                            <a:srgbClr val="002060"/>
                          </a:solidFill>
                          <a:latin typeface="微軟正黑體" panose="020B0604030504040204" pitchFamily="34" charset="-120"/>
                          <a:ea typeface="微軟正黑體" panose="020B0604030504040204" pitchFamily="34" charset="-120"/>
                        </a:rPr>
                        <a:t>日</a:t>
                      </a:r>
                      <a:r>
                        <a:rPr lang="en-US" altLang="zh-TW" sz="2100" dirty="0" smtClean="0">
                          <a:solidFill>
                            <a:srgbClr val="002060"/>
                          </a:solidFill>
                          <a:latin typeface="微軟正黑體" panose="020B0604030504040204" pitchFamily="34" charset="-120"/>
                          <a:ea typeface="微軟正黑體" panose="020B0604030504040204" pitchFamily="34" charset="-120"/>
                        </a:rPr>
                        <a:t>(</a:t>
                      </a:r>
                      <a:r>
                        <a:rPr lang="zh-TW" altLang="en-US" sz="2100" dirty="0" smtClean="0">
                          <a:solidFill>
                            <a:srgbClr val="002060"/>
                          </a:solidFill>
                          <a:latin typeface="微軟正黑體" panose="020B0604030504040204" pitchFamily="34" charset="-120"/>
                          <a:ea typeface="微軟正黑體" panose="020B0604030504040204" pitchFamily="34" charset="-120"/>
                        </a:rPr>
                        <a:t>一</a:t>
                      </a:r>
                      <a:r>
                        <a:rPr lang="en-US" altLang="zh-TW" sz="2100" dirty="0" smtClean="0">
                          <a:solidFill>
                            <a:srgbClr val="002060"/>
                          </a:solidFill>
                          <a:latin typeface="微軟正黑體" panose="020B0604030504040204" pitchFamily="34" charset="-120"/>
                          <a:ea typeface="微軟正黑體" panose="020B0604030504040204" pitchFamily="34" charset="-120"/>
                        </a:rPr>
                        <a:t>)17</a:t>
                      </a:r>
                      <a:r>
                        <a:rPr lang="zh-TW" altLang="en-US" sz="2100" dirty="0" smtClean="0">
                          <a:solidFill>
                            <a:srgbClr val="002060"/>
                          </a:solidFill>
                          <a:latin typeface="微軟正黑體" panose="020B0604030504040204" pitchFamily="34" charset="-120"/>
                          <a:ea typeface="微軟正黑體" panose="020B0604030504040204" pitchFamily="34" charset="-120"/>
                        </a:rPr>
                        <a:t>：</a:t>
                      </a:r>
                      <a:r>
                        <a:rPr lang="en-US" altLang="zh-TW" sz="2100" dirty="0" smtClean="0">
                          <a:solidFill>
                            <a:srgbClr val="002060"/>
                          </a:solidFill>
                          <a:latin typeface="微軟正黑體" panose="020B0604030504040204" pitchFamily="34" charset="-120"/>
                          <a:ea typeface="微軟正黑體" panose="020B0604030504040204" pitchFamily="34" charset="-120"/>
                        </a:rPr>
                        <a:t>00</a:t>
                      </a:r>
                      <a:endParaRPr lang="zh-TW" altLang="en-US" sz="2100" dirty="0">
                        <a:solidFill>
                          <a:srgbClr val="002060"/>
                        </a:solidFill>
                        <a:latin typeface="微軟正黑體" panose="020B0604030504040204" pitchFamily="34" charset="-120"/>
                        <a:ea typeface="微軟正黑體" panose="020B0604030504040204" pitchFamily="34" charset="-120"/>
                      </a:endParaRPr>
                    </a:p>
                  </a:txBody>
                  <a:tcPr marL="68580" marR="68580" marT="34290" marB="34290" anchor="ctr"/>
                </a:tc>
                <a:tc vMerge="1">
                  <a:txBody>
                    <a:bodyPr/>
                    <a:lstStyle/>
                    <a:p>
                      <a:endParaRPr lang="zh-TW" altLang="en-US"/>
                    </a:p>
                  </a:txBody>
                  <a:tcPr/>
                </a:tc>
                <a:extLst>
                  <a:ext uri="{0D108BD9-81ED-4DB2-BD59-A6C34878D82A}">
                    <a16:rowId xmlns:a16="http://schemas.microsoft.com/office/drawing/2014/main" val="152313314"/>
                  </a:ext>
                </a:extLst>
              </a:tr>
              <a:tr h="697125">
                <a:tc vMerge="1">
                  <a:txBody>
                    <a:bodyPr/>
                    <a:lstStyle/>
                    <a:p>
                      <a:endParaRPr lang="zh-TW" altLang="en-US" dirty="0"/>
                    </a:p>
                  </a:txBody>
                  <a:tcPr marL="68580" marR="68580" marT="34290" marB="34290" anchor="ctr"/>
                </a:tc>
                <a:tc>
                  <a:txBody>
                    <a:bodyPr/>
                    <a:lstStyle/>
                    <a:p>
                      <a:pPr algn="ctr"/>
                      <a:r>
                        <a:rPr lang="zh-TW" altLang="en-US" sz="2100" kern="1200" dirty="0" smtClean="0">
                          <a:solidFill>
                            <a:srgbClr val="002060"/>
                          </a:solidFill>
                          <a:latin typeface="微軟正黑體" panose="020B0604030504040204" pitchFamily="34" charset="-120"/>
                          <a:ea typeface="微軟正黑體" panose="020B0604030504040204" pitchFamily="34" charset="-120"/>
                          <a:cs typeface="+mn-cs"/>
                        </a:rPr>
                        <a:t>複選</a:t>
                      </a:r>
                      <a:endParaRPr lang="en-US" altLang="zh-TW" sz="2100" kern="1200" dirty="0" smtClean="0">
                        <a:solidFill>
                          <a:srgbClr val="002060"/>
                        </a:solidFill>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100" kern="1200" dirty="0" smtClean="0">
                          <a:solidFill>
                            <a:srgbClr val="002060"/>
                          </a:solidFill>
                          <a:latin typeface="微軟正黑體" panose="020B0604030504040204" pitchFamily="34" charset="-120"/>
                          <a:ea typeface="微軟正黑體" panose="020B0604030504040204" pitchFamily="34" charset="-120"/>
                          <a:cs typeface="+mn-cs"/>
                        </a:rPr>
                        <a:t>   </a:t>
                      </a:r>
                      <a:r>
                        <a:rPr lang="en-US" altLang="zh-TW" sz="2100" kern="1200" dirty="0" smtClean="0">
                          <a:solidFill>
                            <a:srgbClr val="002060"/>
                          </a:solidFill>
                          <a:latin typeface="微軟正黑體" panose="020B0604030504040204" pitchFamily="34" charset="-120"/>
                          <a:ea typeface="微軟正黑體" panose="020B0604030504040204" pitchFamily="34" charset="-120"/>
                          <a:cs typeface="+mn-cs"/>
                        </a:rPr>
                        <a:t>4</a:t>
                      </a:r>
                      <a:r>
                        <a:rPr lang="zh-TW" altLang="en-US" sz="2100" kern="1200" dirty="0" smtClean="0">
                          <a:solidFill>
                            <a:srgbClr val="002060"/>
                          </a:solidFill>
                          <a:latin typeface="微軟正黑體" panose="020B0604030504040204" pitchFamily="34" charset="-120"/>
                          <a:ea typeface="微軟正黑體" panose="020B0604030504040204" pitchFamily="34" charset="-120"/>
                          <a:cs typeface="+mn-cs"/>
                        </a:rPr>
                        <a:t>月</a:t>
                      </a:r>
                      <a:r>
                        <a:rPr lang="en-US" altLang="zh-TW" sz="2100" kern="1200" dirty="0" smtClean="0">
                          <a:solidFill>
                            <a:srgbClr val="002060"/>
                          </a:solidFill>
                          <a:latin typeface="微軟正黑體" panose="020B0604030504040204" pitchFamily="34" charset="-120"/>
                          <a:ea typeface="微軟正黑體" panose="020B0604030504040204" pitchFamily="34" charset="-120"/>
                          <a:cs typeface="+mn-cs"/>
                        </a:rPr>
                        <a:t>20</a:t>
                      </a:r>
                      <a:r>
                        <a:rPr lang="zh-TW" altLang="en-US" sz="2100" kern="1200" dirty="0" smtClean="0">
                          <a:solidFill>
                            <a:srgbClr val="002060"/>
                          </a:solidFill>
                          <a:latin typeface="微軟正黑體" panose="020B0604030504040204" pitchFamily="34" charset="-120"/>
                          <a:ea typeface="微軟正黑體" panose="020B0604030504040204" pitchFamily="34" charset="-120"/>
                          <a:cs typeface="+mn-cs"/>
                        </a:rPr>
                        <a:t>日</a:t>
                      </a:r>
                      <a:r>
                        <a:rPr lang="en-US" altLang="zh-TW" sz="2100" kern="1200" dirty="0" smtClean="0">
                          <a:solidFill>
                            <a:srgbClr val="002060"/>
                          </a:solidFill>
                          <a:latin typeface="微軟正黑體" panose="020B0604030504040204" pitchFamily="34" charset="-120"/>
                          <a:ea typeface="微軟正黑體" panose="020B0604030504040204" pitchFamily="34" charset="-120"/>
                          <a:cs typeface="+mn-cs"/>
                        </a:rPr>
                        <a:t>(</a:t>
                      </a:r>
                      <a:r>
                        <a:rPr lang="zh-TW" altLang="en-US" sz="2100" kern="1200" dirty="0" smtClean="0">
                          <a:solidFill>
                            <a:srgbClr val="002060"/>
                          </a:solidFill>
                          <a:latin typeface="微軟正黑體" panose="020B0604030504040204" pitchFamily="34" charset="-120"/>
                          <a:ea typeface="微軟正黑體" panose="020B0604030504040204" pitchFamily="34" charset="-120"/>
                          <a:cs typeface="+mn-cs"/>
                        </a:rPr>
                        <a:t>二</a:t>
                      </a:r>
                      <a:r>
                        <a:rPr lang="en-US" altLang="zh-TW" sz="2100" kern="1200" dirty="0" smtClean="0">
                          <a:solidFill>
                            <a:srgbClr val="002060"/>
                          </a:solidFill>
                          <a:latin typeface="微軟正黑體" panose="020B0604030504040204" pitchFamily="34" charset="-120"/>
                          <a:ea typeface="微軟正黑體" panose="020B0604030504040204" pitchFamily="34" charset="-120"/>
                          <a:cs typeface="+mn-cs"/>
                        </a:rPr>
                        <a:t>)17</a:t>
                      </a:r>
                      <a:r>
                        <a:rPr lang="zh-TW" altLang="en-US" sz="2100" kern="1200" dirty="0" smtClean="0">
                          <a:solidFill>
                            <a:srgbClr val="002060"/>
                          </a:solidFill>
                          <a:latin typeface="微軟正黑體" panose="020B0604030504040204" pitchFamily="34" charset="-120"/>
                          <a:ea typeface="微軟正黑體" panose="020B0604030504040204" pitchFamily="34" charset="-120"/>
                          <a:cs typeface="+mn-cs"/>
                        </a:rPr>
                        <a:t>：</a:t>
                      </a:r>
                      <a:r>
                        <a:rPr lang="en-US" altLang="zh-TW" sz="2100" kern="1200" dirty="0" smtClean="0">
                          <a:solidFill>
                            <a:srgbClr val="002060"/>
                          </a:solidFill>
                          <a:latin typeface="微軟正黑體" panose="020B0604030504040204" pitchFamily="34" charset="-120"/>
                          <a:ea typeface="微軟正黑體" panose="020B0604030504040204" pitchFamily="34" charset="-120"/>
                          <a:cs typeface="+mn-cs"/>
                        </a:rPr>
                        <a:t>00</a:t>
                      </a:r>
                      <a:endParaRPr lang="zh-TW" altLang="en-US" dirty="0"/>
                    </a:p>
                  </a:txBody>
                  <a:tcPr marL="68580" marR="68580" marT="34290" marB="34290" anchor="ctr"/>
                </a:tc>
                <a:tc vMerge="1">
                  <a:txBody>
                    <a:bodyPr/>
                    <a:lstStyle/>
                    <a:p>
                      <a:pPr algn="ctr"/>
                      <a:endParaRPr lang="zh-TW" altLang="en-US" sz="2800" dirty="0"/>
                    </a:p>
                  </a:txBody>
                  <a:tcPr anchor="ctr"/>
                </a:tc>
                <a:extLst>
                  <a:ext uri="{0D108BD9-81ED-4DB2-BD59-A6C34878D82A}">
                    <a16:rowId xmlns:a16="http://schemas.microsoft.com/office/drawing/2014/main" val="10002"/>
                  </a:ext>
                </a:extLst>
              </a:tr>
              <a:tr h="1056397">
                <a:tc rowSpan="2">
                  <a:txBody>
                    <a:bodyPr/>
                    <a:lstStyle/>
                    <a:p>
                      <a:pPr algn="ctr"/>
                      <a:r>
                        <a:rPr lang="zh-TW" altLang="en-US" sz="2700" b="1" kern="1200" dirty="0" smtClean="0">
                          <a:solidFill>
                            <a:srgbClr val="002060"/>
                          </a:solidFill>
                          <a:latin typeface="微軟正黑體" panose="020B0604030504040204" pitchFamily="34" charset="-120"/>
                          <a:ea typeface="微軟正黑體" panose="020B0604030504040204" pitchFamily="34" charset="-120"/>
                          <a:cs typeface="+mn-cs"/>
                        </a:rPr>
                        <a:t>複查</a:t>
                      </a:r>
                      <a:endParaRPr lang="zh-TW" altLang="en-US" sz="2700" b="1" kern="1200" dirty="0">
                        <a:solidFill>
                          <a:srgbClr val="002060"/>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algn="ctr"/>
                      <a:r>
                        <a:rPr lang="zh-TW" altLang="en-US" sz="2100" dirty="0" smtClean="0">
                          <a:solidFill>
                            <a:srgbClr val="002060"/>
                          </a:solidFill>
                          <a:latin typeface="微軟正黑體" panose="020B0604030504040204" pitchFamily="34" charset="-120"/>
                          <a:ea typeface="微軟正黑體" panose="020B0604030504040204" pitchFamily="34" charset="-120"/>
                        </a:rPr>
                        <a:t>初選</a:t>
                      </a:r>
                      <a:endParaRPr lang="en-US" altLang="zh-TW" sz="2100" dirty="0" smtClean="0">
                        <a:solidFill>
                          <a:srgbClr val="002060"/>
                        </a:solidFill>
                        <a:latin typeface="微軟正黑體" panose="020B0604030504040204" pitchFamily="34" charset="-120"/>
                        <a:ea typeface="微軟正黑體" panose="020B0604030504040204" pitchFamily="34" charset="-120"/>
                      </a:endParaRPr>
                    </a:p>
                    <a:p>
                      <a:pPr algn="ctr"/>
                      <a:r>
                        <a:rPr lang="en-US" altLang="zh-TW" sz="2100" dirty="0" smtClean="0">
                          <a:solidFill>
                            <a:srgbClr val="002060"/>
                          </a:solidFill>
                          <a:latin typeface="微軟正黑體" panose="020B0604030504040204" pitchFamily="34" charset="-120"/>
                          <a:ea typeface="微軟正黑體" panose="020B0604030504040204" pitchFamily="34" charset="-120"/>
                        </a:rPr>
                        <a:t>3</a:t>
                      </a:r>
                      <a:r>
                        <a:rPr lang="zh-TW" altLang="en-US" sz="2100" dirty="0" smtClean="0">
                          <a:solidFill>
                            <a:srgbClr val="002060"/>
                          </a:solidFill>
                          <a:latin typeface="微軟正黑體" panose="020B0604030504040204" pitchFamily="34" charset="-120"/>
                          <a:ea typeface="微軟正黑體" panose="020B0604030504040204" pitchFamily="34" charset="-120"/>
                        </a:rPr>
                        <a:t>月</a:t>
                      </a:r>
                      <a:r>
                        <a:rPr lang="en-US" altLang="zh-TW" sz="2100" dirty="0" smtClean="0">
                          <a:solidFill>
                            <a:srgbClr val="002060"/>
                          </a:solidFill>
                          <a:latin typeface="微軟正黑體" panose="020B0604030504040204" pitchFamily="34" charset="-120"/>
                          <a:ea typeface="微軟正黑體" panose="020B0604030504040204" pitchFamily="34" charset="-120"/>
                        </a:rPr>
                        <a:t>17</a:t>
                      </a:r>
                      <a:r>
                        <a:rPr lang="zh-TW" altLang="en-US" sz="2100" dirty="0" smtClean="0">
                          <a:solidFill>
                            <a:srgbClr val="002060"/>
                          </a:solidFill>
                          <a:latin typeface="微軟正黑體" panose="020B0604030504040204" pitchFamily="34" charset="-120"/>
                          <a:ea typeface="微軟正黑體" panose="020B0604030504040204" pitchFamily="34" charset="-120"/>
                        </a:rPr>
                        <a:t>日</a:t>
                      </a:r>
                      <a:r>
                        <a:rPr lang="en-US" altLang="zh-TW" sz="2100" dirty="0" smtClean="0">
                          <a:solidFill>
                            <a:srgbClr val="002060"/>
                          </a:solidFill>
                          <a:latin typeface="微軟正黑體" panose="020B0604030504040204" pitchFamily="34" charset="-120"/>
                          <a:ea typeface="微軟正黑體" panose="020B0604030504040204" pitchFamily="34" charset="-120"/>
                        </a:rPr>
                        <a:t>(</a:t>
                      </a:r>
                      <a:r>
                        <a:rPr lang="zh-TW" altLang="en-US" sz="2100" dirty="0" smtClean="0">
                          <a:solidFill>
                            <a:srgbClr val="002060"/>
                          </a:solidFill>
                          <a:latin typeface="微軟正黑體" panose="020B0604030504040204" pitchFamily="34" charset="-120"/>
                          <a:ea typeface="微軟正黑體" panose="020B0604030504040204" pitchFamily="34" charset="-120"/>
                        </a:rPr>
                        <a:t>五</a:t>
                      </a:r>
                      <a:r>
                        <a:rPr lang="en-US" altLang="zh-TW" sz="2100" dirty="0" smtClean="0">
                          <a:solidFill>
                            <a:srgbClr val="002060"/>
                          </a:solidFill>
                          <a:latin typeface="微軟正黑體" panose="020B0604030504040204" pitchFamily="34" charset="-120"/>
                          <a:ea typeface="微軟正黑體" panose="020B0604030504040204" pitchFamily="34" charset="-120"/>
                        </a:rPr>
                        <a:t>)9-12</a:t>
                      </a:r>
                      <a:r>
                        <a:rPr lang="zh-TW" altLang="en-US" sz="2100" dirty="0" smtClean="0">
                          <a:solidFill>
                            <a:srgbClr val="002060"/>
                          </a:solidFill>
                          <a:latin typeface="微軟正黑體" panose="020B0604030504040204" pitchFamily="34" charset="-120"/>
                          <a:ea typeface="微軟正黑體" panose="020B0604030504040204" pitchFamily="34" charset="-120"/>
                        </a:rPr>
                        <a:t>時</a:t>
                      </a:r>
                      <a:endParaRPr lang="en-US" altLang="zh-TW" sz="2100" dirty="0" smtClean="0">
                        <a:solidFill>
                          <a:srgbClr val="002060"/>
                        </a:solidFill>
                        <a:latin typeface="微軟正黑體" panose="020B0604030504040204" pitchFamily="34" charset="-120"/>
                        <a:ea typeface="微軟正黑體" panose="020B0604030504040204" pitchFamily="34" charset="-120"/>
                      </a:endParaRPr>
                    </a:p>
                    <a:p>
                      <a:pPr algn="ctr"/>
                      <a:r>
                        <a:rPr lang="zh-TW" altLang="en-US" sz="1800" b="1"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逾時不予受理</a:t>
                      </a:r>
                      <a:endParaRPr lang="zh-TW" altLang="en-US" sz="1800" b="1" i="0" u="none" strike="noStrike" kern="1200" baseline="0" dirty="0">
                        <a:solidFill>
                          <a:srgbClr val="FF0000"/>
                        </a:solidFill>
                        <a:latin typeface="微軟正黑體" panose="020B0604030504040204" pitchFamily="34" charset="-120"/>
                        <a:ea typeface="微軟正黑體" panose="020B0604030504040204" pitchFamily="34" charset="-120"/>
                        <a:cs typeface="+mn-cs"/>
                      </a:endParaRPr>
                    </a:p>
                  </a:txBody>
                  <a:tcPr marL="68580" marR="68580" marT="34290" marB="34290" anchor="ctr"/>
                </a:tc>
                <a:tc rowSpan="2">
                  <a:txBody>
                    <a:bodyPr/>
                    <a:lstStyle/>
                    <a:p>
                      <a:pPr algn="l">
                        <a:lnSpc>
                          <a:spcPts val="2800"/>
                        </a:lnSpc>
                        <a:spcBef>
                          <a:spcPts val="600"/>
                        </a:spcBef>
                      </a:pPr>
                      <a:r>
                        <a:rPr lang="zh-TW" altLang="en-US" sz="2400" kern="1200" dirty="0" smtClean="0">
                          <a:solidFill>
                            <a:srgbClr val="002060"/>
                          </a:solidFill>
                          <a:latin typeface="微軟正黑體" panose="020B0604030504040204" pitchFamily="34" charset="-120"/>
                          <a:ea typeface="微軟正黑體" panose="020B0604030504040204" pitchFamily="34" charset="-120"/>
                          <a:cs typeface="+mn-cs"/>
                        </a:rPr>
                        <a:t>憑鑑定結果通知單或鑑定證，填妥成績複查申請表，複查費新臺幣</a:t>
                      </a:r>
                      <a:r>
                        <a:rPr lang="en-US" altLang="zh-TW" sz="2400" kern="1200" dirty="0" smtClean="0">
                          <a:solidFill>
                            <a:srgbClr val="002060"/>
                          </a:solidFill>
                          <a:latin typeface="微軟正黑體" panose="020B0604030504040204" pitchFamily="34" charset="-120"/>
                          <a:ea typeface="微軟正黑體" panose="020B0604030504040204" pitchFamily="34" charset="-120"/>
                          <a:cs typeface="+mn-cs"/>
                        </a:rPr>
                        <a:t>100</a:t>
                      </a:r>
                      <a:r>
                        <a:rPr lang="zh-TW" altLang="en-US" sz="2400" kern="1200" dirty="0" smtClean="0">
                          <a:solidFill>
                            <a:srgbClr val="002060"/>
                          </a:solidFill>
                          <a:latin typeface="微軟正黑體" panose="020B0604030504040204" pitchFamily="34" charset="-120"/>
                          <a:ea typeface="微軟正黑體" panose="020B0604030504040204" pitchFamily="34" charset="-120"/>
                          <a:cs typeface="+mn-cs"/>
                        </a:rPr>
                        <a:t>元</a:t>
                      </a:r>
                      <a:r>
                        <a:rPr lang="zh-TW" altLang="en-US" sz="2400" dirty="0" smtClean="0">
                          <a:latin typeface="微軟正黑體" panose="020B0604030504040204" pitchFamily="34" charset="-120"/>
                          <a:ea typeface="微軟正黑體" panose="020B0604030504040204" pitchFamily="34" charset="-120"/>
                        </a:rPr>
                        <a:t>，</a:t>
                      </a:r>
                      <a:r>
                        <a:rPr lang="zh-TW" altLang="en-US" sz="2800" b="1" u="none" kern="1200" dirty="0" smtClean="0">
                          <a:solidFill>
                            <a:srgbClr val="FF0000"/>
                          </a:solidFill>
                          <a:latin typeface="微軟正黑體" panose="020B0604030504040204" pitchFamily="34" charset="-120"/>
                          <a:ea typeface="微軟正黑體" panose="020B0604030504040204" pitchFamily="34" charset="-120"/>
                          <a:cs typeface="+mn-cs"/>
                        </a:rPr>
                        <a:t>親自</a:t>
                      </a:r>
                      <a:r>
                        <a:rPr lang="zh-TW" altLang="en-US" sz="2400" dirty="0" smtClean="0">
                          <a:solidFill>
                            <a:srgbClr val="002060"/>
                          </a:solidFill>
                          <a:latin typeface="微軟正黑體" panose="020B0604030504040204" pitchFamily="34" charset="-120"/>
                          <a:ea typeface="微軟正黑體" panose="020B0604030504040204" pitchFamily="34" charset="-120"/>
                        </a:rPr>
                        <a:t>至</a:t>
                      </a:r>
                      <a:r>
                        <a:rPr lang="zh-TW" altLang="en-US" sz="2400" b="1" u="sng" dirty="0" smtClean="0">
                          <a:solidFill>
                            <a:srgbClr val="002060"/>
                          </a:solidFill>
                          <a:latin typeface="微軟正黑體" panose="020B0604030504040204" pitchFamily="34" charset="-120"/>
                          <a:ea typeface="微軟正黑體" panose="020B0604030504040204" pitchFamily="34" charset="-120"/>
                        </a:rPr>
                        <a:t>各承辦學校</a:t>
                      </a:r>
                      <a:r>
                        <a:rPr lang="zh-TW" altLang="en-US" sz="2400" dirty="0" smtClean="0">
                          <a:solidFill>
                            <a:srgbClr val="002060"/>
                          </a:solidFill>
                          <a:latin typeface="微軟正黑體" panose="020B0604030504040204" pitchFamily="34" charset="-120"/>
                          <a:ea typeface="微軟正黑體" panose="020B0604030504040204" pitchFamily="34" charset="-120"/>
                        </a:rPr>
                        <a:t>申請</a:t>
                      </a:r>
                      <a:r>
                        <a:rPr lang="en-US" altLang="zh-TW" sz="2400" dirty="0" smtClean="0">
                          <a:solidFill>
                            <a:srgbClr val="002060"/>
                          </a:solidFill>
                          <a:latin typeface="微軟正黑體" panose="020B0604030504040204" pitchFamily="34" charset="-120"/>
                          <a:ea typeface="微軟正黑體" panose="020B0604030504040204" pitchFamily="34" charset="-120"/>
                        </a:rPr>
                        <a:t>(</a:t>
                      </a:r>
                      <a:r>
                        <a:rPr lang="zh-TW" altLang="en-US" sz="2000" b="1" u="sng" kern="1200" dirty="0" smtClean="0">
                          <a:solidFill>
                            <a:srgbClr val="002060"/>
                          </a:solidFill>
                          <a:latin typeface="微軟正黑體" panose="020B0604030504040204" pitchFamily="34" charset="-120"/>
                          <a:ea typeface="微軟正黑體" panose="020B0604030504040204" pitchFamily="34" charset="-120"/>
                          <a:cs typeface="+mn-cs"/>
                        </a:rPr>
                        <a:t>英語</a:t>
                      </a:r>
                      <a:r>
                        <a:rPr lang="zh-TW" altLang="en-US" sz="2000" b="1" u="none" kern="1200" dirty="0" smtClean="0">
                          <a:solidFill>
                            <a:srgbClr val="002060"/>
                          </a:solidFill>
                          <a:latin typeface="微軟正黑體" panose="020B0604030504040204" pitchFamily="34" charset="-120"/>
                          <a:ea typeface="微軟正黑體" panose="020B0604030504040204" pitchFamily="34" charset="-120"/>
                          <a:cs typeface="+mn-cs"/>
                        </a:rPr>
                        <a:t>：同德國中、</a:t>
                      </a:r>
                      <a:r>
                        <a:rPr lang="zh-TW" altLang="en-US" sz="2000" b="1" u="sng" kern="1200" dirty="0" smtClean="0">
                          <a:solidFill>
                            <a:srgbClr val="002060"/>
                          </a:solidFill>
                          <a:latin typeface="微軟正黑體" panose="020B0604030504040204" pitchFamily="34" charset="-120"/>
                          <a:ea typeface="微軟正黑體" panose="020B0604030504040204" pitchFamily="34" charset="-120"/>
                          <a:cs typeface="+mn-cs"/>
                        </a:rPr>
                        <a:t>數理</a:t>
                      </a:r>
                      <a:r>
                        <a:rPr lang="zh-TW" altLang="en-US" sz="2000" b="1" u="none" kern="1200" dirty="0" smtClean="0">
                          <a:solidFill>
                            <a:srgbClr val="002060"/>
                          </a:solidFill>
                          <a:latin typeface="微軟正黑體" panose="020B0604030504040204" pitchFamily="34" charset="-120"/>
                          <a:ea typeface="微軟正黑體" panose="020B0604030504040204" pitchFamily="34" charset="-120"/>
                          <a:cs typeface="+mn-cs"/>
                        </a:rPr>
                        <a:t>：慈文國中</a:t>
                      </a:r>
                      <a:r>
                        <a:rPr lang="en-US" altLang="zh-TW" sz="2000" b="1" u="none" kern="1200" dirty="0" smtClean="0">
                          <a:solidFill>
                            <a:srgbClr val="002060"/>
                          </a:solidFill>
                          <a:latin typeface="微軟正黑體" panose="020B0604030504040204" pitchFamily="34" charset="-120"/>
                          <a:ea typeface="微軟正黑體" panose="020B0604030504040204" pitchFamily="34" charset="-120"/>
                          <a:cs typeface="+mn-cs"/>
                        </a:rPr>
                        <a:t>)</a:t>
                      </a:r>
                      <a:r>
                        <a:rPr lang="zh-TW" altLang="en-US" sz="2100" dirty="0" smtClean="0">
                          <a:solidFill>
                            <a:srgbClr val="002060"/>
                          </a:solidFill>
                          <a:latin typeface="微軟正黑體" panose="020B0604030504040204" pitchFamily="34" charset="-120"/>
                          <a:ea typeface="微軟正黑體" panose="020B0604030504040204" pitchFamily="34" charset="-120"/>
                        </a:rPr>
                        <a:t>　　</a:t>
                      </a:r>
                      <a:endParaRPr lang="zh-TW" altLang="en-US" sz="2100" dirty="0">
                        <a:solidFill>
                          <a:srgbClr val="002060"/>
                        </a:solidFill>
                        <a:latin typeface="微軟正黑體" panose="020B0604030504040204" pitchFamily="34" charset="-120"/>
                        <a:ea typeface="微軟正黑體" panose="020B0604030504040204" pitchFamily="34" charset="-120"/>
                      </a:endParaRPr>
                    </a:p>
                  </a:txBody>
                  <a:tcPr marL="68580" marR="68580" marT="34290" marB="34290" anchor="ctr"/>
                </a:tc>
                <a:extLst>
                  <a:ext uri="{0D108BD9-81ED-4DB2-BD59-A6C34878D82A}">
                    <a16:rowId xmlns:a16="http://schemas.microsoft.com/office/drawing/2014/main" val="10003"/>
                  </a:ext>
                </a:extLst>
              </a:tr>
              <a:tr h="1126369">
                <a:tc vMerge="1">
                  <a:txBody>
                    <a:bodyPr/>
                    <a:lstStyle/>
                    <a:p>
                      <a:endParaRPr lang="zh-TW" altLang="en-US"/>
                    </a:p>
                  </a:txBody>
                  <a:tcPr/>
                </a:tc>
                <a:tc>
                  <a:txBody>
                    <a:bodyPr/>
                    <a:lstStyle/>
                    <a:p>
                      <a:pPr algn="ctr"/>
                      <a:r>
                        <a:rPr lang="zh-TW" altLang="en-US" sz="2100" dirty="0" smtClean="0">
                          <a:solidFill>
                            <a:srgbClr val="002060"/>
                          </a:solidFill>
                          <a:latin typeface="+mj-ea"/>
                          <a:ea typeface="+mj-ea"/>
                        </a:rPr>
                        <a:t>複選</a:t>
                      </a:r>
                      <a:endParaRPr lang="en-US" altLang="zh-TW" sz="2100" dirty="0" smtClean="0">
                        <a:solidFill>
                          <a:srgbClr val="002060"/>
                        </a:solidFill>
                        <a:latin typeface="+mj-ea"/>
                        <a:ea typeface="+mj-ea"/>
                      </a:endParaRPr>
                    </a:p>
                    <a:p>
                      <a:pPr algn="ctr"/>
                      <a:r>
                        <a:rPr lang="en-US" altLang="zh-TW" sz="2100" dirty="0" smtClean="0">
                          <a:solidFill>
                            <a:srgbClr val="002060"/>
                          </a:solidFill>
                          <a:latin typeface="+mj-ea"/>
                          <a:ea typeface="+mj-ea"/>
                        </a:rPr>
                        <a:t>4</a:t>
                      </a:r>
                      <a:r>
                        <a:rPr lang="zh-TW" altLang="en-US" sz="2100" dirty="0" smtClean="0">
                          <a:solidFill>
                            <a:srgbClr val="002060"/>
                          </a:solidFill>
                          <a:latin typeface="+mj-ea"/>
                          <a:ea typeface="+mj-ea"/>
                        </a:rPr>
                        <a:t>月</a:t>
                      </a:r>
                      <a:r>
                        <a:rPr lang="en-US" altLang="zh-TW" sz="2100" dirty="0" smtClean="0">
                          <a:solidFill>
                            <a:srgbClr val="002060"/>
                          </a:solidFill>
                          <a:latin typeface="+mj-ea"/>
                          <a:ea typeface="+mj-ea"/>
                        </a:rPr>
                        <a:t>23</a:t>
                      </a:r>
                      <a:r>
                        <a:rPr lang="zh-TW" altLang="en-US" sz="2100" dirty="0" smtClean="0">
                          <a:solidFill>
                            <a:srgbClr val="002060"/>
                          </a:solidFill>
                          <a:latin typeface="+mj-ea"/>
                          <a:ea typeface="+mj-ea"/>
                        </a:rPr>
                        <a:t>日</a:t>
                      </a:r>
                      <a:r>
                        <a:rPr lang="en-US" altLang="zh-TW" sz="2100" dirty="0" smtClean="0">
                          <a:solidFill>
                            <a:srgbClr val="002060"/>
                          </a:solidFill>
                          <a:latin typeface="+mj-ea"/>
                          <a:ea typeface="+mj-ea"/>
                        </a:rPr>
                        <a:t>(</a:t>
                      </a:r>
                      <a:r>
                        <a:rPr lang="zh-TW" altLang="en-US" sz="2100" dirty="0" smtClean="0">
                          <a:solidFill>
                            <a:srgbClr val="002060"/>
                          </a:solidFill>
                          <a:latin typeface="+mj-ea"/>
                          <a:ea typeface="+mj-ea"/>
                        </a:rPr>
                        <a:t>五</a:t>
                      </a:r>
                      <a:r>
                        <a:rPr lang="en-US" altLang="zh-TW" sz="2100" dirty="0" smtClean="0">
                          <a:solidFill>
                            <a:srgbClr val="002060"/>
                          </a:solidFill>
                          <a:latin typeface="+mj-ea"/>
                          <a:ea typeface="+mj-ea"/>
                        </a:rPr>
                        <a:t>)9-12</a:t>
                      </a:r>
                      <a:r>
                        <a:rPr lang="zh-TW" altLang="en-US" sz="2100" dirty="0" smtClean="0">
                          <a:solidFill>
                            <a:srgbClr val="002060"/>
                          </a:solidFill>
                          <a:latin typeface="+mj-ea"/>
                          <a:ea typeface="+mj-ea"/>
                        </a:rPr>
                        <a:t>時</a:t>
                      </a:r>
                      <a:endParaRPr lang="en-US" altLang="zh-TW" sz="2100" dirty="0" smtClean="0">
                        <a:solidFill>
                          <a:srgbClr val="002060"/>
                        </a:solidFill>
                        <a:latin typeface="+mj-ea"/>
                        <a:ea typeface="+mj-ea"/>
                      </a:endParaRPr>
                    </a:p>
                    <a:p>
                      <a:pPr algn="ctr"/>
                      <a:r>
                        <a:rPr lang="zh-TW" altLang="en-US" sz="1800" b="1" i="0" u="none" strike="noStrike" kern="1200" baseline="0" dirty="0" smtClean="0">
                          <a:solidFill>
                            <a:srgbClr val="FF0000"/>
                          </a:solidFill>
                          <a:latin typeface="微軟正黑體" panose="020B0604030504040204" pitchFamily="34" charset="-120"/>
                          <a:ea typeface="+mn-ea"/>
                          <a:cs typeface="+mn-cs"/>
                        </a:rPr>
                        <a:t>逾時不予受理</a:t>
                      </a:r>
                    </a:p>
                  </a:txBody>
                  <a:tcPr marL="68580" marR="68580" marT="34290" marB="34290" anchor="ctr"/>
                </a:tc>
                <a:tc vMerge="1">
                  <a:txBody>
                    <a:bodyPr/>
                    <a:lstStyle/>
                    <a:p>
                      <a:endParaRPr lang="zh-TW" altLang="en-US"/>
                    </a:p>
                  </a:txBody>
                  <a:tcPr/>
                </a:tc>
                <a:extLst>
                  <a:ext uri="{0D108BD9-81ED-4DB2-BD59-A6C34878D82A}">
                    <a16:rowId xmlns:a16="http://schemas.microsoft.com/office/drawing/2014/main" val="3650789199"/>
                  </a:ext>
                </a:extLst>
              </a:tr>
            </a:tbl>
          </a:graphicData>
        </a:graphic>
      </p:graphicFrame>
      <p:sp>
        <p:nvSpPr>
          <p:cNvPr id="6" name="文字方塊 5"/>
          <p:cNvSpPr txBox="1"/>
          <p:nvPr/>
        </p:nvSpPr>
        <p:spPr>
          <a:xfrm>
            <a:off x="693812" y="5906817"/>
            <a:ext cx="10225136" cy="830997"/>
          </a:xfrm>
          <a:prstGeom prst="rect">
            <a:avLst/>
          </a:prstGeom>
          <a:solidFill>
            <a:schemeClr val="accent2">
              <a:lumMod val="40000"/>
              <a:lumOff val="60000"/>
            </a:schemeClr>
          </a:solid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注意事項：測驗結果</a:t>
            </a:r>
            <a:r>
              <a:rPr lang="zh-TW" altLang="en-US" sz="2100" b="1" dirty="0">
                <a:solidFill>
                  <a:srgbClr val="FF0000"/>
                </a:solidFill>
                <a:latin typeface="微軟正黑體" panose="020B0604030504040204" pitchFamily="34" charset="-120"/>
                <a:ea typeface="微軟正黑體" panose="020B0604030504040204" pitchFamily="34" charset="-120"/>
              </a:rPr>
              <a:t>複查僅限對分數合計之複核</a:t>
            </a:r>
            <a:r>
              <a:rPr lang="zh-TW" altLang="en-US" dirty="0">
                <a:latin typeface="微軟正黑體" panose="020B0604030504040204" pitchFamily="34" charset="-120"/>
                <a:ea typeface="微軟正黑體" panose="020B0604030504040204" pitchFamily="34" charset="-120"/>
              </a:rPr>
              <a:t>，並以壹次為限，不得要求影印及重閱，家長於成績複查時不得要求告知閱卷委員姓名或其他有關資料。</a:t>
            </a:r>
          </a:p>
        </p:txBody>
      </p:sp>
      <p:sp>
        <p:nvSpPr>
          <p:cNvPr id="7" name="Text Box 2"/>
          <p:cNvSpPr txBox="1">
            <a:spLocks noChangeArrowheads="1"/>
          </p:cNvSpPr>
          <p:nvPr/>
        </p:nvSpPr>
        <p:spPr bwMode="auto">
          <a:xfrm>
            <a:off x="650757" y="1476540"/>
            <a:ext cx="10448210" cy="2168484"/>
          </a:xfrm>
          <a:prstGeom prst="rect">
            <a:avLst/>
          </a:prstGeom>
          <a:noFill/>
          <a:ln w="50800">
            <a:solidFill>
              <a:srgbClr val="00B050"/>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endParaRPr kumimoji="1" lang="zh-TW" altLang="zh-TW" sz="1350">
              <a:ea typeface="新細明體" pitchFamily="18" charset="-120"/>
              <a:cs typeface="新細明體" pitchFamily="18" charset="-120"/>
            </a:endParaRPr>
          </a:p>
        </p:txBody>
      </p:sp>
      <p:sp>
        <p:nvSpPr>
          <p:cNvPr id="2" name="投影片編號版面配置區 1"/>
          <p:cNvSpPr>
            <a:spLocks noGrp="1"/>
          </p:cNvSpPr>
          <p:nvPr>
            <p:ph type="sldNum" sz="quarter" idx="12"/>
          </p:nvPr>
        </p:nvSpPr>
        <p:spPr/>
        <p:txBody>
          <a:bodyPr/>
          <a:lstStyle/>
          <a:p>
            <a:fld id="{DA60BA0E-20D0-4E7C-B286-26C960A6788F}" type="slidenum">
              <a:rPr lang="en-US" altLang="zh-TW" noProof="0" smtClean="0"/>
              <a:pPr/>
              <a:t>19</a:t>
            </a:fld>
            <a:endParaRPr lang="zh-TW" altLang="en-US" noProof="0" dirty="0"/>
          </a:p>
        </p:txBody>
      </p:sp>
    </p:spTree>
    <p:extLst>
      <p:ext uri="{BB962C8B-B14F-4D97-AF65-F5344CB8AC3E}">
        <p14:creationId xmlns:p14="http://schemas.microsoft.com/office/powerpoint/2010/main" val="581738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ox(i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2"/>
          <p:cNvSpPr txBox="1">
            <a:spLocks/>
          </p:cNvSpPr>
          <p:nvPr/>
        </p:nvSpPr>
        <p:spPr>
          <a:xfrm>
            <a:off x="1003468" y="2152330"/>
            <a:ext cx="9073008" cy="4248471"/>
          </a:xfrm>
          <a:prstGeom prst="rect">
            <a:avLst/>
          </a:prstGeom>
        </p:spPr>
        <p:txBody>
          <a:bodyPr vert="horz" lIns="91416" tIns="45708" rIns="91416" bIns="45708" rtlCol="0" anchor="b">
            <a:no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pPr algn="ctr">
              <a:lnSpc>
                <a:spcPts val="4999"/>
              </a:lnSpc>
              <a:spcBef>
                <a:spcPts val="600"/>
              </a:spcBef>
            </a:pPr>
            <a:r>
              <a:rPr lang="zh-TW" altLang="en-US" b="1" dirty="0" smtClean="0">
                <a:solidFill>
                  <a:srgbClr val="FF0000"/>
                </a:solidFill>
                <a:latin typeface="+mj-ea"/>
                <a:ea typeface="+mj-ea"/>
                <a:sym typeface="Salesforce Sans"/>
              </a:rPr>
              <a:t>英語</a:t>
            </a:r>
            <a:r>
              <a:rPr lang="en-US" altLang="zh-TW" b="1" dirty="0" smtClean="0">
                <a:latin typeface="+mj-ea"/>
                <a:ea typeface="+mj-ea"/>
                <a:sym typeface="Salesforce Sans"/>
              </a:rPr>
              <a:t>-</a:t>
            </a:r>
            <a:r>
              <a:rPr lang="zh-TW" altLang="en-US" b="1" dirty="0">
                <a:latin typeface="+mj-ea"/>
                <a:ea typeface="+mj-ea"/>
                <a:sym typeface="Salesforce Sans"/>
              </a:rPr>
              <a:t>桃園</a:t>
            </a:r>
            <a:r>
              <a:rPr lang="zh-TW" altLang="en-US" b="1" dirty="0" smtClean="0">
                <a:latin typeface="+mj-ea"/>
                <a:ea typeface="+mj-ea"/>
                <a:sym typeface="Salesforce Sans"/>
              </a:rPr>
              <a:t>市立</a:t>
            </a:r>
            <a:r>
              <a:rPr lang="zh-TW" altLang="en-US" b="1" dirty="0" smtClean="0">
                <a:solidFill>
                  <a:srgbClr val="FF0000"/>
                </a:solidFill>
                <a:latin typeface="+mj-ea"/>
                <a:ea typeface="+mj-ea"/>
                <a:sym typeface="Salesforce Sans"/>
              </a:rPr>
              <a:t>同德</a:t>
            </a:r>
            <a:r>
              <a:rPr lang="zh-TW" altLang="en-US" b="1" dirty="0" smtClean="0">
                <a:latin typeface="+mj-ea"/>
                <a:ea typeface="+mj-ea"/>
                <a:sym typeface="Salesforce Sans"/>
              </a:rPr>
              <a:t>國民</a:t>
            </a:r>
            <a:r>
              <a:rPr lang="zh-TW" altLang="en-US" b="1" dirty="0">
                <a:latin typeface="+mj-ea"/>
                <a:ea typeface="+mj-ea"/>
                <a:sym typeface="Salesforce Sans"/>
              </a:rPr>
              <a:t>中學</a:t>
            </a:r>
            <a:r>
              <a:rPr lang="en-US" altLang="zh-TW" sz="2400" b="1" dirty="0">
                <a:solidFill>
                  <a:schemeClr val="tx1">
                    <a:lumMod val="75000"/>
                  </a:schemeClr>
                </a:solidFill>
                <a:latin typeface="+mj-ea"/>
                <a:ea typeface="+mj-ea"/>
                <a:sym typeface="Salesforce Sans"/>
              </a:rPr>
              <a:t>(</a:t>
            </a:r>
            <a:r>
              <a:rPr lang="zh-TW" altLang="en-US" sz="2400" b="1" dirty="0">
                <a:solidFill>
                  <a:schemeClr val="tx1">
                    <a:lumMod val="75000"/>
                  </a:schemeClr>
                </a:solidFill>
                <a:latin typeface="+mj-ea"/>
                <a:ea typeface="+mj-ea"/>
                <a:sym typeface="Salesforce Sans"/>
              </a:rPr>
              <a:t>第一區</a:t>
            </a:r>
            <a:r>
              <a:rPr lang="en-US" altLang="zh-TW" sz="2400" b="1" dirty="0">
                <a:solidFill>
                  <a:schemeClr val="tx1">
                    <a:lumMod val="75000"/>
                  </a:schemeClr>
                </a:solidFill>
                <a:latin typeface="+mj-ea"/>
                <a:ea typeface="+mj-ea"/>
                <a:sym typeface="Salesforce Sans"/>
              </a:rPr>
              <a:t>)</a:t>
            </a:r>
          </a:p>
          <a:p>
            <a:pPr>
              <a:lnSpc>
                <a:spcPts val="4999"/>
              </a:lnSpc>
              <a:spcBef>
                <a:spcPts val="600"/>
              </a:spcBef>
            </a:pPr>
            <a:r>
              <a:rPr lang="zh-TW" altLang="en-US" b="1" dirty="0" smtClean="0">
                <a:solidFill>
                  <a:srgbClr val="FF0000"/>
                </a:solidFill>
                <a:latin typeface="+mj-ea"/>
                <a:ea typeface="+mj-ea"/>
                <a:sym typeface="Salesforce Sans"/>
              </a:rPr>
              <a:t>         英語</a:t>
            </a:r>
            <a:r>
              <a:rPr lang="en-US" altLang="zh-TW" b="1" dirty="0" smtClean="0">
                <a:latin typeface="+mj-ea"/>
                <a:ea typeface="+mj-ea"/>
                <a:sym typeface="Salesforce Sans"/>
              </a:rPr>
              <a:t>-</a:t>
            </a:r>
            <a:r>
              <a:rPr lang="zh-TW" altLang="en-US" b="1" dirty="0">
                <a:latin typeface="+mj-ea"/>
                <a:ea typeface="+mj-ea"/>
                <a:sym typeface="Salesforce Sans"/>
              </a:rPr>
              <a:t>桃園</a:t>
            </a:r>
            <a:r>
              <a:rPr lang="zh-TW" altLang="en-US" b="1" dirty="0" smtClean="0">
                <a:latin typeface="+mj-ea"/>
                <a:ea typeface="+mj-ea"/>
                <a:sym typeface="Salesforce Sans"/>
              </a:rPr>
              <a:t>市立</a:t>
            </a:r>
            <a:r>
              <a:rPr lang="zh-TW" altLang="en-US" b="1" dirty="0" smtClean="0">
                <a:solidFill>
                  <a:srgbClr val="FF0000"/>
                </a:solidFill>
                <a:latin typeface="+mj-ea"/>
                <a:ea typeface="+mj-ea"/>
                <a:sym typeface="Salesforce Sans"/>
              </a:rPr>
              <a:t>石門</a:t>
            </a:r>
            <a:r>
              <a:rPr lang="zh-TW" altLang="en-US" b="1" dirty="0" smtClean="0">
                <a:latin typeface="+mj-ea"/>
                <a:ea typeface="+mj-ea"/>
                <a:sym typeface="Salesforce Sans"/>
              </a:rPr>
              <a:t>國民</a:t>
            </a:r>
            <a:r>
              <a:rPr lang="zh-TW" altLang="en-US" b="1" dirty="0">
                <a:latin typeface="+mj-ea"/>
                <a:ea typeface="+mj-ea"/>
                <a:sym typeface="Salesforce Sans"/>
              </a:rPr>
              <a:t>中學</a:t>
            </a:r>
            <a:r>
              <a:rPr lang="en-US" altLang="zh-TW" sz="2400" b="1" dirty="0">
                <a:solidFill>
                  <a:schemeClr val="tx1">
                    <a:lumMod val="75000"/>
                  </a:schemeClr>
                </a:solidFill>
                <a:latin typeface="+mj-ea"/>
                <a:ea typeface="+mj-ea"/>
                <a:sym typeface="Salesforce Sans"/>
              </a:rPr>
              <a:t>(</a:t>
            </a:r>
            <a:r>
              <a:rPr lang="zh-TW" altLang="en-US" sz="2400" b="1" dirty="0">
                <a:solidFill>
                  <a:schemeClr val="tx1">
                    <a:lumMod val="75000"/>
                  </a:schemeClr>
                </a:solidFill>
                <a:latin typeface="+mj-ea"/>
                <a:ea typeface="+mj-ea"/>
                <a:sym typeface="Salesforce Sans"/>
              </a:rPr>
              <a:t>第二區</a:t>
            </a:r>
            <a:r>
              <a:rPr lang="en-US" altLang="zh-TW" sz="2400" b="1" dirty="0">
                <a:solidFill>
                  <a:schemeClr val="tx1">
                    <a:lumMod val="75000"/>
                  </a:schemeClr>
                </a:solidFill>
                <a:latin typeface="+mj-ea"/>
                <a:ea typeface="+mj-ea"/>
                <a:sym typeface="Salesforce Sans"/>
              </a:rPr>
              <a:t>)</a:t>
            </a:r>
            <a:endParaRPr lang="en-US" altLang="zh-TW" sz="3200" b="1" dirty="0">
              <a:solidFill>
                <a:schemeClr val="tx1">
                  <a:lumMod val="75000"/>
                </a:schemeClr>
              </a:solidFill>
              <a:latin typeface="+mj-ea"/>
              <a:ea typeface="+mj-ea"/>
              <a:sym typeface="Salesforce Sans"/>
            </a:endParaRPr>
          </a:p>
          <a:p>
            <a:pPr>
              <a:lnSpc>
                <a:spcPts val="4999"/>
              </a:lnSpc>
              <a:spcBef>
                <a:spcPts val="600"/>
              </a:spcBef>
            </a:pPr>
            <a:r>
              <a:rPr lang="zh-TW" altLang="en-US" b="1" dirty="0" smtClean="0">
                <a:solidFill>
                  <a:srgbClr val="0070C0"/>
                </a:solidFill>
                <a:latin typeface="+mj-ea"/>
                <a:ea typeface="+mj-ea"/>
                <a:sym typeface="Salesforce Sans"/>
              </a:rPr>
              <a:t>         數理</a:t>
            </a:r>
            <a:r>
              <a:rPr lang="en-US" altLang="zh-TW" b="1" dirty="0" smtClean="0">
                <a:latin typeface="+mj-ea"/>
                <a:ea typeface="+mj-ea"/>
                <a:sym typeface="Salesforce Sans"/>
              </a:rPr>
              <a:t>-</a:t>
            </a:r>
            <a:r>
              <a:rPr lang="zh-TW" altLang="en-US" b="1" dirty="0">
                <a:latin typeface="+mj-ea"/>
                <a:ea typeface="+mj-ea"/>
                <a:sym typeface="Salesforce Sans"/>
              </a:rPr>
              <a:t>桃園</a:t>
            </a:r>
            <a:r>
              <a:rPr lang="zh-TW" altLang="en-US" b="1" dirty="0" smtClean="0">
                <a:latin typeface="+mj-ea"/>
                <a:ea typeface="+mj-ea"/>
                <a:sym typeface="Salesforce Sans"/>
              </a:rPr>
              <a:t>市立</a:t>
            </a:r>
            <a:r>
              <a:rPr lang="zh-TW" altLang="en-US" b="1" dirty="0" smtClean="0">
                <a:solidFill>
                  <a:srgbClr val="0070C0"/>
                </a:solidFill>
                <a:latin typeface="+mj-ea"/>
                <a:ea typeface="+mj-ea"/>
                <a:sym typeface="Salesforce Sans"/>
              </a:rPr>
              <a:t>慈文</a:t>
            </a:r>
            <a:r>
              <a:rPr lang="zh-TW" altLang="en-US" b="1" dirty="0" smtClean="0">
                <a:latin typeface="+mj-ea"/>
                <a:ea typeface="+mj-ea"/>
                <a:sym typeface="Salesforce Sans"/>
              </a:rPr>
              <a:t>國民</a:t>
            </a:r>
            <a:r>
              <a:rPr lang="zh-TW" altLang="en-US" b="1" dirty="0">
                <a:latin typeface="+mj-ea"/>
                <a:ea typeface="+mj-ea"/>
                <a:sym typeface="Salesforce Sans"/>
              </a:rPr>
              <a:t>中學</a:t>
            </a:r>
            <a:r>
              <a:rPr lang="en-US" altLang="zh-TW" sz="2400" b="1" dirty="0">
                <a:solidFill>
                  <a:schemeClr val="tx1">
                    <a:lumMod val="75000"/>
                  </a:schemeClr>
                </a:solidFill>
                <a:latin typeface="+mj-ea"/>
                <a:ea typeface="+mj-ea"/>
                <a:sym typeface="Salesforce Sans"/>
              </a:rPr>
              <a:t>(</a:t>
            </a:r>
            <a:r>
              <a:rPr lang="zh-TW" altLang="en-US" sz="2400" b="1" dirty="0">
                <a:solidFill>
                  <a:schemeClr val="tx1">
                    <a:lumMod val="75000"/>
                  </a:schemeClr>
                </a:solidFill>
                <a:latin typeface="+mj-ea"/>
                <a:ea typeface="+mj-ea"/>
                <a:sym typeface="Salesforce Sans"/>
              </a:rPr>
              <a:t>第一區</a:t>
            </a:r>
            <a:r>
              <a:rPr lang="en-US" altLang="zh-TW" sz="2400" b="1" dirty="0">
                <a:solidFill>
                  <a:schemeClr val="tx1">
                    <a:lumMod val="75000"/>
                  </a:schemeClr>
                </a:solidFill>
                <a:latin typeface="+mj-ea"/>
                <a:ea typeface="+mj-ea"/>
                <a:sym typeface="Salesforce Sans"/>
              </a:rPr>
              <a:t>)</a:t>
            </a:r>
            <a:endParaRPr lang="en-US" altLang="zh-TW" sz="3200" b="1" dirty="0">
              <a:solidFill>
                <a:schemeClr val="tx1">
                  <a:lumMod val="75000"/>
                </a:schemeClr>
              </a:solidFill>
              <a:latin typeface="+mj-ea"/>
              <a:ea typeface="+mj-ea"/>
              <a:sym typeface="Salesforce Sans"/>
            </a:endParaRPr>
          </a:p>
          <a:p>
            <a:pPr>
              <a:lnSpc>
                <a:spcPts val="4999"/>
              </a:lnSpc>
              <a:spcBef>
                <a:spcPts val="600"/>
              </a:spcBef>
            </a:pPr>
            <a:r>
              <a:rPr lang="zh-TW" altLang="en-US" b="1" dirty="0" smtClean="0">
                <a:solidFill>
                  <a:srgbClr val="0070C0"/>
                </a:solidFill>
                <a:latin typeface="+mj-ea"/>
                <a:ea typeface="+mj-ea"/>
                <a:sym typeface="Salesforce Sans"/>
              </a:rPr>
              <a:t>         數理</a:t>
            </a:r>
            <a:r>
              <a:rPr lang="en-US" altLang="zh-TW" b="1" dirty="0" smtClean="0">
                <a:latin typeface="+mj-ea"/>
                <a:ea typeface="+mj-ea"/>
                <a:sym typeface="Salesforce Sans"/>
              </a:rPr>
              <a:t>-</a:t>
            </a:r>
            <a:r>
              <a:rPr lang="zh-TW" altLang="en-US" b="1" dirty="0">
                <a:latin typeface="+mj-ea"/>
                <a:ea typeface="+mj-ea"/>
                <a:sym typeface="Salesforce Sans"/>
              </a:rPr>
              <a:t>桃園市立</a:t>
            </a:r>
            <a:r>
              <a:rPr lang="zh-TW" altLang="en-US" b="1" dirty="0">
                <a:solidFill>
                  <a:srgbClr val="0070C0"/>
                </a:solidFill>
                <a:latin typeface="+mj-ea"/>
                <a:ea typeface="+mj-ea"/>
                <a:sym typeface="Salesforce Sans"/>
              </a:rPr>
              <a:t>中壢</a:t>
            </a:r>
            <a:r>
              <a:rPr lang="zh-TW" altLang="en-US" b="1" dirty="0">
                <a:latin typeface="+mj-ea"/>
                <a:ea typeface="+mj-ea"/>
                <a:sym typeface="Salesforce Sans"/>
              </a:rPr>
              <a:t>國民中學</a:t>
            </a:r>
            <a:r>
              <a:rPr lang="en-US" altLang="zh-TW" sz="2400" b="1" dirty="0">
                <a:solidFill>
                  <a:schemeClr val="tx1">
                    <a:lumMod val="75000"/>
                  </a:schemeClr>
                </a:solidFill>
                <a:latin typeface="+mj-ea"/>
                <a:ea typeface="+mj-ea"/>
                <a:sym typeface="Salesforce Sans"/>
              </a:rPr>
              <a:t>(</a:t>
            </a:r>
            <a:r>
              <a:rPr lang="zh-TW" altLang="en-US" sz="2400" b="1" dirty="0">
                <a:solidFill>
                  <a:schemeClr val="tx1">
                    <a:lumMod val="75000"/>
                  </a:schemeClr>
                </a:solidFill>
                <a:latin typeface="+mj-ea"/>
                <a:ea typeface="+mj-ea"/>
                <a:sym typeface="Salesforce Sans"/>
              </a:rPr>
              <a:t>第二區</a:t>
            </a:r>
            <a:r>
              <a:rPr lang="en-US" altLang="zh-TW" sz="2400" b="1" dirty="0" smtClean="0">
                <a:solidFill>
                  <a:schemeClr val="tx1">
                    <a:lumMod val="75000"/>
                  </a:schemeClr>
                </a:solidFill>
                <a:latin typeface="+mj-ea"/>
                <a:ea typeface="+mj-ea"/>
                <a:sym typeface="Salesforce Sans"/>
              </a:rPr>
              <a:t>)</a:t>
            </a:r>
          </a:p>
          <a:p>
            <a:pPr>
              <a:lnSpc>
                <a:spcPts val="4999"/>
              </a:lnSpc>
              <a:spcBef>
                <a:spcPts val="600"/>
              </a:spcBef>
            </a:pPr>
            <a:r>
              <a:rPr lang="zh-TW" altLang="en-US" sz="3200" b="1" dirty="0" smtClean="0">
                <a:latin typeface="+mj-ea"/>
                <a:ea typeface="+mj-ea"/>
                <a:sym typeface="Salesforce Sans"/>
              </a:rPr>
              <a:t>          </a:t>
            </a:r>
            <a:r>
              <a:rPr lang="zh-TW" altLang="en-US" b="1" dirty="0" smtClean="0">
                <a:solidFill>
                  <a:srgbClr val="7030A0"/>
                </a:solidFill>
                <a:latin typeface="+mj-ea"/>
                <a:ea typeface="+mj-ea"/>
                <a:sym typeface="Salesforce Sans"/>
              </a:rPr>
              <a:t>創造能力</a:t>
            </a:r>
            <a:r>
              <a:rPr lang="en-US" altLang="zh-TW" sz="3200" b="1" dirty="0" smtClean="0">
                <a:latin typeface="+mj-ea"/>
                <a:ea typeface="+mj-ea"/>
                <a:sym typeface="Salesforce Sans"/>
              </a:rPr>
              <a:t>-</a:t>
            </a:r>
            <a:r>
              <a:rPr lang="zh-TW" altLang="en-US" b="1" dirty="0">
                <a:latin typeface="+mj-ea"/>
                <a:sym typeface="Salesforce Sans"/>
              </a:rPr>
              <a:t>桃園</a:t>
            </a:r>
            <a:r>
              <a:rPr lang="zh-TW" altLang="en-US" b="1" dirty="0" smtClean="0">
                <a:latin typeface="+mj-ea"/>
                <a:sym typeface="Salesforce Sans"/>
              </a:rPr>
              <a:t>市立</a:t>
            </a:r>
            <a:r>
              <a:rPr lang="zh-TW" altLang="en-US" b="1" dirty="0" smtClean="0">
                <a:solidFill>
                  <a:srgbClr val="7030A0"/>
                </a:solidFill>
                <a:latin typeface="+mj-ea"/>
                <a:sym typeface="Salesforce Sans"/>
              </a:rPr>
              <a:t>經</a:t>
            </a:r>
            <a:r>
              <a:rPr lang="zh-TW" altLang="en-US" b="1" dirty="0">
                <a:solidFill>
                  <a:srgbClr val="7030A0"/>
                </a:solidFill>
                <a:latin typeface="+mj-ea"/>
                <a:sym typeface="Salesforce Sans"/>
              </a:rPr>
              <a:t>國</a:t>
            </a:r>
            <a:r>
              <a:rPr lang="zh-TW" altLang="en-US" b="1" dirty="0" smtClean="0">
                <a:latin typeface="+mj-ea"/>
                <a:sym typeface="Salesforce Sans"/>
              </a:rPr>
              <a:t>國民</a:t>
            </a:r>
            <a:r>
              <a:rPr lang="zh-TW" altLang="en-US" b="1" dirty="0">
                <a:latin typeface="+mj-ea"/>
                <a:sym typeface="Salesforce Sans"/>
              </a:rPr>
              <a:t>中學</a:t>
            </a:r>
            <a:endParaRPr lang="zh-TW" altLang="en-US" b="1" dirty="0">
              <a:latin typeface="+mj-ea"/>
              <a:ea typeface="+mj-ea"/>
              <a:sym typeface="Salesforce Sans"/>
            </a:endParaRPr>
          </a:p>
        </p:txBody>
      </p:sp>
      <p:sp>
        <p:nvSpPr>
          <p:cNvPr id="3" name="標題 2"/>
          <p:cNvSpPr>
            <a:spLocks noGrp="1"/>
          </p:cNvSpPr>
          <p:nvPr>
            <p:ph type="title"/>
          </p:nvPr>
        </p:nvSpPr>
        <p:spPr>
          <a:xfrm>
            <a:off x="1917948" y="1963122"/>
            <a:ext cx="7428530" cy="665280"/>
          </a:xfrm>
        </p:spPr>
        <p:txBody>
          <a:bodyPr>
            <a:noAutofit/>
          </a:bodyPr>
          <a:lstStyle/>
          <a:p>
            <a:pPr algn="dist"/>
            <a:r>
              <a:rPr lang="zh-TW" altLang="en-US" sz="5400" b="1" dirty="0">
                <a:latin typeface="+mj-ea"/>
                <a:ea typeface="+mj-ea"/>
                <a:sym typeface="Salesforce Sans"/>
              </a:rPr>
              <a:t>鑑定試務承辦</a:t>
            </a:r>
            <a:r>
              <a:rPr lang="zh-TW" altLang="en-US" sz="5400" b="1" dirty="0" smtClean="0">
                <a:latin typeface="+mj-ea"/>
                <a:ea typeface="+mj-ea"/>
                <a:sym typeface="Salesforce Sans"/>
              </a:rPr>
              <a:t>單位</a:t>
            </a:r>
            <a:endParaRPr lang="zh-TW" altLang="en-US" sz="5400" dirty="0">
              <a:latin typeface="+mj-ea"/>
              <a:ea typeface="+mj-ea"/>
            </a:endParaRPr>
          </a:p>
        </p:txBody>
      </p:sp>
      <p:sp>
        <p:nvSpPr>
          <p:cNvPr id="2" name="投影片編號版面配置區 1"/>
          <p:cNvSpPr>
            <a:spLocks noGrp="1"/>
          </p:cNvSpPr>
          <p:nvPr>
            <p:ph type="sldNum" sz="quarter" idx="12"/>
          </p:nvPr>
        </p:nvSpPr>
        <p:spPr/>
        <p:txBody>
          <a:bodyPr/>
          <a:lstStyle/>
          <a:p>
            <a:pPr rtl="0"/>
            <a:fld id="{EB37DED6-D4C7-42EE-AB49-D2E39E64FDE4}" type="slidenum">
              <a:rPr lang="en-US" altLang="zh-TW" noProof="0" smtClean="0"/>
              <a:t>2</a:t>
            </a:fld>
            <a:endParaRPr lang="en-US" altLang="zh-TW" noProof="0" dirty="0"/>
          </a:p>
        </p:txBody>
      </p:sp>
      <p:sp>
        <p:nvSpPr>
          <p:cNvPr id="6" name="標題 12"/>
          <p:cNvSpPr txBox="1">
            <a:spLocks/>
          </p:cNvSpPr>
          <p:nvPr/>
        </p:nvSpPr>
        <p:spPr>
          <a:xfrm>
            <a:off x="1249532" y="285576"/>
            <a:ext cx="10058402" cy="1219200"/>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icrosoft JhengHei UI" panose="020B0604030504040204" pitchFamily="34" charset="-120"/>
                <a:ea typeface="Microsoft JhengHei UI" panose="020B0604030504040204" pitchFamily="34" charset="-120"/>
                <a:cs typeface="+mj-cs"/>
              </a:defRPr>
            </a:lvl1pPr>
          </a:lstStyle>
          <a:p>
            <a:r>
              <a:rPr lang="zh-TW" altLang="en-US" sz="5400" b="1" dirty="0" smtClean="0">
                <a:solidFill>
                  <a:srgbClr val="FF0000"/>
                </a:solidFill>
                <a:latin typeface="Salesforce Sans"/>
                <a:sym typeface="Salesforce Sans"/>
              </a:rPr>
              <a:t>主辦單位：桃園市政府教育局</a:t>
            </a:r>
            <a:endParaRPr lang="zh-TW" altLang="en-US" sz="5400" b="1" dirty="0">
              <a:solidFill>
                <a:srgbClr val="FF0000"/>
              </a:solidFill>
              <a:latin typeface="Salesforce Sans"/>
              <a:sym typeface="Salesforce Sans"/>
            </a:endParaRPr>
          </a:p>
        </p:txBody>
      </p:sp>
    </p:spTree>
    <p:extLst>
      <p:ext uri="{BB962C8B-B14F-4D97-AF65-F5344CB8AC3E}">
        <p14:creationId xmlns:p14="http://schemas.microsoft.com/office/powerpoint/2010/main" val="239607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16"/>
          <p:cNvSpPr txBox="1"/>
          <p:nvPr/>
        </p:nvSpPr>
        <p:spPr>
          <a:xfrm>
            <a:off x="1125860" y="2276872"/>
            <a:ext cx="7056784" cy="2554545"/>
          </a:xfrm>
          <a:prstGeom prst="rect">
            <a:avLst/>
          </a:prstGeom>
          <a:noFill/>
        </p:spPr>
        <p:txBody>
          <a:bodyPr wrap="square" rtlCol="0">
            <a:spAutoFit/>
          </a:bodyPr>
          <a:lstStyle/>
          <a:p>
            <a:pPr algn="ctr"/>
            <a:r>
              <a:rPr lang="zh-TW" altLang="en-US" sz="8000" b="1" dirty="0">
                <a:effectLst>
                  <a:glow rad="228600">
                    <a:schemeClr val="accent4">
                      <a:satMod val="175000"/>
                      <a:alpha val="40000"/>
                    </a:schemeClr>
                  </a:glow>
                </a:effectLst>
              </a:rPr>
              <a:t>報名表</a:t>
            </a:r>
            <a:r>
              <a:rPr lang="zh-TW" altLang="en-US" sz="8000" b="1" dirty="0" smtClean="0">
                <a:effectLst>
                  <a:glow rad="228600">
                    <a:schemeClr val="accent4">
                      <a:satMod val="175000"/>
                      <a:alpha val="40000"/>
                    </a:schemeClr>
                  </a:glow>
                </a:effectLst>
              </a:rPr>
              <a:t>件</a:t>
            </a:r>
            <a:endParaRPr lang="en-US" altLang="zh-TW" sz="8000" b="1" dirty="0" smtClean="0">
              <a:effectLst>
                <a:glow rad="228600">
                  <a:schemeClr val="accent4">
                    <a:satMod val="175000"/>
                    <a:alpha val="40000"/>
                  </a:schemeClr>
                </a:glow>
              </a:effectLst>
            </a:endParaRPr>
          </a:p>
          <a:p>
            <a:pPr algn="ctr"/>
            <a:r>
              <a:rPr lang="zh-TW" altLang="en-US" sz="8000" b="1" dirty="0" smtClean="0">
                <a:effectLst>
                  <a:glow rad="228600">
                    <a:schemeClr val="accent4">
                      <a:satMod val="175000"/>
                      <a:alpha val="40000"/>
                    </a:schemeClr>
                  </a:glow>
                </a:effectLst>
              </a:rPr>
              <a:t>填寫</a:t>
            </a:r>
            <a:r>
              <a:rPr lang="zh-TW" altLang="en-US" sz="8000" b="1" dirty="0">
                <a:effectLst>
                  <a:glow rad="228600">
                    <a:schemeClr val="accent4">
                      <a:satMod val="175000"/>
                      <a:alpha val="40000"/>
                    </a:schemeClr>
                  </a:glow>
                </a:effectLst>
              </a:rPr>
              <a:t>說明</a:t>
            </a:r>
          </a:p>
        </p:txBody>
      </p:sp>
    </p:spTree>
    <p:extLst>
      <p:ext uri="{BB962C8B-B14F-4D97-AF65-F5344CB8AC3E}">
        <p14:creationId xmlns:p14="http://schemas.microsoft.com/office/powerpoint/2010/main" val="1832355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txBox="1">
            <a:spLocks/>
          </p:cNvSpPr>
          <p:nvPr/>
        </p:nvSpPr>
        <p:spPr>
          <a:xfrm>
            <a:off x="3256479" y="22896"/>
            <a:ext cx="7937897" cy="914400"/>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4050" b="1" dirty="0">
                <a:solidFill>
                  <a:srgbClr val="002060"/>
                </a:solidFill>
              </a:rPr>
              <a:t>資優</a:t>
            </a:r>
            <a:r>
              <a:rPr lang="zh-TW" altLang="en-US" sz="4050" b="1" u="sng" dirty="0">
                <a:solidFill>
                  <a:srgbClr val="FF0000"/>
                </a:solidFill>
              </a:rPr>
              <a:t>初選</a:t>
            </a:r>
            <a:r>
              <a:rPr lang="zh-TW" altLang="en-US" sz="4050" b="1" dirty="0">
                <a:solidFill>
                  <a:srgbClr val="002060"/>
                </a:solidFill>
              </a:rPr>
              <a:t>鑑定申請文件 </a:t>
            </a:r>
          </a:p>
        </p:txBody>
      </p:sp>
      <p:sp>
        <p:nvSpPr>
          <p:cNvPr id="3" name="手繪多邊形 2"/>
          <p:cNvSpPr/>
          <p:nvPr/>
        </p:nvSpPr>
        <p:spPr>
          <a:xfrm>
            <a:off x="1053853" y="1268761"/>
            <a:ext cx="5279733" cy="509432"/>
          </a:xfrm>
          <a:custGeom>
            <a:avLst/>
            <a:gdLst>
              <a:gd name="connsiteX0" fmla="*/ 0 w 4337015"/>
              <a:gd name="connsiteY0" fmla="*/ 0 h 310985"/>
              <a:gd name="connsiteX1" fmla="*/ 4337015 w 4337015"/>
              <a:gd name="connsiteY1" fmla="*/ 0 h 310985"/>
              <a:gd name="connsiteX2" fmla="*/ 4337015 w 4337015"/>
              <a:gd name="connsiteY2" fmla="*/ 310985 h 310985"/>
              <a:gd name="connsiteX3" fmla="*/ 0 w 4337015"/>
              <a:gd name="connsiteY3" fmla="*/ 310985 h 310985"/>
              <a:gd name="connsiteX4" fmla="*/ 0 w 4337015"/>
              <a:gd name="connsiteY4" fmla="*/ 0 h 310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7015" h="310985">
                <a:moveTo>
                  <a:pt x="0" y="0"/>
                </a:moveTo>
                <a:lnTo>
                  <a:pt x="4337015" y="0"/>
                </a:lnTo>
                <a:lnTo>
                  <a:pt x="4337015" y="310985"/>
                </a:lnTo>
                <a:lnTo>
                  <a:pt x="0" y="310985"/>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27584" tIns="130048" rIns="227584" bIns="130048" numCol="1" spcCol="1270" anchor="ctr" anchorCtr="0">
            <a:noAutofit/>
          </a:bodyPr>
          <a:lstStyle/>
          <a:p>
            <a:pPr algn="ctr" defTabSz="1422400">
              <a:lnSpc>
                <a:spcPct val="90000"/>
              </a:lnSpc>
              <a:spcBef>
                <a:spcPct val="0"/>
              </a:spcBef>
              <a:spcAft>
                <a:spcPct val="35000"/>
              </a:spcAft>
            </a:pPr>
            <a:r>
              <a:rPr lang="zh-TW" altLang="en-US" sz="3200" b="1" dirty="0">
                <a:solidFill>
                  <a:srgbClr val="FF0000"/>
                </a:solidFill>
                <a:latin typeface="微軟正黑體" panose="020B0604030504040204" pitchFamily="34" charset="-120"/>
                <a:ea typeface="微軟正黑體" panose="020B0604030504040204" pitchFamily="34" charset="-120"/>
              </a:rPr>
              <a:t>必備</a:t>
            </a:r>
          </a:p>
        </p:txBody>
      </p:sp>
      <p:sp>
        <p:nvSpPr>
          <p:cNvPr id="4" name="手繪多邊形 3"/>
          <p:cNvSpPr/>
          <p:nvPr/>
        </p:nvSpPr>
        <p:spPr>
          <a:xfrm>
            <a:off x="1053853" y="2046128"/>
            <a:ext cx="5211424" cy="3975160"/>
          </a:xfrm>
          <a:custGeom>
            <a:avLst/>
            <a:gdLst>
              <a:gd name="connsiteX0" fmla="*/ 0 w 4215963"/>
              <a:gd name="connsiteY0" fmla="*/ 0 h 3061168"/>
              <a:gd name="connsiteX1" fmla="*/ 4215963 w 4215963"/>
              <a:gd name="connsiteY1" fmla="*/ 0 h 3061168"/>
              <a:gd name="connsiteX2" fmla="*/ 4215963 w 4215963"/>
              <a:gd name="connsiteY2" fmla="*/ 3061168 h 3061168"/>
              <a:gd name="connsiteX3" fmla="*/ 0 w 4215963"/>
              <a:gd name="connsiteY3" fmla="*/ 3061168 h 3061168"/>
              <a:gd name="connsiteX4" fmla="*/ 0 w 4215963"/>
              <a:gd name="connsiteY4" fmla="*/ 0 h 3061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5963" h="3061168">
                <a:moveTo>
                  <a:pt x="0" y="0"/>
                </a:moveTo>
                <a:lnTo>
                  <a:pt x="4215963" y="0"/>
                </a:lnTo>
                <a:lnTo>
                  <a:pt x="4215963" y="3061168"/>
                </a:lnTo>
                <a:lnTo>
                  <a:pt x="0" y="3061168"/>
                </a:lnTo>
                <a:lnTo>
                  <a:pt x="0" y="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defTabSz="1066800">
              <a:lnSpc>
                <a:spcPct val="150000"/>
              </a:lnSpc>
              <a:spcBef>
                <a:spcPct val="0"/>
              </a:spcBef>
              <a:spcAft>
                <a:spcPct val="15000"/>
              </a:spcAft>
              <a:buChar char="••"/>
            </a:pPr>
            <a:r>
              <a:rPr lang="zh-TW" altLang="en-US" b="1" dirty="0" smtClean="0">
                <a:solidFill>
                  <a:srgbClr val="FF0000"/>
                </a:solidFill>
                <a:latin typeface="微軟正黑體" panose="020B0604030504040204" pitchFamily="34" charset="-120"/>
                <a:ea typeface="微軟正黑體" panose="020B0604030504040204" pitchFamily="34" charset="-120"/>
              </a:rPr>
              <a:t>初選報名表</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貼妥</a:t>
            </a:r>
            <a:r>
              <a:rPr lang="en-US" altLang="zh-TW" sz="2000" b="1" dirty="0">
                <a:solidFill>
                  <a:srgbClr val="002060"/>
                </a:solidFill>
                <a:latin typeface="微軟正黑體" panose="020B0604030504040204" pitchFamily="34" charset="-120"/>
                <a:ea typeface="微軟正黑體" panose="020B0604030504040204" pitchFamily="34" charset="-120"/>
              </a:rPr>
              <a:t>2</a:t>
            </a:r>
            <a:r>
              <a:rPr lang="zh-TW" altLang="en-US" sz="2000" b="1" dirty="0">
                <a:solidFill>
                  <a:srgbClr val="002060"/>
                </a:solidFill>
                <a:latin typeface="微軟正黑體" panose="020B0604030504040204" pitchFamily="34" charset="-120"/>
                <a:ea typeface="微軟正黑體" panose="020B0604030504040204" pitchFamily="34" charset="-120"/>
              </a:rPr>
              <a:t>吋照片</a:t>
            </a:r>
            <a:r>
              <a:rPr lang="zh-TW" altLang="en-US" sz="2000" dirty="0">
                <a:latin typeface="微軟正黑體" panose="020B0604030504040204" pitchFamily="34" charset="-120"/>
                <a:ea typeface="微軟正黑體" panose="020B0604030504040204" pitchFamily="34" charset="-120"/>
              </a:rPr>
              <a:t>一張</a:t>
            </a:r>
            <a:r>
              <a:rPr lang="en-US" altLang="zh-TW" sz="2000" dirty="0">
                <a:latin typeface="微軟正黑體" panose="020B0604030504040204" pitchFamily="34" charset="-120"/>
                <a:ea typeface="微軟正黑體" panose="020B0604030504040204" pitchFamily="34" charset="-120"/>
              </a:rPr>
              <a:t>)</a:t>
            </a:r>
            <a:endParaRPr lang="zh-TW" altLang="en-US" sz="2000" dirty="0"/>
          </a:p>
          <a:p>
            <a:pPr marL="228600" lvl="1" indent="-228600" defTabSz="1066800">
              <a:lnSpc>
                <a:spcPct val="150000"/>
              </a:lnSpc>
              <a:spcBef>
                <a:spcPct val="0"/>
              </a:spcBef>
              <a:spcAft>
                <a:spcPct val="15000"/>
              </a:spcAft>
              <a:buChar char="••"/>
            </a:pPr>
            <a:r>
              <a:rPr lang="zh-TW" altLang="en-US" b="1" dirty="0">
                <a:solidFill>
                  <a:srgbClr val="FF0000"/>
                </a:solidFill>
                <a:latin typeface="微軟正黑體" panose="020B0604030504040204" pitchFamily="34" charset="-120"/>
                <a:ea typeface="微軟正黑體" panose="020B0604030504040204" pitchFamily="34" charset="-120"/>
              </a:rPr>
              <a:t>特殊需求學生特質檢核表</a:t>
            </a:r>
          </a:p>
          <a:p>
            <a:pPr marL="228600" lvl="1" indent="-228600" defTabSz="1066800">
              <a:lnSpc>
                <a:spcPct val="150000"/>
              </a:lnSpc>
              <a:spcBef>
                <a:spcPct val="0"/>
              </a:spcBef>
              <a:spcAft>
                <a:spcPct val="15000"/>
              </a:spcAft>
              <a:buChar char="••"/>
            </a:pPr>
            <a:r>
              <a:rPr lang="zh-TW" altLang="en-US" b="1" dirty="0">
                <a:solidFill>
                  <a:srgbClr val="FF0000"/>
                </a:solidFill>
                <a:latin typeface="微軟正黑體" panose="020B0604030504040204" pitchFamily="34" charset="-120"/>
                <a:ea typeface="微軟正黑體" panose="020B0604030504040204" pitchFamily="34" charset="-120"/>
              </a:rPr>
              <a:t>初選鑑定證</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同報名表</a:t>
            </a:r>
            <a:r>
              <a:rPr lang="en-US" altLang="zh-TW" sz="2000" b="1" dirty="0">
                <a:solidFill>
                  <a:srgbClr val="002060"/>
                </a:solidFill>
                <a:latin typeface="微軟正黑體" panose="020B0604030504040204" pitchFamily="34" charset="-120"/>
                <a:ea typeface="微軟正黑體" panose="020B0604030504040204" pitchFamily="34" charset="-120"/>
              </a:rPr>
              <a:t>2</a:t>
            </a:r>
            <a:r>
              <a:rPr lang="zh-TW" altLang="en-US" sz="2000" b="1" dirty="0">
                <a:solidFill>
                  <a:srgbClr val="002060"/>
                </a:solidFill>
                <a:latin typeface="微軟正黑體" panose="020B0604030504040204" pitchFamily="34" charset="-120"/>
                <a:ea typeface="微軟正黑體" panose="020B0604030504040204" pitchFamily="34" charset="-120"/>
              </a:rPr>
              <a:t>吋照片</a:t>
            </a:r>
            <a:r>
              <a:rPr lang="zh-TW" altLang="en-US" sz="2000" dirty="0">
                <a:latin typeface="微軟正黑體" panose="020B0604030504040204" pitchFamily="34" charset="-120"/>
                <a:ea typeface="微軟正黑體" panose="020B0604030504040204" pitchFamily="34" charset="-120"/>
              </a:rPr>
              <a:t>一張</a:t>
            </a:r>
            <a:r>
              <a:rPr lang="en-US" altLang="zh-TW" sz="2000" dirty="0">
                <a:latin typeface="微軟正黑體" panose="020B0604030504040204" pitchFamily="34" charset="-120"/>
                <a:ea typeface="微軟正黑體" panose="020B0604030504040204" pitchFamily="34" charset="-120"/>
              </a:rPr>
              <a:t>)</a:t>
            </a:r>
            <a:endParaRPr lang="zh-TW" altLang="en-US" sz="2000" dirty="0">
              <a:latin typeface="微軟正黑體" panose="020B0604030504040204" pitchFamily="34" charset="-120"/>
              <a:ea typeface="微軟正黑體" panose="020B0604030504040204" pitchFamily="34" charset="-120"/>
            </a:endParaRPr>
          </a:p>
          <a:p>
            <a:pPr marL="228600" lvl="1" indent="-228600" defTabSz="1066800">
              <a:lnSpc>
                <a:spcPct val="150000"/>
              </a:lnSpc>
              <a:spcBef>
                <a:spcPct val="0"/>
              </a:spcBef>
              <a:spcAft>
                <a:spcPct val="15000"/>
              </a:spcAft>
              <a:buChar char="••"/>
            </a:pPr>
            <a:r>
              <a:rPr lang="zh-TW" altLang="en-US" b="1" dirty="0">
                <a:solidFill>
                  <a:srgbClr val="FF0000"/>
                </a:solidFill>
                <a:latin typeface="微軟正黑體" panose="020B0604030504040204" pitchFamily="34" charset="-120"/>
                <a:ea typeface="微軟正黑體" panose="020B0604030504040204" pitchFamily="34" charset="-120"/>
              </a:rPr>
              <a:t>報名</a:t>
            </a:r>
            <a:r>
              <a:rPr lang="zh-TW" altLang="en-US" b="1" dirty="0" smtClean="0">
                <a:solidFill>
                  <a:srgbClr val="FF0000"/>
                </a:solidFill>
                <a:latin typeface="微軟正黑體" panose="020B0604030504040204" pitchFamily="34" charset="-120"/>
                <a:ea typeface="微軟正黑體" panose="020B0604030504040204" pitchFamily="34" charset="-120"/>
              </a:rPr>
              <a:t>費</a:t>
            </a:r>
            <a:endParaRPr lang="en-US" altLang="zh-TW" b="1" dirty="0">
              <a:solidFill>
                <a:srgbClr val="FF0000"/>
              </a:solidFill>
              <a:latin typeface="微軟正黑體" panose="020B0604030504040204" pitchFamily="34" charset="-120"/>
              <a:ea typeface="微軟正黑體" panose="020B0604030504040204" pitchFamily="34" charset="-120"/>
            </a:endParaRPr>
          </a:p>
          <a:p>
            <a:pPr marL="228600" lvl="1" indent="38100" defTabSz="1066800">
              <a:lnSpc>
                <a:spcPct val="150000"/>
              </a:lnSpc>
              <a:spcBef>
                <a:spcPct val="0"/>
              </a:spcBef>
              <a:spcAft>
                <a:spcPct val="15000"/>
              </a:spcAft>
              <a:buChar char="••"/>
            </a:pPr>
            <a:r>
              <a:rPr lang="zh-TW" altLang="en-US" b="1" dirty="0" smtClean="0">
                <a:solidFill>
                  <a:srgbClr val="7030A0"/>
                </a:solidFill>
                <a:latin typeface="微軟正黑體" panose="020B0604030504040204" pitchFamily="34" charset="-120"/>
                <a:ea typeface="微軟正黑體" panose="020B0604030504040204" pitchFamily="34" charset="-120"/>
              </a:rPr>
              <a:t>管道</a:t>
            </a:r>
            <a:r>
              <a:rPr lang="zh-TW" altLang="en-US" b="1" dirty="0">
                <a:solidFill>
                  <a:srgbClr val="7030A0"/>
                </a:solidFill>
                <a:latin typeface="微軟正黑體" panose="020B0604030504040204" pitchFamily="34" charset="-120"/>
                <a:ea typeface="微軟正黑體" panose="020B0604030504040204" pitchFamily="34" charset="-120"/>
              </a:rPr>
              <a:t>一</a:t>
            </a:r>
            <a:r>
              <a:rPr lang="en-US" sz="2000" b="1" dirty="0">
                <a:solidFill>
                  <a:srgbClr val="002060"/>
                </a:solidFill>
                <a:latin typeface="微軟正黑體" panose="020B0604030504040204" pitchFamily="34" charset="-120"/>
                <a:ea typeface="微軟正黑體" panose="020B0604030504040204" pitchFamily="34" charset="-120"/>
              </a:rPr>
              <a:t>(</a:t>
            </a:r>
            <a:r>
              <a:rPr lang="zh-TW" altLang="en-US" sz="2000" b="1" dirty="0">
                <a:solidFill>
                  <a:srgbClr val="002060"/>
                </a:solidFill>
                <a:latin typeface="微軟正黑體" panose="020B0604030504040204" pitchFamily="34" charset="-120"/>
                <a:ea typeface="微軟正黑體" panose="020B0604030504040204" pitchFamily="34" charset="-120"/>
              </a:rPr>
              <a:t>含管道二</a:t>
            </a:r>
            <a:r>
              <a:rPr lang="en-US" sz="2000" b="1" dirty="0">
                <a:solidFill>
                  <a:srgbClr val="002060"/>
                </a:solidFill>
                <a:latin typeface="微軟正黑體" panose="020B0604030504040204" pitchFamily="34" charset="-120"/>
                <a:ea typeface="微軟正黑體" panose="020B0604030504040204" pitchFamily="34" charset="-120"/>
              </a:rPr>
              <a:t>)</a:t>
            </a:r>
            <a:r>
              <a:rPr lang="en-US" altLang="zh-TW" sz="2000" b="1" dirty="0">
                <a:solidFill>
                  <a:srgbClr val="002060"/>
                </a:solidFill>
              </a:rPr>
              <a:t> </a:t>
            </a:r>
            <a:r>
              <a:rPr lang="en-US" altLang="zh-TW" b="1" dirty="0">
                <a:solidFill>
                  <a:srgbClr val="7030A0"/>
                </a:solidFill>
                <a:latin typeface="微軟正黑體" panose="020B0604030504040204" pitchFamily="34" charset="-120"/>
                <a:ea typeface="微軟正黑體" panose="020B0604030504040204" pitchFamily="34" charset="-120"/>
              </a:rPr>
              <a:t>$</a:t>
            </a:r>
            <a:r>
              <a:rPr lang="en-US" b="1" dirty="0">
                <a:solidFill>
                  <a:srgbClr val="7030A0"/>
                </a:solidFill>
                <a:latin typeface="微軟正黑體" panose="020B0604030504040204" pitchFamily="34" charset="-120"/>
                <a:ea typeface="微軟正黑體" panose="020B0604030504040204" pitchFamily="34" charset="-120"/>
              </a:rPr>
              <a:t>1,</a:t>
            </a:r>
            <a:r>
              <a:rPr lang="en-US" altLang="zh-TW" b="1" dirty="0">
                <a:solidFill>
                  <a:srgbClr val="7030A0"/>
                </a:solidFill>
                <a:latin typeface="微軟正黑體" panose="020B0604030504040204" pitchFamily="34" charset="-120"/>
                <a:ea typeface="微軟正黑體" panose="020B0604030504040204" pitchFamily="34" charset="-120"/>
              </a:rPr>
              <a:t>1</a:t>
            </a:r>
            <a:r>
              <a:rPr lang="en-US" b="1" dirty="0">
                <a:solidFill>
                  <a:srgbClr val="7030A0"/>
                </a:solidFill>
                <a:latin typeface="微軟正黑體" panose="020B0604030504040204" pitchFamily="34" charset="-120"/>
                <a:ea typeface="微軟正黑體" panose="020B0604030504040204" pitchFamily="34" charset="-120"/>
              </a:rPr>
              <a:t>00</a:t>
            </a:r>
            <a:r>
              <a:rPr lang="zh-TW" altLang="en-US" b="1" dirty="0" smtClean="0">
                <a:solidFill>
                  <a:srgbClr val="7030A0"/>
                </a:solidFill>
                <a:latin typeface="微軟正黑體" panose="020B0604030504040204" pitchFamily="34" charset="-120"/>
                <a:ea typeface="微軟正黑體" panose="020B0604030504040204" pitchFamily="34" charset="-120"/>
              </a:rPr>
              <a:t>元</a:t>
            </a:r>
            <a:endParaRPr lang="en-US" altLang="zh-TW" b="1" dirty="0">
              <a:solidFill>
                <a:srgbClr val="002060"/>
              </a:solidFill>
              <a:latin typeface="微軟正黑體" panose="020B0604030504040204" pitchFamily="34" charset="-120"/>
              <a:ea typeface="微軟正黑體" panose="020B0604030504040204" pitchFamily="34" charset="-120"/>
            </a:endParaRPr>
          </a:p>
          <a:p>
            <a:pPr marL="228600" lvl="1" indent="38100" defTabSz="1066800">
              <a:lnSpc>
                <a:spcPct val="150000"/>
              </a:lnSpc>
              <a:spcBef>
                <a:spcPct val="0"/>
              </a:spcBef>
              <a:spcAft>
                <a:spcPct val="15000"/>
              </a:spcAft>
              <a:buChar char="••"/>
            </a:pPr>
            <a:r>
              <a:rPr lang="zh-TW" altLang="en-US" b="1" dirty="0" smtClean="0">
                <a:solidFill>
                  <a:srgbClr val="002060"/>
                </a:solidFill>
                <a:latin typeface="微軟正黑體" panose="020B0604030504040204" pitchFamily="34" charset="-120"/>
                <a:ea typeface="微軟正黑體" panose="020B0604030504040204" pitchFamily="34" charset="-120"/>
              </a:rPr>
              <a:t>管道</a:t>
            </a:r>
            <a:r>
              <a:rPr lang="zh-TW" altLang="en-US" b="1" dirty="0">
                <a:solidFill>
                  <a:srgbClr val="002060"/>
                </a:solidFill>
                <a:latin typeface="微軟正黑體" panose="020B0604030504040204" pitchFamily="34" charset="-120"/>
                <a:ea typeface="微軟正黑體" panose="020B0604030504040204" pitchFamily="34" charset="-120"/>
              </a:rPr>
              <a:t>二</a:t>
            </a:r>
            <a:r>
              <a:rPr lang="en-US" altLang="zh-TW" sz="2800" b="1" dirty="0">
                <a:solidFill>
                  <a:srgbClr val="002060"/>
                </a:solidFill>
                <a:latin typeface="微軟正黑體" panose="020B0604030504040204" pitchFamily="34" charset="-120"/>
                <a:ea typeface="微軟正黑體" panose="020B0604030504040204" pitchFamily="34" charset="-120"/>
              </a:rPr>
              <a:t> </a:t>
            </a:r>
            <a:r>
              <a:rPr lang="en-US" altLang="zh-TW" sz="2600" b="1" dirty="0">
                <a:solidFill>
                  <a:srgbClr val="002060"/>
                </a:solidFill>
                <a:latin typeface="微軟正黑體" panose="020B0604030504040204" pitchFamily="34" charset="-120"/>
                <a:ea typeface="微軟正黑體" panose="020B0604030504040204" pitchFamily="34" charset="-120"/>
              </a:rPr>
              <a:t>$</a:t>
            </a:r>
            <a:r>
              <a:rPr lang="en-US" altLang="zh-TW" b="1" dirty="0">
                <a:solidFill>
                  <a:srgbClr val="002060"/>
                </a:solidFill>
                <a:latin typeface="微軟正黑體" panose="020B0604030504040204" pitchFamily="34" charset="-120"/>
                <a:ea typeface="微軟正黑體" panose="020B0604030504040204" pitchFamily="34" charset="-120"/>
              </a:rPr>
              <a:t>5</a:t>
            </a:r>
            <a:r>
              <a:rPr lang="en-US" b="1" dirty="0">
                <a:solidFill>
                  <a:srgbClr val="002060"/>
                </a:solidFill>
                <a:latin typeface="微軟正黑體" panose="020B0604030504040204" pitchFamily="34" charset="-120"/>
                <a:ea typeface="微軟正黑體" panose="020B0604030504040204" pitchFamily="34" charset="-120"/>
              </a:rPr>
              <a:t>00</a:t>
            </a:r>
            <a:r>
              <a:rPr lang="zh-TW" altLang="en-US" b="1" dirty="0">
                <a:solidFill>
                  <a:srgbClr val="002060"/>
                </a:solidFill>
                <a:latin typeface="微軟正黑體" panose="020B0604030504040204" pitchFamily="34" charset="-120"/>
                <a:ea typeface="微軟正黑體" panose="020B0604030504040204" pitchFamily="34" charset="-120"/>
              </a:rPr>
              <a:t>元</a:t>
            </a:r>
          </a:p>
        </p:txBody>
      </p:sp>
      <p:sp>
        <p:nvSpPr>
          <p:cNvPr id="7" name="手繪多邊形 6"/>
          <p:cNvSpPr/>
          <p:nvPr/>
        </p:nvSpPr>
        <p:spPr>
          <a:xfrm>
            <a:off x="6549521" y="1210136"/>
            <a:ext cx="5017499" cy="5387216"/>
          </a:xfrm>
          <a:custGeom>
            <a:avLst/>
            <a:gdLst>
              <a:gd name="connsiteX0" fmla="*/ 0 w 3614571"/>
              <a:gd name="connsiteY0" fmla="*/ 0 h 3450992"/>
              <a:gd name="connsiteX1" fmla="*/ 3614571 w 3614571"/>
              <a:gd name="connsiteY1" fmla="*/ 0 h 3450992"/>
              <a:gd name="connsiteX2" fmla="*/ 3614571 w 3614571"/>
              <a:gd name="connsiteY2" fmla="*/ 3450992 h 3450992"/>
              <a:gd name="connsiteX3" fmla="*/ 0 w 3614571"/>
              <a:gd name="connsiteY3" fmla="*/ 3450992 h 3450992"/>
              <a:gd name="connsiteX4" fmla="*/ 0 w 3614571"/>
              <a:gd name="connsiteY4" fmla="*/ 0 h 3450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4571" h="3450992">
                <a:moveTo>
                  <a:pt x="0" y="0"/>
                </a:moveTo>
                <a:lnTo>
                  <a:pt x="3614571" y="0"/>
                </a:lnTo>
                <a:lnTo>
                  <a:pt x="3614571" y="3450992"/>
                </a:lnTo>
                <a:lnTo>
                  <a:pt x="0" y="3450992"/>
                </a:lnTo>
                <a:lnTo>
                  <a:pt x="0" y="0"/>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defTabSz="1066800">
              <a:lnSpc>
                <a:spcPts val="3000"/>
              </a:lnSpc>
              <a:spcBef>
                <a:spcPct val="0"/>
              </a:spcBef>
              <a:spcAft>
                <a:spcPct val="15000"/>
              </a:spcAft>
              <a:buChar char="••"/>
            </a:pPr>
            <a:r>
              <a:rPr lang="zh-TW" altLang="en-US" b="1" dirty="0" smtClean="0">
                <a:solidFill>
                  <a:schemeClr val="tx2"/>
                </a:solidFill>
                <a:latin typeface="微軟正黑體" panose="020B0604030504040204" pitchFamily="34" charset="-120"/>
              </a:rPr>
              <a:t>申請</a:t>
            </a:r>
            <a:r>
              <a:rPr lang="zh-TW" altLang="en-US" b="1" dirty="0">
                <a:solidFill>
                  <a:schemeClr val="tx2"/>
                </a:solidFill>
                <a:latin typeface="微軟正黑體" panose="020B0604030504040204" pitchFamily="34" charset="-120"/>
              </a:rPr>
              <a:t>免繳報名</a:t>
            </a:r>
            <a:r>
              <a:rPr lang="zh-TW" altLang="en-US" b="1" dirty="0" smtClean="0">
                <a:solidFill>
                  <a:schemeClr val="tx2"/>
                </a:solidFill>
                <a:latin typeface="微軟正黑體" panose="020B0604030504040204" pitchFamily="34" charset="-120"/>
              </a:rPr>
              <a:t>費用者</a:t>
            </a:r>
            <a:r>
              <a:rPr lang="zh-TW" altLang="en-US" b="1" dirty="0" smtClean="0">
                <a:solidFill>
                  <a:schemeClr val="tx2"/>
                </a:solidFill>
                <a:latin typeface="新細明體" panose="02020500000000000000" pitchFamily="18" charset="-120"/>
                <a:ea typeface="新細明體" panose="02020500000000000000" pitchFamily="18" charset="-120"/>
              </a:rPr>
              <a:t>：</a:t>
            </a:r>
            <a:endParaRPr lang="en-US" altLang="zh-TW" b="1" dirty="0" smtClean="0">
              <a:solidFill>
                <a:schemeClr val="tx2"/>
              </a:solidFill>
              <a:latin typeface="新細明體" panose="02020500000000000000" pitchFamily="18" charset="-120"/>
              <a:ea typeface="新細明體" panose="02020500000000000000" pitchFamily="18" charset="-120"/>
            </a:endParaRPr>
          </a:p>
          <a:p>
            <a:pPr marL="228600" lvl="1" defTabSz="1066800">
              <a:lnSpc>
                <a:spcPts val="3000"/>
              </a:lnSpc>
              <a:spcBef>
                <a:spcPct val="0"/>
              </a:spcBef>
              <a:spcAft>
                <a:spcPct val="15000"/>
              </a:spcAft>
            </a:pPr>
            <a:r>
              <a:rPr lang="zh-TW" altLang="en-US" sz="2000" b="1" dirty="0" smtClean="0">
                <a:solidFill>
                  <a:schemeClr val="tx2"/>
                </a:solidFill>
                <a:latin typeface="微軟正黑體" panose="020B0604030504040204" pitchFamily="34" charset="-120"/>
              </a:rPr>
              <a:t>有效</a:t>
            </a:r>
            <a:r>
              <a:rPr lang="zh-TW" altLang="en-US" sz="2000" b="1" dirty="0">
                <a:solidFill>
                  <a:schemeClr val="tx2"/>
                </a:solidFill>
                <a:latin typeface="微軟正黑體" panose="020B0604030504040204" pitchFamily="34" charset="-120"/>
              </a:rPr>
              <a:t>期間</a:t>
            </a:r>
            <a:r>
              <a:rPr lang="zh-TW" altLang="en-US" sz="2000" b="1" dirty="0" smtClean="0">
                <a:solidFill>
                  <a:schemeClr val="tx2"/>
                </a:solidFill>
                <a:latin typeface="微軟正黑體" panose="020B0604030504040204" pitchFamily="34" charset="-120"/>
                <a:ea typeface="微軟正黑體" panose="020B0604030504040204" pitchFamily="34" charset="-120"/>
              </a:rPr>
              <a:t>低</a:t>
            </a:r>
            <a:r>
              <a:rPr lang="zh-TW" altLang="en-US" sz="2000" b="1" dirty="0">
                <a:solidFill>
                  <a:schemeClr val="tx2"/>
                </a:solidFill>
                <a:latin typeface="微軟正黑體" panose="020B0604030504040204" pitchFamily="34" charset="-120"/>
                <a:ea typeface="微軟正黑體" panose="020B0604030504040204" pitchFamily="34" charset="-120"/>
              </a:rPr>
              <a:t>收入戶或中低收入戶證明文件影</a:t>
            </a:r>
            <a:r>
              <a:rPr lang="zh-TW" altLang="en-US" sz="2000" b="1" dirty="0" smtClean="0">
                <a:solidFill>
                  <a:schemeClr val="tx2"/>
                </a:solidFill>
                <a:latin typeface="微軟正黑體" panose="020B0604030504040204" pitchFamily="34" charset="-120"/>
                <a:ea typeface="微軟正黑體" panose="020B0604030504040204" pitchFamily="34" charset="-120"/>
              </a:rPr>
              <a:t>本及戶口名簿影本</a:t>
            </a:r>
            <a:endParaRPr lang="zh-TW" altLang="en-US" sz="1600" dirty="0">
              <a:solidFill>
                <a:srgbClr val="002060"/>
              </a:solidFill>
            </a:endParaRPr>
          </a:p>
          <a:p>
            <a:pPr marL="228600" lvl="1" indent="-228600" defTabSz="1066800">
              <a:lnSpc>
                <a:spcPts val="3000"/>
              </a:lnSpc>
              <a:spcBef>
                <a:spcPct val="0"/>
              </a:spcBef>
              <a:spcAft>
                <a:spcPct val="15000"/>
              </a:spcAft>
              <a:buChar char="••"/>
            </a:pPr>
            <a:r>
              <a:rPr lang="zh-TW" altLang="en-US" b="1" dirty="0" smtClean="0">
                <a:solidFill>
                  <a:srgbClr val="FF0000"/>
                </a:solidFill>
                <a:latin typeface="微軟正黑體" panose="020B0604030504040204" pitchFamily="34" charset="-120"/>
                <a:ea typeface="微軟正黑體" panose="020B0604030504040204" pitchFamily="34" charset="-120"/>
              </a:rPr>
              <a:t>申請特殊</a:t>
            </a:r>
            <a:r>
              <a:rPr lang="zh-TW" altLang="en-US" b="1" dirty="0">
                <a:solidFill>
                  <a:srgbClr val="FF0000"/>
                </a:solidFill>
                <a:latin typeface="微軟正黑體" panose="020B0604030504040204" pitchFamily="34" charset="-120"/>
                <a:ea typeface="微軟正黑體" panose="020B0604030504040204" pitchFamily="34" charset="-120"/>
              </a:rPr>
              <a:t>鑑定場</a:t>
            </a:r>
            <a:r>
              <a:rPr lang="zh-TW" altLang="en-US" b="1" dirty="0" smtClean="0">
                <a:solidFill>
                  <a:srgbClr val="FF0000"/>
                </a:solidFill>
                <a:latin typeface="微軟正黑體" panose="020B0604030504040204" pitchFamily="34" charset="-120"/>
                <a:ea typeface="微軟正黑體" panose="020B0604030504040204" pitchFamily="34" charset="-120"/>
              </a:rPr>
              <a:t>服務者</a:t>
            </a:r>
            <a:r>
              <a:rPr lang="zh-TW" altLang="en-US" b="1" dirty="0" smtClean="0">
                <a:solidFill>
                  <a:srgbClr val="FF0000"/>
                </a:solidFill>
                <a:latin typeface="新細明體" panose="02020500000000000000" pitchFamily="18" charset="-120"/>
                <a:ea typeface="新細明體" panose="02020500000000000000" pitchFamily="18" charset="-120"/>
              </a:rPr>
              <a:t>：</a:t>
            </a:r>
            <a:endParaRPr lang="en-US" altLang="zh-TW" b="1" dirty="0" smtClean="0">
              <a:solidFill>
                <a:srgbClr val="FF0000"/>
              </a:solidFill>
              <a:latin typeface="新細明體" panose="02020500000000000000" pitchFamily="18" charset="-120"/>
              <a:ea typeface="新細明體" panose="02020500000000000000" pitchFamily="18" charset="-120"/>
            </a:endParaRPr>
          </a:p>
          <a:p>
            <a:pPr marL="0" lvl="1" indent="266700" defTabSz="1066800">
              <a:lnSpc>
                <a:spcPts val="3000"/>
              </a:lnSpc>
              <a:spcBef>
                <a:spcPct val="0"/>
              </a:spcBef>
              <a:spcAft>
                <a:spcPct val="15000"/>
              </a:spcAft>
            </a:pPr>
            <a:r>
              <a:rPr lang="zh-TW" altLang="en-US" sz="2000" b="1" dirty="0">
                <a:solidFill>
                  <a:srgbClr val="FF0000"/>
                </a:solidFill>
                <a:latin typeface="微軟正黑體" panose="020B0604030504040204" pitchFamily="34" charset="-120"/>
              </a:rPr>
              <a:t>特殊鑑定場</a:t>
            </a:r>
            <a:r>
              <a:rPr lang="zh-TW" altLang="en-US" sz="2000" b="1" dirty="0" smtClean="0">
                <a:solidFill>
                  <a:srgbClr val="FF0000"/>
                </a:solidFill>
                <a:latin typeface="微軟正黑體" panose="020B0604030504040204" pitchFamily="34" charset="-120"/>
              </a:rPr>
              <a:t>服務需求</a:t>
            </a:r>
            <a:r>
              <a:rPr lang="zh-TW" altLang="en-US" sz="2000" b="1" dirty="0" smtClean="0">
                <a:solidFill>
                  <a:srgbClr val="FF0000"/>
                </a:solidFill>
                <a:latin typeface="微軟正黑體" panose="020B0604030504040204" pitchFamily="34" charset="-120"/>
                <a:ea typeface="微軟正黑體" panose="020B0604030504040204" pitchFamily="34" charset="-120"/>
              </a:rPr>
              <a:t>申請表</a:t>
            </a:r>
            <a:r>
              <a:rPr lang="en-US" altLang="zh-TW" sz="2000" b="1" dirty="0" smtClean="0">
                <a:solidFill>
                  <a:srgbClr val="002060"/>
                </a:solidFill>
                <a:latin typeface="微軟正黑體" panose="020B0604030504040204" pitchFamily="34" charset="-120"/>
                <a:ea typeface="微軟正黑體" panose="020B0604030504040204" pitchFamily="34" charset="-120"/>
              </a:rPr>
              <a:t>(</a:t>
            </a:r>
            <a:r>
              <a:rPr lang="zh-TW" altLang="en-US" sz="2000" b="1" dirty="0" smtClean="0">
                <a:solidFill>
                  <a:srgbClr val="002060"/>
                </a:solidFill>
                <a:latin typeface="微軟正黑體" panose="020B0604030504040204" pitchFamily="34" charset="-120"/>
                <a:ea typeface="微軟正黑體" panose="020B0604030504040204" pitchFamily="34" charset="-120"/>
              </a:rPr>
              <a:t>簡章</a:t>
            </a:r>
            <a:r>
              <a:rPr lang="en-US" altLang="zh-TW" sz="2000" b="1" dirty="0" smtClean="0">
                <a:solidFill>
                  <a:schemeClr val="tx1"/>
                </a:solidFill>
                <a:latin typeface="微軟正黑體" panose="020B0604030504040204" pitchFamily="34" charset="-120"/>
                <a:ea typeface="微軟正黑體" panose="020B0604030504040204" pitchFamily="34" charset="-120"/>
              </a:rPr>
              <a:t>P.27)</a:t>
            </a:r>
            <a:endParaRPr lang="zh-TW" altLang="en-US" sz="2000" dirty="0" smtClean="0">
              <a:solidFill>
                <a:schemeClr val="tx1"/>
              </a:solidFill>
            </a:endParaRPr>
          </a:p>
          <a:p>
            <a:pPr marL="228600" lvl="1" indent="-228600" defTabSz="1066800">
              <a:lnSpc>
                <a:spcPts val="3000"/>
              </a:lnSpc>
              <a:spcBef>
                <a:spcPct val="0"/>
              </a:spcBef>
              <a:spcAft>
                <a:spcPct val="15000"/>
              </a:spcAft>
              <a:buChar char="••"/>
            </a:pPr>
            <a:r>
              <a:rPr lang="zh-TW" altLang="en-US" b="1" dirty="0">
                <a:solidFill>
                  <a:schemeClr val="tx2"/>
                </a:solidFill>
                <a:latin typeface="微軟正黑體" panose="020B0604030504040204" pitchFamily="34" charset="-120"/>
              </a:rPr>
              <a:t>申請</a:t>
            </a:r>
            <a:r>
              <a:rPr lang="zh-TW" altLang="en-US" b="1" u="sng" dirty="0">
                <a:solidFill>
                  <a:schemeClr val="tx2"/>
                </a:solidFill>
                <a:latin typeface="微軟正黑體" panose="020B0604030504040204" pitchFamily="34" charset="-120"/>
              </a:rPr>
              <a:t>管道一</a:t>
            </a:r>
            <a:r>
              <a:rPr lang="zh-TW" altLang="en-US" b="1" dirty="0" smtClean="0">
                <a:solidFill>
                  <a:schemeClr val="tx2"/>
                </a:solidFill>
                <a:latin typeface="微軟正黑體" panose="020B0604030504040204" pitchFamily="34" charset="-120"/>
              </a:rPr>
              <a:t>者</a:t>
            </a:r>
            <a:r>
              <a:rPr lang="zh-TW" altLang="en-US" b="1" dirty="0">
                <a:solidFill>
                  <a:schemeClr val="tx2"/>
                </a:solidFill>
                <a:latin typeface="新細明體" panose="02020500000000000000" pitchFamily="18" charset="-120"/>
                <a:ea typeface="新細明體" panose="02020500000000000000" pitchFamily="18" charset="-120"/>
              </a:rPr>
              <a:t>：</a:t>
            </a:r>
            <a:endParaRPr lang="en-US" altLang="zh-TW" b="1" dirty="0" smtClean="0">
              <a:solidFill>
                <a:schemeClr val="tx2"/>
              </a:solidFill>
              <a:latin typeface="微軟正黑體" panose="020B0604030504040204" pitchFamily="34" charset="-120"/>
              <a:ea typeface="微軟正黑體" panose="020B0604030504040204" pitchFamily="34" charset="-120"/>
            </a:endParaRPr>
          </a:p>
          <a:p>
            <a:pPr marL="0" lvl="1" indent="266700" defTabSz="1066800">
              <a:lnSpc>
                <a:spcPts val="3000"/>
              </a:lnSpc>
              <a:spcBef>
                <a:spcPct val="0"/>
              </a:spcBef>
              <a:spcAft>
                <a:spcPct val="15000"/>
              </a:spcAft>
            </a:pPr>
            <a:r>
              <a:rPr lang="zh-TW" altLang="zh-TW" sz="2000" b="1" dirty="0" smtClean="0">
                <a:solidFill>
                  <a:schemeClr val="tx2"/>
                </a:solidFill>
                <a:latin typeface="微軟正黑體" panose="020B0604030504040204" pitchFamily="34" charset="-120"/>
                <a:ea typeface="微軟正黑體" panose="020B0604030504040204" pitchFamily="34" charset="-120"/>
              </a:rPr>
              <a:t>書面</a:t>
            </a:r>
            <a:r>
              <a:rPr lang="zh-TW" altLang="zh-TW" sz="2000" b="1" dirty="0">
                <a:solidFill>
                  <a:schemeClr val="tx2"/>
                </a:solidFill>
                <a:latin typeface="微軟正黑體" panose="020B0604030504040204" pitchFamily="34" charset="-120"/>
                <a:ea typeface="微軟正黑體" panose="020B0604030504040204" pitchFamily="34" charset="-120"/>
              </a:rPr>
              <a:t>審查</a:t>
            </a:r>
            <a:r>
              <a:rPr lang="zh-TW" altLang="zh-TW" sz="2000" b="1" dirty="0">
                <a:solidFill>
                  <a:srgbClr val="7030A0"/>
                </a:solidFill>
                <a:latin typeface="微軟正黑體" panose="020B0604030504040204" pitchFamily="34" charset="-120"/>
                <a:ea typeface="微軟正黑體" panose="020B0604030504040204" pitchFamily="34" charset="-120"/>
              </a:rPr>
              <a:t>競賽表現</a:t>
            </a:r>
            <a:r>
              <a:rPr lang="zh-TW" altLang="zh-TW" sz="2000" b="1" dirty="0">
                <a:solidFill>
                  <a:schemeClr val="tx2"/>
                </a:solidFill>
                <a:latin typeface="微軟正黑體" panose="020B0604030504040204" pitchFamily="34" charset="-120"/>
                <a:ea typeface="微軟正黑體" panose="020B0604030504040204" pitchFamily="34" charset="-120"/>
              </a:rPr>
              <a:t>優異佐證資料表、</a:t>
            </a:r>
            <a:r>
              <a:rPr lang="zh-TW" altLang="zh-TW" sz="2000" b="1" dirty="0" smtClean="0">
                <a:solidFill>
                  <a:srgbClr val="7030A0"/>
                </a:solidFill>
                <a:latin typeface="微軟正黑體" panose="020B0604030504040204" pitchFamily="34" charset="-120"/>
                <a:ea typeface="微軟正黑體" panose="020B0604030504040204" pitchFamily="34" charset="-120"/>
              </a:rPr>
              <a:t>長</a:t>
            </a:r>
            <a:endParaRPr lang="en-US" altLang="zh-TW" sz="2000" b="1" dirty="0" smtClean="0">
              <a:solidFill>
                <a:srgbClr val="7030A0"/>
              </a:solidFill>
              <a:latin typeface="微軟正黑體" panose="020B0604030504040204" pitchFamily="34" charset="-120"/>
              <a:ea typeface="微軟正黑體" panose="020B0604030504040204" pitchFamily="34" charset="-120"/>
            </a:endParaRPr>
          </a:p>
          <a:p>
            <a:pPr marL="0" lvl="1" indent="266700" defTabSz="1066800">
              <a:lnSpc>
                <a:spcPts val="3000"/>
              </a:lnSpc>
              <a:spcBef>
                <a:spcPct val="0"/>
              </a:spcBef>
              <a:spcAft>
                <a:spcPct val="15000"/>
              </a:spcAft>
            </a:pPr>
            <a:r>
              <a:rPr lang="zh-TW" altLang="zh-TW" sz="2000" b="1" dirty="0" smtClean="0">
                <a:solidFill>
                  <a:srgbClr val="7030A0"/>
                </a:solidFill>
                <a:latin typeface="微軟正黑體" panose="020B0604030504040204" pitchFamily="34" charset="-120"/>
                <a:ea typeface="微軟正黑體" panose="020B0604030504040204" pitchFamily="34" charset="-120"/>
              </a:rPr>
              <a:t>期</a:t>
            </a:r>
            <a:r>
              <a:rPr lang="zh-TW" altLang="en-US" sz="2000" b="1" dirty="0">
                <a:solidFill>
                  <a:srgbClr val="7030A0"/>
                </a:solidFill>
                <a:latin typeface="微軟正黑體" panose="020B0604030504040204" pitchFamily="34" charset="-120"/>
                <a:ea typeface="微軟正黑體" panose="020B0604030504040204" pitchFamily="34" charset="-120"/>
              </a:rPr>
              <a:t>輔導</a:t>
            </a:r>
            <a:r>
              <a:rPr lang="zh-TW" altLang="zh-TW" sz="2000" b="1" dirty="0">
                <a:solidFill>
                  <a:srgbClr val="7030A0"/>
                </a:solidFill>
                <a:latin typeface="微軟正黑體" panose="020B0604030504040204" pitchFamily="34" charset="-120"/>
                <a:ea typeface="微軟正黑體" panose="020B0604030504040204" pitchFamily="34" charset="-120"/>
              </a:rPr>
              <a:t>學科研習</a:t>
            </a:r>
            <a:r>
              <a:rPr lang="zh-TW" altLang="zh-TW" sz="2000" b="1" dirty="0">
                <a:solidFill>
                  <a:schemeClr val="tx2"/>
                </a:solidFill>
                <a:latin typeface="微軟正黑體" panose="020B0604030504040204" pitchFamily="34" charset="-120"/>
                <a:ea typeface="微軟正黑體" panose="020B0604030504040204" pitchFamily="34" charset="-120"/>
              </a:rPr>
              <a:t>活動說明表或</a:t>
            </a:r>
            <a:r>
              <a:rPr lang="zh-TW" altLang="zh-TW" sz="2000" b="1" dirty="0">
                <a:solidFill>
                  <a:srgbClr val="7030A0"/>
                </a:solidFill>
                <a:latin typeface="微軟正黑體" panose="020B0604030504040204" pitchFamily="34" charset="-120"/>
                <a:ea typeface="微軟正黑體" panose="020B0604030504040204" pitchFamily="34" charset="-120"/>
              </a:rPr>
              <a:t>獨立</a:t>
            </a:r>
            <a:r>
              <a:rPr lang="zh-TW" altLang="zh-TW" sz="2000" b="1" dirty="0" smtClean="0">
                <a:solidFill>
                  <a:srgbClr val="7030A0"/>
                </a:solidFill>
                <a:latin typeface="微軟正黑體" panose="020B0604030504040204" pitchFamily="34" charset="-120"/>
                <a:ea typeface="微軟正黑體" panose="020B0604030504040204" pitchFamily="34" charset="-120"/>
              </a:rPr>
              <a:t>研究</a:t>
            </a:r>
            <a:endParaRPr lang="en-US" altLang="zh-TW" sz="2000" b="1" dirty="0" smtClean="0">
              <a:solidFill>
                <a:srgbClr val="7030A0"/>
              </a:solidFill>
              <a:latin typeface="微軟正黑體" panose="020B0604030504040204" pitchFamily="34" charset="-120"/>
              <a:ea typeface="微軟正黑體" panose="020B0604030504040204" pitchFamily="34" charset="-120"/>
            </a:endParaRPr>
          </a:p>
          <a:p>
            <a:pPr marL="0" lvl="1" indent="266700" defTabSz="1066800">
              <a:lnSpc>
                <a:spcPts val="3000"/>
              </a:lnSpc>
              <a:spcBef>
                <a:spcPct val="0"/>
              </a:spcBef>
              <a:spcAft>
                <a:spcPct val="15000"/>
              </a:spcAft>
            </a:pPr>
            <a:r>
              <a:rPr lang="zh-TW" altLang="zh-TW" sz="2000" b="1" dirty="0" smtClean="0">
                <a:solidFill>
                  <a:schemeClr val="tx2"/>
                </a:solidFill>
                <a:latin typeface="微軟正黑體" panose="020B0604030504040204" pitchFamily="34" charset="-120"/>
                <a:ea typeface="微軟正黑體" panose="020B0604030504040204" pitchFamily="34" charset="-120"/>
              </a:rPr>
              <a:t>貢獻</a:t>
            </a:r>
            <a:r>
              <a:rPr lang="zh-TW" altLang="zh-TW" sz="2000" b="1" dirty="0">
                <a:solidFill>
                  <a:schemeClr val="tx2"/>
                </a:solidFill>
                <a:latin typeface="微軟正黑體" panose="020B0604030504040204" pitchFamily="34" charset="-120"/>
                <a:ea typeface="微軟正黑體" panose="020B0604030504040204" pitchFamily="34" charset="-120"/>
              </a:rPr>
              <a:t>說明</a:t>
            </a:r>
            <a:r>
              <a:rPr lang="zh-TW" altLang="zh-TW" sz="2000" b="1" dirty="0" smtClean="0">
                <a:solidFill>
                  <a:schemeClr val="tx2"/>
                </a:solidFill>
                <a:latin typeface="微軟正黑體" panose="020B0604030504040204" pitchFamily="34" charset="-120"/>
                <a:ea typeface="微軟正黑體" panose="020B0604030504040204" pitchFamily="34" charset="-120"/>
              </a:rPr>
              <a:t>表</a:t>
            </a:r>
            <a:endParaRPr lang="zh-TW" altLang="en-US" sz="2000" dirty="0" smtClean="0"/>
          </a:p>
          <a:p>
            <a:pPr marL="228600" lvl="1" indent="-228600" defTabSz="1066800">
              <a:lnSpc>
                <a:spcPts val="3000"/>
              </a:lnSpc>
              <a:spcBef>
                <a:spcPct val="0"/>
              </a:spcBef>
              <a:spcAft>
                <a:spcPct val="15000"/>
              </a:spcAft>
              <a:buChar char="••"/>
            </a:pPr>
            <a:r>
              <a:rPr lang="zh-TW" altLang="en-US" b="1" dirty="0">
                <a:solidFill>
                  <a:srgbClr val="FF0000"/>
                </a:solidFill>
                <a:latin typeface="微軟正黑體" panose="020B0604030504040204" pitchFamily="34" charset="-120"/>
              </a:rPr>
              <a:t>非就讀本市國小</a:t>
            </a:r>
            <a:r>
              <a:rPr lang="zh-TW" altLang="en-US" b="1" dirty="0" smtClean="0">
                <a:solidFill>
                  <a:srgbClr val="FF0000"/>
                </a:solidFill>
                <a:latin typeface="微軟正黑體" panose="020B0604030504040204" pitchFamily="34" charset="-120"/>
              </a:rPr>
              <a:t>者</a:t>
            </a:r>
            <a:r>
              <a:rPr lang="zh-TW" altLang="en-US" b="1" dirty="0">
                <a:solidFill>
                  <a:srgbClr val="FF0000"/>
                </a:solidFill>
                <a:latin typeface="新細明體" panose="02020500000000000000" pitchFamily="18" charset="-120"/>
                <a:ea typeface="新細明體" panose="02020500000000000000" pitchFamily="18" charset="-120"/>
              </a:rPr>
              <a:t>：</a:t>
            </a:r>
            <a:endParaRPr lang="en-US" altLang="zh-TW" b="1" dirty="0" smtClean="0">
              <a:solidFill>
                <a:srgbClr val="FF0000"/>
              </a:solidFill>
              <a:latin typeface="微軟正黑體" panose="020B0604030504040204" pitchFamily="34" charset="-120"/>
              <a:ea typeface="微軟正黑體" panose="020B0604030504040204" pitchFamily="34" charset="-120"/>
            </a:endParaRPr>
          </a:p>
          <a:p>
            <a:pPr marL="0" lvl="1" indent="266700" defTabSz="1066800">
              <a:lnSpc>
                <a:spcPts val="3000"/>
              </a:lnSpc>
              <a:spcBef>
                <a:spcPct val="0"/>
              </a:spcBef>
              <a:spcAft>
                <a:spcPct val="15000"/>
              </a:spcAft>
            </a:pPr>
            <a:r>
              <a:rPr lang="zh-TW" altLang="en-US" sz="2000" b="1" dirty="0" smtClean="0">
                <a:solidFill>
                  <a:srgbClr val="FF0000"/>
                </a:solidFill>
                <a:latin typeface="微軟正黑體" panose="020B0604030504040204" pitchFamily="34" charset="-120"/>
                <a:ea typeface="微軟正黑體" panose="020B0604030504040204" pitchFamily="34" charset="-120"/>
              </a:rPr>
              <a:t>戶口名簿正本、影本</a:t>
            </a:r>
            <a:r>
              <a:rPr lang="en-US"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正本驗畢歸還</a:t>
            </a:r>
            <a:r>
              <a:rPr lang="en-US" sz="2000" dirty="0" smtClean="0">
                <a:latin typeface="微軟正黑體" panose="020B0604030504040204" pitchFamily="34" charset="-120"/>
                <a:ea typeface="微軟正黑體" panose="020B0604030504040204" pitchFamily="34" charset="-120"/>
              </a:rPr>
              <a:t>)</a:t>
            </a:r>
            <a:endParaRPr lang="zh-TW" altLang="en-US" sz="2000"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DA60BA0E-20D0-4E7C-B286-26C960A6788F}" type="slidenum">
              <a:rPr lang="en-US" altLang="zh-TW" noProof="0" smtClean="0"/>
              <a:pPr/>
              <a:t>21</a:t>
            </a:fld>
            <a:endParaRPr lang="zh-TW" altLang="en-US" noProof="0" dirty="0"/>
          </a:p>
        </p:txBody>
      </p:sp>
    </p:spTree>
    <p:extLst>
      <p:ext uri="{BB962C8B-B14F-4D97-AF65-F5344CB8AC3E}">
        <p14:creationId xmlns:p14="http://schemas.microsoft.com/office/powerpoint/2010/main" val="135987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手繪多邊形 3"/>
          <p:cNvSpPr/>
          <p:nvPr/>
        </p:nvSpPr>
        <p:spPr>
          <a:xfrm>
            <a:off x="2115602" y="1916832"/>
            <a:ext cx="8433431" cy="3478596"/>
          </a:xfrm>
          <a:custGeom>
            <a:avLst/>
            <a:gdLst>
              <a:gd name="connsiteX0" fmla="*/ 0 w 8317494"/>
              <a:gd name="connsiteY0" fmla="*/ 0 h 4608512"/>
              <a:gd name="connsiteX1" fmla="*/ 8317494 w 8317494"/>
              <a:gd name="connsiteY1" fmla="*/ 0 h 4608512"/>
              <a:gd name="connsiteX2" fmla="*/ 8317494 w 8317494"/>
              <a:gd name="connsiteY2" fmla="*/ 4608512 h 4608512"/>
              <a:gd name="connsiteX3" fmla="*/ 0 w 8317494"/>
              <a:gd name="connsiteY3" fmla="*/ 4608512 h 4608512"/>
              <a:gd name="connsiteX4" fmla="*/ 0 w 8317494"/>
              <a:gd name="connsiteY4" fmla="*/ 0 h 460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7494" h="4608512">
                <a:moveTo>
                  <a:pt x="0" y="0"/>
                </a:moveTo>
                <a:lnTo>
                  <a:pt x="8317494" y="0"/>
                </a:lnTo>
                <a:lnTo>
                  <a:pt x="8317494" y="4608512"/>
                </a:lnTo>
                <a:lnTo>
                  <a:pt x="0" y="4608512"/>
                </a:lnTo>
                <a:lnTo>
                  <a:pt x="0" y="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defTabSz="1066800">
              <a:spcBef>
                <a:spcPts val="600"/>
              </a:spcBef>
              <a:spcAft>
                <a:spcPts val="600"/>
              </a:spcAft>
              <a:buChar char="••"/>
            </a:pPr>
            <a:r>
              <a:rPr lang="zh-TW" altLang="en-US" sz="2800" b="1" dirty="0">
                <a:solidFill>
                  <a:srgbClr val="FF0000"/>
                </a:solidFill>
                <a:latin typeface="微軟正黑體" panose="020B0604030504040204" pitchFamily="34" charset="-120"/>
                <a:ea typeface="微軟正黑體" panose="020B0604030504040204" pitchFamily="34" charset="-120"/>
              </a:rPr>
              <a:t>複選報名表</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貼妥</a:t>
            </a:r>
            <a:r>
              <a:rPr lang="en-US" altLang="zh-TW" sz="2800" b="1" dirty="0">
                <a:solidFill>
                  <a:srgbClr val="002060"/>
                </a:solidFill>
                <a:latin typeface="微軟正黑體" panose="020B0604030504040204" pitchFamily="34" charset="-120"/>
                <a:ea typeface="微軟正黑體" panose="020B0604030504040204" pitchFamily="34" charset="-120"/>
              </a:rPr>
              <a:t>2</a:t>
            </a:r>
            <a:r>
              <a:rPr lang="zh-TW" altLang="en-US" sz="2800" b="1" dirty="0">
                <a:solidFill>
                  <a:srgbClr val="002060"/>
                </a:solidFill>
                <a:latin typeface="微軟正黑體" panose="020B0604030504040204" pitchFamily="34" charset="-120"/>
                <a:ea typeface="微軟正黑體" panose="020B0604030504040204" pitchFamily="34" charset="-120"/>
              </a:rPr>
              <a:t>吋照片</a:t>
            </a:r>
            <a:r>
              <a:rPr lang="zh-TW" altLang="en-US" sz="2800" dirty="0">
                <a:latin typeface="微軟正黑體" panose="020B0604030504040204" pitchFamily="34" charset="-120"/>
                <a:ea typeface="微軟正黑體" panose="020B0604030504040204" pitchFamily="34" charset="-120"/>
              </a:rPr>
              <a:t>一張</a:t>
            </a:r>
            <a:r>
              <a:rPr lang="en-US" altLang="zh-TW" sz="2800" dirty="0">
                <a:latin typeface="微軟正黑體" panose="020B0604030504040204" pitchFamily="34" charset="-120"/>
                <a:ea typeface="微軟正黑體" panose="020B0604030504040204" pitchFamily="34" charset="-120"/>
              </a:rPr>
              <a:t>)</a:t>
            </a:r>
            <a:endParaRPr lang="zh-TW" altLang="en-US" sz="2800" dirty="0"/>
          </a:p>
          <a:p>
            <a:pPr marL="228600" lvl="1" indent="-228600" defTabSz="1066800">
              <a:spcBef>
                <a:spcPts val="600"/>
              </a:spcBef>
              <a:spcAft>
                <a:spcPts val="600"/>
              </a:spcAft>
              <a:buChar char="••"/>
            </a:pPr>
            <a:r>
              <a:rPr lang="zh-TW" altLang="en-US" sz="2800" b="1" dirty="0">
                <a:solidFill>
                  <a:srgbClr val="FF0000"/>
                </a:solidFill>
                <a:latin typeface="微軟正黑體" panose="020B0604030504040204" pitchFamily="34" charset="-120"/>
                <a:ea typeface="微軟正黑體" panose="020B0604030504040204" pitchFamily="34" charset="-120"/>
              </a:rPr>
              <a:t>複選鑑定證</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同報名表及初選</a:t>
            </a:r>
            <a:r>
              <a:rPr lang="zh-TW" altLang="en-US" sz="2800" dirty="0" smtClean="0">
                <a:latin typeface="微軟正黑體" panose="020B0604030504040204" pitchFamily="34" charset="-120"/>
                <a:ea typeface="微軟正黑體" panose="020B0604030504040204" pitchFamily="34" charset="-120"/>
              </a:rPr>
              <a:t>鑑定證</a:t>
            </a:r>
            <a:r>
              <a:rPr lang="en-US" altLang="zh-TW" sz="2800" b="1" dirty="0" smtClean="0">
                <a:solidFill>
                  <a:srgbClr val="002060"/>
                </a:solidFill>
                <a:latin typeface="微軟正黑體" panose="020B0604030504040204" pitchFamily="34" charset="-120"/>
                <a:ea typeface="微軟正黑體" panose="020B0604030504040204" pitchFamily="34" charset="-120"/>
              </a:rPr>
              <a:t>2</a:t>
            </a:r>
            <a:r>
              <a:rPr lang="zh-TW" altLang="en-US" sz="2800" b="1" dirty="0">
                <a:solidFill>
                  <a:srgbClr val="002060"/>
                </a:solidFill>
                <a:latin typeface="微軟正黑體" panose="020B0604030504040204" pitchFamily="34" charset="-120"/>
                <a:ea typeface="微軟正黑體" panose="020B0604030504040204" pitchFamily="34" charset="-120"/>
              </a:rPr>
              <a:t>吋照片</a:t>
            </a:r>
            <a:r>
              <a:rPr lang="zh-TW" altLang="en-US" sz="2800" dirty="0">
                <a:latin typeface="微軟正黑體" panose="020B0604030504040204" pitchFamily="34" charset="-120"/>
                <a:ea typeface="微軟正黑體" panose="020B0604030504040204" pitchFamily="34" charset="-120"/>
              </a:rPr>
              <a:t>一張</a:t>
            </a:r>
            <a:r>
              <a:rPr lang="en-US" altLang="zh-TW" sz="2800" dirty="0">
                <a:latin typeface="微軟正黑體" panose="020B0604030504040204" pitchFamily="34" charset="-120"/>
                <a:ea typeface="微軟正黑體" panose="020B0604030504040204" pitchFamily="34" charset="-120"/>
              </a:rPr>
              <a:t>)</a:t>
            </a:r>
            <a:endParaRPr lang="zh-TW" altLang="en-US" sz="2800" dirty="0">
              <a:latin typeface="微軟正黑體" panose="020B0604030504040204" pitchFamily="34" charset="-120"/>
              <a:ea typeface="微軟正黑體" panose="020B0604030504040204" pitchFamily="34" charset="-120"/>
            </a:endParaRPr>
          </a:p>
          <a:p>
            <a:pPr marL="228600" lvl="1" indent="-228600" defTabSz="1066800">
              <a:spcBef>
                <a:spcPts val="600"/>
              </a:spcBef>
              <a:spcAft>
                <a:spcPts val="600"/>
              </a:spcAft>
              <a:buChar char="••"/>
            </a:pPr>
            <a:r>
              <a:rPr lang="zh-TW" altLang="en-US" sz="2800" b="1" dirty="0">
                <a:solidFill>
                  <a:srgbClr val="FF0000"/>
                </a:solidFill>
                <a:latin typeface="微軟正黑體" panose="020B0604030504040204" pitchFamily="34" charset="-120"/>
                <a:ea typeface="微軟正黑體" panose="020B0604030504040204" pitchFamily="34" charset="-120"/>
              </a:rPr>
              <a:t>「初選鑑定結果通知單」</a:t>
            </a:r>
            <a:r>
              <a:rPr lang="zh-TW" altLang="en-US" sz="2800" b="1" dirty="0">
                <a:solidFill>
                  <a:srgbClr val="002060"/>
                </a:solidFill>
                <a:latin typeface="微軟正黑體" panose="020B0604030504040204" pitchFamily="34" charset="-120"/>
                <a:ea typeface="微軟正黑體" panose="020B0604030504040204" pitchFamily="34" charset="-120"/>
              </a:rPr>
              <a:t>或</a:t>
            </a:r>
            <a:r>
              <a:rPr lang="zh-TW" altLang="en-US" sz="2800" b="1" dirty="0">
                <a:solidFill>
                  <a:srgbClr val="FF0000"/>
                </a:solidFill>
                <a:latin typeface="微軟正黑體" panose="020B0604030504040204" pitchFamily="34" charset="-120"/>
                <a:ea typeface="微軟正黑體" panose="020B0604030504040204" pitchFamily="34" charset="-120"/>
              </a:rPr>
              <a:t>「書面審查結果通知單」</a:t>
            </a:r>
            <a:endParaRPr lang="zh-TW" altLang="en-US" sz="2800" dirty="0">
              <a:latin typeface="微軟正黑體" panose="020B0604030504040204" pitchFamily="34" charset="-120"/>
              <a:ea typeface="微軟正黑體" panose="020B0604030504040204" pitchFamily="34" charset="-120"/>
            </a:endParaRPr>
          </a:p>
          <a:p>
            <a:pPr marL="0" lvl="1" indent="-228600" defTabSz="1066800">
              <a:spcBef>
                <a:spcPts val="600"/>
              </a:spcBef>
              <a:spcAft>
                <a:spcPts val="600"/>
              </a:spcAft>
              <a:buChar char="••"/>
            </a:pPr>
            <a:r>
              <a:rPr lang="zh-TW" altLang="en-US" sz="2800" b="1" dirty="0">
                <a:solidFill>
                  <a:srgbClr val="FF0000"/>
                </a:solidFill>
                <a:latin typeface="微軟正黑體" panose="020B0604030504040204" pitchFamily="34" charset="-120"/>
                <a:ea typeface="微軟正黑體" panose="020B0604030504040204" pitchFamily="34" charset="-120"/>
              </a:rPr>
              <a:t>報名</a:t>
            </a:r>
            <a:r>
              <a:rPr lang="zh-TW" altLang="en-US" sz="2800" b="1" dirty="0" smtClean="0">
                <a:solidFill>
                  <a:srgbClr val="FF0000"/>
                </a:solidFill>
                <a:latin typeface="微軟正黑體" panose="020B0604030504040204" pitchFamily="34" charset="-120"/>
                <a:ea typeface="微軟正黑體" panose="020B0604030504040204" pitchFamily="34" charset="-120"/>
              </a:rPr>
              <a:t>費 </a:t>
            </a:r>
            <a:r>
              <a:rPr lang="en-US" altLang="zh-TW" sz="2800" b="1" dirty="0" smtClean="0">
                <a:solidFill>
                  <a:srgbClr val="002060"/>
                </a:solidFill>
                <a:latin typeface="微軟正黑體" panose="020B0604030504040204" pitchFamily="34" charset="-120"/>
                <a:ea typeface="微軟正黑體" panose="020B0604030504040204" pitchFamily="34" charset="-120"/>
              </a:rPr>
              <a:t>$</a:t>
            </a:r>
            <a:r>
              <a:rPr lang="en-US" sz="2800" b="1" dirty="0" smtClean="0">
                <a:solidFill>
                  <a:srgbClr val="002060"/>
                </a:solidFill>
                <a:latin typeface="微軟正黑體" panose="020B0604030504040204" pitchFamily="34" charset="-120"/>
                <a:ea typeface="微軟正黑體" panose="020B0604030504040204" pitchFamily="34" charset="-120"/>
              </a:rPr>
              <a:t>1,</a:t>
            </a:r>
            <a:r>
              <a:rPr lang="en-US" altLang="zh-TW" sz="2800" b="1" dirty="0" smtClean="0">
                <a:solidFill>
                  <a:srgbClr val="002060"/>
                </a:solidFill>
                <a:latin typeface="微軟正黑體" panose="020B0604030504040204" pitchFamily="34" charset="-120"/>
                <a:ea typeface="微軟正黑體" panose="020B0604030504040204" pitchFamily="34" charset="-120"/>
              </a:rPr>
              <a:t>1</a:t>
            </a:r>
            <a:r>
              <a:rPr lang="en-US" sz="2800" b="1" dirty="0" smtClean="0">
                <a:solidFill>
                  <a:srgbClr val="002060"/>
                </a:solidFill>
                <a:latin typeface="微軟正黑體" panose="020B0604030504040204" pitchFamily="34" charset="-120"/>
                <a:ea typeface="微軟正黑體" panose="020B0604030504040204" pitchFamily="34" charset="-120"/>
              </a:rPr>
              <a:t>00</a:t>
            </a:r>
            <a:r>
              <a:rPr lang="zh-TW" altLang="en-US" sz="2800" b="1" dirty="0" smtClean="0">
                <a:solidFill>
                  <a:srgbClr val="002060"/>
                </a:solidFill>
                <a:latin typeface="微軟正黑體" panose="020B0604030504040204" pitchFamily="34" charset="-120"/>
                <a:ea typeface="微軟正黑體" panose="020B0604030504040204" pitchFamily="34" charset="-120"/>
              </a:rPr>
              <a:t>元</a:t>
            </a:r>
          </a:p>
        </p:txBody>
      </p:sp>
      <p:sp>
        <p:nvSpPr>
          <p:cNvPr id="6" name="標題 1"/>
          <p:cNvSpPr txBox="1">
            <a:spLocks/>
          </p:cNvSpPr>
          <p:nvPr/>
        </p:nvSpPr>
        <p:spPr>
          <a:xfrm>
            <a:off x="3602533" y="156680"/>
            <a:ext cx="5832648" cy="914400"/>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4050" b="1" dirty="0" smtClean="0">
                <a:solidFill>
                  <a:srgbClr val="002060"/>
                </a:solidFill>
              </a:rPr>
              <a:t>資優</a:t>
            </a:r>
            <a:r>
              <a:rPr lang="zh-TW" altLang="en-US" sz="4050" b="1" u="sng" dirty="0" smtClean="0">
                <a:solidFill>
                  <a:srgbClr val="FF0000"/>
                </a:solidFill>
              </a:rPr>
              <a:t>複選</a:t>
            </a:r>
            <a:r>
              <a:rPr lang="zh-TW" altLang="en-US" sz="4050" b="1" dirty="0" smtClean="0">
                <a:solidFill>
                  <a:srgbClr val="002060"/>
                </a:solidFill>
              </a:rPr>
              <a:t>鑑定申請文件 </a:t>
            </a:r>
            <a:endParaRPr lang="zh-TW" altLang="en-US" sz="4050" b="1" dirty="0">
              <a:solidFill>
                <a:srgbClr val="002060"/>
              </a:solidFill>
            </a:endParaRPr>
          </a:p>
        </p:txBody>
      </p:sp>
      <p:sp>
        <p:nvSpPr>
          <p:cNvPr id="3" name="手繪多邊形 2"/>
          <p:cNvSpPr/>
          <p:nvPr/>
        </p:nvSpPr>
        <p:spPr>
          <a:xfrm>
            <a:off x="2097398" y="1071371"/>
            <a:ext cx="8317494" cy="676164"/>
          </a:xfrm>
          <a:custGeom>
            <a:avLst/>
            <a:gdLst>
              <a:gd name="connsiteX0" fmla="*/ 0 w 8556312"/>
              <a:gd name="connsiteY0" fmla="*/ 0 h 291958"/>
              <a:gd name="connsiteX1" fmla="*/ 8556312 w 8556312"/>
              <a:gd name="connsiteY1" fmla="*/ 0 h 291958"/>
              <a:gd name="connsiteX2" fmla="*/ 8556312 w 8556312"/>
              <a:gd name="connsiteY2" fmla="*/ 291958 h 291958"/>
              <a:gd name="connsiteX3" fmla="*/ 0 w 8556312"/>
              <a:gd name="connsiteY3" fmla="*/ 291958 h 291958"/>
              <a:gd name="connsiteX4" fmla="*/ 0 w 8556312"/>
              <a:gd name="connsiteY4" fmla="*/ 0 h 291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6312" h="291958">
                <a:moveTo>
                  <a:pt x="0" y="0"/>
                </a:moveTo>
                <a:lnTo>
                  <a:pt x="8556312" y="0"/>
                </a:lnTo>
                <a:lnTo>
                  <a:pt x="8556312" y="291958"/>
                </a:lnTo>
                <a:lnTo>
                  <a:pt x="0" y="291958"/>
                </a:lnTo>
                <a:lnTo>
                  <a:pt x="0" y="0"/>
                </a:lnTo>
                <a:close/>
              </a:path>
            </a:pathLst>
          </a:custGeom>
          <a:noFill/>
        </p:spPr>
        <p:style>
          <a:lnRef idx="2">
            <a:schemeClr val="accent2">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227584" tIns="130048" rIns="227584" bIns="130048" numCol="1" spcCol="1270" anchor="ctr" anchorCtr="0">
            <a:noAutofit/>
          </a:bodyPr>
          <a:lstStyle/>
          <a:p>
            <a:pPr algn="ctr" defTabSz="1422400">
              <a:lnSpc>
                <a:spcPct val="90000"/>
              </a:lnSpc>
              <a:spcBef>
                <a:spcPct val="0"/>
              </a:spcBef>
              <a:spcAft>
                <a:spcPct val="35000"/>
              </a:spcAft>
            </a:pPr>
            <a:r>
              <a:rPr lang="zh-TW" altLang="en-US" sz="3600" b="1" dirty="0">
                <a:solidFill>
                  <a:srgbClr val="FF0000"/>
                </a:solidFill>
                <a:latin typeface="微軟正黑體" panose="020B0604030504040204" pitchFamily="34" charset="-120"/>
                <a:ea typeface="微軟正黑體" panose="020B0604030504040204" pitchFamily="34" charset="-120"/>
              </a:rPr>
              <a:t>必備</a:t>
            </a:r>
          </a:p>
        </p:txBody>
      </p:sp>
      <p:sp>
        <p:nvSpPr>
          <p:cNvPr id="2" name="投影片編號版面配置區 1"/>
          <p:cNvSpPr>
            <a:spLocks noGrp="1"/>
          </p:cNvSpPr>
          <p:nvPr>
            <p:ph type="sldNum" sz="quarter" idx="12"/>
          </p:nvPr>
        </p:nvSpPr>
        <p:spPr/>
        <p:txBody>
          <a:bodyPr/>
          <a:lstStyle/>
          <a:p>
            <a:fld id="{DA60BA0E-20D0-4E7C-B286-26C960A6788F}" type="slidenum">
              <a:rPr lang="en-US" altLang="zh-TW" noProof="0" smtClean="0"/>
              <a:pPr/>
              <a:t>22</a:t>
            </a:fld>
            <a:endParaRPr lang="zh-TW" altLang="en-US" noProof="0" dirty="0"/>
          </a:p>
        </p:txBody>
      </p:sp>
      <p:sp>
        <p:nvSpPr>
          <p:cNvPr id="5" name="矩形 4"/>
          <p:cNvSpPr/>
          <p:nvPr/>
        </p:nvSpPr>
        <p:spPr>
          <a:xfrm>
            <a:off x="2058373" y="4437112"/>
            <a:ext cx="8707430" cy="861774"/>
          </a:xfrm>
          <a:prstGeom prst="rect">
            <a:avLst/>
          </a:prstGeom>
        </p:spPr>
        <p:txBody>
          <a:bodyPr wrap="square">
            <a:spAutoFit/>
          </a:bodyPr>
          <a:lstStyle/>
          <a:p>
            <a:pPr marL="342900" lvl="1" indent="-342900" defTabSz="1066800">
              <a:lnSpc>
                <a:spcPts val="3000"/>
              </a:lnSpc>
              <a:spcBef>
                <a:spcPct val="0"/>
              </a:spcBef>
              <a:spcAft>
                <a:spcPct val="15000"/>
              </a:spcAft>
              <a:buFont typeface="Wingdings" panose="05000000000000000000" pitchFamily="2" charset="2"/>
              <a:buChar char="ü"/>
            </a:pPr>
            <a:r>
              <a:rPr lang="zh-TW" altLang="en-US" b="1" dirty="0" smtClean="0">
                <a:solidFill>
                  <a:schemeClr val="tx2"/>
                </a:solidFill>
                <a:latin typeface="微軟正黑體" panose="020B0604030504040204" pitchFamily="34" charset="-120"/>
              </a:rPr>
              <a:t>有效期間之低</a:t>
            </a:r>
            <a:r>
              <a:rPr lang="zh-TW" altLang="en-US" b="1" dirty="0">
                <a:solidFill>
                  <a:schemeClr val="tx2"/>
                </a:solidFill>
                <a:latin typeface="微軟正黑體" panose="020B0604030504040204" pitchFamily="34" charset="-120"/>
              </a:rPr>
              <a:t>收入戶或中低收入戶證明文件影本及戶口名簿影</a:t>
            </a:r>
            <a:r>
              <a:rPr lang="zh-TW" altLang="en-US" b="1" dirty="0" smtClean="0">
                <a:solidFill>
                  <a:schemeClr val="tx2"/>
                </a:solidFill>
                <a:latin typeface="微軟正黑體" panose="020B0604030504040204" pitchFamily="34" charset="-120"/>
              </a:rPr>
              <a:t>本</a:t>
            </a:r>
            <a:r>
              <a:rPr lang="en-US" altLang="zh-TW" b="1" dirty="0" smtClean="0">
                <a:solidFill>
                  <a:schemeClr val="tx2"/>
                </a:solidFill>
                <a:latin typeface="微軟正黑體" panose="020B0604030504040204" pitchFamily="34" charset="-120"/>
              </a:rPr>
              <a:t> </a:t>
            </a:r>
            <a:r>
              <a:rPr lang="en-US" altLang="zh-TW" sz="2000" b="1" dirty="0" smtClean="0">
                <a:solidFill>
                  <a:srgbClr val="002060"/>
                </a:solidFill>
                <a:latin typeface="微軟正黑體" panose="020B0604030504040204" pitchFamily="34" charset="-120"/>
              </a:rPr>
              <a:t>(</a:t>
            </a:r>
            <a:r>
              <a:rPr lang="zh-TW" altLang="zh-TW" sz="2000" b="1" dirty="0">
                <a:solidFill>
                  <a:srgbClr val="002060"/>
                </a:solidFill>
                <a:latin typeface="微軟正黑體" panose="020B0604030504040204" pitchFamily="34" charset="-120"/>
              </a:rPr>
              <a:t>免繳報名</a:t>
            </a:r>
            <a:r>
              <a:rPr lang="zh-TW" altLang="zh-TW" sz="2000" b="1" dirty="0" smtClean="0">
                <a:solidFill>
                  <a:srgbClr val="002060"/>
                </a:solidFill>
                <a:latin typeface="微軟正黑體" panose="020B0604030504040204" pitchFamily="34" charset="-120"/>
              </a:rPr>
              <a:t>費用</a:t>
            </a:r>
            <a:r>
              <a:rPr lang="zh-TW" altLang="en-US" sz="2000" b="1" dirty="0">
                <a:solidFill>
                  <a:srgbClr val="002060"/>
                </a:solidFill>
                <a:latin typeface="微軟正黑體" panose="020B0604030504040204" pitchFamily="34" charset="-120"/>
              </a:rPr>
              <a:t>適用</a:t>
            </a:r>
            <a:r>
              <a:rPr lang="en-US" altLang="zh-TW" sz="2000" b="1" dirty="0" smtClean="0">
                <a:solidFill>
                  <a:srgbClr val="002060"/>
                </a:solidFill>
                <a:latin typeface="微軟正黑體" panose="020B0604030504040204" pitchFamily="34" charset="-120"/>
              </a:rPr>
              <a:t>)</a:t>
            </a:r>
            <a:endParaRPr lang="zh-TW" altLang="en-US" sz="1800" dirty="0">
              <a:solidFill>
                <a:srgbClr val="002060"/>
              </a:solidFill>
            </a:endParaRPr>
          </a:p>
        </p:txBody>
      </p:sp>
    </p:spTree>
    <p:extLst>
      <p:ext uri="{BB962C8B-B14F-4D97-AF65-F5344CB8AC3E}">
        <p14:creationId xmlns:p14="http://schemas.microsoft.com/office/powerpoint/2010/main" val="1779020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2"/>
          <p:cNvSpPr>
            <a:spLocks noGrp="1"/>
          </p:cNvSpPr>
          <p:nvPr>
            <p:ph idx="1"/>
          </p:nvPr>
        </p:nvSpPr>
        <p:spPr>
          <a:xfrm>
            <a:off x="333772" y="1268760"/>
            <a:ext cx="11737304" cy="3403817"/>
          </a:xfrm>
        </p:spPr>
        <p:txBody>
          <a:bodyPr>
            <a:noAutofit/>
          </a:bodyPr>
          <a:lstStyle/>
          <a:p>
            <a:pPr>
              <a:spcBef>
                <a:spcPts val="1200"/>
              </a:spcBef>
              <a:buFont typeface="Wingdings" panose="05000000000000000000" pitchFamily="2" charset="2"/>
              <a:buChar char="l"/>
            </a:pPr>
            <a:r>
              <a:rPr lang="zh-TW" altLang="zh-TW" sz="2800" b="1" dirty="0" smtClean="0">
                <a:latin typeface="+mj-ea"/>
                <a:ea typeface="+mj-ea"/>
              </a:rPr>
              <a:t>依</a:t>
            </a:r>
            <a:r>
              <a:rPr lang="zh-TW" altLang="zh-TW" sz="2800" b="1" u="sng" dirty="0" smtClean="0">
                <a:latin typeface="+mj-ea"/>
                <a:ea typeface="+mj-ea"/>
              </a:rPr>
              <a:t>身心</a:t>
            </a:r>
            <a:r>
              <a:rPr lang="zh-TW" altLang="zh-TW" sz="2800" b="1" u="sng" dirty="0">
                <a:latin typeface="+mj-ea"/>
                <a:ea typeface="+mj-ea"/>
              </a:rPr>
              <a:t>障礙及資賦優異學生鑑定辦法</a:t>
            </a:r>
            <a:r>
              <a:rPr lang="zh-TW" altLang="zh-TW" sz="2800" b="1" dirty="0">
                <a:latin typeface="+mj-ea"/>
                <a:ea typeface="+mj-ea"/>
              </a:rPr>
              <a:t>第</a:t>
            </a:r>
            <a:r>
              <a:rPr lang="en-US" altLang="zh-TW" sz="2800" b="1" dirty="0">
                <a:latin typeface="+mj-ea"/>
                <a:ea typeface="+mj-ea"/>
              </a:rPr>
              <a:t>16</a:t>
            </a:r>
            <a:r>
              <a:rPr lang="zh-TW" altLang="zh-TW" sz="2800" b="1" dirty="0">
                <a:latin typeface="+mj-ea"/>
                <a:ea typeface="+mj-ea"/>
              </a:rPr>
              <a:t>條第</a:t>
            </a:r>
            <a:r>
              <a:rPr lang="en-US" altLang="zh-TW" sz="2800" b="1" dirty="0">
                <a:latin typeface="+mj-ea"/>
                <a:ea typeface="+mj-ea"/>
              </a:rPr>
              <a:t>2</a:t>
            </a:r>
            <a:r>
              <a:rPr lang="zh-TW" altLang="zh-TW" sz="2800" b="1" dirty="0">
                <a:latin typeface="+mj-ea"/>
                <a:ea typeface="+mj-ea"/>
              </a:rPr>
              <a:t>項第</a:t>
            </a:r>
            <a:r>
              <a:rPr lang="en-US" altLang="zh-TW" sz="2800" b="1" dirty="0">
                <a:latin typeface="+mj-ea"/>
                <a:ea typeface="+mj-ea"/>
              </a:rPr>
              <a:t>2</a:t>
            </a:r>
            <a:r>
              <a:rPr lang="zh-TW" altLang="zh-TW" sz="2800" b="1" dirty="0">
                <a:latin typeface="+mj-ea"/>
                <a:ea typeface="+mj-ea"/>
              </a:rPr>
              <a:t>、</a:t>
            </a:r>
            <a:r>
              <a:rPr lang="en-US" altLang="zh-TW" sz="2800" b="1" dirty="0">
                <a:latin typeface="+mj-ea"/>
                <a:ea typeface="+mj-ea"/>
              </a:rPr>
              <a:t>3</a:t>
            </a:r>
            <a:r>
              <a:rPr lang="zh-TW" altLang="zh-TW" sz="2800" b="1" dirty="0">
                <a:latin typeface="+mj-ea"/>
                <a:ea typeface="+mj-ea"/>
              </a:rPr>
              <a:t>、</a:t>
            </a:r>
            <a:r>
              <a:rPr lang="en-US" altLang="zh-TW" sz="2800" b="1" dirty="0">
                <a:latin typeface="+mj-ea"/>
                <a:ea typeface="+mj-ea"/>
              </a:rPr>
              <a:t>4</a:t>
            </a:r>
            <a:r>
              <a:rPr lang="zh-TW" altLang="zh-TW" sz="2800" b="1" dirty="0">
                <a:latin typeface="+mj-ea"/>
                <a:ea typeface="+mj-ea"/>
              </a:rPr>
              <a:t>款規定辦理標準如下</a:t>
            </a:r>
            <a:r>
              <a:rPr lang="zh-TW" altLang="zh-TW" sz="2800" b="1" dirty="0" smtClean="0">
                <a:latin typeface="+mj-ea"/>
                <a:ea typeface="+mj-ea"/>
              </a:rPr>
              <a:t>：</a:t>
            </a:r>
            <a:endParaRPr lang="en-US" altLang="zh-TW" sz="2800" b="1" dirty="0" smtClean="0">
              <a:latin typeface="+mj-ea"/>
              <a:ea typeface="+mj-ea"/>
            </a:endParaRPr>
          </a:p>
          <a:p>
            <a:pPr>
              <a:spcBef>
                <a:spcPts val="1200"/>
              </a:spcBef>
              <a:buFont typeface="Wingdings" panose="05000000000000000000" pitchFamily="2" charset="2"/>
              <a:buChar char="l"/>
            </a:pPr>
            <a:r>
              <a:rPr lang="zh-TW" altLang="zh-TW" sz="2800" b="1" dirty="0" smtClean="0">
                <a:latin typeface="+mj-ea"/>
                <a:ea typeface="+mj-ea"/>
              </a:rPr>
              <a:t>參加</a:t>
            </a:r>
            <a:r>
              <a:rPr lang="zh-TW" altLang="zh-TW" sz="2800" b="1" dirty="0">
                <a:latin typeface="+mj-ea"/>
                <a:ea typeface="+mj-ea"/>
              </a:rPr>
              <a:t>政府機關或學術研究機構舉辦之</a:t>
            </a:r>
            <a:r>
              <a:rPr lang="zh-TW" altLang="zh-TW" sz="3200" b="1" dirty="0">
                <a:solidFill>
                  <a:srgbClr val="FF0000"/>
                </a:solidFill>
              </a:rPr>
              <a:t>國際性</a:t>
            </a:r>
            <a:r>
              <a:rPr lang="zh-TW" altLang="zh-TW" sz="2800" b="1" dirty="0">
                <a:latin typeface="+mj-ea"/>
                <a:ea typeface="+mj-ea"/>
              </a:rPr>
              <a:t>或</a:t>
            </a:r>
            <a:r>
              <a:rPr lang="zh-TW" altLang="zh-TW" sz="3200" b="1" dirty="0">
                <a:solidFill>
                  <a:srgbClr val="FF0000"/>
                </a:solidFill>
              </a:rPr>
              <a:t>全國性</a:t>
            </a:r>
            <a:r>
              <a:rPr lang="zh-TW" altLang="zh-TW" sz="2800" b="1" dirty="0">
                <a:latin typeface="+mj-ea"/>
                <a:ea typeface="+mj-ea"/>
              </a:rPr>
              <a:t>有關學科競賽或展覽活動表現</a:t>
            </a:r>
            <a:r>
              <a:rPr lang="zh-TW" altLang="zh-TW" sz="2800" b="1" dirty="0" smtClean="0">
                <a:latin typeface="+mj-ea"/>
                <a:ea typeface="+mj-ea"/>
              </a:rPr>
              <a:t>特別</a:t>
            </a:r>
            <a:r>
              <a:rPr lang="zh-TW" altLang="zh-TW" sz="2800" b="1" dirty="0">
                <a:latin typeface="+mj-ea"/>
                <a:ea typeface="+mj-ea"/>
              </a:rPr>
              <a:t>優異，獲前三等</a:t>
            </a:r>
            <a:r>
              <a:rPr lang="zh-TW" altLang="zh-TW" sz="2800" b="1" dirty="0" smtClean="0">
                <a:latin typeface="+mj-ea"/>
                <a:ea typeface="+mj-ea"/>
              </a:rPr>
              <a:t>獎項</a:t>
            </a:r>
            <a:r>
              <a:rPr lang="zh-TW" altLang="en-US" sz="2800" b="1" dirty="0" smtClean="0">
                <a:latin typeface="+mj-ea"/>
                <a:ea typeface="+mj-ea"/>
              </a:rPr>
              <a:t>。</a:t>
            </a:r>
            <a:endParaRPr lang="en-US" altLang="zh-TW" sz="2800" b="1" dirty="0" smtClean="0">
              <a:latin typeface="+mj-ea"/>
              <a:ea typeface="+mj-ea"/>
            </a:endParaRPr>
          </a:p>
          <a:p>
            <a:pPr>
              <a:spcBef>
                <a:spcPts val="1200"/>
              </a:spcBef>
              <a:buFont typeface="Wingdings" panose="05000000000000000000" pitchFamily="2" charset="2"/>
              <a:buChar char="l"/>
            </a:pPr>
            <a:r>
              <a:rPr lang="zh-TW" altLang="zh-TW" sz="2800" b="1" dirty="0">
                <a:latin typeface="+mj-ea"/>
                <a:ea typeface="+mj-ea"/>
              </a:rPr>
              <a:t>參加學術研究單位</a:t>
            </a:r>
            <a:r>
              <a:rPr lang="zh-TW" altLang="zh-TW" sz="3200" b="1" dirty="0">
                <a:solidFill>
                  <a:srgbClr val="FF0000"/>
                </a:solidFill>
              </a:rPr>
              <a:t>長期輔導</a:t>
            </a:r>
            <a:r>
              <a:rPr lang="zh-TW" altLang="zh-TW" sz="2800" b="1" dirty="0"/>
              <a:t>之有關</a:t>
            </a:r>
            <a:r>
              <a:rPr lang="zh-TW" altLang="zh-TW" sz="3200" b="1" dirty="0">
                <a:solidFill>
                  <a:srgbClr val="FF0000"/>
                </a:solidFill>
              </a:rPr>
              <a:t>學科研習</a:t>
            </a:r>
            <a:r>
              <a:rPr lang="zh-TW" altLang="zh-TW" sz="2800" b="1" dirty="0">
                <a:latin typeface="+mj-ea"/>
                <a:ea typeface="+mj-ea"/>
              </a:rPr>
              <a:t>活動，成就特別優異，經</a:t>
            </a:r>
            <a:r>
              <a:rPr lang="zh-TW" altLang="zh-TW" sz="3200" b="1" dirty="0">
                <a:solidFill>
                  <a:srgbClr val="FF0000"/>
                </a:solidFill>
              </a:rPr>
              <a:t>主辦單位推薦</a:t>
            </a:r>
            <a:r>
              <a:rPr lang="zh-TW" altLang="zh-TW" sz="2800" b="1" dirty="0" smtClean="0">
                <a:latin typeface="+mj-ea"/>
                <a:ea typeface="+mj-ea"/>
              </a:rPr>
              <a:t>。</a:t>
            </a:r>
            <a:endParaRPr lang="en-US" altLang="zh-TW" sz="2800" b="1" dirty="0" smtClean="0">
              <a:latin typeface="+mj-ea"/>
              <a:ea typeface="+mj-ea"/>
            </a:endParaRPr>
          </a:p>
          <a:p>
            <a:pPr>
              <a:spcBef>
                <a:spcPts val="1200"/>
              </a:spcBef>
              <a:buFont typeface="Wingdings" panose="05000000000000000000" pitchFamily="2" charset="2"/>
              <a:buChar char="l"/>
            </a:pPr>
            <a:r>
              <a:rPr lang="zh-TW" altLang="en-US" sz="2800" b="1" dirty="0">
                <a:latin typeface="+mj-ea"/>
                <a:ea typeface="+mj-ea"/>
              </a:rPr>
              <a:t> </a:t>
            </a:r>
            <a:r>
              <a:rPr lang="zh-TW" altLang="zh-TW" sz="3200" b="1" dirty="0" smtClean="0">
                <a:solidFill>
                  <a:srgbClr val="FF0000"/>
                </a:solidFill>
              </a:rPr>
              <a:t>獨立</a:t>
            </a:r>
            <a:r>
              <a:rPr lang="zh-TW" altLang="zh-TW" sz="3200" b="1" dirty="0">
                <a:solidFill>
                  <a:srgbClr val="FF0000"/>
                </a:solidFill>
              </a:rPr>
              <a:t>研究</a:t>
            </a:r>
            <a:r>
              <a:rPr lang="zh-TW" altLang="zh-TW" sz="2800" b="1" dirty="0">
                <a:latin typeface="+mj-ea"/>
                <a:ea typeface="+mj-ea"/>
              </a:rPr>
              <a:t>成果優異並</a:t>
            </a:r>
            <a:r>
              <a:rPr lang="zh-TW" altLang="zh-TW" sz="3200" b="1" dirty="0">
                <a:solidFill>
                  <a:srgbClr val="FF0000"/>
                </a:solidFill>
              </a:rPr>
              <a:t>刊載於學術性刊物</a:t>
            </a:r>
            <a:r>
              <a:rPr lang="zh-TW" altLang="zh-TW" sz="1999" b="1" dirty="0"/>
              <a:t>，</a:t>
            </a:r>
            <a:r>
              <a:rPr lang="zh-TW" altLang="zh-TW" sz="2800" b="1" dirty="0">
                <a:latin typeface="+mj-ea"/>
                <a:ea typeface="+mj-ea"/>
              </a:rPr>
              <a:t>經專家學者或指導教師推薦，並檢附具體資料。</a:t>
            </a:r>
            <a:endParaRPr lang="zh-TW" altLang="zh-TW" sz="2800" dirty="0">
              <a:latin typeface="+mj-ea"/>
              <a:ea typeface="+mj-ea"/>
            </a:endParaRPr>
          </a:p>
          <a:p>
            <a:pPr marL="0" indent="0">
              <a:buNone/>
            </a:pPr>
            <a:endParaRPr lang="en-US" altLang="zh-TW" sz="2800" b="1" dirty="0" smtClean="0"/>
          </a:p>
          <a:p>
            <a:pPr marL="0" indent="0">
              <a:buNone/>
            </a:pPr>
            <a:endParaRPr lang="zh-TW" altLang="zh-TW" dirty="0"/>
          </a:p>
        </p:txBody>
      </p:sp>
      <p:sp>
        <p:nvSpPr>
          <p:cNvPr id="7" name="標題 1"/>
          <p:cNvSpPr txBox="1">
            <a:spLocks/>
          </p:cNvSpPr>
          <p:nvPr/>
        </p:nvSpPr>
        <p:spPr>
          <a:xfrm>
            <a:off x="621804" y="201463"/>
            <a:ext cx="5400600" cy="759792"/>
          </a:xfrm>
          <a:prstGeom prst="rect">
            <a:avLst/>
          </a:prstGeom>
          <a:ln>
            <a:noFill/>
          </a:ln>
        </p:spPr>
        <p:txBody>
          <a:bodyPr vert="horz" lIns="91416" tIns="45708" rIns="91416" bIns="45708"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4399" b="1" dirty="0">
                <a:solidFill>
                  <a:schemeClr val="accent6">
                    <a:lumMod val="50000"/>
                  </a:schemeClr>
                </a:solidFill>
              </a:rPr>
              <a:t>管道一：書面審查</a:t>
            </a:r>
          </a:p>
        </p:txBody>
      </p:sp>
      <p:sp>
        <p:nvSpPr>
          <p:cNvPr id="2" name="投影片編號版面配置區 1"/>
          <p:cNvSpPr>
            <a:spLocks noGrp="1"/>
          </p:cNvSpPr>
          <p:nvPr>
            <p:ph type="sldNum" sz="quarter" idx="12"/>
          </p:nvPr>
        </p:nvSpPr>
        <p:spPr/>
        <p:txBody>
          <a:bodyPr/>
          <a:lstStyle/>
          <a:p>
            <a:fld id="{DA60BA0E-20D0-4E7C-B286-26C960A6788F}" type="slidenum">
              <a:rPr lang="en-US" altLang="zh-TW" noProof="0" smtClean="0"/>
              <a:pPr/>
              <a:t>23</a:t>
            </a:fld>
            <a:endParaRPr lang="zh-TW" altLang="en-US" noProof="0" dirty="0"/>
          </a:p>
        </p:txBody>
      </p:sp>
    </p:spTree>
    <p:extLst>
      <p:ext uri="{BB962C8B-B14F-4D97-AF65-F5344CB8AC3E}">
        <p14:creationId xmlns:p14="http://schemas.microsoft.com/office/powerpoint/2010/main" val="105609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2"/>
          <p:cNvSpPr txBox="1">
            <a:spLocks/>
          </p:cNvSpPr>
          <p:nvPr/>
        </p:nvSpPr>
        <p:spPr>
          <a:xfrm>
            <a:off x="320848" y="1172266"/>
            <a:ext cx="11867977" cy="3560688"/>
          </a:xfrm>
          <a:prstGeom prst="rect">
            <a:avLst/>
          </a:prstGeom>
        </p:spPr>
        <p:txBody>
          <a:bodyPr vert="horz" lIns="91416" tIns="45708" rIns="91416" bIns="45708" rtlCol="0">
            <a:no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spcBef>
                <a:spcPts val="1200"/>
              </a:spcBef>
              <a:buNone/>
            </a:pPr>
            <a:r>
              <a:rPr lang="zh-TW" altLang="en-US" sz="2800" dirty="0" smtClean="0"/>
              <a:t>補充說明</a:t>
            </a:r>
            <a:r>
              <a:rPr lang="en-US" altLang="zh-TW" sz="2800" dirty="0" smtClean="0">
                <a:latin typeface="標楷體" panose="03000509000000000000" pitchFamily="65" charset="-120"/>
                <a:ea typeface="標楷體" panose="03000509000000000000" pitchFamily="65" charset="-120"/>
              </a:rPr>
              <a:t>︰</a:t>
            </a:r>
          </a:p>
          <a:p>
            <a:pPr>
              <a:lnSpc>
                <a:spcPct val="150000"/>
              </a:lnSpc>
              <a:spcBef>
                <a:spcPts val="1200"/>
              </a:spcBef>
              <a:buFont typeface="Wingdings" panose="05000000000000000000" pitchFamily="2" charset="2"/>
              <a:buChar char="l"/>
            </a:pPr>
            <a:r>
              <a:rPr lang="zh-TW" altLang="zh-TW" sz="2800" b="1" dirty="0"/>
              <a:t>參加之學科競賽、展覽活動或獨立研究成果，以</a:t>
            </a:r>
            <a:r>
              <a:rPr lang="zh-TW" altLang="zh-TW" sz="3200" b="1" dirty="0">
                <a:solidFill>
                  <a:srgbClr val="FF0000"/>
                </a:solidFill>
              </a:rPr>
              <a:t>「個人組」</a:t>
            </a:r>
            <a:r>
              <a:rPr lang="zh-TW" altLang="zh-TW" sz="2800" b="1" dirty="0"/>
              <a:t>為原則。若兩人</a:t>
            </a:r>
            <a:r>
              <a:rPr lang="en-US" altLang="zh-TW" sz="2800" b="1" dirty="0"/>
              <a:t>(</a:t>
            </a:r>
            <a:r>
              <a:rPr lang="zh-TW" altLang="zh-TW" sz="2800" b="1" dirty="0"/>
              <a:t>含</a:t>
            </a:r>
            <a:r>
              <a:rPr lang="en-US" altLang="zh-TW" sz="2800" b="1" dirty="0"/>
              <a:t>)</a:t>
            </a:r>
            <a:r>
              <a:rPr lang="zh-TW" altLang="zh-TW" sz="2800" b="1" dirty="0" smtClean="0"/>
              <a:t>以上合作</a:t>
            </a:r>
            <a:r>
              <a:rPr lang="zh-TW" altLang="zh-TW" sz="2800" b="1" dirty="0"/>
              <a:t>之「團體組」作品或研究，需具體列出每位作者之</a:t>
            </a:r>
            <a:r>
              <a:rPr lang="zh-TW" altLang="zh-TW" sz="3200" b="1" dirty="0">
                <a:solidFill>
                  <a:srgbClr val="FF0000"/>
                </a:solidFill>
              </a:rPr>
              <a:t>具體貢獻內容和程度</a:t>
            </a:r>
            <a:r>
              <a:rPr lang="zh-TW" altLang="zh-TW" sz="2800" b="1" dirty="0"/>
              <a:t>，並由</a:t>
            </a:r>
            <a:r>
              <a:rPr lang="zh-TW" altLang="zh-TW" sz="2800" b="1" dirty="0" smtClean="0"/>
              <a:t>所有</a:t>
            </a:r>
            <a:r>
              <a:rPr lang="zh-TW" altLang="zh-TW" sz="2800" b="1" dirty="0"/>
              <a:t>作者及指導教師簽名具結</a:t>
            </a:r>
            <a:r>
              <a:rPr lang="zh-TW" altLang="en-US" sz="2800" b="1" dirty="0"/>
              <a:t>。</a:t>
            </a:r>
            <a:endParaRPr lang="en-US" altLang="zh-TW" sz="2800" b="1" dirty="0"/>
          </a:p>
          <a:p>
            <a:pPr>
              <a:lnSpc>
                <a:spcPct val="150000"/>
              </a:lnSpc>
              <a:spcBef>
                <a:spcPts val="1200"/>
              </a:spcBef>
              <a:buFont typeface="Wingdings" panose="05000000000000000000" pitchFamily="2" charset="2"/>
              <a:buChar char="l"/>
            </a:pPr>
            <a:r>
              <a:rPr lang="zh-TW" altLang="zh-TW" sz="2800" b="1" dirty="0" smtClean="0"/>
              <a:t>參加</a:t>
            </a:r>
            <a:r>
              <a:rPr lang="zh-TW" altLang="zh-TW" sz="3200" b="1" dirty="0">
                <a:solidFill>
                  <a:srgbClr val="FF0000"/>
                </a:solidFill>
              </a:rPr>
              <a:t>政府機關</a:t>
            </a:r>
            <a:r>
              <a:rPr lang="zh-TW" altLang="zh-TW" sz="2800" b="1" dirty="0"/>
              <a:t>或</a:t>
            </a:r>
            <a:r>
              <a:rPr lang="zh-TW" altLang="zh-TW" sz="3200" b="1" dirty="0">
                <a:solidFill>
                  <a:srgbClr val="FF0000"/>
                </a:solidFill>
              </a:rPr>
              <a:t>學術研究機構</a:t>
            </a:r>
            <a:r>
              <a:rPr lang="zh-TW" altLang="zh-TW" sz="2800" b="1" dirty="0"/>
              <a:t>舉辦之國際性或全國性有關</a:t>
            </a:r>
            <a:r>
              <a:rPr lang="zh-TW" altLang="zh-TW" sz="3200" b="1" dirty="0">
                <a:solidFill>
                  <a:srgbClr val="FF0000"/>
                </a:solidFill>
              </a:rPr>
              <a:t>學科競賽</a:t>
            </a:r>
            <a:r>
              <a:rPr lang="zh-TW" altLang="zh-TW" sz="2800" b="1" dirty="0"/>
              <a:t>或</a:t>
            </a:r>
            <a:r>
              <a:rPr lang="zh-TW" altLang="zh-TW" sz="3200" b="1" dirty="0">
                <a:solidFill>
                  <a:srgbClr val="FF0000"/>
                </a:solidFill>
              </a:rPr>
              <a:t>展覽活動</a:t>
            </a:r>
            <a:r>
              <a:rPr lang="zh-TW" altLang="zh-TW" sz="2800" b="1" dirty="0"/>
              <a:t>表現特別優異，</a:t>
            </a:r>
            <a:r>
              <a:rPr lang="zh-TW" altLang="zh-TW" sz="2400" b="1" dirty="0">
                <a:solidFill>
                  <a:srgbClr val="FF0000"/>
                </a:solidFill>
              </a:rPr>
              <a:t>獲前三等</a:t>
            </a:r>
            <a:r>
              <a:rPr lang="zh-TW" altLang="zh-TW" sz="2400" b="1" dirty="0" smtClean="0">
                <a:solidFill>
                  <a:srgbClr val="FF0000"/>
                </a:solidFill>
              </a:rPr>
              <a:t>獎項</a:t>
            </a:r>
            <a:r>
              <a:rPr lang="zh-TW" altLang="en-US" sz="2400" b="1" dirty="0" smtClean="0">
                <a:solidFill>
                  <a:srgbClr val="FF0000"/>
                </a:solidFill>
              </a:rPr>
              <a:t>且個人貢獻度在</a:t>
            </a:r>
            <a:r>
              <a:rPr lang="en-US" altLang="zh-TW" sz="2400" b="1" dirty="0" smtClean="0">
                <a:solidFill>
                  <a:srgbClr val="FF0000"/>
                </a:solidFill>
              </a:rPr>
              <a:t>30</a:t>
            </a:r>
            <a:r>
              <a:rPr lang="zh-TW" altLang="en-US" sz="2400" b="1" dirty="0" smtClean="0">
                <a:solidFill>
                  <a:srgbClr val="FF0000"/>
                </a:solidFill>
                <a:latin typeface="細明體" panose="02020509000000000000" pitchFamily="49" charset="-120"/>
                <a:ea typeface="細明體" panose="02020509000000000000" pitchFamily="49" charset="-120"/>
              </a:rPr>
              <a:t>％</a:t>
            </a:r>
            <a:r>
              <a:rPr lang="zh-TW" altLang="en-US" sz="2400" b="1" dirty="0">
                <a:solidFill>
                  <a:srgbClr val="FF0000"/>
                </a:solidFill>
              </a:rPr>
              <a:t>以上者</a:t>
            </a:r>
            <a:r>
              <a:rPr lang="zh-TW" altLang="zh-TW" sz="2400" b="1" dirty="0" smtClean="0"/>
              <a:t>。</a:t>
            </a:r>
            <a:endParaRPr lang="zh-TW" altLang="zh-TW" sz="2400" dirty="0"/>
          </a:p>
          <a:p>
            <a:pPr marL="457200" lvl="1" indent="0">
              <a:spcAft>
                <a:spcPts val="1200"/>
              </a:spcAft>
              <a:buNone/>
            </a:pPr>
            <a:endParaRPr lang="zh-TW" altLang="zh-TW" sz="1999" dirty="0"/>
          </a:p>
        </p:txBody>
      </p:sp>
      <p:sp>
        <p:nvSpPr>
          <p:cNvPr id="7" name="標題 1"/>
          <p:cNvSpPr txBox="1">
            <a:spLocks/>
          </p:cNvSpPr>
          <p:nvPr/>
        </p:nvSpPr>
        <p:spPr>
          <a:xfrm>
            <a:off x="311645" y="116632"/>
            <a:ext cx="8591080" cy="759792"/>
          </a:xfrm>
          <a:prstGeom prst="rect">
            <a:avLst/>
          </a:prstGeom>
          <a:ln>
            <a:noFill/>
          </a:ln>
        </p:spPr>
        <p:txBody>
          <a:bodyPr vert="horz" lIns="91416" tIns="45708" rIns="91416" bIns="45708"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4399" b="1" dirty="0">
                <a:solidFill>
                  <a:schemeClr val="accent6">
                    <a:lumMod val="50000"/>
                  </a:schemeClr>
                </a:solidFill>
              </a:rPr>
              <a:t>管道一：書面審查</a:t>
            </a:r>
          </a:p>
        </p:txBody>
      </p:sp>
      <p:sp>
        <p:nvSpPr>
          <p:cNvPr id="2" name="投影片編號版面配置區 1"/>
          <p:cNvSpPr>
            <a:spLocks noGrp="1"/>
          </p:cNvSpPr>
          <p:nvPr>
            <p:ph type="sldNum" sz="quarter" idx="12"/>
          </p:nvPr>
        </p:nvSpPr>
        <p:spPr/>
        <p:txBody>
          <a:bodyPr/>
          <a:lstStyle/>
          <a:p>
            <a:fld id="{DA60BA0E-20D0-4E7C-B286-26C960A6788F}" type="slidenum">
              <a:rPr lang="en-US" altLang="zh-TW" noProof="0" smtClean="0"/>
              <a:pPr/>
              <a:t>24</a:t>
            </a:fld>
            <a:endParaRPr lang="zh-TW" altLang="en-US" noProof="0" dirty="0"/>
          </a:p>
        </p:txBody>
      </p:sp>
    </p:spTree>
    <p:extLst>
      <p:ext uri="{BB962C8B-B14F-4D97-AF65-F5344CB8AC3E}">
        <p14:creationId xmlns:p14="http://schemas.microsoft.com/office/powerpoint/2010/main" val="356599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p:cNvPicPr>
            <a:picLocks noChangeAspect="1"/>
          </p:cNvPicPr>
          <p:nvPr/>
        </p:nvPicPr>
        <p:blipFill>
          <a:blip r:embed="rId3"/>
          <a:stretch>
            <a:fillRect/>
          </a:stretch>
        </p:blipFill>
        <p:spPr>
          <a:xfrm>
            <a:off x="6651748" y="166189"/>
            <a:ext cx="5437593" cy="6691811"/>
          </a:xfrm>
          <a:prstGeom prst="rect">
            <a:avLst/>
          </a:prstGeom>
        </p:spPr>
      </p:pic>
      <p:pic>
        <p:nvPicPr>
          <p:cNvPr id="10" name="圖片 9"/>
          <p:cNvPicPr>
            <a:picLocks noChangeAspect="1"/>
          </p:cNvPicPr>
          <p:nvPr/>
        </p:nvPicPr>
        <p:blipFill>
          <a:blip r:embed="rId4"/>
          <a:stretch>
            <a:fillRect/>
          </a:stretch>
        </p:blipFill>
        <p:spPr>
          <a:xfrm>
            <a:off x="754850" y="723299"/>
            <a:ext cx="5802991" cy="6139040"/>
          </a:xfrm>
          <a:prstGeom prst="rect">
            <a:avLst/>
          </a:prstGeom>
        </p:spPr>
      </p:pic>
      <p:sp>
        <p:nvSpPr>
          <p:cNvPr id="2" name="標題 1"/>
          <p:cNvSpPr>
            <a:spLocks noGrp="1"/>
          </p:cNvSpPr>
          <p:nvPr>
            <p:ph type="title"/>
          </p:nvPr>
        </p:nvSpPr>
        <p:spPr>
          <a:xfrm>
            <a:off x="300797" y="205355"/>
            <a:ext cx="5217551" cy="672496"/>
          </a:xfrm>
        </p:spPr>
        <p:txBody>
          <a:bodyPr>
            <a:normAutofit fontScale="90000"/>
          </a:bodyPr>
          <a:lstStyle/>
          <a:p>
            <a:r>
              <a:rPr lang="zh-TW" altLang="en-US" b="1" dirty="0">
                <a:solidFill>
                  <a:srgbClr val="7030A0"/>
                </a:solidFill>
              </a:rPr>
              <a:t>管道一：書面審查</a:t>
            </a:r>
          </a:p>
        </p:txBody>
      </p:sp>
      <p:sp>
        <p:nvSpPr>
          <p:cNvPr id="8" name="Text Box 2"/>
          <p:cNvSpPr txBox="1">
            <a:spLocks noChangeArrowheads="1"/>
          </p:cNvSpPr>
          <p:nvPr/>
        </p:nvSpPr>
        <p:spPr bwMode="auto">
          <a:xfrm>
            <a:off x="972058" y="3737330"/>
            <a:ext cx="5482394" cy="2984146"/>
          </a:xfrm>
          <a:prstGeom prst="rect">
            <a:avLst/>
          </a:prstGeom>
          <a:noFill/>
          <a:ln w="50800">
            <a:solidFill>
              <a:srgbClr val="002060"/>
            </a:solidFill>
            <a:prstDash val="solid"/>
            <a:miter lim="800000"/>
            <a:headEnd/>
            <a:tailEnd/>
          </a:ln>
        </p:spPr>
        <p:txBody>
          <a:bodyPr vert="horz" wrap="square" lIns="91416" tIns="45708" rIns="91416" bIns="45708" numCol="1" anchor="t" anchorCtr="0" compatLnSpc="1">
            <a:prstTxWarp prst="textNoShape">
              <a:avLst/>
            </a:prstTxWarp>
          </a:bodyPr>
          <a:lstStyle/>
          <a:p>
            <a:pPr defTabSz="914126" fontAlgn="base">
              <a:spcBef>
                <a:spcPct val="0"/>
              </a:spcBef>
              <a:spcAft>
                <a:spcPct val="0"/>
              </a:spcAft>
            </a:pPr>
            <a:endParaRPr kumimoji="1" lang="zh-TW" altLang="zh-TW" sz="1799">
              <a:latin typeface="Arial" pitchFamily="34" charset="0"/>
              <a:ea typeface="新細明體" pitchFamily="18" charset="-120"/>
              <a:cs typeface="新細明體" pitchFamily="18" charset="-120"/>
            </a:endParaRPr>
          </a:p>
        </p:txBody>
      </p:sp>
      <p:sp>
        <p:nvSpPr>
          <p:cNvPr id="6" name="圓角矩形 5"/>
          <p:cNvSpPr/>
          <p:nvPr/>
        </p:nvSpPr>
        <p:spPr bwMode="auto">
          <a:xfrm>
            <a:off x="7287962" y="4857618"/>
            <a:ext cx="4436697" cy="1744375"/>
          </a:xfrm>
          <a:prstGeom prst="roundRect">
            <a:avLst/>
          </a:prstGeom>
          <a:solidFill>
            <a:srgbClr val="FF0000"/>
          </a:solidFill>
          <a:ln w="38100" cap="flat" cmpd="sng" algn="ctr">
            <a:solidFill>
              <a:srgbClr val="FF0000"/>
            </a:solidFill>
            <a:prstDash val="solid"/>
            <a:round/>
            <a:headEnd type="none" w="med" len="med"/>
            <a:tailEnd type="none" w="med" len="med"/>
          </a:ln>
          <a:effectLst/>
          <a:extLst/>
        </p:spPr>
        <p:txBody>
          <a:bodyPr vert="horz" wrap="square" lIns="91416" tIns="45708" rIns="91416" bIns="45708" numCol="1" rtlCol="0" anchor="t" anchorCtr="0" compatLnSpc="1">
            <a:prstTxWarp prst="textNoShape">
              <a:avLst/>
            </a:prstTxWarp>
          </a:bodyPr>
          <a:lstStyle/>
          <a:p>
            <a:r>
              <a:rPr lang="zh-TW" altLang="en-US" sz="3199" dirty="0">
                <a:solidFill>
                  <a:schemeClr val="bg1"/>
                </a:solidFill>
                <a:latin typeface="微軟正黑體" panose="020B0604030504040204" pitchFamily="34" charset="-120"/>
                <a:ea typeface="微軟正黑體" panose="020B0604030504040204" pitchFamily="34" charset="-120"/>
              </a:rPr>
              <a:t>全民英檢、托福、縣市級科展、數學檢定考試及發明展等皆</a:t>
            </a:r>
            <a:r>
              <a:rPr lang="zh-TW" altLang="en-US" sz="3999" b="1" dirty="0">
                <a:solidFill>
                  <a:schemeClr val="bg1"/>
                </a:solidFill>
                <a:latin typeface="微軟正黑體" panose="020B0604030504040204" pitchFamily="34" charset="-120"/>
                <a:ea typeface="微軟正黑體" panose="020B0604030504040204" pitchFamily="34" charset="-120"/>
              </a:rPr>
              <a:t>不採計</a:t>
            </a:r>
          </a:p>
        </p:txBody>
      </p:sp>
      <p:sp>
        <p:nvSpPr>
          <p:cNvPr id="9" name="圓角矩形 8"/>
          <p:cNvSpPr/>
          <p:nvPr/>
        </p:nvSpPr>
        <p:spPr bwMode="auto">
          <a:xfrm>
            <a:off x="1612660" y="723299"/>
            <a:ext cx="4730841" cy="394196"/>
          </a:xfrm>
          <a:prstGeom prst="roundRect">
            <a:avLst/>
          </a:prstGeom>
          <a:solidFill>
            <a:srgbClr val="FF0000"/>
          </a:solidFill>
          <a:ln w="38100" cap="flat" cmpd="sng" algn="ctr">
            <a:solidFill>
              <a:srgbClr val="FF0000"/>
            </a:solidFill>
            <a:prstDash val="solid"/>
            <a:round/>
            <a:headEnd type="none" w="med" len="med"/>
            <a:tailEnd type="none" w="med" len="med"/>
          </a:ln>
          <a:effectLst/>
          <a:extLst/>
        </p:spPr>
        <p:txBody>
          <a:bodyPr vert="horz" wrap="square" lIns="91416" tIns="45708" rIns="91416" bIns="45708" numCol="1" rtlCol="0" anchor="t" anchorCtr="0" compatLnSpc="1">
            <a:prstTxWarp prst="textNoShape">
              <a:avLst/>
            </a:prstTxWarp>
          </a:bodyPr>
          <a:lstStyle/>
          <a:p>
            <a:r>
              <a:rPr lang="zh-TW" altLang="en-US" sz="2199" dirty="0">
                <a:solidFill>
                  <a:schemeClr val="bg1"/>
                </a:solidFill>
                <a:latin typeface="微軟正黑體" panose="020B0604030504040204" pitchFamily="34" charset="-120"/>
                <a:ea typeface="微軟正黑體" panose="020B0604030504040204" pitchFamily="34" charset="-120"/>
              </a:rPr>
              <a:t>書面審查</a:t>
            </a:r>
            <a:r>
              <a:rPr lang="en-US" altLang="zh-TW" sz="2199" dirty="0">
                <a:solidFill>
                  <a:schemeClr val="bg1"/>
                </a:solidFill>
                <a:latin typeface="微軟正黑體" panose="020B0604030504040204" pitchFamily="34" charset="-120"/>
                <a:ea typeface="微軟正黑體" panose="020B0604030504040204" pitchFamily="34" charset="-120"/>
              </a:rPr>
              <a:t>-</a:t>
            </a:r>
            <a:r>
              <a:rPr lang="zh-TW" altLang="en-US" sz="2199" dirty="0">
                <a:solidFill>
                  <a:schemeClr val="bg1"/>
                </a:solidFill>
                <a:latin typeface="微軟正黑體" panose="020B0604030504040204" pitchFamily="34" charset="-120"/>
                <a:ea typeface="微軟正黑體" panose="020B0604030504040204" pitchFamily="34" charset="-120"/>
              </a:rPr>
              <a:t>參考</a:t>
            </a:r>
            <a:r>
              <a:rPr lang="zh-TW" altLang="zh-TW" sz="2199" dirty="0">
                <a:solidFill>
                  <a:schemeClr val="bg1"/>
                </a:solidFill>
                <a:latin typeface="微軟正黑體" panose="020B0604030504040204" pitchFamily="34" charset="-120"/>
                <a:ea typeface="微軟正黑體" panose="020B0604030504040204" pitchFamily="34" charset="-120"/>
              </a:rPr>
              <a:t>獎項對照表</a:t>
            </a:r>
            <a:r>
              <a:rPr lang="en-US" altLang="zh-TW" sz="2199" dirty="0">
                <a:solidFill>
                  <a:schemeClr val="bg1"/>
                </a:solidFill>
                <a:latin typeface="微軟正黑體" panose="020B0604030504040204" pitchFamily="34" charset="-120"/>
                <a:ea typeface="微軟正黑體" panose="020B0604030504040204" pitchFamily="34" charset="-120"/>
              </a:rPr>
              <a:t>(</a:t>
            </a:r>
            <a:r>
              <a:rPr lang="zh-TW" altLang="zh-TW" sz="2199" dirty="0">
                <a:solidFill>
                  <a:schemeClr val="bg1"/>
                </a:solidFill>
                <a:latin typeface="微軟正黑體" panose="020B0604030504040204" pitchFamily="34" charset="-120"/>
                <a:ea typeface="微軟正黑體" panose="020B0604030504040204" pitchFamily="34" charset="-120"/>
              </a:rPr>
              <a:t>附件</a:t>
            </a:r>
            <a:r>
              <a:rPr lang="zh-TW" altLang="en-US" sz="2199" dirty="0">
                <a:solidFill>
                  <a:schemeClr val="bg1"/>
                </a:solidFill>
                <a:latin typeface="微軟正黑體" panose="020B0604030504040204" pitchFamily="34" charset="-120"/>
                <a:ea typeface="微軟正黑體" panose="020B0604030504040204" pitchFamily="34" charset="-120"/>
              </a:rPr>
              <a:t>一</a:t>
            </a:r>
            <a:r>
              <a:rPr lang="en-US" altLang="zh-TW" sz="2199" dirty="0">
                <a:solidFill>
                  <a:schemeClr val="bg1"/>
                </a:solidFill>
                <a:latin typeface="微軟正黑體" panose="020B0604030504040204" pitchFamily="34" charset="-120"/>
                <a:ea typeface="微軟正黑體" panose="020B0604030504040204" pitchFamily="34" charset="-120"/>
              </a:rPr>
              <a:t>-2)</a:t>
            </a:r>
            <a:endParaRPr lang="zh-TW" altLang="en-US" sz="2199" dirty="0">
              <a:solidFill>
                <a:schemeClr val="bg1"/>
              </a:solidFill>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fld id="{DA60BA0E-20D0-4E7C-B286-26C960A6788F}" type="slidenum">
              <a:rPr lang="en-US" altLang="zh-TW" noProof="0" smtClean="0"/>
              <a:pPr/>
              <a:t>25</a:t>
            </a:fld>
            <a:endParaRPr lang="zh-TW" altLang="en-US" noProof="0" dirty="0"/>
          </a:p>
        </p:txBody>
      </p:sp>
    </p:spTree>
    <p:extLst>
      <p:ext uri="{BB962C8B-B14F-4D97-AF65-F5344CB8AC3E}">
        <p14:creationId xmlns:p14="http://schemas.microsoft.com/office/powerpoint/2010/main" val="57440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3"/>
          <a:stretch>
            <a:fillRect/>
          </a:stretch>
        </p:blipFill>
        <p:spPr>
          <a:xfrm>
            <a:off x="4947935" y="44624"/>
            <a:ext cx="7186059" cy="6703853"/>
          </a:xfrm>
          <a:prstGeom prst="rect">
            <a:avLst/>
          </a:prstGeom>
        </p:spPr>
      </p:pic>
      <p:sp>
        <p:nvSpPr>
          <p:cNvPr id="2" name="標題 1"/>
          <p:cNvSpPr>
            <a:spLocks noGrp="1"/>
          </p:cNvSpPr>
          <p:nvPr>
            <p:ph type="title"/>
          </p:nvPr>
        </p:nvSpPr>
        <p:spPr>
          <a:xfrm>
            <a:off x="1604075" y="829342"/>
            <a:ext cx="2886143" cy="672496"/>
          </a:xfrm>
        </p:spPr>
        <p:txBody>
          <a:bodyPr>
            <a:normAutofit fontScale="90000"/>
          </a:bodyPr>
          <a:lstStyle/>
          <a:p>
            <a:r>
              <a:rPr lang="zh-TW" altLang="en-US" sz="4399" b="1" dirty="0">
                <a:solidFill>
                  <a:srgbClr val="FF0000"/>
                </a:solidFill>
              </a:rPr>
              <a:t>鑑定報名表</a:t>
            </a:r>
            <a:endParaRPr lang="zh-TW" altLang="en-US" b="1" dirty="0">
              <a:solidFill>
                <a:srgbClr val="7030A0"/>
              </a:solidFill>
            </a:endParaRPr>
          </a:p>
        </p:txBody>
      </p:sp>
      <p:sp>
        <p:nvSpPr>
          <p:cNvPr id="3" name="內容版面配置區 2"/>
          <p:cNvSpPr>
            <a:spLocks noGrp="1"/>
          </p:cNvSpPr>
          <p:nvPr>
            <p:ph idx="1"/>
          </p:nvPr>
        </p:nvSpPr>
        <p:spPr>
          <a:xfrm>
            <a:off x="216800" y="1752400"/>
            <a:ext cx="4981166" cy="4945261"/>
          </a:xfrm>
        </p:spPr>
        <p:txBody>
          <a:bodyPr>
            <a:noAutofit/>
          </a:bodyPr>
          <a:lstStyle/>
          <a:p>
            <a:pPr>
              <a:lnSpc>
                <a:spcPts val="3999"/>
              </a:lnSpc>
              <a:spcBef>
                <a:spcPts val="600"/>
              </a:spcBef>
              <a:buFont typeface="Wingdings" panose="05000000000000000000" pitchFamily="2" charset="2"/>
              <a:buChar char="l"/>
            </a:pPr>
            <a:r>
              <a:rPr lang="zh-TW" altLang="en-US" sz="3199" b="1" dirty="0">
                <a:solidFill>
                  <a:srgbClr val="002060"/>
                </a:solidFill>
              </a:rPr>
              <a:t>依報名類別選擇表件</a:t>
            </a:r>
            <a:endParaRPr lang="en-US" altLang="zh-TW" sz="3199" b="1" dirty="0">
              <a:solidFill>
                <a:srgbClr val="002060"/>
              </a:solidFill>
            </a:endParaRPr>
          </a:p>
          <a:p>
            <a:pPr marL="345971" indent="15870">
              <a:lnSpc>
                <a:spcPts val="3999"/>
              </a:lnSpc>
              <a:spcBef>
                <a:spcPts val="0"/>
              </a:spcBef>
              <a:buFont typeface="Wingdings" panose="05000000000000000000" pitchFamily="2" charset="2"/>
              <a:buChar char="ü"/>
            </a:pPr>
            <a:r>
              <a:rPr lang="zh-TW" altLang="en-US" sz="2799" b="1" dirty="0" smtClean="0">
                <a:solidFill>
                  <a:srgbClr val="00B050"/>
                </a:solidFill>
              </a:rPr>
              <a:t>英語</a:t>
            </a:r>
            <a:r>
              <a:rPr lang="zh-TW" altLang="en-US" sz="2799" b="1" dirty="0">
                <a:solidFill>
                  <a:srgbClr val="00B050"/>
                </a:solidFill>
              </a:rPr>
              <a:t>：附件二</a:t>
            </a:r>
            <a:r>
              <a:rPr lang="en-US" altLang="zh-TW" sz="2799" b="1" dirty="0">
                <a:solidFill>
                  <a:srgbClr val="00B050"/>
                </a:solidFill>
              </a:rPr>
              <a:t>-1</a:t>
            </a:r>
          </a:p>
          <a:p>
            <a:pPr marL="345971" indent="15870">
              <a:lnSpc>
                <a:spcPts val="3999"/>
              </a:lnSpc>
              <a:spcBef>
                <a:spcPts val="0"/>
              </a:spcBef>
              <a:buFont typeface="Wingdings" panose="05000000000000000000" pitchFamily="2" charset="2"/>
              <a:buChar char="ü"/>
            </a:pPr>
            <a:r>
              <a:rPr lang="zh-TW" altLang="en-US" sz="2799" b="1" dirty="0">
                <a:solidFill>
                  <a:srgbClr val="00B050"/>
                </a:solidFill>
              </a:rPr>
              <a:t>數理：附件四</a:t>
            </a:r>
            <a:r>
              <a:rPr lang="en-US" altLang="zh-TW" sz="2799" b="1" dirty="0">
                <a:solidFill>
                  <a:srgbClr val="00B050"/>
                </a:solidFill>
              </a:rPr>
              <a:t>-1</a:t>
            </a:r>
          </a:p>
        </p:txBody>
      </p:sp>
      <p:sp>
        <p:nvSpPr>
          <p:cNvPr id="13" name="Text Box 5"/>
          <p:cNvSpPr txBox="1">
            <a:spLocks noChangeArrowheads="1"/>
          </p:cNvSpPr>
          <p:nvPr/>
        </p:nvSpPr>
        <p:spPr bwMode="auto">
          <a:xfrm>
            <a:off x="6868518" y="2485542"/>
            <a:ext cx="3003922" cy="461545"/>
          </a:xfrm>
          <a:prstGeom prst="rect">
            <a:avLst/>
          </a:prstGeom>
          <a:noFill/>
          <a:ln w="9525">
            <a:noFill/>
            <a:miter lim="800000"/>
            <a:headEnd/>
            <a:tailEnd/>
          </a:ln>
          <a:effectLst/>
        </p:spPr>
        <p:txBody>
          <a:bodyPr wrap="square">
            <a:spAutoFit/>
          </a:bodyPr>
          <a:lstStyle/>
          <a:p>
            <a:r>
              <a:rPr lang="zh-TW" altLang="en-US" sz="2399" b="1" dirty="0">
                <a:solidFill>
                  <a:schemeClr val="bg1"/>
                </a:solidFill>
                <a:latin typeface="微軟正黑體" panose="020B0604030504040204" pitchFamily="34" charset="-120"/>
                <a:ea typeface="微軟正黑體" panose="020B0604030504040204" pitchFamily="34" charset="-120"/>
              </a:rPr>
              <a:t>照片須與鑑定證相同</a:t>
            </a:r>
          </a:p>
        </p:txBody>
      </p:sp>
      <p:sp>
        <p:nvSpPr>
          <p:cNvPr id="20" name="標題 1"/>
          <p:cNvSpPr txBox="1">
            <a:spLocks/>
          </p:cNvSpPr>
          <p:nvPr/>
        </p:nvSpPr>
        <p:spPr>
          <a:xfrm>
            <a:off x="261100" y="-176546"/>
            <a:ext cx="2971395" cy="907107"/>
          </a:xfrm>
          <a:prstGeom prst="rect">
            <a:avLst/>
          </a:prstGeom>
        </p:spPr>
        <p:txBody>
          <a:bodyPr vert="horz" lIns="91416" tIns="45708" rIns="91416" bIns="45708" rtlCol="0" anchor="b">
            <a:normAutofit fontScale="97500"/>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4000" b="1" dirty="0">
                <a:solidFill>
                  <a:srgbClr val="7030A0"/>
                </a:solidFill>
              </a:rPr>
              <a:t>管道</a:t>
            </a:r>
            <a:r>
              <a:rPr lang="zh-TW" altLang="en-US" sz="4000" b="1" dirty="0" smtClean="0">
                <a:solidFill>
                  <a:srgbClr val="7030A0"/>
                </a:solidFill>
              </a:rPr>
              <a:t>一、二</a:t>
            </a:r>
            <a:endParaRPr lang="zh-TW" altLang="en-US" sz="4000" b="1" dirty="0">
              <a:solidFill>
                <a:srgbClr val="7030A0"/>
              </a:solidFill>
            </a:endParaRPr>
          </a:p>
        </p:txBody>
      </p:sp>
      <p:cxnSp>
        <p:nvCxnSpPr>
          <p:cNvPr id="21" name="AutoShape 7"/>
          <p:cNvCxnSpPr>
            <a:cxnSpLocks noChangeShapeType="1"/>
          </p:cNvCxnSpPr>
          <p:nvPr/>
        </p:nvCxnSpPr>
        <p:spPr bwMode="auto">
          <a:xfrm>
            <a:off x="4490218" y="3994386"/>
            <a:ext cx="503869" cy="0"/>
          </a:xfrm>
          <a:prstGeom prst="straightConnector1">
            <a:avLst/>
          </a:prstGeom>
          <a:noFill/>
          <a:ln w="63500">
            <a:solidFill>
              <a:srgbClr val="0000FF"/>
            </a:solidFill>
            <a:round/>
            <a:headEnd/>
            <a:tailEnd type="triangle" w="med" len="med"/>
          </a:ln>
        </p:spPr>
      </p:cxnSp>
      <p:sp>
        <p:nvSpPr>
          <p:cNvPr id="22" name="Text Box 2"/>
          <p:cNvSpPr txBox="1">
            <a:spLocks noChangeArrowheads="1"/>
          </p:cNvSpPr>
          <p:nvPr/>
        </p:nvSpPr>
        <p:spPr bwMode="auto">
          <a:xfrm>
            <a:off x="5090492" y="512667"/>
            <a:ext cx="2146860" cy="373347"/>
          </a:xfrm>
          <a:prstGeom prst="rect">
            <a:avLst/>
          </a:prstGeom>
          <a:noFill/>
          <a:ln w="50800">
            <a:solidFill>
              <a:srgbClr val="00B050"/>
            </a:solidFill>
            <a:prstDash val="solid"/>
            <a:miter lim="800000"/>
            <a:headEnd/>
            <a:tailEnd/>
          </a:ln>
        </p:spPr>
        <p:txBody>
          <a:bodyPr vert="horz" wrap="square" lIns="91416" tIns="45708" rIns="91416" bIns="45708" numCol="1" anchor="t" anchorCtr="0" compatLnSpc="1">
            <a:prstTxWarp prst="textNoShape">
              <a:avLst/>
            </a:prstTxWarp>
          </a:bodyPr>
          <a:lstStyle/>
          <a:p>
            <a:pPr defTabSz="914126" fontAlgn="base">
              <a:spcBef>
                <a:spcPct val="0"/>
              </a:spcBef>
              <a:spcAft>
                <a:spcPct val="0"/>
              </a:spcAft>
            </a:pPr>
            <a:endParaRPr kumimoji="1" lang="zh-TW" altLang="zh-TW" sz="1799">
              <a:latin typeface="Arial" pitchFamily="34" charset="0"/>
              <a:ea typeface="新細明體" pitchFamily="18" charset="-120"/>
              <a:cs typeface="新細明體" pitchFamily="18" charset="-120"/>
            </a:endParaRPr>
          </a:p>
        </p:txBody>
      </p:sp>
      <p:sp>
        <p:nvSpPr>
          <p:cNvPr id="23" name="Text Box 2"/>
          <p:cNvSpPr txBox="1">
            <a:spLocks noChangeArrowheads="1"/>
          </p:cNvSpPr>
          <p:nvPr/>
        </p:nvSpPr>
        <p:spPr bwMode="auto">
          <a:xfrm>
            <a:off x="5193102" y="3717032"/>
            <a:ext cx="6862144" cy="446145"/>
          </a:xfrm>
          <a:prstGeom prst="rect">
            <a:avLst/>
          </a:prstGeom>
          <a:noFill/>
          <a:ln w="50800">
            <a:solidFill>
              <a:srgbClr val="FF0000"/>
            </a:solidFill>
            <a:prstDash val="solid"/>
            <a:miter lim="800000"/>
            <a:headEnd/>
            <a:tailEnd/>
          </a:ln>
        </p:spPr>
        <p:txBody>
          <a:bodyPr vert="horz" wrap="square" lIns="91416" tIns="45708" rIns="91416" bIns="45708" numCol="1" anchor="t" anchorCtr="0" compatLnSpc="1">
            <a:prstTxWarp prst="textNoShape">
              <a:avLst/>
            </a:prstTxWarp>
          </a:bodyPr>
          <a:lstStyle/>
          <a:p>
            <a:pPr defTabSz="914126" fontAlgn="base">
              <a:spcBef>
                <a:spcPct val="0"/>
              </a:spcBef>
              <a:spcAft>
                <a:spcPct val="0"/>
              </a:spcAft>
            </a:pPr>
            <a:endParaRPr kumimoji="1" lang="zh-TW" altLang="zh-TW" sz="1799">
              <a:latin typeface="Arial" pitchFamily="34" charset="0"/>
              <a:ea typeface="新細明體" pitchFamily="18" charset="-120"/>
              <a:cs typeface="新細明體" pitchFamily="18" charset="-120"/>
            </a:endParaRPr>
          </a:p>
        </p:txBody>
      </p:sp>
      <p:sp>
        <p:nvSpPr>
          <p:cNvPr id="24" name="圓角矩形 23"/>
          <p:cNvSpPr/>
          <p:nvPr/>
        </p:nvSpPr>
        <p:spPr bwMode="auto">
          <a:xfrm>
            <a:off x="1408069" y="3732739"/>
            <a:ext cx="3020001" cy="510254"/>
          </a:xfrm>
          <a:prstGeom prst="roundRect">
            <a:avLst/>
          </a:prstGeom>
          <a:solidFill>
            <a:srgbClr val="FF0000"/>
          </a:solidFill>
          <a:ln w="38100" cap="flat" cmpd="sng" algn="ctr">
            <a:solidFill>
              <a:srgbClr val="FF0000"/>
            </a:solidFill>
            <a:prstDash val="solid"/>
            <a:round/>
            <a:headEnd type="none" w="med" len="med"/>
            <a:tailEnd type="none" w="med" len="med"/>
          </a:ln>
          <a:effectLst/>
          <a:extLst/>
        </p:spPr>
        <p:txBody>
          <a:bodyPr vert="horz" wrap="square" lIns="91416" tIns="45708" rIns="91416" bIns="45708" numCol="1" rtlCol="0" anchor="t" anchorCtr="0" compatLnSpc="1">
            <a:prstTxWarp prst="textNoShape">
              <a:avLst/>
            </a:prstTxWarp>
          </a:bodyPr>
          <a:lstStyle/>
          <a:p>
            <a:pPr marL="265033" indent="-265033">
              <a:buFont typeface="Wingdings" panose="05000000000000000000" pitchFamily="2" charset="2"/>
              <a:buChar char="ü"/>
            </a:pPr>
            <a:r>
              <a:rPr lang="zh-TW" altLang="en-US" sz="2399" b="1" dirty="0">
                <a:solidFill>
                  <a:schemeClr val="bg1"/>
                </a:solidFill>
                <a:latin typeface="微軟正黑體" panose="020B0604030504040204" pitchFamily="34" charset="-120"/>
                <a:ea typeface="微軟正黑體" panose="020B0604030504040204" pitchFamily="34" charset="-120"/>
              </a:rPr>
              <a:t>學生、家長須簽名</a:t>
            </a:r>
          </a:p>
        </p:txBody>
      </p:sp>
      <p:cxnSp>
        <p:nvCxnSpPr>
          <p:cNvPr id="25" name="AutoShape 7"/>
          <p:cNvCxnSpPr>
            <a:cxnSpLocks noChangeShapeType="1"/>
          </p:cNvCxnSpPr>
          <p:nvPr/>
        </p:nvCxnSpPr>
        <p:spPr bwMode="auto">
          <a:xfrm>
            <a:off x="9757098" y="2795501"/>
            <a:ext cx="503869" cy="0"/>
          </a:xfrm>
          <a:prstGeom prst="straightConnector1">
            <a:avLst/>
          </a:prstGeom>
          <a:noFill/>
          <a:ln w="63500">
            <a:solidFill>
              <a:srgbClr val="0000FF"/>
            </a:solidFill>
            <a:round/>
            <a:headEnd/>
            <a:tailEnd type="triangle" w="med" len="med"/>
          </a:ln>
        </p:spPr>
      </p:cxnSp>
      <p:sp>
        <p:nvSpPr>
          <p:cNvPr id="26" name="Text Box 2"/>
          <p:cNvSpPr txBox="1">
            <a:spLocks noChangeArrowheads="1"/>
          </p:cNvSpPr>
          <p:nvPr/>
        </p:nvSpPr>
        <p:spPr bwMode="auto">
          <a:xfrm>
            <a:off x="10270111" y="1075822"/>
            <a:ext cx="1785135" cy="2065146"/>
          </a:xfrm>
          <a:prstGeom prst="rect">
            <a:avLst/>
          </a:prstGeom>
          <a:noFill/>
          <a:ln w="50800">
            <a:solidFill>
              <a:srgbClr val="FF0000"/>
            </a:solidFill>
            <a:prstDash val="solid"/>
            <a:miter lim="800000"/>
            <a:headEnd/>
            <a:tailEnd/>
          </a:ln>
        </p:spPr>
        <p:txBody>
          <a:bodyPr vert="horz" wrap="square" lIns="91416" tIns="45708" rIns="91416" bIns="45708" numCol="1" anchor="t" anchorCtr="0" compatLnSpc="1">
            <a:prstTxWarp prst="textNoShape">
              <a:avLst/>
            </a:prstTxWarp>
          </a:bodyPr>
          <a:lstStyle/>
          <a:p>
            <a:pPr defTabSz="914126" fontAlgn="base">
              <a:spcBef>
                <a:spcPct val="0"/>
              </a:spcBef>
              <a:spcAft>
                <a:spcPct val="0"/>
              </a:spcAft>
            </a:pPr>
            <a:endParaRPr kumimoji="1" lang="zh-TW" altLang="zh-TW" sz="1799">
              <a:latin typeface="Arial" pitchFamily="34" charset="0"/>
              <a:ea typeface="新細明體" pitchFamily="18" charset="-120"/>
              <a:cs typeface="新細明體" pitchFamily="18" charset="-120"/>
            </a:endParaRPr>
          </a:p>
        </p:txBody>
      </p:sp>
      <p:sp>
        <p:nvSpPr>
          <p:cNvPr id="27" name="圓角矩形 26"/>
          <p:cNvSpPr/>
          <p:nvPr/>
        </p:nvSpPr>
        <p:spPr bwMode="auto">
          <a:xfrm>
            <a:off x="6648206" y="2533619"/>
            <a:ext cx="3057227" cy="532792"/>
          </a:xfrm>
          <a:prstGeom prst="roundRect">
            <a:avLst/>
          </a:prstGeom>
          <a:solidFill>
            <a:srgbClr val="FF0000"/>
          </a:solidFill>
          <a:ln w="38100" cap="flat" cmpd="sng" algn="ctr">
            <a:solidFill>
              <a:srgbClr val="FF0000"/>
            </a:solidFill>
            <a:prstDash val="solid"/>
            <a:round/>
            <a:headEnd type="none" w="med" len="med"/>
            <a:tailEnd type="none" w="med" len="med"/>
          </a:ln>
          <a:effectLst/>
          <a:extLst/>
        </p:spPr>
        <p:txBody>
          <a:bodyPr vert="horz" wrap="square" lIns="91416" tIns="45708" rIns="91416" bIns="45708" numCol="1" rtlCol="0" anchor="t" anchorCtr="0" compatLnSpc="1">
            <a:prstTxWarp prst="textNoShape">
              <a:avLst/>
            </a:prstTxWarp>
          </a:bodyPr>
          <a:lstStyle/>
          <a:p>
            <a:r>
              <a:rPr lang="zh-TW" altLang="en-US" sz="2399" b="1" dirty="0">
                <a:solidFill>
                  <a:schemeClr val="bg1"/>
                </a:solidFill>
                <a:latin typeface="微軟正黑體" panose="020B0604030504040204" pitchFamily="34" charset="-120"/>
                <a:ea typeface="微軟正黑體" panose="020B0604030504040204" pitchFamily="34" charset="-120"/>
              </a:rPr>
              <a:t>照片須與鑑定證相同</a:t>
            </a:r>
          </a:p>
        </p:txBody>
      </p:sp>
      <p:cxnSp>
        <p:nvCxnSpPr>
          <p:cNvPr id="28" name="AutoShape 7"/>
          <p:cNvCxnSpPr>
            <a:cxnSpLocks noChangeShapeType="1"/>
          </p:cNvCxnSpPr>
          <p:nvPr/>
        </p:nvCxnSpPr>
        <p:spPr bwMode="auto">
          <a:xfrm>
            <a:off x="4481499" y="5787406"/>
            <a:ext cx="503869" cy="0"/>
          </a:xfrm>
          <a:prstGeom prst="straightConnector1">
            <a:avLst/>
          </a:prstGeom>
          <a:noFill/>
          <a:ln w="63500">
            <a:solidFill>
              <a:srgbClr val="0000FF"/>
            </a:solidFill>
            <a:round/>
            <a:headEnd/>
            <a:tailEnd type="triangle" w="med" len="med"/>
          </a:ln>
        </p:spPr>
      </p:cxnSp>
      <p:sp>
        <p:nvSpPr>
          <p:cNvPr id="29" name="Text Box 2"/>
          <p:cNvSpPr txBox="1">
            <a:spLocks noChangeArrowheads="1"/>
          </p:cNvSpPr>
          <p:nvPr/>
        </p:nvSpPr>
        <p:spPr bwMode="auto">
          <a:xfrm>
            <a:off x="5193503" y="4788371"/>
            <a:ext cx="6861743" cy="1909290"/>
          </a:xfrm>
          <a:prstGeom prst="rect">
            <a:avLst/>
          </a:prstGeom>
          <a:noFill/>
          <a:ln w="50800">
            <a:solidFill>
              <a:srgbClr val="FF0000"/>
            </a:solidFill>
            <a:prstDash val="solid"/>
            <a:miter lim="800000"/>
            <a:headEnd/>
            <a:tailEnd/>
          </a:ln>
        </p:spPr>
        <p:txBody>
          <a:bodyPr vert="horz" wrap="square" lIns="91416" tIns="45708" rIns="91416" bIns="45708" numCol="1" anchor="t" anchorCtr="0" compatLnSpc="1">
            <a:prstTxWarp prst="textNoShape">
              <a:avLst/>
            </a:prstTxWarp>
          </a:bodyPr>
          <a:lstStyle/>
          <a:p>
            <a:pPr defTabSz="914126" fontAlgn="base">
              <a:spcBef>
                <a:spcPct val="0"/>
              </a:spcBef>
              <a:spcAft>
                <a:spcPct val="0"/>
              </a:spcAft>
            </a:pPr>
            <a:endParaRPr kumimoji="1" lang="zh-TW" altLang="zh-TW" sz="1799">
              <a:latin typeface="Arial" pitchFamily="34" charset="0"/>
              <a:ea typeface="新細明體" pitchFamily="18" charset="-120"/>
              <a:cs typeface="新細明體" pitchFamily="18" charset="-120"/>
            </a:endParaRPr>
          </a:p>
        </p:txBody>
      </p:sp>
      <p:sp>
        <p:nvSpPr>
          <p:cNvPr id="30" name="圓角矩形 29"/>
          <p:cNvSpPr/>
          <p:nvPr/>
        </p:nvSpPr>
        <p:spPr bwMode="auto">
          <a:xfrm>
            <a:off x="1566426" y="5373216"/>
            <a:ext cx="2861643" cy="828380"/>
          </a:xfrm>
          <a:prstGeom prst="roundRect">
            <a:avLst/>
          </a:prstGeom>
          <a:solidFill>
            <a:srgbClr val="FF0000"/>
          </a:solidFill>
          <a:ln w="38100" cap="flat" cmpd="sng" algn="ctr">
            <a:solidFill>
              <a:srgbClr val="FF0000"/>
            </a:solidFill>
            <a:prstDash val="solid"/>
            <a:round/>
            <a:headEnd type="none" w="med" len="med"/>
            <a:tailEnd type="none" w="med" len="med"/>
          </a:ln>
          <a:effectLst/>
          <a:extLst/>
        </p:spPr>
        <p:txBody>
          <a:bodyPr vert="horz" wrap="square" lIns="91416" tIns="45708" rIns="91416" bIns="45708" numCol="1" rtlCol="0" anchor="t" anchorCtr="0" compatLnSpc="1">
            <a:prstTxWarp prst="textNoShape">
              <a:avLst/>
            </a:prstTxWarp>
          </a:bodyPr>
          <a:lstStyle/>
          <a:p>
            <a:r>
              <a:rPr lang="zh-TW" altLang="en-US" sz="2399" b="1" dirty="0">
                <a:solidFill>
                  <a:schemeClr val="bg1"/>
                </a:solidFill>
                <a:latin typeface="微軟正黑體" panose="020B0604030504040204" pitchFamily="34" charset="-120"/>
                <a:ea typeface="微軟正黑體" panose="020B0604030504040204" pitchFamily="34" charset="-120"/>
              </a:rPr>
              <a:t>依序排列繳交資料，無則免附</a:t>
            </a:r>
          </a:p>
        </p:txBody>
      </p:sp>
      <p:sp>
        <p:nvSpPr>
          <p:cNvPr id="4" name="投影片編號版面配置區 3"/>
          <p:cNvSpPr>
            <a:spLocks noGrp="1"/>
          </p:cNvSpPr>
          <p:nvPr>
            <p:ph type="sldNum" sz="quarter" idx="12"/>
          </p:nvPr>
        </p:nvSpPr>
        <p:spPr/>
        <p:txBody>
          <a:bodyPr/>
          <a:lstStyle/>
          <a:p>
            <a:fld id="{DA60BA0E-20D0-4E7C-B286-26C960A6788F}" type="slidenum">
              <a:rPr lang="en-US" altLang="zh-TW" noProof="0" smtClean="0"/>
              <a:pPr/>
              <a:t>26</a:t>
            </a:fld>
            <a:endParaRPr lang="zh-TW" altLang="en-US" noProof="0" dirty="0"/>
          </a:p>
        </p:txBody>
      </p:sp>
    </p:spTree>
    <p:extLst>
      <p:ext uri="{BB962C8B-B14F-4D97-AF65-F5344CB8AC3E}">
        <p14:creationId xmlns:p14="http://schemas.microsoft.com/office/powerpoint/2010/main" val="338649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2" grpId="0" animBg="1"/>
      <p:bldP spid="23" grpId="0" animBg="1"/>
      <p:bldP spid="24" grpId="0" animBg="1"/>
      <p:bldP spid="26" grpId="0" animBg="1"/>
      <p:bldP spid="27" grpId="0" animBg="1"/>
      <p:bldP spid="29" grpId="0" animBg="1"/>
      <p:bldP spid="3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3"/>
          <a:stretch>
            <a:fillRect/>
          </a:stretch>
        </p:blipFill>
        <p:spPr>
          <a:xfrm>
            <a:off x="4988200" y="44624"/>
            <a:ext cx="7129046" cy="6687766"/>
          </a:xfrm>
          <a:prstGeom prst="rect">
            <a:avLst/>
          </a:prstGeom>
        </p:spPr>
      </p:pic>
      <p:sp>
        <p:nvSpPr>
          <p:cNvPr id="2" name="標題 1"/>
          <p:cNvSpPr>
            <a:spLocks noGrp="1"/>
          </p:cNvSpPr>
          <p:nvPr>
            <p:ph type="title"/>
          </p:nvPr>
        </p:nvSpPr>
        <p:spPr>
          <a:xfrm>
            <a:off x="1891226" y="836712"/>
            <a:ext cx="2841287" cy="672496"/>
          </a:xfrm>
        </p:spPr>
        <p:txBody>
          <a:bodyPr>
            <a:normAutofit fontScale="90000"/>
          </a:bodyPr>
          <a:lstStyle/>
          <a:p>
            <a:r>
              <a:rPr lang="zh-TW" altLang="en-US" sz="4399" b="1" dirty="0">
                <a:solidFill>
                  <a:srgbClr val="FF0000"/>
                </a:solidFill>
              </a:rPr>
              <a:t>特質檢核表</a:t>
            </a:r>
            <a:endParaRPr lang="zh-TW" altLang="en-US" b="1" dirty="0">
              <a:solidFill>
                <a:srgbClr val="7030A0"/>
              </a:solidFill>
            </a:endParaRPr>
          </a:p>
        </p:txBody>
      </p:sp>
      <p:sp>
        <p:nvSpPr>
          <p:cNvPr id="3" name="內容版面配置區 2"/>
          <p:cNvSpPr>
            <a:spLocks noGrp="1"/>
          </p:cNvSpPr>
          <p:nvPr>
            <p:ph idx="1"/>
          </p:nvPr>
        </p:nvSpPr>
        <p:spPr>
          <a:xfrm>
            <a:off x="216800" y="1752400"/>
            <a:ext cx="4952006" cy="4541328"/>
          </a:xfrm>
        </p:spPr>
        <p:txBody>
          <a:bodyPr>
            <a:noAutofit/>
          </a:bodyPr>
          <a:lstStyle/>
          <a:p>
            <a:pPr>
              <a:lnSpc>
                <a:spcPts val="3999"/>
              </a:lnSpc>
              <a:spcBef>
                <a:spcPts val="600"/>
              </a:spcBef>
              <a:buFont typeface="Wingdings" panose="05000000000000000000" pitchFamily="2" charset="2"/>
              <a:buChar char="l"/>
            </a:pPr>
            <a:r>
              <a:rPr lang="zh-TW" altLang="en-US" sz="3199" b="1" dirty="0">
                <a:solidFill>
                  <a:srgbClr val="002060"/>
                </a:solidFill>
              </a:rPr>
              <a:t>依報名類別選擇表件</a:t>
            </a:r>
            <a:endParaRPr lang="en-US" altLang="zh-TW" sz="3199" b="1" dirty="0">
              <a:solidFill>
                <a:srgbClr val="002060"/>
              </a:solidFill>
            </a:endParaRPr>
          </a:p>
          <a:p>
            <a:pPr marL="345971" indent="15870">
              <a:lnSpc>
                <a:spcPts val="3999"/>
              </a:lnSpc>
              <a:spcBef>
                <a:spcPts val="0"/>
              </a:spcBef>
              <a:buFont typeface="Wingdings" panose="05000000000000000000" pitchFamily="2" charset="2"/>
              <a:buChar char="ü"/>
            </a:pPr>
            <a:r>
              <a:rPr lang="zh-TW" altLang="en-US" sz="2799" b="1" dirty="0" smtClean="0">
                <a:solidFill>
                  <a:srgbClr val="00B050"/>
                </a:solidFill>
              </a:rPr>
              <a:t>英語</a:t>
            </a:r>
            <a:r>
              <a:rPr lang="zh-TW" altLang="en-US" sz="2799" b="1" dirty="0">
                <a:solidFill>
                  <a:srgbClr val="00B050"/>
                </a:solidFill>
              </a:rPr>
              <a:t>：附件二</a:t>
            </a:r>
            <a:r>
              <a:rPr lang="en-US" altLang="zh-TW" sz="2799" b="1" dirty="0">
                <a:solidFill>
                  <a:srgbClr val="00B050"/>
                </a:solidFill>
              </a:rPr>
              <a:t>-2</a:t>
            </a:r>
          </a:p>
          <a:p>
            <a:pPr marL="345971" indent="15870">
              <a:lnSpc>
                <a:spcPts val="3999"/>
              </a:lnSpc>
              <a:spcBef>
                <a:spcPts val="0"/>
              </a:spcBef>
              <a:buFont typeface="Wingdings" panose="05000000000000000000" pitchFamily="2" charset="2"/>
              <a:buChar char="ü"/>
            </a:pPr>
            <a:r>
              <a:rPr lang="zh-TW" altLang="en-US" sz="2799" b="1" dirty="0">
                <a:solidFill>
                  <a:srgbClr val="00B050"/>
                </a:solidFill>
              </a:rPr>
              <a:t>數理：附件四</a:t>
            </a:r>
            <a:r>
              <a:rPr lang="en-US" altLang="zh-TW" sz="2799" b="1" dirty="0">
                <a:solidFill>
                  <a:srgbClr val="00B050"/>
                </a:solidFill>
              </a:rPr>
              <a:t>-2</a:t>
            </a:r>
          </a:p>
        </p:txBody>
      </p:sp>
      <p:sp>
        <p:nvSpPr>
          <p:cNvPr id="28" name="內容版面配置區 2"/>
          <p:cNvSpPr txBox="1">
            <a:spLocks/>
          </p:cNvSpPr>
          <p:nvPr/>
        </p:nvSpPr>
        <p:spPr bwMode="gray">
          <a:xfrm>
            <a:off x="475714" y="4135438"/>
            <a:ext cx="4283943" cy="2040622"/>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6" tIns="45708" rIns="91416" bIns="45708"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Font typeface="Wingdings" panose="05000000000000000000" pitchFamily="2" charset="2"/>
              <a:buChar char="v"/>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2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2"/>
              </a:buClr>
              <a:buChar char="•"/>
              <a:defRPr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zh-TW" altLang="en-US" sz="2199" b="1" kern="0" dirty="0">
                <a:solidFill>
                  <a:srgbClr val="0070C0"/>
                </a:solidFill>
                <a:latin typeface="Arial" panose="020B0604020202020204" pitchFamily="34" charset="0"/>
              </a:rPr>
              <a:t>過去得獎紀錄</a:t>
            </a:r>
            <a:endParaRPr lang="en-US" altLang="zh-TW" sz="2199" b="1" kern="0" dirty="0">
              <a:solidFill>
                <a:srgbClr val="0070C0"/>
              </a:solidFill>
              <a:latin typeface="Arial" panose="020B0604020202020204" pitchFamily="34" charset="0"/>
            </a:endParaRPr>
          </a:p>
          <a:p>
            <a:pPr>
              <a:spcBef>
                <a:spcPts val="0"/>
              </a:spcBef>
            </a:pPr>
            <a:r>
              <a:rPr lang="zh-TW" altLang="en-US" sz="2199" b="1" kern="0" dirty="0">
                <a:solidFill>
                  <a:srgbClr val="0070C0"/>
                </a:solidFill>
                <a:latin typeface="Arial" panose="020B0604020202020204" pitchFamily="34" charset="0"/>
              </a:rPr>
              <a:t>曾參加</a:t>
            </a:r>
            <a:r>
              <a:rPr lang="zh-TW" altLang="en-US" sz="2199" b="1" kern="0" dirty="0" smtClean="0">
                <a:solidFill>
                  <a:srgbClr val="0070C0"/>
                </a:solidFill>
                <a:latin typeface="Arial" panose="020B0604020202020204" pitchFamily="34" charset="0"/>
              </a:rPr>
              <a:t>之</a:t>
            </a:r>
            <a:r>
              <a:rPr lang="zh-TW" altLang="en-US" sz="2199" b="1" kern="0" dirty="0">
                <a:solidFill>
                  <a:srgbClr val="0070C0"/>
                </a:solidFill>
                <a:latin typeface="Arial" panose="020B0604020202020204" pitchFamily="34" charset="0"/>
              </a:rPr>
              <a:t>英語</a:t>
            </a:r>
            <a:r>
              <a:rPr lang="zh-TW" altLang="en-US" sz="2199" b="1" kern="0" dirty="0" smtClean="0">
                <a:solidFill>
                  <a:srgbClr val="0070C0"/>
                </a:solidFill>
                <a:latin typeface="Arial" panose="020B0604020202020204" pitchFamily="34" charset="0"/>
              </a:rPr>
              <a:t>競賽</a:t>
            </a:r>
            <a:endParaRPr lang="en-US" altLang="zh-TW" sz="2199" b="1" kern="0" dirty="0">
              <a:solidFill>
                <a:srgbClr val="0070C0"/>
              </a:solidFill>
              <a:latin typeface="Arial" panose="020B0604020202020204" pitchFamily="34" charset="0"/>
            </a:endParaRPr>
          </a:p>
          <a:p>
            <a:pPr>
              <a:spcBef>
                <a:spcPts val="0"/>
              </a:spcBef>
            </a:pPr>
            <a:r>
              <a:rPr lang="zh-TW" altLang="en-US" sz="2199" b="1" kern="0" dirty="0" smtClean="0">
                <a:solidFill>
                  <a:srgbClr val="0070C0"/>
                </a:solidFill>
                <a:latin typeface="Arial" panose="020B0604020202020204" pitchFamily="34" charset="0"/>
              </a:rPr>
              <a:t>對英語之</a:t>
            </a:r>
            <a:r>
              <a:rPr lang="zh-TW" altLang="en-US" sz="2199" b="1" kern="0" dirty="0">
                <a:solidFill>
                  <a:srgbClr val="0070C0"/>
                </a:solidFill>
                <a:latin typeface="Arial" panose="020B0604020202020204" pitchFamily="34" charset="0"/>
              </a:rPr>
              <a:t>喜好興趣表現</a:t>
            </a:r>
            <a:endParaRPr lang="en-US" altLang="zh-TW" sz="2199" b="1" kern="0" dirty="0">
              <a:solidFill>
                <a:srgbClr val="0070C0"/>
              </a:solidFill>
              <a:latin typeface="Arial" panose="020B0604020202020204" pitchFamily="34" charset="0"/>
            </a:endParaRPr>
          </a:p>
          <a:p>
            <a:pPr>
              <a:spcBef>
                <a:spcPts val="0"/>
              </a:spcBef>
            </a:pPr>
            <a:r>
              <a:rPr lang="zh-TW" altLang="en-US" sz="2199" b="1" kern="0" dirty="0" smtClean="0">
                <a:solidFill>
                  <a:srgbClr val="0070C0"/>
                </a:solidFill>
                <a:latin typeface="Arial" panose="020B0604020202020204" pitchFamily="34" charset="0"/>
              </a:rPr>
              <a:t>小學英語學習</a:t>
            </a:r>
            <a:r>
              <a:rPr lang="en-US" altLang="zh-TW" sz="2199" b="1" kern="0" dirty="0">
                <a:solidFill>
                  <a:srgbClr val="0070C0"/>
                </a:solidFill>
                <a:latin typeface="Arial" panose="020B0604020202020204" pitchFamily="34" charset="0"/>
              </a:rPr>
              <a:t>/</a:t>
            </a:r>
            <a:r>
              <a:rPr lang="zh-TW" altLang="en-US" sz="2199" b="1" kern="0" dirty="0">
                <a:solidFill>
                  <a:srgbClr val="0070C0"/>
                </a:solidFill>
                <a:latin typeface="Arial" panose="020B0604020202020204" pitchFamily="34" charset="0"/>
              </a:rPr>
              <a:t>段考表現</a:t>
            </a:r>
            <a:endParaRPr lang="en-US" altLang="zh-TW" sz="2199" b="1" kern="0" dirty="0">
              <a:solidFill>
                <a:srgbClr val="0070C0"/>
              </a:solidFill>
              <a:latin typeface="Arial" panose="020B0604020202020204" pitchFamily="34" charset="0"/>
            </a:endParaRPr>
          </a:p>
          <a:p>
            <a:r>
              <a:rPr lang="zh-TW" altLang="en-US" sz="2799" b="1" u="sng" dirty="0">
                <a:solidFill>
                  <a:srgbClr val="FF0000"/>
                </a:solidFill>
                <a:latin typeface="微軟正黑體" panose="020B0604030504040204" pitchFamily="34" charset="-120"/>
                <a:ea typeface="微軟正黑體" panose="020B0604030504040204" pitchFamily="34" charset="-120"/>
              </a:rPr>
              <a:t>不可以空白</a:t>
            </a:r>
            <a:endParaRPr lang="en-US" altLang="zh-TW" sz="2799" b="1" u="sng" dirty="0">
              <a:solidFill>
                <a:srgbClr val="FF0000"/>
              </a:solidFill>
              <a:latin typeface="微軟正黑體" panose="020B0604030504040204" pitchFamily="34" charset="-120"/>
              <a:ea typeface="微軟正黑體" panose="020B0604030504040204" pitchFamily="34" charset="-120"/>
            </a:endParaRPr>
          </a:p>
        </p:txBody>
      </p:sp>
      <p:cxnSp>
        <p:nvCxnSpPr>
          <p:cNvPr id="30" name="AutoShape 4"/>
          <p:cNvCxnSpPr>
            <a:cxnSpLocks noChangeShapeType="1"/>
          </p:cNvCxnSpPr>
          <p:nvPr/>
        </p:nvCxnSpPr>
        <p:spPr bwMode="auto">
          <a:xfrm>
            <a:off x="4780917" y="5250125"/>
            <a:ext cx="395897" cy="295524"/>
          </a:xfrm>
          <a:prstGeom prst="straightConnector1">
            <a:avLst/>
          </a:prstGeom>
          <a:noFill/>
          <a:ln w="63500">
            <a:solidFill>
              <a:srgbClr val="0000FF"/>
            </a:solidFill>
            <a:round/>
            <a:headEnd/>
            <a:tailEnd type="triangle" w="med" len="med"/>
          </a:ln>
        </p:spPr>
      </p:cxnSp>
      <p:sp>
        <p:nvSpPr>
          <p:cNvPr id="13" name="Text Box 2"/>
          <p:cNvSpPr txBox="1">
            <a:spLocks noChangeArrowheads="1"/>
          </p:cNvSpPr>
          <p:nvPr/>
        </p:nvSpPr>
        <p:spPr bwMode="auto">
          <a:xfrm>
            <a:off x="10212417" y="2358951"/>
            <a:ext cx="1739436" cy="205953"/>
          </a:xfrm>
          <a:prstGeom prst="rect">
            <a:avLst/>
          </a:prstGeom>
          <a:noFill/>
          <a:ln w="50800">
            <a:solidFill>
              <a:srgbClr val="FF0000"/>
            </a:solidFill>
            <a:prstDash val="solid"/>
            <a:miter lim="800000"/>
            <a:headEnd/>
            <a:tailEnd/>
          </a:ln>
        </p:spPr>
        <p:txBody>
          <a:bodyPr vert="horz" wrap="square" lIns="91416" tIns="45708" rIns="91416" bIns="45708" numCol="1" anchor="t" anchorCtr="0" compatLnSpc="1">
            <a:prstTxWarp prst="textNoShape">
              <a:avLst/>
            </a:prstTxWarp>
          </a:bodyPr>
          <a:lstStyle/>
          <a:p>
            <a:pPr defTabSz="914126" fontAlgn="base">
              <a:spcBef>
                <a:spcPct val="0"/>
              </a:spcBef>
              <a:spcAft>
                <a:spcPct val="0"/>
              </a:spcAft>
            </a:pPr>
            <a:endParaRPr kumimoji="1" lang="zh-TW" altLang="zh-TW" sz="1799">
              <a:latin typeface="Arial" pitchFamily="34" charset="0"/>
              <a:ea typeface="新細明體" pitchFamily="18" charset="-120"/>
              <a:cs typeface="新細明體" pitchFamily="18" charset="-120"/>
            </a:endParaRPr>
          </a:p>
        </p:txBody>
      </p:sp>
      <p:sp>
        <p:nvSpPr>
          <p:cNvPr id="14" name="圓角矩形 13"/>
          <p:cNvSpPr/>
          <p:nvPr/>
        </p:nvSpPr>
        <p:spPr bwMode="auto">
          <a:xfrm>
            <a:off x="6928115" y="2272908"/>
            <a:ext cx="3249216" cy="436012"/>
          </a:xfrm>
          <a:prstGeom prst="roundRect">
            <a:avLst/>
          </a:prstGeom>
          <a:solidFill>
            <a:srgbClr val="FF0000"/>
          </a:solidFill>
          <a:ln w="38100" cap="flat" cmpd="sng" algn="ctr">
            <a:solidFill>
              <a:srgbClr val="FF0000"/>
            </a:solidFill>
            <a:prstDash val="solid"/>
            <a:round/>
            <a:headEnd type="none" w="med" len="med"/>
            <a:tailEnd type="none" w="med" len="med"/>
          </a:ln>
          <a:effectLst/>
          <a:extLst/>
        </p:spPr>
        <p:txBody>
          <a:bodyPr vert="horz" wrap="square" lIns="91416" tIns="45708" rIns="91416" bIns="45708" numCol="1" rtlCol="0" anchor="t" anchorCtr="0" compatLnSpc="1">
            <a:prstTxWarp prst="textNoShape">
              <a:avLst/>
            </a:prstTxWarp>
          </a:bodyPr>
          <a:lstStyle/>
          <a:p>
            <a:pPr lvl="0" fontAlgn="base">
              <a:spcBef>
                <a:spcPct val="0"/>
              </a:spcBef>
              <a:spcAft>
                <a:spcPct val="0"/>
              </a:spcAft>
              <a:defRPr/>
            </a:pPr>
            <a:r>
              <a:rPr lang="en-US" altLang="zh-TW" sz="2399" b="1" kern="0" dirty="0">
                <a:solidFill>
                  <a:schemeClr val="bg1"/>
                </a:solidFill>
                <a:latin typeface="Arial" panose="020B0604020202020204" pitchFamily="34" charset="0"/>
              </a:rPr>
              <a:t>5</a:t>
            </a:r>
            <a:r>
              <a:rPr lang="zh-TW" altLang="en-US" sz="2399" b="1" kern="0" dirty="0">
                <a:solidFill>
                  <a:schemeClr val="bg1"/>
                </a:solidFill>
                <a:latin typeface="Arial" panose="020B0604020202020204" pitchFamily="34" charset="0"/>
              </a:rPr>
              <a:t>最高</a:t>
            </a:r>
            <a:r>
              <a:rPr lang="en-US" altLang="zh-TW" sz="2399" b="1" kern="0" dirty="0">
                <a:solidFill>
                  <a:schemeClr val="bg1"/>
                </a:solidFill>
                <a:latin typeface="Arial" panose="020B0604020202020204" pitchFamily="34" charset="0"/>
              </a:rPr>
              <a:t>,5</a:t>
            </a:r>
            <a:r>
              <a:rPr lang="zh-TW" altLang="en-US" sz="2399" b="1" kern="0" dirty="0">
                <a:solidFill>
                  <a:schemeClr val="bg1"/>
                </a:solidFill>
                <a:latin typeface="Arial" panose="020B0604020202020204" pitchFamily="34" charset="0"/>
              </a:rPr>
              <a:t>→</a:t>
            </a:r>
            <a:r>
              <a:rPr lang="en-US" altLang="zh-TW" sz="2399" b="1" kern="0" dirty="0">
                <a:solidFill>
                  <a:schemeClr val="bg1"/>
                </a:solidFill>
                <a:latin typeface="Arial" panose="020B0604020202020204" pitchFamily="34" charset="0"/>
              </a:rPr>
              <a:t>4</a:t>
            </a:r>
            <a:r>
              <a:rPr lang="zh-TW" altLang="en-US" sz="2399" b="1" kern="0" dirty="0">
                <a:solidFill>
                  <a:schemeClr val="bg1"/>
                </a:solidFill>
                <a:latin typeface="Arial" panose="020B0604020202020204" pitchFamily="34" charset="0"/>
              </a:rPr>
              <a:t>→</a:t>
            </a:r>
            <a:r>
              <a:rPr lang="en-US" altLang="zh-TW" sz="2399" b="1" kern="0" dirty="0">
                <a:solidFill>
                  <a:schemeClr val="bg1"/>
                </a:solidFill>
                <a:latin typeface="Arial" panose="020B0604020202020204" pitchFamily="34" charset="0"/>
              </a:rPr>
              <a:t>3</a:t>
            </a:r>
            <a:r>
              <a:rPr lang="zh-TW" altLang="en-US" sz="2399" b="1" kern="0" dirty="0">
                <a:solidFill>
                  <a:schemeClr val="bg1"/>
                </a:solidFill>
                <a:latin typeface="Arial" panose="020B0604020202020204" pitchFamily="34" charset="0"/>
              </a:rPr>
              <a:t>→</a:t>
            </a:r>
            <a:r>
              <a:rPr lang="en-US" altLang="zh-TW" sz="2399" b="1" kern="0" dirty="0">
                <a:solidFill>
                  <a:schemeClr val="bg1"/>
                </a:solidFill>
                <a:latin typeface="Arial" panose="020B0604020202020204" pitchFamily="34" charset="0"/>
              </a:rPr>
              <a:t>2</a:t>
            </a:r>
            <a:r>
              <a:rPr lang="zh-TW" altLang="en-US" sz="2399" b="1" kern="0" dirty="0">
                <a:solidFill>
                  <a:schemeClr val="bg1"/>
                </a:solidFill>
                <a:latin typeface="Arial" panose="020B0604020202020204" pitchFamily="34" charset="0"/>
              </a:rPr>
              <a:t>→</a:t>
            </a:r>
            <a:r>
              <a:rPr lang="en-US" altLang="zh-TW" sz="2399" b="1" kern="0" dirty="0">
                <a:solidFill>
                  <a:schemeClr val="bg1"/>
                </a:solidFill>
                <a:latin typeface="Arial" panose="020B0604020202020204" pitchFamily="34" charset="0"/>
              </a:rPr>
              <a:t>1</a:t>
            </a:r>
            <a:endParaRPr lang="zh-TW" altLang="en-US" sz="2399" b="1" kern="0" dirty="0">
              <a:solidFill>
                <a:schemeClr val="bg1"/>
              </a:solidFill>
              <a:latin typeface="Arial" panose="020B0604020202020204" pitchFamily="34" charset="0"/>
            </a:endParaRPr>
          </a:p>
        </p:txBody>
      </p:sp>
      <p:sp>
        <p:nvSpPr>
          <p:cNvPr id="15" name="Text Box 2"/>
          <p:cNvSpPr txBox="1">
            <a:spLocks noChangeArrowheads="1"/>
          </p:cNvSpPr>
          <p:nvPr/>
        </p:nvSpPr>
        <p:spPr bwMode="auto">
          <a:xfrm>
            <a:off x="5263927" y="5949280"/>
            <a:ext cx="6735141" cy="482358"/>
          </a:xfrm>
          <a:prstGeom prst="rect">
            <a:avLst/>
          </a:prstGeom>
          <a:noFill/>
          <a:ln w="50800">
            <a:solidFill>
              <a:srgbClr val="FF0000"/>
            </a:solidFill>
            <a:prstDash val="solid"/>
            <a:miter lim="800000"/>
            <a:headEnd/>
            <a:tailEnd/>
          </a:ln>
        </p:spPr>
        <p:txBody>
          <a:bodyPr vert="horz" wrap="square" lIns="91416" tIns="45708" rIns="91416" bIns="45708" numCol="1" anchor="t" anchorCtr="0" compatLnSpc="1">
            <a:prstTxWarp prst="textNoShape">
              <a:avLst/>
            </a:prstTxWarp>
          </a:bodyPr>
          <a:lstStyle/>
          <a:p>
            <a:pPr defTabSz="914126" fontAlgn="base">
              <a:spcBef>
                <a:spcPct val="0"/>
              </a:spcBef>
              <a:spcAft>
                <a:spcPct val="0"/>
              </a:spcAft>
            </a:pPr>
            <a:endParaRPr kumimoji="1" lang="zh-TW" altLang="zh-TW" sz="1799">
              <a:latin typeface="Arial" pitchFamily="34" charset="0"/>
              <a:ea typeface="新細明體" pitchFamily="18" charset="-120"/>
              <a:cs typeface="新細明體" pitchFamily="18" charset="-120"/>
            </a:endParaRPr>
          </a:p>
        </p:txBody>
      </p:sp>
      <p:sp>
        <p:nvSpPr>
          <p:cNvPr id="16" name="圓角矩形 15"/>
          <p:cNvSpPr/>
          <p:nvPr/>
        </p:nvSpPr>
        <p:spPr bwMode="auto">
          <a:xfrm>
            <a:off x="9861961" y="5488350"/>
            <a:ext cx="2089892" cy="436012"/>
          </a:xfrm>
          <a:prstGeom prst="roundRect">
            <a:avLst/>
          </a:prstGeom>
          <a:solidFill>
            <a:srgbClr val="FF0000"/>
          </a:solidFill>
          <a:ln w="38100" cap="flat" cmpd="sng" algn="ctr">
            <a:solidFill>
              <a:srgbClr val="FF0000"/>
            </a:solidFill>
            <a:prstDash val="solid"/>
            <a:round/>
            <a:headEnd type="none" w="med" len="med"/>
            <a:tailEnd type="none" w="med" len="med"/>
          </a:ln>
          <a:effectLst/>
          <a:extLst/>
        </p:spPr>
        <p:txBody>
          <a:bodyPr vert="horz" wrap="square" lIns="91416" tIns="45708" rIns="91416" bIns="45708" numCol="1" rtlCol="0" anchor="t" anchorCtr="0" compatLnSpc="1">
            <a:prstTxWarp prst="textNoShape">
              <a:avLst/>
            </a:prstTxWarp>
          </a:bodyPr>
          <a:lstStyle/>
          <a:p>
            <a:r>
              <a:rPr lang="zh-TW" altLang="en-US" sz="2399" b="1" dirty="0">
                <a:solidFill>
                  <a:schemeClr val="bg1"/>
                </a:solidFill>
                <a:latin typeface="微軟正黑體" panose="020B0604030504040204" pitchFamily="34" charset="-120"/>
                <a:ea typeface="微軟正黑體" panose="020B0604030504040204" pitchFamily="34" charset="-120"/>
              </a:rPr>
              <a:t>推薦人須簽名</a:t>
            </a:r>
          </a:p>
        </p:txBody>
      </p:sp>
      <p:sp>
        <p:nvSpPr>
          <p:cNvPr id="17" name="Text Box 2"/>
          <p:cNvSpPr txBox="1">
            <a:spLocks noChangeArrowheads="1"/>
          </p:cNvSpPr>
          <p:nvPr/>
        </p:nvSpPr>
        <p:spPr bwMode="auto">
          <a:xfrm>
            <a:off x="6670476" y="231103"/>
            <a:ext cx="574603" cy="267919"/>
          </a:xfrm>
          <a:prstGeom prst="rect">
            <a:avLst/>
          </a:prstGeom>
          <a:noFill/>
          <a:ln w="50800">
            <a:solidFill>
              <a:srgbClr val="00B050"/>
            </a:solidFill>
            <a:prstDash val="solid"/>
            <a:miter lim="800000"/>
            <a:headEnd/>
            <a:tailEnd/>
          </a:ln>
        </p:spPr>
        <p:txBody>
          <a:bodyPr vert="horz" wrap="square" lIns="91416" tIns="45708" rIns="91416" bIns="45708" numCol="1" anchor="t" anchorCtr="0" compatLnSpc="1">
            <a:prstTxWarp prst="textNoShape">
              <a:avLst/>
            </a:prstTxWarp>
          </a:bodyPr>
          <a:lstStyle/>
          <a:p>
            <a:pPr defTabSz="914126" fontAlgn="base">
              <a:spcBef>
                <a:spcPct val="0"/>
              </a:spcBef>
              <a:spcAft>
                <a:spcPct val="0"/>
              </a:spcAft>
            </a:pPr>
            <a:endParaRPr kumimoji="1" lang="zh-TW" altLang="zh-TW" sz="1799">
              <a:latin typeface="Arial" pitchFamily="34" charset="0"/>
              <a:ea typeface="新細明體" pitchFamily="18" charset="-120"/>
              <a:cs typeface="新細明體" pitchFamily="18" charset="-120"/>
            </a:endParaRPr>
          </a:p>
        </p:txBody>
      </p:sp>
      <p:sp>
        <p:nvSpPr>
          <p:cNvPr id="18" name="Text Box 2"/>
          <p:cNvSpPr txBox="1">
            <a:spLocks noChangeArrowheads="1"/>
          </p:cNvSpPr>
          <p:nvPr/>
        </p:nvSpPr>
        <p:spPr bwMode="auto">
          <a:xfrm>
            <a:off x="5142495" y="4653136"/>
            <a:ext cx="5992477" cy="252186"/>
          </a:xfrm>
          <a:prstGeom prst="rect">
            <a:avLst/>
          </a:prstGeom>
          <a:noFill/>
          <a:ln w="50800">
            <a:solidFill>
              <a:schemeClr val="accent2">
                <a:lumMod val="50000"/>
              </a:schemeClr>
            </a:solidFill>
            <a:prstDash val="solid"/>
            <a:miter lim="800000"/>
            <a:headEnd/>
            <a:tailEnd/>
          </a:ln>
        </p:spPr>
        <p:txBody>
          <a:bodyPr vert="horz" wrap="square" lIns="91416" tIns="45708" rIns="91416" bIns="45708" numCol="1" anchor="t" anchorCtr="0" compatLnSpc="1">
            <a:prstTxWarp prst="textNoShape">
              <a:avLst/>
            </a:prstTxWarp>
          </a:bodyPr>
          <a:lstStyle/>
          <a:p>
            <a:pPr defTabSz="914126" fontAlgn="base">
              <a:spcBef>
                <a:spcPct val="0"/>
              </a:spcBef>
              <a:spcAft>
                <a:spcPct val="0"/>
              </a:spcAft>
            </a:pPr>
            <a:endParaRPr kumimoji="1" lang="zh-TW" altLang="zh-TW" sz="1799">
              <a:latin typeface="Arial" pitchFamily="34" charset="0"/>
              <a:ea typeface="新細明體" pitchFamily="18" charset="-120"/>
              <a:cs typeface="新細明體" pitchFamily="18" charset="-120"/>
            </a:endParaRPr>
          </a:p>
        </p:txBody>
      </p:sp>
      <p:sp>
        <p:nvSpPr>
          <p:cNvPr id="4" name="投影片編號版面配置區 3"/>
          <p:cNvSpPr>
            <a:spLocks noGrp="1"/>
          </p:cNvSpPr>
          <p:nvPr>
            <p:ph type="sldNum" sz="quarter" idx="12"/>
          </p:nvPr>
        </p:nvSpPr>
        <p:spPr/>
        <p:txBody>
          <a:bodyPr/>
          <a:lstStyle/>
          <a:p>
            <a:fld id="{DA60BA0E-20D0-4E7C-B286-26C960A6788F}" type="slidenum">
              <a:rPr lang="en-US" altLang="zh-TW" noProof="0" smtClean="0"/>
              <a:pPr/>
              <a:t>27</a:t>
            </a:fld>
            <a:endParaRPr lang="zh-TW" altLang="en-US" noProof="0" dirty="0"/>
          </a:p>
        </p:txBody>
      </p:sp>
      <p:sp>
        <p:nvSpPr>
          <p:cNvPr id="21" name="標題 1"/>
          <p:cNvSpPr txBox="1">
            <a:spLocks/>
          </p:cNvSpPr>
          <p:nvPr/>
        </p:nvSpPr>
        <p:spPr>
          <a:xfrm>
            <a:off x="261100" y="-176546"/>
            <a:ext cx="2971395" cy="907107"/>
          </a:xfrm>
          <a:prstGeom prst="rect">
            <a:avLst/>
          </a:prstGeom>
        </p:spPr>
        <p:txBody>
          <a:bodyPr vert="horz" lIns="91416" tIns="45708" rIns="91416" bIns="45708" rtlCol="0" anchor="b">
            <a:normAutofit fontScale="97500"/>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4000" b="1" dirty="0">
                <a:solidFill>
                  <a:srgbClr val="7030A0"/>
                </a:solidFill>
              </a:rPr>
              <a:t>管道</a:t>
            </a:r>
            <a:r>
              <a:rPr lang="zh-TW" altLang="en-US" sz="4000" b="1" dirty="0" smtClean="0">
                <a:solidFill>
                  <a:srgbClr val="7030A0"/>
                </a:solidFill>
              </a:rPr>
              <a:t>一、二</a:t>
            </a:r>
            <a:endParaRPr lang="zh-TW" altLang="en-US" sz="4000" b="1" dirty="0">
              <a:solidFill>
                <a:srgbClr val="7030A0"/>
              </a:solidFill>
            </a:endParaRPr>
          </a:p>
        </p:txBody>
      </p:sp>
    </p:spTree>
    <p:extLst>
      <p:ext uri="{BB962C8B-B14F-4D97-AF65-F5344CB8AC3E}">
        <p14:creationId xmlns:p14="http://schemas.microsoft.com/office/powerpoint/2010/main" val="396640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8" grpId="0" animBg="1"/>
      <p:bldP spid="13" grpId="0" animBg="1"/>
      <p:bldP spid="14" grpId="0" animBg="1"/>
      <p:bldP spid="15" grpId="0" animBg="1"/>
      <p:bldP spid="16" grpId="0" animBg="1"/>
      <p:bldP spid="17" grpId="0"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3"/>
          <a:stretch>
            <a:fillRect/>
          </a:stretch>
        </p:blipFill>
        <p:spPr>
          <a:xfrm>
            <a:off x="4795358" y="116632"/>
            <a:ext cx="7347726" cy="6604844"/>
          </a:xfrm>
          <a:prstGeom prst="rect">
            <a:avLst/>
          </a:prstGeom>
        </p:spPr>
      </p:pic>
      <p:sp>
        <p:nvSpPr>
          <p:cNvPr id="2" name="標題 1"/>
          <p:cNvSpPr>
            <a:spLocks noGrp="1"/>
          </p:cNvSpPr>
          <p:nvPr>
            <p:ph type="title"/>
          </p:nvPr>
        </p:nvSpPr>
        <p:spPr>
          <a:xfrm>
            <a:off x="2339480" y="841179"/>
            <a:ext cx="2130543" cy="672496"/>
          </a:xfrm>
        </p:spPr>
        <p:txBody>
          <a:bodyPr>
            <a:normAutofit fontScale="90000"/>
          </a:bodyPr>
          <a:lstStyle/>
          <a:p>
            <a:pPr algn="dist"/>
            <a:r>
              <a:rPr lang="zh-TW" altLang="en-US" sz="4399" b="1" dirty="0">
                <a:solidFill>
                  <a:srgbClr val="FF0000"/>
                </a:solidFill>
              </a:rPr>
              <a:t>鑑定證</a:t>
            </a:r>
            <a:endParaRPr lang="zh-TW" altLang="en-US" b="1" dirty="0">
              <a:solidFill>
                <a:srgbClr val="7030A0"/>
              </a:solidFill>
            </a:endParaRPr>
          </a:p>
        </p:txBody>
      </p:sp>
      <p:sp>
        <p:nvSpPr>
          <p:cNvPr id="3" name="內容版面配置區 2"/>
          <p:cNvSpPr>
            <a:spLocks noGrp="1"/>
          </p:cNvSpPr>
          <p:nvPr>
            <p:ph idx="1"/>
          </p:nvPr>
        </p:nvSpPr>
        <p:spPr>
          <a:xfrm>
            <a:off x="216800" y="1752400"/>
            <a:ext cx="4952006" cy="3967320"/>
          </a:xfrm>
        </p:spPr>
        <p:txBody>
          <a:bodyPr>
            <a:noAutofit/>
          </a:bodyPr>
          <a:lstStyle/>
          <a:p>
            <a:pPr>
              <a:lnSpc>
                <a:spcPts val="3999"/>
              </a:lnSpc>
              <a:spcBef>
                <a:spcPts val="600"/>
              </a:spcBef>
              <a:buFont typeface="Wingdings" panose="05000000000000000000" pitchFamily="2" charset="2"/>
              <a:buChar char="l"/>
            </a:pPr>
            <a:r>
              <a:rPr lang="zh-TW" altLang="en-US" sz="3199" b="1" dirty="0">
                <a:solidFill>
                  <a:srgbClr val="002060"/>
                </a:solidFill>
              </a:rPr>
              <a:t>依報名類別選擇表件</a:t>
            </a:r>
            <a:endParaRPr lang="en-US" altLang="zh-TW" sz="3199" b="1" dirty="0">
              <a:solidFill>
                <a:srgbClr val="002060"/>
              </a:solidFill>
            </a:endParaRPr>
          </a:p>
          <a:p>
            <a:pPr marL="345971" indent="15870">
              <a:lnSpc>
                <a:spcPts val="3999"/>
              </a:lnSpc>
              <a:spcBef>
                <a:spcPts val="0"/>
              </a:spcBef>
              <a:buFont typeface="Wingdings" panose="05000000000000000000" pitchFamily="2" charset="2"/>
              <a:buChar char="ü"/>
            </a:pPr>
            <a:r>
              <a:rPr lang="zh-TW" altLang="en-US" sz="2799" b="1" dirty="0" smtClean="0">
                <a:solidFill>
                  <a:srgbClr val="00B050"/>
                </a:solidFill>
              </a:rPr>
              <a:t>英語</a:t>
            </a:r>
            <a:r>
              <a:rPr lang="zh-TW" altLang="en-US" sz="2799" b="1" dirty="0">
                <a:solidFill>
                  <a:srgbClr val="00B050"/>
                </a:solidFill>
              </a:rPr>
              <a:t>：附件三</a:t>
            </a:r>
            <a:endParaRPr lang="en-US" altLang="zh-TW" sz="2799" b="1" dirty="0">
              <a:solidFill>
                <a:srgbClr val="00B050"/>
              </a:solidFill>
            </a:endParaRPr>
          </a:p>
          <a:p>
            <a:pPr marL="345971" indent="15870">
              <a:lnSpc>
                <a:spcPts val="3999"/>
              </a:lnSpc>
              <a:spcBef>
                <a:spcPts val="0"/>
              </a:spcBef>
              <a:buFont typeface="Wingdings" panose="05000000000000000000" pitchFamily="2" charset="2"/>
              <a:buChar char="ü"/>
            </a:pPr>
            <a:r>
              <a:rPr lang="zh-TW" altLang="en-US" sz="2799" b="1" dirty="0">
                <a:solidFill>
                  <a:srgbClr val="00B050"/>
                </a:solidFill>
              </a:rPr>
              <a:t>數理：附件五</a:t>
            </a:r>
            <a:endParaRPr lang="en-US" altLang="zh-TW" sz="2799" b="1" dirty="0">
              <a:solidFill>
                <a:srgbClr val="00B050"/>
              </a:solidFill>
            </a:endParaRPr>
          </a:p>
        </p:txBody>
      </p:sp>
      <p:sp>
        <p:nvSpPr>
          <p:cNvPr id="29" name="圓角矩形 28"/>
          <p:cNvSpPr/>
          <p:nvPr/>
        </p:nvSpPr>
        <p:spPr bwMode="auto">
          <a:xfrm>
            <a:off x="9046740" y="1281992"/>
            <a:ext cx="1100561" cy="346808"/>
          </a:xfrm>
          <a:prstGeom prst="roundRect">
            <a:avLst/>
          </a:prstGeom>
          <a:solidFill>
            <a:schemeClr val="accent2">
              <a:lumMod val="50000"/>
            </a:schemeClr>
          </a:solidFill>
          <a:ln w="38100" cap="flat" cmpd="sng" algn="ctr">
            <a:solidFill>
              <a:schemeClr val="bg2">
                <a:lumMod val="50000"/>
              </a:schemeClr>
            </a:solidFill>
            <a:prstDash val="solid"/>
            <a:round/>
            <a:headEnd type="none" w="med" len="med"/>
            <a:tailEnd type="none" w="med" len="med"/>
          </a:ln>
          <a:effectLst/>
          <a:extLst/>
        </p:spPr>
        <p:txBody>
          <a:bodyPr vert="horz" wrap="square" lIns="91416" tIns="45708" rIns="91416" bIns="45708" numCol="1" rtlCol="0" anchor="t" anchorCtr="0" compatLnSpc="1">
            <a:prstTxWarp prst="textNoShape">
              <a:avLst/>
            </a:prstTxWarp>
          </a:bodyPr>
          <a:lstStyle/>
          <a:p>
            <a:pPr algn="ctr" defTabSz="914126" fontAlgn="base">
              <a:spcBef>
                <a:spcPct val="0"/>
              </a:spcBef>
              <a:spcAft>
                <a:spcPct val="0"/>
              </a:spcAft>
            </a:pPr>
            <a:r>
              <a:rPr lang="zh-TW" altLang="en-US" sz="1799" b="1" dirty="0" smtClean="0">
                <a:solidFill>
                  <a:schemeClr val="bg1"/>
                </a:solidFill>
                <a:latin typeface="標楷體" panose="03000509000000000000" pitchFamily="65" charset="-120"/>
                <a:ea typeface="標楷體" panose="03000509000000000000" pitchFamily="65" charset="-120"/>
              </a:rPr>
              <a:t>勿填</a:t>
            </a:r>
            <a:endParaRPr lang="zh-TW" altLang="en-US" sz="1799" b="1" dirty="0">
              <a:solidFill>
                <a:schemeClr val="bg1"/>
              </a:solidFill>
              <a:latin typeface="標楷體" panose="03000509000000000000" pitchFamily="65" charset="-120"/>
              <a:ea typeface="標楷體" panose="03000509000000000000" pitchFamily="65" charset="-120"/>
            </a:endParaRPr>
          </a:p>
        </p:txBody>
      </p:sp>
      <p:sp>
        <p:nvSpPr>
          <p:cNvPr id="17" name="Text Box 2"/>
          <p:cNvSpPr txBox="1">
            <a:spLocks noChangeArrowheads="1"/>
          </p:cNvSpPr>
          <p:nvPr/>
        </p:nvSpPr>
        <p:spPr bwMode="auto">
          <a:xfrm>
            <a:off x="5014292" y="1209984"/>
            <a:ext cx="2376264" cy="3659176"/>
          </a:xfrm>
          <a:prstGeom prst="rect">
            <a:avLst/>
          </a:prstGeom>
          <a:noFill/>
          <a:ln w="50800">
            <a:solidFill>
              <a:srgbClr val="FF0000"/>
            </a:solidFill>
            <a:prstDash val="solid"/>
            <a:miter lim="800000"/>
            <a:headEnd/>
            <a:tailEnd/>
          </a:ln>
        </p:spPr>
        <p:txBody>
          <a:bodyPr vert="horz" wrap="square" lIns="91416" tIns="45708" rIns="91416" bIns="45708" numCol="1" anchor="t" anchorCtr="0" compatLnSpc="1">
            <a:prstTxWarp prst="textNoShape">
              <a:avLst/>
            </a:prstTxWarp>
          </a:bodyPr>
          <a:lstStyle/>
          <a:p>
            <a:pPr defTabSz="914126" fontAlgn="base">
              <a:spcBef>
                <a:spcPct val="0"/>
              </a:spcBef>
              <a:spcAft>
                <a:spcPct val="0"/>
              </a:spcAft>
            </a:pPr>
            <a:endParaRPr kumimoji="1" lang="zh-TW" altLang="zh-TW" sz="1799">
              <a:latin typeface="Arial" pitchFamily="34" charset="0"/>
              <a:ea typeface="新細明體" pitchFamily="18" charset="-120"/>
              <a:cs typeface="新細明體" pitchFamily="18" charset="-120"/>
            </a:endParaRPr>
          </a:p>
        </p:txBody>
      </p:sp>
      <p:sp>
        <p:nvSpPr>
          <p:cNvPr id="18" name="圓角矩形 17"/>
          <p:cNvSpPr/>
          <p:nvPr/>
        </p:nvSpPr>
        <p:spPr bwMode="auto">
          <a:xfrm>
            <a:off x="972206" y="3722875"/>
            <a:ext cx="3394014" cy="849370"/>
          </a:xfrm>
          <a:prstGeom prst="roundRect">
            <a:avLst/>
          </a:prstGeom>
          <a:solidFill>
            <a:srgbClr val="FF0000"/>
          </a:solidFill>
          <a:ln w="38100" cap="flat" cmpd="sng" algn="ctr">
            <a:solidFill>
              <a:srgbClr val="FF0000"/>
            </a:solidFill>
            <a:prstDash val="solid"/>
            <a:round/>
            <a:headEnd type="none" w="med" len="med"/>
            <a:tailEnd type="none" w="med" len="med"/>
          </a:ln>
          <a:effectLst/>
          <a:extLst/>
        </p:spPr>
        <p:txBody>
          <a:bodyPr vert="horz" wrap="square" lIns="91416" tIns="45708" rIns="91416" bIns="45708" numCol="1" rtlCol="0" anchor="t" anchorCtr="0" compatLnSpc="1">
            <a:prstTxWarp prst="textNoShape">
              <a:avLst/>
            </a:prstTxWarp>
          </a:bodyPr>
          <a:lstStyle/>
          <a:p>
            <a:pPr marL="265033" indent="-265033">
              <a:buFont typeface="Wingdings" panose="05000000000000000000" pitchFamily="2" charset="2"/>
              <a:buChar char="ü"/>
            </a:pPr>
            <a:r>
              <a:rPr lang="zh-TW" altLang="en-US" sz="2399" b="1" dirty="0">
                <a:solidFill>
                  <a:schemeClr val="bg1"/>
                </a:solidFill>
                <a:latin typeface="微軟正黑體" panose="020B0604030504040204" pitchFamily="34" charset="-120"/>
                <a:ea typeface="微軟正黑體" panose="020B0604030504040204" pitchFamily="34" charset="-120"/>
              </a:rPr>
              <a:t>學校、姓名要寫</a:t>
            </a:r>
            <a:endParaRPr lang="en-US" altLang="zh-TW" sz="2399" b="1" dirty="0">
              <a:solidFill>
                <a:schemeClr val="bg1"/>
              </a:solidFill>
              <a:latin typeface="微軟正黑體" panose="020B0604030504040204" pitchFamily="34" charset="-120"/>
              <a:ea typeface="微軟正黑體" panose="020B0604030504040204" pitchFamily="34" charset="-120"/>
            </a:endParaRPr>
          </a:p>
          <a:p>
            <a:pPr marL="265033" indent="-265033">
              <a:buFont typeface="Wingdings" panose="05000000000000000000" pitchFamily="2" charset="2"/>
              <a:buChar char="ü"/>
            </a:pPr>
            <a:r>
              <a:rPr lang="zh-TW" altLang="en-US" sz="2399" b="1" dirty="0">
                <a:solidFill>
                  <a:schemeClr val="bg1"/>
                </a:solidFill>
                <a:latin typeface="微軟正黑體" panose="020B0604030504040204" pitchFamily="34" charset="-120"/>
                <a:ea typeface="微軟正黑體" panose="020B0604030504040204" pitchFamily="34" charset="-120"/>
              </a:rPr>
              <a:t>照片須與報名表相同</a:t>
            </a:r>
            <a:endParaRPr lang="zh-TW" altLang="en-US" sz="3199" b="1" dirty="0">
              <a:solidFill>
                <a:schemeClr val="bg1"/>
              </a:solidFill>
              <a:latin typeface="微軟正黑體" panose="020B0604030504040204" pitchFamily="34" charset="-120"/>
              <a:ea typeface="微軟正黑體" panose="020B0604030504040204" pitchFamily="34" charset="-120"/>
            </a:endParaRPr>
          </a:p>
        </p:txBody>
      </p:sp>
      <p:sp>
        <p:nvSpPr>
          <p:cNvPr id="19" name="Text Box 2"/>
          <p:cNvSpPr txBox="1">
            <a:spLocks noChangeArrowheads="1"/>
          </p:cNvSpPr>
          <p:nvPr/>
        </p:nvSpPr>
        <p:spPr bwMode="auto">
          <a:xfrm>
            <a:off x="5734372" y="881248"/>
            <a:ext cx="832534" cy="315504"/>
          </a:xfrm>
          <a:prstGeom prst="rect">
            <a:avLst/>
          </a:prstGeom>
          <a:noFill/>
          <a:ln w="50800">
            <a:solidFill>
              <a:srgbClr val="00B050"/>
            </a:solidFill>
            <a:prstDash val="solid"/>
            <a:miter lim="800000"/>
            <a:headEnd/>
            <a:tailEnd/>
          </a:ln>
        </p:spPr>
        <p:txBody>
          <a:bodyPr vert="horz" wrap="square" lIns="91416" tIns="45708" rIns="91416" bIns="45708" numCol="1" anchor="t" anchorCtr="0" compatLnSpc="1">
            <a:prstTxWarp prst="textNoShape">
              <a:avLst/>
            </a:prstTxWarp>
          </a:bodyPr>
          <a:lstStyle/>
          <a:p>
            <a:pPr defTabSz="914126" fontAlgn="base">
              <a:spcBef>
                <a:spcPct val="0"/>
              </a:spcBef>
              <a:spcAft>
                <a:spcPct val="0"/>
              </a:spcAft>
            </a:pPr>
            <a:endParaRPr kumimoji="1" lang="zh-TW" altLang="zh-TW" sz="1799">
              <a:latin typeface="Arial" pitchFamily="34" charset="0"/>
              <a:ea typeface="新細明體" pitchFamily="18" charset="-120"/>
              <a:cs typeface="新細明體" pitchFamily="18" charset="-120"/>
            </a:endParaRPr>
          </a:p>
        </p:txBody>
      </p:sp>
      <p:sp>
        <p:nvSpPr>
          <p:cNvPr id="5" name="投影片編號版面配置區 4"/>
          <p:cNvSpPr>
            <a:spLocks noGrp="1"/>
          </p:cNvSpPr>
          <p:nvPr>
            <p:ph type="sldNum" sz="quarter" idx="12"/>
          </p:nvPr>
        </p:nvSpPr>
        <p:spPr/>
        <p:txBody>
          <a:bodyPr/>
          <a:lstStyle/>
          <a:p>
            <a:fld id="{DA60BA0E-20D0-4E7C-B286-26C960A6788F}" type="slidenum">
              <a:rPr lang="en-US" altLang="zh-TW" noProof="0" smtClean="0"/>
              <a:pPr/>
              <a:t>28</a:t>
            </a:fld>
            <a:endParaRPr lang="zh-TW" altLang="en-US" noProof="0" dirty="0"/>
          </a:p>
        </p:txBody>
      </p:sp>
      <p:cxnSp>
        <p:nvCxnSpPr>
          <p:cNvPr id="13" name="AutoShape 7"/>
          <p:cNvCxnSpPr>
            <a:cxnSpLocks noChangeShapeType="1"/>
          </p:cNvCxnSpPr>
          <p:nvPr/>
        </p:nvCxnSpPr>
        <p:spPr bwMode="auto">
          <a:xfrm>
            <a:off x="4438228" y="4147559"/>
            <a:ext cx="503869" cy="0"/>
          </a:xfrm>
          <a:prstGeom prst="straightConnector1">
            <a:avLst/>
          </a:prstGeom>
          <a:noFill/>
          <a:ln w="63500">
            <a:solidFill>
              <a:srgbClr val="0000FF"/>
            </a:solidFill>
            <a:round/>
            <a:headEnd/>
            <a:tailEnd type="triangle" w="med" len="med"/>
          </a:ln>
        </p:spPr>
      </p:cxnSp>
      <p:sp>
        <p:nvSpPr>
          <p:cNvPr id="14" name="圓角矩形 13"/>
          <p:cNvSpPr/>
          <p:nvPr/>
        </p:nvSpPr>
        <p:spPr bwMode="auto">
          <a:xfrm>
            <a:off x="9590912" y="2447352"/>
            <a:ext cx="1100561" cy="346808"/>
          </a:xfrm>
          <a:prstGeom prst="roundRect">
            <a:avLst/>
          </a:prstGeom>
          <a:solidFill>
            <a:schemeClr val="accent2">
              <a:lumMod val="50000"/>
            </a:schemeClr>
          </a:solidFill>
          <a:ln w="38100" cap="flat" cmpd="sng" algn="ctr">
            <a:solidFill>
              <a:schemeClr val="bg2">
                <a:lumMod val="50000"/>
              </a:schemeClr>
            </a:solidFill>
            <a:prstDash val="solid"/>
            <a:round/>
            <a:headEnd type="none" w="med" len="med"/>
            <a:tailEnd type="none" w="med" len="med"/>
          </a:ln>
          <a:effectLst/>
          <a:extLst/>
        </p:spPr>
        <p:txBody>
          <a:bodyPr vert="horz" wrap="square" lIns="91416" tIns="45708" rIns="91416" bIns="45708" numCol="1" rtlCol="0" anchor="t" anchorCtr="0" compatLnSpc="1">
            <a:prstTxWarp prst="textNoShape">
              <a:avLst/>
            </a:prstTxWarp>
          </a:bodyPr>
          <a:lstStyle/>
          <a:p>
            <a:pPr algn="ctr" defTabSz="914126" fontAlgn="base">
              <a:spcBef>
                <a:spcPct val="0"/>
              </a:spcBef>
              <a:spcAft>
                <a:spcPct val="0"/>
              </a:spcAft>
            </a:pPr>
            <a:r>
              <a:rPr lang="zh-TW" altLang="en-US" sz="1799" b="1" dirty="0" smtClean="0">
                <a:solidFill>
                  <a:schemeClr val="bg1"/>
                </a:solidFill>
                <a:latin typeface="標楷體" panose="03000509000000000000" pitchFamily="65" charset="-120"/>
                <a:ea typeface="標楷體" panose="03000509000000000000" pitchFamily="65" charset="-120"/>
              </a:rPr>
              <a:t>勿填</a:t>
            </a:r>
            <a:endParaRPr lang="zh-TW" altLang="en-US" sz="1799" b="1" dirty="0">
              <a:solidFill>
                <a:schemeClr val="bg1"/>
              </a:solidFill>
              <a:latin typeface="標楷體" panose="03000509000000000000" pitchFamily="65" charset="-120"/>
              <a:ea typeface="標楷體" panose="03000509000000000000" pitchFamily="65" charset="-120"/>
            </a:endParaRPr>
          </a:p>
        </p:txBody>
      </p:sp>
      <p:sp>
        <p:nvSpPr>
          <p:cNvPr id="15" name="圓角矩形 14"/>
          <p:cNvSpPr/>
          <p:nvPr/>
        </p:nvSpPr>
        <p:spPr bwMode="auto">
          <a:xfrm>
            <a:off x="972206" y="4972578"/>
            <a:ext cx="3682046" cy="904694"/>
          </a:xfrm>
          <a:prstGeom prst="roundRect">
            <a:avLst/>
          </a:prstGeom>
          <a:solidFill>
            <a:schemeClr val="accent2">
              <a:lumMod val="50000"/>
            </a:schemeClr>
          </a:solidFill>
          <a:ln w="38100" cap="flat" cmpd="sng" algn="ctr">
            <a:solidFill>
              <a:schemeClr val="bg2">
                <a:lumMod val="50000"/>
              </a:schemeClr>
            </a:solidFill>
            <a:prstDash val="solid"/>
            <a:round/>
            <a:headEnd type="none" w="med" len="med"/>
            <a:tailEnd type="none" w="med" len="med"/>
          </a:ln>
          <a:effectLst/>
          <a:extLst/>
        </p:spPr>
        <p:txBody>
          <a:bodyPr vert="horz" wrap="square" lIns="91416" tIns="45708" rIns="91416" bIns="45708" numCol="1" rtlCol="0" anchor="t" anchorCtr="0" compatLnSpc="1">
            <a:prstTxWarp prst="textNoShape">
              <a:avLst/>
            </a:prstTxWarp>
          </a:bodyPr>
          <a:lstStyle/>
          <a:p>
            <a:pPr marL="342900" indent="-342900" algn="ctr" defTabSz="914126" fontAlgn="base">
              <a:spcBef>
                <a:spcPct val="0"/>
              </a:spcBef>
              <a:spcAft>
                <a:spcPct val="0"/>
              </a:spcAft>
              <a:buFont typeface="Wingdings" panose="05000000000000000000" pitchFamily="2" charset="2"/>
              <a:buChar char="ü"/>
            </a:pPr>
            <a:r>
              <a:rPr lang="zh-TW" altLang="en-US" b="1" dirty="0" smtClean="0">
                <a:solidFill>
                  <a:schemeClr val="bg1"/>
                </a:solidFill>
                <a:latin typeface="微軟正黑體" panose="020B0604030504040204" pitchFamily="34" charset="-120"/>
                <a:ea typeface="微軟正黑體" panose="020B0604030504040204" pitchFamily="34" charset="-120"/>
              </a:rPr>
              <a:t>鑑定證號碼、測驗地點</a:t>
            </a:r>
            <a:endParaRPr lang="en-US" altLang="zh-TW" b="1" dirty="0" smtClean="0">
              <a:solidFill>
                <a:schemeClr val="bg1"/>
              </a:solidFill>
              <a:latin typeface="微軟正黑體" panose="020B0604030504040204" pitchFamily="34" charset="-120"/>
              <a:ea typeface="微軟正黑體" panose="020B0604030504040204" pitchFamily="34" charset="-120"/>
            </a:endParaRPr>
          </a:p>
          <a:p>
            <a:pPr algn="ctr" defTabSz="914126" fontAlgn="base">
              <a:spcBef>
                <a:spcPct val="0"/>
              </a:spcBef>
              <a:spcAft>
                <a:spcPct val="0"/>
              </a:spcAft>
            </a:pPr>
            <a:r>
              <a:rPr lang="zh-TW" altLang="en-US" b="1" dirty="0" smtClean="0">
                <a:solidFill>
                  <a:schemeClr val="bg1"/>
                </a:solidFill>
                <a:latin typeface="微軟正黑體" panose="020B0604030504040204" pitchFamily="34" charset="-120"/>
                <a:ea typeface="微軟正黑體" panose="020B0604030504040204" pitchFamily="34" charset="-120"/>
              </a:rPr>
              <a:t>請勿填</a:t>
            </a:r>
            <a:r>
              <a:rPr lang="zh-TW" altLang="en-US" b="1" dirty="0">
                <a:solidFill>
                  <a:schemeClr val="bg1"/>
                </a:solidFill>
                <a:latin typeface="微軟正黑體" panose="020B0604030504040204" pitchFamily="34" charset="-120"/>
                <a:ea typeface="微軟正黑體" panose="020B0604030504040204" pitchFamily="34" charset="-120"/>
              </a:rPr>
              <a:t>寫</a:t>
            </a:r>
          </a:p>
        </p:txBody>
      </p:sp>
      <p:sp>
        <p:nvSpPr>
          <p:cNvPr id="16" name="標題 1"/>
          <p:cNvSpPr txBox="1">
            <a:spLocks/>
          </p:cNvSpPr>
          <p:nvPr/>
        </p:nvSpPr>
        <p:spPr>
          <a:xfrm>
            <a:off x="216800" y="-139945"/>
            <a:ext cx="2971395" cy="907107"/>
          </a:xfrm>
          <a:prstGeom prst="rect">
            <a:avLst/>
          </a:prstGeom>
        </p:spPr>
        <p:txBody>
          <a:bodyPr vert="horz" lIns="91416" tIns="45708" rIns="91416" bIns="45708" rtlCol="0" anchor="b">
            <a:normAutofit fontScale="97500"/>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4000" b="1" dirty="0">
                <a:solidFill>
                  <a:srgbClr val="7030A0"/>
                </a:solidFill>
              </a:rPr>
              <a:t>管道</a:t>
            </a:r>
            <a:r>
              <a:rPr lang="zh-TW" altLang="en-US" sz="4000" b="1" dirty="0" smtClean="0">
                <a:solidFill>
                  <a:srgbClr val="7030A0"/>
                </a:solidFill>
              </a:rPr>
              <a:t>一、二</a:t>
            </a:r>
            <a:endParaRPr lang="zh-TW" altLang="en-US" sz="4000" b="1" dirty="0">
              <a:solidFill>
                <a:srgbClr val="7030A0"/>
              </a:solidFill>
            </a:endParaRPr>
          </a:p>
        </p:txBody>
      </p:sp>
    </p:spTree>
    <p:extLst>
      <p:ext uri="{BB962C8B-B14F-4D97-AF65-F5344CB8AC3E}">
        <p14:creationId xmlns:p14="http://schemas.microsoft.com/office/powerpoint/2010/main" val="494128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9" grpId="0" animBg="1"/>
      <p:bldP spid="17" grpId="0" animBg="1"/>
      <p:bldP spid="18" grpId="0" animBg="1"/>
      <p:bldP spid="19" grpId="0" animBg="1"/>
      <p:bldP spid="14"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3"/>
          <a:stretch>
            <a:fillRect/>
          </a:stretch>
        </p:blipFill>
        <p:spPr>
          <a:xfrm>
            <a:off x="4870276" y="-1"/>
            <a:ext cx="7318549" cy="6858001"/>
          </a:xfrm>
          <a:prstGeom prst="rect">
            <a:avLst/>
          </a:prstGeom>
        </p:spPr>
      </p:pic>
      <p:sp>
        <p:nvSpPr>
          <p:cNvPr id="2" name="標題 1"/>
          <p:cNvSpPr>
            <a:spLocks noGrp="1"/>
          </p:cNvSpPr>
          <p:nvPr>
            <p:ph type="title"/>
          </p:nvPr>
        </p:nvSpPr>
        <p:spPr>
          <a:xfrm>
            <a:off x="117748" y="677932"/>
            <a:ext cx="5534955" cy="672496"/>
          </a:xfrm>
        </p:spPr>
        <p:txBody>
          <a:bodyPr>
            <a:normAutofit fontScale="90000"/>
          </a:bodyPr>
          <a:lstStyle/>
          <a:p>
            <a:r>
              <a:rPr lang="zh-TW" altLang="en-US" sz="4399" b="1" dirty="0">
                <a:solidFill>
                  <a:srgbClr val="FF0000"/>
                </a:solidFill>
              </a:rPr>
              <a:t>特殊鑑定場服務需求</a:t>
            </a:r>
            <a:endParaRPr lang="zh-TW" altLang="en-US" b="1" dirty="0">
              <a:solidFill>
                <a:srgbClr val="7030A0"/>
              </a:solidFill>
            </a:endParaRPr>
          </a:p>
        </p:txBody>
      </p:sp>
      <p:sp>
        <p:nvSpPr>
          <p:cNvPr id="7" name="Text Box 2"/>
          <p:cNvSpPr txBox="1">
            <a:spLocks noChangeArrowheads="1"/>
          </p:cNvSpPr>
          <p:nvPr/>
        </p:nvSpPr>
        <p:spPr bwMode="auto">
          <a:xfrm>
            <a:off x="5027885" y="658484"/>
            <a:ext cx="4558255" cy="322244"/>
          </a:xfrm>
          <a:prstGeom prst="rect">
            <a:avLst/>
          </a:prstGeom>
          <a:noFill/>
          <a:ln w="50800">
            <a:solidFill>
              <a:srgbClr val="00B050"/>
            </a:solidFill>
            <a:prstDash val="solid"/>
            <a:miter lim="800000"/>
            <a:headEnd/>
            <a:tailEnd/>
          </a:ln>
        </p:spPr>
        <p:txBody>
          <a:bodyPr vert="horz" wrap="square" lIns="91416" tIns="45708" rIns="91416" bIns="45708" numCol="1" anchor="t" anchorCtr="0" compatLnSpc="1">
            <a:prstTxWarp prst="textNoShape">
              <a:avLst/>
            </a:prstTxWarp>
          </a:bodyPr>
          <a:lstStyle/>
          <a:p>
            <a:pPr defTabSz="914126" fontAlgn="base">
              <a:spcBef>
                <a:spcPct val="0"/>
              </a:spcBef>
              <a:spcAft>
                <a:spcPct val="0"/>
              </a:spcAft>
            </a:pPr>
            <a:endParaRPr kumimoji="1" lang="zh-TW" altLang="zh-TW" sz="1799">
              <a:latin typeface="Arial" pitchFamily="34" charset="0"/>
              <a:ea typeface="新細明體" pitchFamily="18" charset="-120"/>
              <a:cs typeface="新細明體" pitchFamily="18" charset="-120"/>
            </a:endParaRPr>
          </a:p>
        </p:txBody>
      </p:sp>
      <p:cxnSp>
        <p:nvCxnSpPr>
          <p:cNvPr id="8" name="AutoShape 7"/>
          <p:cNvCxnSpPr>
            <a:cxnSpLocks noChangeShapeType="1"/>
          </p:cNvCxnSpPr>
          <p:nvPr/>
        </p:nvCxnSpPr>
        <p:spPr bwMode="auto">
          <a:xfrm>
            <a:off x="4438228" y="1844824"/>
            <a:ext cx="503869" cy="0"/>
          </a:xfrm>
          <a:prstGeom prst="straightConnector1">
            <a:avLst/>
          </a:prstGeom>
          <a:noFill/>
          <a:ln w="63500">
            <a:solidFill>
              <a:srgbClr val="0000FF"/>
            </a:solidFill>
            <a:round/>
            <a:headEnd/>
            <a:tailEnd type="triangle" w="med" len="med"/>
          </a:ln>
        </p:spPr>
      </p:cxnSp>
      <p:sp>
        <p:nvSpPr>
          <p:cNvPr id="9" name="Text Box 2"/>
          <p:cNvSpPr txBox="1">
            <a:spLocks noChangeArrowheads="1"/>
          </p:cNvSpPr>
          <p:nvPr/>
        </p:nvSpPr>
        <p:spPr bwMode="auto">
          <a:xfrm>
            <a:off x="5113985" y="1557437"/>
            <a:ext cx="6885083" cy="431403"/>
          </a:xfrm>
          <a:prstGeom prst="rect">
            <a:avLst/>
          </a:prstGeom>
          <a:noFill/>
          <a:ln w="50800">
            <a:solidFill>
              <a:srgbClr val="FF0000"/>
            </a:solidFill>
            <a:prstDash val="solid"/>
            <a:miter lim="800000"/>
            <a:headEnd/>
            <a:tailEnd/>
          </a:ln>
        </p:spPr>
        <p:txBody>
          <a:bodyPr vert="horz" wrap="square" lIns="91416" tIns="45708" rIns="91416" bIns="45708" numCol="1" anchor="t" anchorCtr="0" compatLnSpc="1">
            <a:prstTxWarp prst="textNoShape">
              <a:avLst/>
            </a:prstTxWarp>
          </a:bodyPr>
          <a:lstStyle/>
          <a:p>
            <a:pPr defTabSz="914126" fontAlgn="base">
              <a:spcBef>
                <a:spcPct val="0"/>
              </a:spcBef>
              <a:spcAft>
                <a:spcPct val="0"/>
              </a:spcAft>
            </a:pPr>
            <a:endParaRPr kumimoji="1" lang="zh-TW" altLang="zh-TW" sz="1799">
              <a:latin typeface="Arial" pitchFamily="34" charset="0"/>
              <a:ea typeface="新細明體" pitchFamily="18" charset="-120"/>
              <a:cs typeface="新細明體" pitchFamily="18" charset="-120"/>
            </a:endParaRPr>
          </a:p>
        </p:txBody>
      </p:sp>
      <p:sp>
        <p:nvSpPr>
          <p:cNvPr id="10" name="圓角矩形 9"/>
          <p:cNvSpPr/>
          <p:nvPr/>
        </p:nvSpPr>
        <p:spPr bwMode="auto">
          <a:xfrm>
            <a:off x="909836" y="1398796"/>
            <a:ext cx="3469495" cy="1240934"/>
          </a:xfrm>
          <a:prstGeom prst="roundRect">
            <a:avLst/>
          </a:prstGeom>
          <a:solidFill>
            <a:srgbClr val="FF0000"/>
          </a:solidFill>
          <a:ln w="38100" cap="flat" cmpd="sng" algn="ctr">
            <a:solidFill>
              <a:srgbClr val="FF0000"/>
            </a:solidFill>
            <a:prstDash val="solid"/>
            <a:round/>
            <a:headEnd type="none" w="med" len="med"/>
            <a:tailEnd type="none" w="med" len="med"/>
          </a:ln>
          <a:effectLst/>
          <a:extLst/>
        </p:spPr>
        <p:txBody>
          <a:bodyPr vert="horz" wrap="square" lIns="91416" tIns="45708" rIns="91416" bIns="45708" numCol="1" rtlCol="0" anchor="t" anchorCtr="0" compatLnSpc="1">
            <a:prstTxWarp prst="textNoShape">
              <a:avLst/>
            </a:prstTxWarp>
          </a:bodyPr>
          <a:lstStyle/>
          <a:p>
            <a:r>
              <a:rPr lang="zh-TW" altLang="en-US" sz="2399" b="1" dirty="0">
                <a:solidFill>
                  <a:schemeClr val="bg1"/>
                </a:solidFill>
                <a:latin typeface="微軟正黑體" panose="020B0604030504040204" pitchFamily="34" charset="-120"/>
                <a:ea typeface="微軟正黑體" panose="020B0604030504040204" pitchFamily="34" charset="-120"/>
              </a:rPr>
              <a:t>身心障礙學生：</a:t>
            </a:r>
            <a:endParaRPr lang="en-US" altLang="zh-TW" sz="2399" b="1" dirty="0">
              <a:solidFill>
                <a:schemeClr val="bg1"/>
              </a:solidFill>
              <a:latin typeface="微軟正黑體" panose="020B0604030504040204" pitchFamily="34" charset="-120"/>
              <a:ea typeface="微軟正黑體" panose="020B0604030504040204" pitchFamily="34" charset="-120"/>
            </a:endParaRPr>
          </a:p>
          <a:p>
            <a:pPr marL="361841" indent="-361841">
              <a:buFont typeface="Wingdings" panose="05000000000000000000" pitchFamily="2" charset="2"/>
              <a:buChar char="ü"/>
            </a:pPr>
            <a:r>
              <a:rPr lang="en-US" altLang="zh-TW" sz="2399" b="1" dirty="0" err="1">
                <a:solidFill>
                  <a:schemeClr val="bg1"/>
                </a:solidFill>
                <a:latin typeface="微軟正黑體" panose="020B0604030504040204" pitchFamily="34" charset="-120"/>
                <a:ea typeface="微軟正黑體" panose="020B0604030504040204" pitchFamily="34" charset="-120"/>
              </a:rPr>
              <a:t>IEP</a:t>
            </a:r>
            <a:r>
              <a:rPr lang="en-US" altLang="zh-TW" sz="2399" b="1" dirty="0">
                <a:solidFill>
                  <a:schemeClr val="bg1"/>
                </a:solidFill>
                <a:latin typeface="微軟正黑體" panose="020B0604030504040204" pitchFamily="34" charset="-120"/>
                <a:ea typeface="微軟正黑體" panose="020B0604030504040204" pitchFamily="34" charset="-120"/>
              </a:rPr>
              <a:t>(</a:t>
            </a:r>
            <a:r>
              <a:rPr lang="zh-TW" altLang="en-US" sz="2399" b="1" dirty="0">
                <a:solidFill>
                  <a:schemeClr val="bg1"/>
                </a:solidFill>
                <a:latin typeface="微軟正黑體" panose="020B0604030504040204" pitchFamily="34" charset="-120"/>
                <a:ea typeface="微軟正黑體" panose="020B0604030504040204" pitchFamily="34" charset="-120"/>
              </a:rPr>
              <a:t>需求相關資料表</a:t>
            </a:r>
            <a:r>
              <a:rPr lang="en-US" altLang="zh-TW" sz="2399" b="1" dirty="0">
                <a:solidFill>
                  <a:schemeClr val="bg1"/>
                </a:solidFill>
                <a:latin typeface="微軟正黑體" panose="020B0604030504040204" pitchFamily="34" charset="-120"/>
                <a:ea typeface="微軟正黑體" panose="020B0604030504040204" pitchFamily="34" charset="-120"/>
              </a:rPr>
              <a:t>)</a:t>
            </a:r>
          </a:p>
          <a:p>
            <a:pPr marL="361841" indent="-361841">
              <a:buFont typeface="Wingdings" panose="05000000000000000000" pitchFamily="2" charset="2"/>
              <a:buChar char="ü"/>
            </a:pPr>
            <a:r>
              <a:rPr lang="zh-TW" altLang="en-US" sz="2399" b="1" dirty="0">
                <a:solidFill>
                  <a:schemeClr val="bg1"/>
                </a:solidFill>
                <a:latin typeface="微軟正黑體" panose="020B0604030504040204" pitchFamily="34" charset="-120"/>
                <a:ea typeface="微軟正黑體" panose="020B0604030504040204" pitchFamily="34" charset="-120"/>
              </a:rPr>
              <a:t>鑑輔會安置建議書</a:t>
            </a:r>
            <a:endParaRPr lang="en-US" altLang="zh-TW" sz="2399" b="1" dirty="0">
              <a:solidFill>
                <a:schemeClr val="bg1"/>
              </a:solidFill>
              <a:latin typeface="微軟正黑體" panose="020B0604030504040204" pitchFamily="34" charset="-120"/>
              <a:ea typeface="微軟正黑體" panose="020B0604030504040204" pitchFamily="34" charset="-120"/>
            </a:endParaRPr>
          </a:p>
        </p:txBody>
      </p:sp>
      <p:cxnSp>
        <p:nvCxnSpPr>
          <p:cNvPr id="11" name="AutoShape 7"/>
          <p:cNvCxnSpPr>
            <a:cxnSpLocks noChangeShapeType="1"/>
          </p:cNvCxnSpPr>
          <p:nvPr/>
        </p:nvCxnSpPr>
        <p:spPr bwMode="auto">
          <a:xfrm>
            <a:off x="4438228" y="3675073"/>
            <a:ext cx="503869" cy="0"/>
          </a:xfrm>
          <a:prstGeom prst="straightConnector1">
            <a:avLst/>
          </a:prstGeom>
          <a:noFill/>
          <a:ln w="63500">
            <a:solidFill>
              <a:srgbClr val="0000FF"/>
            </a:solidFill>
            <a:round/>
            <a:headEnd/>
            <a:tailEnd type="triangle" w="med" len="med"/>
          </a:ln>
        </p:spPr>
      </p:cxnSp>
      <p:sp>
        <p:nvSpPr>
          <p:cNvPr id="12" name="Text Box 2"/>
          <p:cNvSpPr txBox="1">
            <a:spLocks noChangeArrowheads="1"/>
          </p:cNvSpPr>
          <p:nvPr/>
        </p:nvSpPr>
        <p:spPr bwMode="auto">
          <a:xfrm>
            <a:off x="5000112" y="2276871"/>
            <a:ext cx="6998956" cy="3028287"/>
          </a:xfrm>
          <a:prstGeom prst="rect">
            <a:avLst/>
          </a:prstGeom>
          <a:noFill/>
          <a:ln w="50800">
            <a:solidFill>
              <a:srgbClr val="FF0000"/>
            </a:solidFill>
            <a:prstDash val="solid"/>
            <a:miter lim="800000"/>
            <a:headEnd/>
            <a:tailEnd/>
          </a:ln>
        </p:spPr>
        <p:txBody>
          <a:bodyPr vert="horz" wrap="square" lIns="91416" tIns="45708" rIns="91416" bIns="45708" numCol="1" anchor="t" anchorCtr="0" compatLnSpc="1">
            <a:prstTxWarp prst="textNoShape">
              <a:avLst/>
            </a:prstTxWarp>
          </a:bodyPr>
          <a:lstStyle/>
          <a:p>
            <a:pPr defTabSz="914126" fontAlgn="base">
              <a:spcBef>
                <a:spcPct val="0"/>
              </a:spcBef>
              <a:spcAft>
                <a:spcPct val="0"/>
              </a:spcAft>
            </a:pPr>
            <a:endParaRPr kumimoji="1" lang="zh-TW" altLang="zh-TW" sz="1799">
              <a:latin typeface="Arial" pitchFamily="34" charset="0"/>
              <a:ea typeface="新細明體" pitchFamily="18" charset="-120"/>
              <a:cs typeface="新細明體" pitchFamily="18" charset="-120"/>
            </a:endParaRPr>
          </a:p>
        </p:txBody>
      </p:sp>
      <p:sp>
        <p:nvSpPr>
          <p:cNvPr id="13" name="圓角矩形 12"/>
          <p:cNvSpPr/>
          <p:nvPr/>
        </p:nvSpPr>
        <p:spPr bwMode="auto">
          <a:xfrm>
            <a:off x="909836" y="3052880"/>
            <a:ext cx="3469495" cy="1252492"/>
          </a:xfrm>
          <a:prstGeom prst="roundRect">
            <a:avLst/>
          </a:prstGeom>
          <a:solidFill>
            <a:srgbClr val="FF0000"/>
          </a:solidFill>
          <a:ln w="38100" cap="flat" cmpd="sng" algn="ctr">
            <a:solidFill>
              <a:srgbClr val="FF0000"/>
            </a:solidFill>
            <a:prstDash val="solid"/>
            <a:round/>
            <a:headEnd type="none" w="med" len="med"/>
            <a:tailEnd type="none" w="med" len="med"/>
          </a:ln>
          <a:effectLst/>
          <a:extLst/>
        </p:spPr>
        <p:txBody>
          <a:bodyPr vert="horz" wrap="square" lIns="91416" tIns="45708" rIns="91416" bIns="45708" numCol="1" rtlCol="0" anchor="t" anchorCtr="0" compatLnSpc="1">
            <a:prstTxWarp prst="textNoShape">
              <a:avLst/>
            </a:prstTxWarp>
          </a:bodyPr>
          <a:lstStyle/>
          <a:p>
            <a:r>
              <a:rPr lang="zh-TW" altLang="en-US" sz="2399" b="1" dirty="0">
                <a:solidFill>
                  <a:schemeClr val="bg1"/>
                </a:solidFill>
                <a:latin typeface="微軟正黑體" panose="020B0604030504040204" pitchFamily="34" charset="-120"/>
                <a:ea typeface="微軟正黑體" panose="020B0604030504040204" pitchFamily="34" charset="-120"/>
              </a:rPr>
              <a:t>務必檢附並浮貼相關證明以利</a:t>
            </a:r>
            <a:r>
              <a:rPr lang="zh-TW" altLang="en-US" sz="2399" b="1" dirty="0">
                <a:solidFill>
                  <a:schemeClr val="bg1"/>
                </a:solidFill>
                <a:latin typeface="微軟正黑體" panose="020B0604030504040204" pitchFamily="34" charset="-120"/>
              </a:rPr>
              <a:t>審查特殊鑑定場需求項目</a:t>
            </a:r>
            <a:endParaRPr lang="en-US" altLang="zh-TW" sz="2399" b="1" dirty="0">
              <a:solidFill>
                <a:schemeClr val="bg1"/>
              </a:solidFill>
              <a:latin typeface="微軟正黑體" panose="020B0604030504040204" pitchFamily="34" charset="-120"/>
            </a:endParaRPr>
          </a:p>
        </p:txBody>
      </p:sp>
      <p:cxnSp>
        <p:nvCxnSpPr>
          <p:cNvPr id="14" name="AutoShape 7"/>
          <p:cNvCxnSpPr>
            <a:cxnSpLocks noChangeShapeType="1"/>
          </p:cNvCxnSpPr>
          <p:nvPr/>
        </p:nvCxnSpPr>
        <p:spPr bwMode="auto">
          <a:xfrm>
            <a:off x="4438228" y="5858432"/>
            <a:ext cx="467878" cy="0"/>
          </a:xfrm>
          <a:prstGeom prst="straightConnector1">
            <a:avLst/>
          </a:prstGeom>
          <a:noFill/>
          <a:ln w="63500">
            <a:solidFill>
              <a:srgbClr val="0000FF"/>
            </a:solidFill>
            <a:round/>
            <a:headEnd/>
            <a:tailEnd type="triangle" w="med" len="med"/>
          </a:ln>
        </p:spPr>
      </p:cxnSp>
      <p:sp>
        <p:nvSpPr>
          <p:cNvPr id="15" name="Text Box 2"/>
          <p:cNvSpPr txBox="1">
            <a:spLocks noChangeArrowheads="1"/>
          </p:cNvSpPr>
          <p:nvPr/>
        </p:nvSpPr>
        <p:spPr bwMode="auto">
          <a:xfrm>
            <a:off x="4993728" y="5321785"/>
            <a:ext cx="7056784" cy="1079016"/>
          </a:xfrm>
          <a:prstGeom prst="rect">
            <a:avLst/>
          </a:prstGeom>
          <a:noFill/>
          <a:ln w="50800">
            <a:solidFill>
              <a:srgbClr val="FF0000"/>
            </a:solidFill>
            <a:prstDash val="solid"/>
            <a:miter lim="800000"/>
            <a:headEnd/>
            <a:tailEnd/>
          </a:ln>
        </p:spPr>
        <p:txBody>
          <a:bodyPr vert="horz" wrap="square" lIns="91416" tIns="45708" rIns="91416" bIns="45708" numCol="1" anchor="t" anchorCtr="0" compatLnSpc="1">
            <a:prstTxWarp prst="textNoShape">
              <a:avLst/>
            </a:prstTxWarp>
          </a:bodyPr>
          <a:lstStyle/>
          <a:p>
            <a:pPr defTabSz="914126" fontAlgn="base">
              <a:spcBef>
                <a:spcPct val="0"/>
              </a:spcBef>
              <a:spcAft>
                <a:spcPct val="0"/>
              </a:spcAft>
            </a:pPr>
            <a:endParaRPr kumimoji="1" lang="zh-TW" altLang="zh-TW" sz="1799">
              <a:latin typeface="Arial" pitchFamily="34" charset="0"/>
              <a:ea typeface="新細明體" pitchFamily="18" charset="-120"/>
              <a:cs typeface="新細明體" pitchFamily="18" charset="-120"/>
            </a:endParaRPr>
          </a:p>
        </p:txBody>
      </p:sp>
      <p:sp>
        <p:nvSpPr>
          <p:cNvPr id="16" name="圓角矩形 15"/>
          <p:cNvSpPr/>
          <p:nvPr/>
        </p:nvSpPr>
        <p:spPr bwMode="auto">
          <a:xfrm>
            <a:off x="909836" y="5427535"/>
            <a:ext cx="3469495" cy="814133"/>
          </a:xfrm>
          <a:prstGeom prst="roundRect">
            <a:avLst/>
          </a:prstGeom>
          <a:solidFill>
            <a:srgbClr val="FF0000"/>
          </a:solidFill>
          <a:ln w="38100" cap="flat" cmpd="sng" algn="ctr">
            <a:solidFill>
              <a:srgbClr val="FF0000"/>
            </a:solidFill>
            <a:prstDash val="solid"/>
            <a:round/>
            <a:headEnd type="none" w="med" len="med"/>
            <a:tailEnd type="none" w="med" len="med"/>
          </a:ln>
          <a:effectLst/>
          <a:extLst/>
        </p:spPr>
        <p:txBody>
          <a:bodyPr vert="horz" wrap="square" lIns="91416" tIns="45708" rIns="91416" bIns="45708" numCol="1" rtlCol="0" anchor="t" anchorCtr="0" compatLnSpc="1">
            <a:prstTxWarp prst="textNoShape">
              <a:avLst/>
            </a:prstTxWarp>
          </a:bodyPr>
          <a:lstStyle/>
          <a:p>
            <a:pPr marL="342797" indent="-342797">
              <a:buFont typeface="Wingdings" panose="05000000000000000000" pitchFamily="2" charset="2"/>
              <a:buChar char="ü"/>
            </a:pPr>
            <a:r>
              <a:rPr lang="zh-TW" altLang="en-US" sz="2399" b="1" dirty="0">
                <a:solidFill>
                  <a:schemeClr val="bg1"/>
                </a:solidFill>
                <a:latin typeface="微軟正黑體" panose="020B0604030504040204" pitchFamily="34" charset="-120"/>
                <a:ea typeface="微軟正黑體" panose="020B0604030504040204" pitchFamily="34" charset="-120"/>
              </a:rPr>
              <a:t>學生、家長須簽名</a:t>
            </a:r>
            <a:endParaRPr lang="en-US" altLang="zh-TW" sz="2399" b="1" dirty="0">
              <a:solidFill>
                <a:schemeClr val="bg1"/>
              </a:solidFill>
              <a:latin typeface="微軟正黑體" panose="020B0604030504040204" pitchFamily="34" charset="-120"/>
              <a:ea typeface="微軟正黑體" panose="020B0604030504040204" pitchFamily="34" charset="-120"/>
            </a:endParaRPr>
          </a:p>
          <a:p>
            <a:pPr marL="342797" indent="-342797">
              <a:buFont typeface="Wingdings" panose="05000000000000000000" pitchFamily="2" charset="2"/>
              <a:buChar char="ü"/>
            </a:pPr>
            <a:r>
              <a:rPr lang="zh-TW" altLang="en-US" sz="2399" b="1" dirty="0">
                <a:solidFill>
                  <a:schemeClr val="bg1"/>
                </a:solidFill>
                <a:latin typeface="微軟正黑體" panose="020B0604030504040204" pitchFamily="34" charset="-120"/>
                <a:ea typeface="微軟正黑體" panose="020B0604030504040204" pitchFamily="34" charset="-120"/>
              </a:rPr>
              <a:t>就讀學校核章</a:t>
            </a:r>
            <a:endParaRPr lang="en-US" altLang="zh-TW" sz="2399" b="1" dirty="0">
              <a:solidFill>
                <a:schemeClr val="bg1"/>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DA60BA0E-20D0-4E7C-B286-26C960A6788F}" type="slidenum">
              <a:rPr lang="en-US" altLang="zh-TW" noProof="0" smtClean="0"/>
              <a:pPr/>
              <a:t>29</a:t>
            </a:fld>
            <a:endParaRPr lang="zh-TW" altLang="en-US" noProof="0" dirty="0"/>
          </a:p>
        </p:txBody>
      </p:sp>
      <p:sp>
        <p:nvSpPr>
          <p:cNvPr id="17" name="矩形 16"/>
          <p:cNvSpPr/>
          <p:nvPr/>
        </p:nvSpPr>
        <p:spPr>
          <a:xfrm>
            <a:off x="117748" y="135036"/>
            <a:ext cx="4011034" cy="461665"/>
          </a:xfrm>
          <a:prstGeom prst="rect">
            <a:avLst/>
          </a:prstGeom>
        </p:spPr>
        <p:txBody>
          <a:bodyPr wrap="none">
            <a:spAutoFit/>
          </a:bodyPr>
          <a:lstStyle/>
          <a:p>
            <a:pPr>
              <a:spcBef>
                <a:spcPts val="1200"/>
              </a:spcBef>
              <a:buClr>
                <a:srgbClr val="003399"/>
              </a:buClr>
            </a:pPr>
            <a:r>
              <a:rPr lang="en-US" altLang="zh-TW" b="1" dirty="0" smtClean="0">
                <a:solidFill>
                  <a:schemeClr val="tx2"/>
                </a:solidFill>
                <a:latin typeface="微軟正黑體" panose="020B0604030504040204" pitchFamily="34" charset="-120"/>
              </a:rPr>
              <a:t>【</a:t>
            </a:r>
            <a:r>
              <a:rPr lang="zh-TW" altLang="en-US" b="1" dirty="0" smtClean="0">
                <a:solidFill>
                  <a:schemeClr val="tx2"/>
                </a:solidFill>
                <a:latin typeface="微軟正黑體" panose="020B0604030504040204" pitchFamily="34" charset="-120"/>
              </a:rPr>
              <a:t>簡章</a:t>
            </a:r>
            <a:r>
              <a:rPr lang="zh-TW" altLang="en-US" b="1" dirty="0" smtClean="0">
                <a:solidFill>
                  <a:schemeClr val="accent5">
                    <a:lumMod val="50000"/>
                  </a:schemeClr>
                </a:solidFill>
                <a:latin typeface="微軟正黑體" panose="020B0604030504040204" pitchFamily="34" charset="-120"/>
              </a:rPr>
              <a:t>附件十</a:t>
            </a:r>
            <a:r>
              <a:rPr lang="en-US" altLang="zh-TW" b="1" dirty="0" smtClean="0">
                <a:solidFill>
                  <a:schemeClr val="tx2"/>
                </a:solidFill>
                <a:latin typeface="微軟正黑體" panose="020B0604030504040204" pitchFamily="34" charset="-120"/>
              </a:rPr>
              <a:t>】-</a:t>
            </a:r>
            <a:r>
              <a:rPr lang="zh-TW" altLang="en-US" b="1" dirty="0">
                <a:solidFill>
                  <a:schemeClr val="tx2"/>
                </a:solidFill>
                <a:latin typeface="微軟正黑體" panose="020B0604030504040204" pitchFamily="34" charset="-120"/>
              </a:rPr>
              <a:t>視需求繳交</a:t>
            </a:r>
            <a:endParaRPr lang="en-US" altLang="zh-TW" b="1" dirty="0">
              <a:solidFill>
                <a:schemeClr val="tx2"/>
              </a:solidFill>
              <a:latin typeface="微軟正黑體" panose="020B0604030504040204" pitchFamily="34" charset="-120"/>
            </a:endParaRPr>
          </a:p>
        </p:txBody>
      </p:sp>
    </p:spTree>
    <p:extLst>
      <p:ext uri="{BB962C8B-B14F-4D97-AF65-F5344CB8AC3E}">
        <p14:creationId xmlns:p14="http://schemas.microsoft.com/office/powerpoint/2010/main" val="2004976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2" grpId="0" animBg="1"/>
      <p:bldP spid="13"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528701" y="-432783"/>
            <a:ext cx="10157354" cy="1397000"/>
          </a:xfrm>
        </p:spPr>
        <p:txBody>
          <a:bodyPr/>
          <a:lstStyle/>
          <a:p>
            <a:r>
              <a:rPr lang="zh-TW" altLang="en-US" sz="5398"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ea"/>
                <a:ea typeface="+mj-ea"/>
              </a:rPr>
              <a:t>簡報大綱</a:t>
            </a:r>
          </a:p>
        </p:txBody>
      </p:sp>
      <p:sp>
        <p:nvSpPr>
          <p:cNvPr id="5" name="Rectangle 3"/>
          <p:cNvSpPr txBox="1">
            <a:spLocks/>
          </p:cNvSpPr>
          <p:nvPr/>
        </p:nvSpPr>
        <p:spPr bwMode="auto">
          <a:xfrm>
            <a:off x="528701" y="260648"/>
            <a:ext cx="11123892" cy="6028780"/>
          </a:xfrm>
          <a:prstGeom prst="rect">
            <a:avLst/>
          </a:prstGeom>
          <a:noFill/>
          <a:ln w="9525">
            <a:noFill/>
            <a:miter lim="800000"/>
            <a:headEnd/>
            <a:tailEnd/>
          </a:ln>
        </p:spPr>
        <p:txBody>
          <a:bodyPr vert="horz" wrap="square" lIns="91416" tIns="45708" rIns="91416" bIns="45708" numCol="1" anchor="t" anchorCtr="0" compatLnSpc="1">
            <a:prstTxWarp prst="textNoShape">
              <a:avLst/>
            </a:prstTxWarp>
          </a:bodyPr>
          <a:lstStyle/>
          <a:p>
            <a:pPr fontAlgn="base">
              <a:spcBef>
                <a:spcPct val="20000"/>
              </a:spcBef>
              <a:spcAft>
                <a:spcPct val="0"/>
              </a:spcAft>
              <a:defRPr/>
            </a:pPr>
            <a:endParaRPr lang="en-US" altLang="zh-TW" sz="4000" dirty="0">
              <a:latin typeface="微軟正黑體" panose="020B0604030504040204" pitchFamily="34" charset="-120"/>
              <a:ea typeface="微軟正黑體" panose="020B0604030504040204" pitchFamily="34" charset="-120"/>
            </a:endParaRPr>
          </a:p>
          <a:p>
            <a:pPr fontAlgn="base">
              <a:spcBef>
                <a:spcPct val="20000"/>
              </a:spcBef>
              <a:spcAft>
                <a:spcPct val="0"/>
              </a:spcAft>
              <a:buFont typeface="Wingdings" pitchFamily="2" charset="2"/>
              <a:buChar char="Ø"/>
              <a:defRPr/>
            </a:pPr>
            <a:r>
              <a:rPr lang="zh-TW" altLang="en-US" sz="4000" b="1" dirty="0">
                <a:solidFill>
                  <a:srgbClr val="002060"/>
                </a:solidFill>
                <a:latin typeface="微軟正黑體" panose="020B0604030504040204" pitchFamily="34" charset="-120"/>
                <a:ea typeface="微軟正黑體" panose="020B0604030504040204" pitchFamily="34" charset="-120"/>
              </a:rPr>
              <a:t>資優教育基本理念</a:t>
            </a:r>
            <a:endParaRPr lang="en-US" altLang="zh-TW" sz="4000" b="1" dirty="0">
              <a:solidFill>
                <a:srgbClr val="002060"/>
              </a:solidFill>
              <a:latin typeface="微軟正黑體" panose="020B0604030504040204" pitchFamily="34" charset="-120"/>
              <a:ea typeface="微軟正黑體" panose="020B0604030504040204" pitchFamily="34" charset="-120"/>
            </a:endParaRPr>
          </a:p>
          <a:p>
            <a:pPr fontAlgn="base">
              <a:spcBef>
                <a:spcPct val="20000"/>
              </a:spcBef>
              <a:spcAft>
                <a:spcPct val="0"/>
              </a:spcAft>
              <a:buFont typeface="Wingdings" pitchFamily="2" charset="2"/>
              <a:buChar char="Ø"/>
              <a:defRPr/>
            </a:pPr>
            <a:r>
              <a:rPr lang="zh-TW" altLang="en-US" sz="4000" b="1" dirty="0" smtClean="0">
                <a:solidFill>
                  <a:srgbClr val="002060"/>
                </a:solidFill>
                <a:latin typeface="微軟正黑體" panose="020B0604030504040204" pitchFamily="34" charset="-120"/>
                <a:ea typeface="微軟正黑體" panose="020B0604030504040204" pitchFamily="34" charset="-120"/>
              </a:rPr>
              <a:t>資</a:t>
            </a:r>
            <a:r>
              <a:rPr lang="zh-TW" altLang="en-US" sz="4000" b="1" dirty="0">
                <a:solidFill>
                  <a:srgbClr val="002060"/>
                </a:solidFill>
                <a:latin typeface="微軟正黑體" panose="020B0604030504040204" pitchFamily="34" charset="-120"/>
                <a:ea typeface="微軟正黑體" panose="020B0604030504040204" pitchFamily="34" charset="-120"/>
              </a:rPr>
              <a:t>優鑑定標準</a:t>
            </a:r>
            <a:endParaRPr lang="en-US" altLang="zh-TW" sz="4000" b="1" dirty="0">
              <a:solidFill>
                <a:srgbClr val="002060"/>
              </a:solidFill>
              <a:latin typeface="微軟正黑體" panose="020B0604030504040204" pitchFamily="34" charset="-120"/>
              <a:ea typeface="微軟正黑體" panose="020B0604030504040204" pitchFamily="34" charset="-120"/>
            </a:endParaRPr>
          </a:p>
          <a:p>
            <a:pPr fontAlgn="base">
              <a:spcBef>
                <a:spcPct val="20000"/>
              </a:spcBef>
              <a:spcAft>
                <a:spcPct val="0"/>
              </a:spcAft>
              <a:buFont typeface="Wingdings" pitchFamily="2" charset="2"/>
              <a:buChar char="Ø"/>
              <a:defRPr/>
            </a:pPr>
            <a:r>
              <a:rPr lang="zh-TW" altLang="en-US" sz="4000" b="1" u="sng" dirty="0" smtClean="0">
                <a:solidFill>
                  <a:srgbClr val="FF0000"/>
                </a:solidFill>
                <a:latin typeface="微軟正黑體" panose="020B0604030504040204" pitchFamily="34" charset="-120"/>
                <a:ea typeface="微軟正黑體" panose="020B0604030504040204" pitchFamily="34" charset="-120"/>
              </a:rPr>
              <a:t>學術性向</a:t>
            </a:r>
            <a:r>
              <a:rPr lang="en-US" altLang="zh-TW" sz="4000" b="1" u="sng" dirty="0" smtClean="0">
                <a:solidFill>
                  <a:srgbClr val="FF0000"/>
                </a:solidFill>
                <a:latin typeface="微軟正黑體" panose="020B0604030504040204" pitchFamily="34" charset="-120"/>
                <a:ea typeface="微軟正黑體" panose="020B0604030504040204" pitchFamily="34" charset="-120"/>
              </a:rPr>
              <a:t>(</a:t>
            </a:r>
            <a:r>
              <a:rPr lang="zh-TW" altLang="en-US" sz="4000" b="1" u="sng" dirty="0" smtClean="0">
                <a:solidFill>
                  <a:srgbClr val="FF0000"/>
                </a:solidFill>
                <a:latin typeface="微軟正黑體" panose="020B0604030504040204" pitchFamily="34" charset="-120"/>
                <a:ea typeface="微軟正黑體" panose="020B0604030504040204" pitchFamily="34" charset="-120"/>
              </a:rPr>
              <a:t>數理及英語</a:t>
            </a:r>
            <a:r>
              <a:rPr lang="en-US" altLang="zh-TW" sz="4000" b="1" u="sng" dirty="0" smtClean="0">
                <a:solidFill>
                  <a:srgbClr val="FF0000"/>
                </a:solidFill>
                <a:latin typeface="微軟正黑體" panose="020B0604030504040204" pitchFamily="34" charset="-120"/>
                <a:ea typeface="微軟正黑體" panose="020B0604030504040204" pitchFamily="34" charset="-120"/>
              </a:rPr>
              <a:t>)</a:t>
            </a:r>
            <a:r>
              <a:rPr lang="zh-TW" altLang="en-US" sz="4000" b="1" dirty="0" smtClean="0">
                <a:solidFill>
                  <a:srgbClr val="002060"/>
                </a:solidFill>
                <a:latin typeface="微軟正黑體" panose="020B0604030504040204" pitchFamily="34" charset="-120"/>
                <a:ea typeface="微軟正黑體" panose="020B0604030504040204" pitchFamily="34" charset="-120"/>
              </a:rPr>
              <a:t>資</a:t>
            </a:r>
            <a:r>
              <a:rPr lang="zh-TW" altLang="en-US" sz="4000" b="1" dirty="0">
                <a:solidFill>
                  <a:srgbClr val="002060"/>
                </a:solidFill>
                <a:latin typeface="微軟正黑體" panose="020B0604030504040204" pitchFamily="34" charset="-120"/>
                <a:ea typeface="微軟正黑體" panose="020B0604030504040204" pitchFamily="34" charset="-120"/>
              </a:rPr>
              <a:t>優鑑定流程、</a:t>
            </a:r>
            <a:r>
              <a:rPr lang="zh-TW" altLang="en-US" sz="4000" b="1" dirty="0" smtClean="0">
                <a:solidFill>
                  <a:srgbClr val="002060"/>
                </a:solidFill>
                <a:latin typeface="微軟正黑體" panose="020B0604030504040204" pitchFamily="34" charset="-120"/>
                <a:ea typeface="微軟正黑體" panose="020B0604030504040204" pitchFamily="34" charset="-120"/>
              </a:rPr>
              <a:t>申請表件</a:t>
            </a:r>
            <a:endParaRPr lang="en-US" altLang="zh-TW" sz="4000" b="1" dirty="0" smtClean="0">
              <a:solidFill>
                <a:srgbClr val="002060"/>
              </a:solidFill>
              <a:latin typeface="微軟正黑體" panose="020B0604030504040204" pitchFamily="34" charset="-120"/>
              <a:ea typeface="微軟正黑體" panose="020B0604030504040204" pitchFamily="34" charset="-120"/>
            </a:endParaRPr>
          </a:p>
          <a:p>
            <a:pPr fontAlgn="base">
              <a:spcBef>
                <a:spcPct val="20000"/>
              </a:spcBef>
              <a:spcAft>
                <a:spcPct val="0"/>
              </a:spcAft>
              <a:defRPr/>
            </a:pPr>
            <a:r>
              <a:rPr lang="zh-TW" altLang="en-US" sz="4000" b="1" dirty="0">
                <a:solidFill>
                  <a:srgbClr val="002060"/>
                </a:solidFill>
                <a:latin typeface="微軟正黑體" panose="020B0604030504040204" pitchFamily="34" charset="-120"/>
                <a:ea typeface="微軟正黑體" panose="020B0604030504040204" pitchFamily="34" charset="-120"/>
              </a:rPr>
              <a:t> </a:t>
            </a:r>
            <a:r>
              <a:rPr lang="zh-TW" altLang="en-US" sz="4000" b="1" dirty="0" smtClean="0">
                <a:solidFill>
                  <a:srgbClr val="002060"/>
                </a:solidFill>
                <a:latin typeface="微軟正黑體" panose="020B0604030504040204" pitchFamily="34" charset="-120"/>
                <a:ea typeface="微軟正黑體" panose="020B0604030504040204" pitchFamily="34" charset="-120"/>
              </a:rPr>
              <a:t>  填寫說明</a:t>
            </a:r>
            <a:endParaRPr lang="en-US" altLang="zh-TW" sz="4000" b="1" dirty="0" smtClean="0">
              <a:solidFill>
                <a:srgbClr val="002060"/>
              </a:solidFill>
              <a:latin typeface="微軟正黑體" panose="020B0604030504040204" pitchFamily="34" charset="-120"/>
              <a:ea typeface="微軟正黑體" panose="020B0604030504040204" pitchFamily="34" charset="-120"/>
            </a:endParaRPr>
          </a:p>
          <a:p>
            <a:pPr fontAlgn="base">
              <a:spcBef>
                <a:spcPct val="20000"/>
              </a:spcBef>
              <a:spcAft>
                <a:spcPct val="0"/>
              </a:spcAft>
              <a:buFont typeface="Wingdings" pitchFamily="2" charset="2"/>
              <a:buChar char="Ø"/>
              <a:defRPr/>
            </a:pPr>
            <a:r>
              <a:rPr lang="zh-TW" altLang="en-US" sz="4000" b="1" u="sng" dirty="0" smtClean="0">
                <a:solidFill>
                  <a:srgbClr val="7030A0"/>
                </a:solidFill>
                <a:latin typeface="微軟正黑體" panose="020B0604030504040204" pitchFamily="34" charset="-120"/>
              </a:rPr>
              <a:t>創造能力</a:t>
            </a:r>
            <a:r>
              <a:rPr lang="zh-TW" altLang="en-US" sz="4000" b="1" dirty="0" smtClean="0">
                <a:solidFill>
                  <a:srgbClr val="002060"/>
                </a:solidFill>
                <a:latin typeface="微軟正黑體" panose="020B0604030504040204" pitchFamily="34" charset="-120"/>
              </a:rPr>
              <a:t>資</a:t>
            </a:r>
            <a:r>
              <a:rPr lang="zh-TW" altLang="en-US" sz="4000" b="1" dirty="0">
                <a:solidFill>
                  <a:srgbClr val="002060"/>
                </a:solidFill>
                <a:latin typeface="微軟正黑體" panose="020B0604030504040204" pitchFamily="34" charset="-120"/>
              </a:rPr>
              <a:t>優鑑定流程</a:t>
            </a:r>
            <a:r>
              <a:rPr lang="zh-TW" altLang="en-US" sz="4000" b="1" dirty="0" smtClean="0">
                <a:solidFill>
                  <a:srgbClr val="002060"/>
                </a:solidFill>
                <a:latin typeface="微軟正黑體" panose="020B0604030504040204" pitchFamily="34" charset="-120"/>
              </a:rPr>
              <a:t>、報名相關事項</a:t>
            </a:r>
            <a:endParaRPr lang="en-US" altLang="zh-TW" sz="4000" b="1" dirty="0" smtClean="0">
              <a:solidFill>
                <a:srgbClr val="002060"/>
              </a:solidFill>
              <a:latin typeface="微軟正黑體" panose="020B0604030504040204" pitchFamily="34" charset="-120"/>
            </a:endParaRPr>
          </a:p>
          <a:p>
            <a:pPr fontAlgn="base">
              <a:spcBef>
                <a:spcPct val="20000"/>
              </a:spcBef>
              <a:spcAft>
                <a:spcPct val="0"/>
              </a:spcAft>
              <a:buFont typeface="Wingdings" pitchFamily="2" charset="2"/>
              <a:buChar char="Ø"/>
              <a:defRPr/>
            </a:pPr>
            <a:r>
              <a:rPr lang="zh-TW" altLang="en-US" sz="4000" b="1" dirty="0" smtClean="0">
                <a:solidFill>
                  <a:srgbClr val="002060"/>
                </a:solidFill>
                <a:latin typeface="微軟正黑體" panose="020B0604030504040204" pitchFamily="34" charset="-120"/>
                <a:ea typeface="微軟正黑體" panose="020B0604030504040204" pitchFamily="34" charset="-120"/>
              </a:rPr>
              <a:t>桃園市</a:t>
            </a:r>
            <a:r>
              <a:rPr lang="zh-TW" altLang="en-US" sz="4000" b="1" dirty="0">
                <a:solidFill>
                  <a:srgbClr val="002060"/>
                </a:solidFill>
                <a:latin typeface="微軟正黑體" panose="020B0604030504040204" pitchFamily="34" charset="-120"/>
                <a:ea typeface="微軟正黑體" panose="020B0604030504040204" pitchFamily="34" charset="-120"/>
              </a:rPr>
              <a:t>資優學生安置原則</a:t>
            </a:r>
            <a:endParaRPr lang="en-US" altLang="zh-TW" sz="4000" b="1" dirty="0">
              <a:solidFill>
                <a:srgbClr val="002060"/>
              </a:solidFill>
              <a:latin typeface="微軟正黑體" panose="020B0604030504040204" pitchFamily="34" charset="-120"/>
              <a:ea typeface="微軟正黑體" panose="020B0604030504040204" pitchFamily="34" charset="-120"/>
            </a:endParaRPr>
          </a:p>
          <a:p>
            <a:pPr fontAlgn="base">
              <a:spcBef>
                <a:spcPct val="20000"/>
              </a:spcBef>
              <a:spcAft>
                <a:spcPct val="0"/>
              </a:spcAft>
              <a:buFont typeface="Wingdings" pitchFamily="2" charset="2"/>
              <a:buChar char="Ø"/>
              <a:defRPr/>
            </a:pPr>
            <a:r>
              <a:rPr lang="zh-TW" altLang="en-US" sz="4000" b="1" dirty="0">
                <a:solidFill>
                  <a:srgbClr val="002060"/>
                </a:solidFill>
                <a:latin typeface="微軟正黑體" panose="020B0604030504040204" pitchFamily="34" charset="-120"/>
                <a:ea typeface="微軟正黑體" panose="020B0604030504040204" pitchFamily="34" charset="-120"/>
              </a:rPr>
              <a:t>資優教育課程與服務</a:t>
            </a:r>
            <a:endParaRPr lang="en-US" altLang="zh-TW" sz="4000" b="1" dirty="0">
              <a:solidFill>
                <a:srgbClr val="002060"/>
              </a:solidFill>
              <a:latin typeface="微軟正黑體" panose="020B0604030504040204" pitchFamily="34" charset="-120"/>
              <a:ea typeface="微軟正黑體" panose="020B0604030504040204" pitchFamily="34" charset="-120"/>
            </a:endParaRPr>
          </a:p>
          <a:p>
            <a:pPr fontAlgn="base">
              <a:spcBef>
                <a:spcPct val="20000"/>
              </a:spcBef>
              <a:spcAft>
                <a:spcPct val="0"/>
              </a:spcAft>
              <a:buFont typeface="Wingdings" pitchFamily="2" charset="2"/>
              <a:buChar char="Ø"/>
              <a:defRPr/>
            </a:pPr>
            <a:r>
              <a:rPr lang="zh-TW" altLang="en-US" sz="4000" b="1" dirty="0">
                <a:solidFill>
                  <a:srgbClr val="002060"/>
                </a:solidFill>
                <a:latin typeface="微軟正黑體" panose="020B0604030504040204" pitchFamily="34" charset="-120"/>
                <a:ea typeface="微軟正黑體" panose="020B0604030504040204" pitchFamily="34" charset="-120"/>
              </a:rPr>
              <a:t>綜合座談</a:t>
            </a:r>
            <a:endParaRPr lang="en-US" altLang="zh-TW" sz="4000" b="1" dirty="0">
              <a:solidFill>
                <a:srgbClr val="002060"/>
              </a:solidFill>
              <a:latin typeface="微軟正黑體" panose="020B0604030504040204" pitchFamily="34" charset="-120"/>
              <a:ea typeface="微軟正黑體" panose="020B0604030504040204" pitchFamily="34" charset="-120"/>
            </a:endParaRPr>
          </a:p>
          <a:p>
            <a:pPr fontAlgn="base">
              <a:spcBef>
                <a:spcPct val="20000"/>
              </a:spcBef>
              <a:spcAft>
                <a:spcPct val="0"/>
              </a:spcAft>
              <a:buFont typeface="Wingdings" pitchFamily="2" charset="2"/>
              <a:buChar char="Ø"/>
              <a:defRPr/>
            </a:pPr>
            <a:endParaRPr lang="zh-TW" altLang="en-US" sz="4000"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rtl="0"/>
            <a:fld id="{EB37DED6-D4C7-42EE-AB49-D2E39E64FDE4}" type="slidenum">
              <a:rPr lang="en-US" altLang="zh-TW" noProof="0" smtClean="0"/>
              <a:t>3</a:t>
            </a:fld>
            <a:endParaRPr lang="en-US" altLang="zh-TW" noProof="0" dirty="0"/>
          </a:p>
        </p:txBody>
      </p:sp>
    </p:spTree>
    <p:extLst>
      <p:ext uri="{BB962C8B-B14F-4D97-AF65-F5344CB8AC3E}">
        <p14:creationId xmlns:p14="http://schemas.microsoft.com/office/powerpoint/2010/main" val="338249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手繪多邊形 3"/>
          <p:cNvSpPr/>
          <p:nvPr/>
        </p:nvSpPr>
        <p:spPr>
          <a:xfrm>
            <a:off x="225761" y="815008"/>
            <a:ext cx="11737304" cy="1205501"/>
          </a:xfrm>
          <a:custGeom>
            <a:avLst/>
            <a:gdLst>
              <a:gd name="connsiteX0" fmla="*/ 0 w 8317494"/>
              <a:gd name="connsiteY0" fmla="*/ 0 h 4608512"/>
              <a:gd name="connsiteX1" fmla="*/ 8317494 w 8317494"/>
              <a:gd name="connsiteY1" fmla="*/ 0 h 4608512"/>
              <a:gd name="connsiteX2" fmla="*/ 8317494 w 8317494"/>
              <a:gd name="connsiteY2" fmla="*/ 4608512 h 4608512"/>
              <a:gd name="connsiteX3" fmla="*/ 0 w 8317494"/>
              <a:gd name="connsiteY3" fmla="*/ 4608512 h 4608512"/>
              <a:gd name="connsiteX4" fmla="*/ 0 w 8317494"/>
              <a:gd name="connsiteY4" fmla="*/ 0 h 460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7494" h="4608512">
                <a:moveTo>
                  <a:pt x="0" y="0"/>
                </a:moveTo>
                <a:lnTo>
                  <a:pt x="8317494" y="0"/>
                </a:lnTo>
                <a:lnTo>
                  <a:pt x="8317494" y="4608512"/>
                </a:lnTo>
                <a:lnTo>
                  <a:pt x="0" y="4608512"/>
                </a:lnTo>
                <a:lnTo>
                  <a:pt x="0" y="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defTabSz="1066800">
              <a:spcBef>
                <a:spcPts val="600"/>
              </a:spcBef>
              <a:spcAft>
                <a:spcPts val="600"/>
              </a:spcAft>
              <a:buChar char="••"/>
            </a:pPr>
            <a:r>
              <a:rPr lang="zh-TW" altLang="en-US" sz="2800" b="1" dirty="0" smtClean="0">
                <a:solidFill>
                  <a:srgbClr val="FF0000"/>
                </a:solidFill>
                <a:latin typeface="微軟正黑體" panose="020B0604030504040204" pitchFamily="34" charset="-120"/>
              </a:rPr>
              <a:t>學生</a:t>
            </a:r>
            <a:r>
              <a:rPr lang="zh-TW" altLang="en-US" sz="2800" b="1" dirty="0">
                <a:solidFill>
                  <a:srgbClr val="FF0000"/>
                </a:solidFill>
                <a:latin typeface="微軟正黑體" panose="020B0604030504040204" pitchFamily="34" charset="-120"/>
              </a:rPr>
              <a:t>應據實切結個人健康狀況並於下列時間傳真或親自繳交健康聲明切結書</a:t>
            </a:r>
            <a:r>
              <a:rPr lang="en-US" altLang="zh-TW" sz="2800" b="1" dirty="0" smtClean="0">
                <a:solidFill>
                  <a:srgbClr val="FF0000"/>
                </a:solidFill>
                <a:latin typeface="微軟正黑體" panose="020B0604030504040204" pitchFamily="34" charset="-120"/>
              </a:rPr>
              <a:t>(</a:t>
            </a:r>
            <a:r>
              <a:rPr lang="zh-TW" altLang="en-US" sz="2800" b="1" dirty="0" smtClean="0">
                <a:solidFill>
                  <a:srgbClr val="FF0000"/>
                </a:solidFill>
                <a:latin typeface="微軟正黑體" panose="020B0604030504040204" pitchFamily="34" charset="-120"/>
              </a:rPr>
              <a:t>簡章</a:t>
            </a:r>
            <a:r>
              <a:rPr lang="zh-TW" altLang="en-US" sz="2800" b="1" u="sng" dirty="0" smtClean="0">
                <a:solidFill>
                  <a:srgbClr val="FF0000"/>
                </a:solidFill>
                <a:latin typeface="微軟正黑體" panose="020B0604030504040204" pitchFamily="34" charset="-120"/>
              </a:rPr>
              <a:t>附件</a:t>
            </a:r>
            <a:r>
              <a:rPr lang="zh-TW" altLang="en-US" sz="2800" b="1" u="sng" dirty="0">
                <a:solidFill>
                  <a:srgbClr val="FF0000"/>
                </a:solidFill>
                <a:latin typeface="微軟正黑體" panose="020B0604030504040204" pitchFamily="34" charset="-120"/>
              </a:rPr>
              <a:t>十二</a:t>
            </a:r>
            <a:r>
              <a:rPr lang="en-US" altLang="zh-TW" sz="2800" b="1" dirty="0" smtClean="0">
                <a:solidFill>
                  <a:srgbClr val="FF0000"/>
                </a:solidFill>
                <a:latin typeface="微軟正黑體" panose="020B0604030504040204" pitchFamily="34" charset="-120"/>
              </a:rPr>
              <a:t>)</a:t>
            </a:r>
            <a:r>
              <a:rPr lang="zh-TW" altLang="en-US" sz="2800" b="1" dirty="0" smtClean="0">
                <a:solidFill>
                  <a:srgbClr val="FF0000"/>
                </a:solidFill>
                <a:latin typeface="微軟正黑體" panose="020B0604030504040204" pitchFamily="34" charset="-120"/>
              </a:rPr>
              <a:t> 。</a:t>
            </a:r>
            <a:endParaRPr lang="zh-TW" altLang="en-US" sz="2800" b="1" dirty="0">
              <a:solidFill>
                <a:srgbClr val="002060"/>
              </a:solidFill>
              <a:latin typeface="微軟正黑體" panose="020B0604030504040204" pitchFamily="34" charset="-120"/>
              <a:ea typeface="微軟正黑體" panose="020B0604030504040204" pitchFamily="34" charset="-120"/>
            </a:endParaRPr>
          </a:p>
        </p:txBody>
      </p:sp>
      <p:sp>
        <p:nvSpPr>
          <p:cNvPr id="6" name="標題 1"/>
          <p:cNvSpPr txBox="1">
            <a:spLocks/>
          </p:cNvSpPr>
          <p:nvPr/>
        </p:nvSpPr>
        <p:spPr>
          <a:xfrm>
            <a:off x="3070076" y="-99392"/>
            <a:ext cx="6564613" cy="914400"/>
          </a:xfrm>
          <a:prstGeom prst="rect">
            <a:avLst/>
          </a:prstGeom>
        </p:spPr>
        <p:txBody>
          <a:bodyPr vert="horz" lIns="68580" tIns="34290" rIns="68580" bIns="34290" rtlCol="0" anchor="b">
            <a:normAutofit fontScale="92500"/>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4050" b="1" dirty="0" smtClean="0">
                <a:solidFill>
                  <a:srgbClr val="002060"/>
                </a:solidFill>
              </a:rPr>
              <a:t>防疫措施應繳交文件注意事項</a:t>
            </a:r>
            <a:endParaRPr lang="zh-TW" altLang="en-US" sz="4050" b="1" dirty="0">
              <a:solidFill>
                <a:srgbClr val="002060"/>
              </a:solidFill>
            </a:endParaRPr>
          </a:p>
        </p:txBody>
      </p:sp>
      <p:sp>
        <p:nvSpPr>
          <p:cNvPr id="2" name="投影片編號版面配置區 1"/>
          <p:cNvSpPr>
            <a:spLocks noGrp="1"/>
          </p:cNvSpPr>
          <p:nvPr>
            <p:ph type="sldNum" sz="quarter" idx="12"/>
          </p:nvPr>
        </p:nvSpPr>
        <p:spPr/>
        <p:txBody>
          <a:bodyPr/>
          <a:lstStyle/>
          <a:p>
            <a:fld id="{DA60BA0E-20D0-4E7C-B286-26C960A6788F}" type="slidenum">
              <a:rPr lang="en-US" altLang="zh-TW" noProof="0" smtClean="0"/>
              <a:pPr/>
              <a:t>30</a:t>
            </a:fld>
            <a:endParaRPr lang="zh-TW" altLang="en-US" noProof="0" dirty="0"/>
          </a:p>
        </p:txBody>
      </p:sp>
      <p:graphicFrame>
        <p:nvGraphicFramePr>
          <p:cNvPr id="10" name="表格 9"/>
          <p:cNvGraphicFramePr>
            <a:graphicFrameLocks noGrp="1"/>
          </p:cNvGraphicFramePr>
          <p:nvPr>
            <p:extLst>
              <p:ext uri="{D42A27DB-BD31-4B8C-83A1-F6EECF244321}">
                <p14:modId xmlns:p14="http://schemas.microsoft.com/office/powerpoint/2010/main" val="2483781286"/>
              </p:ext>
            </p:extLst>
          </p:nvPr>
        </p:nvGraphicFramePr>
        <p:xfrm>
          <a:off x="725495" y="1941471"/>
          <a:ext cx="10549169" cy="4836074"/>
        </p:xfrm>
        <a:graphic>
          <a:graphicData uri="http://schemas.openxmlformats.org/drawingml/2006/table">
            <a:tbl>
              <a:tblPr/>
              <a:tblGrid>
                <a:gridCol w="1031771">
                  <a:extLst>
                    <a:ext uri="{9D8B030D-6E8A-4147-A177-3AD203B41FA5}">
                      <a16:colId xmlns:a16="http://schemas.microsoft.com/office/drawing/2014/main" val="100552967"/>
                    </a:ext>
                  </a:extLst>
                </a:gridCol>
                <a:gridCol w="1691982">
                  <a:extLst>
                    <a:ext uri="{9D8B030D-6E8A-4147-A177-3AD203B41FA5}">
                      <a16:colId xmlns:a16="http://schemas.microsoft.com/office/drawing/2014/main" val="693144751"/>
                    </a:ext>
                  </a:extLst>
                </a:gridCol>
                <a:gridCol w="1198487">
                  <a:extLst>
                    <a:ext uri="{9D8B030D-6E8A-4147-A177-3AD203B41FA5}">
                      <a16:colId xmlns:a16="http://schemas.microsoft.com/office/drawing/2014/main" val="2831629865"/>
                    </a:ext>
                  </a:extLst>
                </a:gridCol>
                <a:gridCol w="1158645">
                  <a:extLst>
                    <a:ext uri="{9D8B030D-6E8A-4147-A177-3AD203B41FA5}">
                      <a16:colId xmlns:a16="http://schemas.microsoft.com/office/drawing/2014/main" val="937173689"/>
                    </a:ext>
                  </a:extLst>
                </a:gridCol>
                <a:gridCol w="2084320">
                  <a:extLst>
                    <a:ext uri="{9D8B030D-6E8A-4147-A177-3AD203B41FA5}">
                      <a16:colId xmlns:a16="http://schemas.microsoft.com/office/drawing/2014/main" val="1277985085"/>
                    </a:ext>
                  </a:extLst>
                </a:gridCol>
                <a:gridCol w="1871799">
                  <a:extLst>
                    <a:ext uri="{9D8B030D-6E8A-4147-A177-3AD203B41FA5}">
                      <a16:colId xmlns:a16="http://schemas.microsoft.com/office/drawing/2014/main" val="3252462802"/>
                    </a:ext>
                  </a:extLst>
                </a:gridCol>
                <a:gridCol w="1512165">
                  <a:extLst>
                    <a:ext uri="{9D8B030D-6E8A-4147-A177-3AD203B41FA5}">
                      <a16:colId xmlns:a16="http://schemas.microsoft.com/office/drawing/2014/main" val="1974620482"/>
                    </a:ext>
                  </a:extLst>
                </a:gridCol>
              </a:tblGrid>
              <a:tr h="476738">
                <a:tc>
                  <a:txBody>
                    <a:bodyPr/>
                    <a:lstStyle/>
                    <a:p>
                      <a:pPr algn="ctr" eaLnBrk="0">
                        <a:spcAft>
                          <a:spcPts val="0"/>
                        </a:spcAft>
                      </a:pPr>
                      <a:r>
                        <a:rPr lang="zh-TW" sz="1500" b="1" kern="100" dirty="0">
                          <a:effectLst/>
                          <a:latin typeface="+mj-ea"/>
                          <a:ea typeface="+mj-ea"/>
                          <a:cs typeface="Times New Roman" panose="02020603050405020304" pitchFamily="18" charset="0"/>
                        </a:rPr>
                        <a:t>階段</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eaLnBrk="0">
                        <a:spcAft>
                          <a:spcPts val="0"/>
                        </a:spcAft>
                      </a:pPr>
                      <a:r>
                        <a:rPr lang="zh-TW" sz="1500" b="1" kern="100">
                          <a:effectLst/>
                          <a:latin typeface="+mj-ea"/>
                          <a:ea typeface="+mj-ea"/>
                          <a:cs typeface="Times New Roman" panose="02020603050405020304" pitchFamily="18" charset="0"/>
                        </a:rPr>
                        <a:t>本表繳交時間</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eaLnBrk="0">
                        <a:spcAft>
                          <a:spcPts val="0"/>
                        </a:spcAft>
                      </a:pPr>
                      <a:r>
                        <a:rPr lang="zh-TW" sz="1500" b="1" kern="100">
                          <a:effectLst/>
                          <a:latin typeface="+mj-ea"/>
                          <a:ea typeface="+mj-ea"/>
                          <a:cs typeface="Times New Roman" panose="02020603050405020304" pitchFamily="18" charset="0"/>
                        </a:rPr>
                        <a:t>資優</a:t>
                      </a:r>
                    </a:p>
                    <a:p>
                      <a:pPr algn="ctr" eaLnBrk="0">
                        <a:spcAft>
                          <a:spcPts val="0"/>
                        </a:spcAft>
                      </a:pPr>
                      <a:r>
                        <a:rPr lang="zh-TW" sz="1500" b="1" kern="100">
                          <a:effectLst/>
                          <a:latin typeface="+mj-ea"/>
                          <a:ea typeface="+mj-ea"/>
                          <a:cs typeface="Times New Roman" panose="02020603050405020304" pitchFamily="18" charset="0"/>
                        </a:rPr>
                        <a:t>類別</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eaLnBrk="0">
                        <a:spcAft>
                          <a:spcPts val="0"/>
                        </a:spcAft>
                      </a:pPr>
                      <a:r>
                        <a:rPr lang="zh-TW" sz="1500" b="1" kern="100">
                          <a:effectLst/>
                          <a:latin typeface="+mj-ea"/>
                          <a:ea typeface="+mj-ea"/>
                          <a:cs typeface="Times New Roman" panose="02020603050405020304" pitchFamily="18" charset="0"/>
                        </a:rPr>
                        <a:t>測驗地點</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spcAft>
                          <a:spcPts val="0"/>
                        </a:spcAft>
                      </a:pPr>
                      <a:r>
                        <a:rPr lang="zh-TW" sz="1500" b="1" kern="100">
                          <a:effectLst/>
                          <a:latin typeface="+mj-ea"/>
                          <a:ea typeface="+mj-ea"/>
                          <a:cs typeface="Times New Roman" panose="02020603050405020304" pitchFamily="18" charset="0"/>
                        </a:rPr>
                        <a:t>學校地址</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spcAft>
                          <a:spcPts val="0"/>
                        </a:spcAft>
                      </a:pPr>
                      <a:r>
                        <a:rPr lang="zh-TW" sz="1500" b="1" kern="100">
                          <a:effectLst/>
                          <a:latin typeface="+mj-ea"/>
                          <a:ea typeface="+mj-ea"/>
                          <a:cs typeface="Times New Roman" panose="02020603050405020304" pitchFamily="18" charset="0"/>
                        </a:rPr>
                        <a:t>聯絡電話</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spcAft>
                          <a:spcPts val="0"/>
                        </a:spcAft>
                      </a:pPr>
                      <a:r>
                        <a:rPr lang="zh-TW" sz="1500" b="1" kern="100" dirty="0">
                          <a:effectLst/>
                          <a:latin typeface="+mj-ea"/>
                          <a:ea typeface="+mj-ea"/>
                          <a:cs typeface="Times New Roman" panose="02020603050405020304" pitchFamily="18" charset="0"/>
                        </a:rPr>
                        <a:t>傳真</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42275217"/>
                  </a:ext>
                </a:extLst>
              </a:tr>
              <a:tr h="391262">
                <a:tc rowSpan="4">
                  <a:txBody>
                    <a:bodyPr/>
                    <a:lstStyle/>
                    <a:p>
                      <a:pPr algn="ctr">
                        <a:spcAft>
                          <a:spcPts val="0"/>
                        </a:spcAft>
                      </a:pPr>
                      <a:r>
                        <a:rPr lang="zh-TW" sz="1500" b="1" kern="100" dirty="0">
                          <a:effectLst/>
                          <a:latin typeface="+mj-ea"/>
                          <a:ea typeface="+mj-ea"/>
                          <a:cs typeface="Times New Roman" panose="02020603050405020304" pitchFamily="18" charset="0"/>
                        </a:rPr>
                        <a:t>初選</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algn="ctr">
                        <a:spcAft>
                          <a:spcPts val="0"/>
                        </a:spcAft>
                      </a:pPr>
                      <a:r>
                        <a:rPr lang="en-US" sz="1500" b="1" kern="100" dirty="0">
                          <a:solidFill>
                            <a:srgbClr val="FF0000"/>
                          </a:solidFill>
                          <a:effectLst/>
                          <a:latin typeface="+mj-ea"/>
                          <a:ea typeface="+mj-ea"/>
                          <a:cs typeface="Times New Roman" panose="02020603050405020304" pitchFamily="18" charset="0"/>
                        </a:rPr>
                        <a:t>110</a:t>
                      </a:r>
                      <a:r>
                        <a:rPr lang="zh-TW" sz="1500" b="1" kern="100" dirty="0">
                          <a:solidFill>
                            <a:srgbClr val="FF0000"/>
                          </a:solidFill>
                          <a:effectLst/>
                          <a:latin typeface="+mj-ea"/>
                          <a:ea typeface="+mj-ea"/>
                          <a:cs typeface="Times New Roman" panose="02020603050405020304" pitchFamily="18" charset="0"/>
                        </a:rPr>
                        <a:t>年</a:t>
                      </a:r>
                      <a:r>
                        <a:rPr lang="en-US" sz="1500" b="1" kern="100" dirty="0">
                          <a:solidFill>
                            <a:srgbClr val="FF0000"/>
                          </a:solidFill>
                          <a:effectLst/>
                          <a:latin typeface="+mj-ea"/>
                          <a:ea typeface="+mj-ea"/>
                          <a:cs typeface="Times New Roman" panose="02020603050405020304" pitchFamily="18" charset="0"/>
                        </a:rPr>
                        <a:t>2</a:t>
                      </a:r>
                      <a:r>
                        <a:rPr lang="zh-TW" sz="1500" b="1" kern="100" dirty="0">
                          <a:solidFill>
                            <a:srgbClr val="FF0000"/>
                          </a:solidFill>
                          <a:effectLst/>
                          <a:latin typeface="+mj-ea"/>
                          <a:ea typeface="+mj-ea"/>
                          <a:cs typeface="Times New Roman" panose="02020603050405020304" pitchFamily="18" charset="0"/>
                        </a:rPr>
                        <a:t>月</a:t>
                      </a:r>
                      <a:r>
                        <a:rPr lang="en-US" sz="1500" b="1" kern="100" dirty="0">
                          <a:solidFill>
                            <a:srgbClr val="FF0000"/>
                          </a:solidFill>
                          <a:effectLst/>
                          <a:latin typeface="+mj-ea"/>
                          <a:ea typeface="+mj-ea"/>
                          <a:cs typeface="Times New Roman" panose="02020603050405020304" pitchFamily="18" charset="0"/>
                        </a:rPr>
                        <a:t>22</a:t>
                      </a:r>
                      <a:r>
                        <a:rPr lang="zh-TW" sz="1500" b="1" kern="100" dirty="0">
                          <a:solidFill>
                            <a:srgbClr val="FF0000"/>
                          </a:solidFill>
                          <a:effectLst/>
                          <a:latin typeface="+mj-ea"/>
                          <a:ea typeface="+mj-ea"/>
                          <a:cs typeface="Times New Roman" panose="02020603050405020304" pitchFamily="18" charset="0"/>
                        </a:rPr>
                        <a:t>日</a:t>
                      </a:r>
                      <a:r>
                        <a:rPr lang="en-US" sz="1500" b="1" kern="100" dirty="0">
                          <a:solidFill>
                            <a:srgbClr val="FF0000"/>
                          </a:solidFill>
                          <a:effectLst/>
                          <a:latin typeface="+mj-ea"/>
                          <a:ea typeface="+mj-ea"/>
                          <a:cs typeface="Times New Roman" panose="02020603050405020304" pitchFamily="18" charset="0"/>
                        </a:rPr>
                        <a:t>(</a:t>
                      </a:r>
                      <a:r>
                        <a:rPr lang="zh-TW" sz="1500" b="1" kern="100" dirty="0">
                          <a:solidFill>
                            <a:srgbClr val="FF0000"/>
                          </a:solidFill>
                          <a:effectLst/>
                          <a:latin typeface="+mj-ea"/>
                          <a:ea typeface="+mj-ea"/>
                          <a:cs typeface="Times New Roman" panose="02020603050405020304" pitchFamily="18" charset="0"/>
                        </a:rPr>
                        <a:t>一</a:t>
                      </a:r>
                      <a:r>
                        <a:rPr lang="en-US" sz="1500" b="1" kern="100" dirty="0">
                          <a:solidFill>
                            <a:srgbClr val="FF0000"/>
                          </a:solidFill>
                          <a:effectLst/>
                          <a:latin typeface="+mj-ea"/>
                          <a:ea typeface="+mj-ea"/>
                          <a:cs typeface="Times New Roman" panose="02020603050405020304" pitchFamily="18" charset="0"/>
                        </a:rPr>
                        <a:t>)</a:t>
                      </a:r>
                      <a:r>
                        <a:rPr lang="zh-TW" sz="1500" b="1" kern="100" dirty="0">
                          <a:solidFill>
                            <a:srgbClr val="FF0000"/>
                          </a:solidFill>
                          <a:effectLst/>
                          <a:latin typeface="+mj-ea"/>
                          <a:ea typeface="+mj-ea"/>
                          <a:cs typeface="Times New Roman" panose="02020603050405020304" pitchFamily="18" charset="0"/>
                        </a:rPr>
                        <a:t>至</a:t>
                      </a:r>
                      <a:r>
                        <a:rPr lang="en-US" sz="1500" b="1" kern="100" dirty="0">
                          <a:solidFill>
                            <a:srgbClr val="FF0000"/>
                          </a:solidFill>
                          <a:effectLst/>
                          <a:latin typeface="+mj-ea"/>
                          <a:ea typeface="+mj-ea"/>
                          <a:cs typeface="Times New Roman" panose="02020603050405020304" pitchFamily="18" charset="0"/>
                        </a:rPr>
                        <a:t>3</a:t>
                      </a:r>
                      <a:r>
                        <a:rPr lang="zh-TW" sz="1500" b="1" kern="100" dirty="0">
                          <a:solidFill>
                            <a:srgbClr val="FF0000"/>
                          </a:solidFill>
                          <a:effectLst/>
                          <a:latin typeface="+mj-ea"/>
                          <a:ea typeface="+mj-ea"/>
                          <a:cs typeface="Times New Roman" panose="02020603050405020304" pitchFamily="18" charset="0"/>
                        </a:rPr>
                        <a:t>月</a:t>
                      </a:r>
                      <a:r>
                        <a:rPr lang="en-US" sz="1500" b="1" kern="100" dirty="0">
                          <a:solidFill>
                            <a:srgbClr val="FF0000"/>
                          </a:solidFill>
                          <a:effectLst/>
                          <a:latin typeface="+mj-ea"/>
                          <a:ea typeface="+mj-ea"/>
                          <a:cs typeface="Times New Roman" panose="02020603050405020304" pitchFamily="18" charset="0"/>
                        </a:rPr>
                        <a:t>4</a:t>
                      </a:r>
                      <a:r>
                        <a:rPr lang="zh-TW" sz="1500" b="1" kern="100" dirty="0">
                          <a:solidFill>
                            <a:srgbClr val="FF0000"/>
                          </a:solidFill>
                          <a:effectLst/>
                          <a:latin typeface="+mj-ea"/>
                          <a:ea typeface="+mj-ea"/>
                          <a:cs typeface="Times New Roman" panose="02020603050405020304" pitchFamily="18" charset="0"/>
                        </a:rPr>
                        <a:t>日</a:t>
                      </a:r>
                      <a:r>
                        <a:rPr lang="en-US" sz="1500" b="1" kern="100" dirty="0">
                          <a:solidFill>
                            <a:srgbClr val="FF0000"/>
                          </a:solidFill>
                          <a:effectLst/>
                          <a:latin typeface="+mj-ea"/>
                          <a:ea typeface="+mj-ea"/>
                          <a:cs typeface="Times New Roman" panose="02020603050405020304" pitchFamily="18" charset="0"/>
                        </a:rPr>
                        <a:t>(</a:t>
                      </a:r>
                      <a:r>
                        <a:rPr lang="zh-TW" sz="1500" b="1" kern="100" dirty="0">
                          <a:solidFill>
                            <a:srgbClr val="FF0000"/>
                          </a:solidFill>
                          <a:effectLst/>
                          <a:latin typeface="+mj-ea"/>
                          <a:ea typeface="+mj-ea"/>
                          <a:cs typeface="Times New Roman" panose="02020603050405020304" pitchFamily="18" charset="0"/>
                        </a:rPr>
                        <a:t>四</a:t>
                      </a:r>
                      <a:r>
                        <a:rPr lang="en-US" sz="1500" b="1" kern="100" dirty="0">
                          <a:solidFill>
                            <a:srgbClr val="FF0000"/>
                          </a:solidFill>
                          <a:effectLst/>
                          <a:latin typeface="+mj-ea"/>
                          <a:ea typeface="+mj-ea"/>
                          <a:cs typeface="Times New Roman" panose="02020603050405020304" pitchFamily="18" charset="0"/>
                        </a:rPr>
                        <a:t>)16:00</a:t>
                      </a:r>
                      <a:r>
                        <a:rPr lang="zh-TW" sz="1500" b="1" kern="100" dirty="0">
                          <a:solidFill>
                            <a:srgbClr val="FF0000"/>
                          </a:solidFill>
                          <a:effectLst/>
                          <a:latin typeface="+mj-ea"/>
                          <a:ea typeface="+mj-ea"/>
                          <a:cs typeface="Times New Roman" panose="02020603050405020304" pitchFamily="18" charset="0"/>
                        </a:rPr>
                        <a:t>前</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500" b="1" kern="100" dirty="0">
                          <a:effectLst/>
                          <a:latin typeface="+mj-ea"/>
                          <a:ea typeface="+mj-ea"/>
                          <a:cs typeface="Times New Roman" panose="02020603050405020304" pitchFamily="18" charset="0"/>
                        </a:rPr>
                        <a:t>英語資優</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spcAft>
                          <a:spcPts val="0"/>
                        </a:spcAft>
                      </a:pPr>
                      <a:r>
                        <a:rPr lang="zh-TW" sz="1500" b="1" kern="100">
                          <a:effectLst/>
                          <a:latin typeface="+mj-ea"/>
                          <a:ea typeface="+mj-ea"/>
                          <a:cs typeface="Times New Roman" panose="02020603050405020304" pitchFamily="18" charset="0"/>
                        </a:rPr>
                        <a:t>第一區</a:t>
                      </a:r>
                    </a:p>
                    <a:p>
                      <a:pPr algn="ctr">
                        <a:spcAft>
                          <a:spcPts val="0"/>
                        </a:spcAft>
                      </a:pPr>
                      <a:r>
                        <a:rPr lang="zh-TW" sz="1500" b="1" kern="100">
                          <a:effectLst/>
                          <a:latin typeface="+mj-ea"/>
                          <a:ea typeface="+mj-ea"/>
                          <a:cs typeface="微軟正黑體" panose="020B0604030504040204" pitchFamily="34" charset="-120"/>
                        </a:rPr>
                        <a:t>同德</a:t>
                      </a:r>
                      <a:r>
                        <a:rPr lang="zh-TW" sz="1500" b="1" kern="100">
                          <a:effectLst/>
                          <a:latin typeface="+mj-ea"/>
                          <a:ea typeface="+mj-ea"/>
                          <a:cs typeface="Times New Roman" panose="02020603050405020304" pitchFamily="18" charset="0"/>
                        </a:rPr>
                        <a:t>國中</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00000"/>
                        </a:lnSpc>
                        <a:spcAft>
                          <a:spcPts val="0"/>
                        </a:spcAft>
                      </a:pPr>
                      <a:r>
                        <a:rPr lang="zh-TW" sz="1500" b="1" kern="100" dirty="0">
                          <a:effectLst/>
                          <a:latin typeface="+mj-ea"/>
                          <a:ea typeface="+mj-ea"/>
                          <a:cs typeface="Times New Roman" panose="02020603050405020304" pitchFamily="18" charset="0"/>
                        </a:rPr>
                        <a:t>桃園市桃園區</a:t>
                      </a:r>
                      <a:r>
                        <a:rPr lang="zh-TW" sz="1500" b="1" kern="100" dirty="0">
                          <a:effectLst/>
                          <a:latin typeface="+mj-ea"/>
                          <a:ea typeface="+mj-ea"/>
                          <a:cs typeface="微軟正黑體" panose="020B0604030504040204" pitchFamily="34" charset="-120"/>
                        </a:rPr>
                        <a:t>南平路</a:t>
                      </a:r>
                      <a:r>
                        <a:rPr lang="en-US" sz="1500" b="1" kern="100" dirty="0">
                          <a:effectLst/>
                          <a:latin typeface="+mj-ea"/>
                          <a:ea typeface="+mj-ea"/>
                          <a:cs typeface="Malgun Gothic Semilight" panose="020B0502040204020203" pitchFamily="34" charset="-120"/>
                        </a:rPr>
                        <a:t>487</a:t>
                      </a:r>
                      <a:r>
                        <a:rPr lang="zh-TW" sz="1500" b="1" kern="100" dirty="0">
                          <a:effectLst/>
                          <a:latin typeface="+mj-ea"/>
                          <a:ea typeface="+mj-ea"/>
                          <a:cs typeface="微軟正黑體" panose="020B0604030504040204" pitchFamily="34" charset="-120"/>
                        </a:rPr>
                        <a:t>號</a:t>
                      </a:r>
                      <a:endParaRPr lang="zh-TW" sz="1500" b="1" kern="100" dirty="0">
                        <a:effectLst/>
                        <a:latin typeface="+mj-ea"/>
                        <a:ea typeface="+mj-ea"/>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R="71755" algn="ctr">
                        <a:spcAft>
                          <a:spcPts val="0"/>
                        </a:spcAft>
                      </a:pPr>
                      <a:r>
                        <a:rPr lang="en-US" sz="1500" b="1" kern="100">
                          <a:effectLst/>
                          <a:latin typeface="+mj-ea"/>
                          <a:ea typeface="+mj-ea"/>
                          <a:cs typeface="Times New Roman" panose="02020603050405020304" pitchFamily="18" charset="0"/>
                        </a:rPr>
                        <a:t>03-</a:t>
                      </a:r>
                      <a:r>
                        <a:rPr lang="en-US" sz="1500" b="1" kern="100">
                          <a:effectLst/>
                          <a:latin typeface="+mj-ea"/>
                          <a:ea typeface="+mj-ea"/>
                          <a:cs typeface="Malgun Gothic Semilight" panose="020B0502040204020203" pitchFamily="34" charset="-120"/>
                        </a:rPr>
                        <a:t>262-8955</a:t>
                      </a:r>
                      <a:r>
                        <a:rPr lang="en-US" sz="1500" b="1" kern="100">
                          <a:effectLst/>
                          <a:latin typeface="+mj-ea"/>
                          <a:ea typeface="+mj-ea"/>
                          <a:cs typeface="Times New Roman" panose="02020603050405020304" pitchFamily="18" charset="0"/>
                        </a:rPr>
                        <a:t>#610</a:t>
                      </a:r>
                      <a:r>
                        <a:rPr lang="zh-TW" sz="1500" b="1" kern="100">
                          <a:effectLst/>
                          <a:latin typeface="+mj-ea"/>
                          <a:ea typeface="+mj-ea"/>
                          <a:cs typeface="Times New Roman" panose="02020603050405020304" pitchFamily="18" charset="0"/>
                        </a:rPr>
                        <a:t>、</a:t>
                      </a:r>
                      <a:r>
                        <a:rPr lang="en-US" sz="1500" b="1" kern="100">
                          <a:effectLst/>
                          <a:latin typeface="+mj-ea"/>
                          <a:ea typeface="+mj-ea"/>
                          <a:cs typeface="Times New Roman" panose="02020603050405020304" pitchFamily="18" charset="0"/>
                        </a:rPr>
                        <a:t>613</a:t>
                      </a:r>
                      <a:endParaRPr lang="zh-TW" sz="1500" b="1" kern="100">
                        <a:effectLst/>
                        <a:latin typeface="+mj-ea"/>
                        <a:ea typeface="+mj-ea"/>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R="161290" indent="68580" algn="ctr">
                        <a:spcAft>
                          <a:spcPts val="0"/>
                        </a:spcAft>
                        <a:tabLst>
                          <a:tab pos="610235" algn="l"/>
                        </a:tabLst>
                      </a:pPr>
                      <a:r>
                        <a:rPr lang="en-US" sz="1500" b="1" kern="100" dirty="0">
                          <a:effectLst/>
                          <a:latin typeface="+mj-ea"/>
                          <a:ea typeface="+mj-ea"/>
                          <a:cs typeface="Times New Roman" panose="02020603050405020304" pitchFamily="18" charset="0"/>
                        </a:rPr>
                        <a:t>03- 2628959</a:t>
                      </a:r>
                      <a:endParaRPr lang="zh-TW" sz="1500" b="1" kern="100" dirty="0">
                        <a:effectLst/>
                        <a:latin typeface="+mj-ea"/>
                        <a:ea typeface="+mj-ea"/>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00258174"/>
                  </a:ext>
                </a:extLst>
              </a:tr>
              <a:tr h="403505">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500" b="1" kern="100" dirty="0">
                          <a:effectLst/>
                          <a:latin typeface="+mj-ea"/>
                          <a:ea typeface="+mj-ea"/>
                          <a:cs typeface="Times New Roman" panose="02020603050405020304" pitchFamily="18" charset="0"/>
                        </a:rPr>
                        <a:t>數理資優</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4244926192"/>
                  </a:ext>
                </a:extLst>
              </a:tr>
              <a:tr h="500992">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500" b="1" kern="100" dirty="0">
                          <a:effectLst/>
                          <a:latin typeface="+mj-ea"/>
                          <a:ea typeface="+mj-ea"/>
                          <a:cs typeface="Times New Roman" panose="02020603050405020304" pitchFamily="18" charset="0"/>
                        </a:rPr>
                        <a:t>英語資優</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spcAft>
                          <a:spcPts val="0"/>
                        </a:spcAft>
                      </a:pPr>
                      <a:r>
                        <a:rPr lang="zh-TW" sz="1500" b="1" kern="100" dirty="0">
                          <a:effectLst/>
                          <a:latin typeface="+mj-ea"/>
                          <a:ea typeface="+mj-ea"/>
                          <a:cs typeface="Times New Roman" panose="02020603050405020304" pitchFamily="18" charset="0"/>
                        </a:rPr>
                        <a:t>第二區</a:t>
                      </a:r>
                    </a:p>
                    <a:p>
                      <a:pPr algn="ctr">
                        <a:spcAft>
                          <a:spcPts val="0"/>
                        </a:spcAft>
                      </a:pPr>
                      <a:r>
                        <a:rPr lang="zh-TW" sz="1500" b="1" kern="100" dirty="0">
                          <a:effectLst/>
                          <a:latin typeface="+mj-ea"/>
                          <a:ea typeface="+mj-ea"/>
                          <a:cs typeface="微軟正黑體" panose="020B0604030504040204" pitchFamily="34" charset="-120"/>
                        </a:rPr>
                        <a:t>中壢</a:t>
                      </a:r>
                      <a:r>
                        <a:rPr lang="zh-TW" sz="1500" b="1" kern="100" dirty="0">
                          <a:effectLst/>
                          <a:latin typeface="+mj-ea"/>
                          <a:ea typeface="+mj-ea"/>
                          <a:cs typeface="Times New Roman" panose="02020603050405020304" pitchFamily="18" charset="0"/>
                        </a:rPr>
                        <a:t>國中</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273685" indent="-273685" algn="ctr">
                        <a:lnSpc>
                          <a:spcPct val="100000"/>
                        </a:lnSpc>
                        <a:spcAft>
                          <a:spcPts val="0"/>
                        </a:spcAft>
                      </a:pPr>
                      <a:r>
                        <a:rPr lang="zh-TW" sz="1500" b="1" kern="100" dirty="0">
                          <a:effectLst/>
                          <a:latin typeface="+mj-ea"/>
                          <a:ea typeface="+mj-ea"/>
                          <a:cs typeface="Times New Roman" panose="02020603050405020304" pitchFamily="18" charset="0"/>
                        </a:rPr>
                        <a:t>桃園市平鎮區延</a:t>
                      </a:r>
                    </a:p>
                    <a:p>
                      <a:pPr marL="273685" indent="-273685" algn="ctr">
                        <a:lnSpc>
                          <a:spcPct val="100000"/>
                        </a:lnSpc>
                        <a:spcAft>
                          <a:spcPts val="0"/>
                        </a:spcAft>
                      </a:pPr>
                      <a:r>
                        <a:rPr lang="zh-TW" sz="1500" b="1" kern="100" dirty="0">
                          <a:effectLst/>
                          <a:latin typeface="+mj-ea"/>
                          <a:ea typeface="+mj-ea"/>
                          <a:cs typeface="Times New Roman" panose="02020603050405020304" pitchFamily="18" charset="0"/>
                        </a:rPr>
                        <a:t>平路一段</a:t>
                      </a:r>
                      <a:r>
                        <a:rPr lang="en-US" sz="1500" b="1" kern="100" dirty="0">
                          <a:effectLst/>
                          <a:latin typeface="+mj-ea"/>
                          <a:ea typeface="+mj-ea"/>
                          <a:cs typeface="Times New Roman" panose="02020603050405020304" pitchFamily="18" charset="0"/>
                        </a:rPr>
                        <a:t>115</a:t>
                      </a:r>
                      <a:r>
                        <a:rPr lang="zh-TW" sz="1500" b="1" kern="100" dirty="0">
                          <a:effectLst/>
                          <a:latin typeface="+mj-ea"/>
                          <a:ea typeface="+mj-ea"/>
                          <a:cs typeface="Times New Roman" panose="02020603050405020304" pitchFamily="18" charset="0"/>
                        </a:rPr>
                        <a:t>號</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635" marR="71755" indent="-20320" algn="ctr">
                        <a:spcAft>
                          <a:spcPts val="0"/>
                        </a:spcAft>
                      </a:pPr>
                      <a:r>
                        <a:rPr lang="en-US" sz="1500" b="1" kern="100" dirty="0">
                          <a:effectLst/>
                          <a:latin typeface="+mj-ea"/>
                          <a:ea typeface="+mj-ea"/>
                          <a:cs typeface="Times New Roman" panose="02020603050405020304" pitchFamily="18" charset="0"/>
                        </a:rPr>
                        <a:t>03-422-3214#610</a:t>
                      </a:r>
                      <a:r>
                        <a:rPr lang="zh-TW" sz="1500" b="1" kern="100" dirty="0">
                          <a:effectLst/>
                          <a:latin typeface="+mj-ea"/>
                          <a:ea typeface="+mj-ea"/>
                          <a:cs typeface="Times New Roman" panose="02020603050405020304" pitchFamily="18" charset="0"/>
                        </a:rPr>
                        <a:t>、</a:t>
                      </a:r>
                      <a:r>
                        <a:rPr lang="en-US" sz="1500" b="1" kern="100" dirty="0">
                          <a:effectLst/>
                          <a:latin typeface="+mj-ea"/>
                          <a:ea typeface="+mj-ea"/>
                          <a:cs typeface="Times New Roman" panose="02020603050405020304" pitchFamily="18" charset="0"/>
                        </a:rPr>
                        <a:t>613</a:t>
                      </a:r>
                      <a:endParaRPr lang="zh-TW" sz="1500" b="1" kern="100" dirty="0">
                        <a:effectLst/>
                        <a:latin typeface="+mj-ea"/>
                        <a:ea typeface="+mj-ea"/>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R="161290" algn="ctr">
                        <a:spcAft>
                          <a:spcPts val="0"/>
                        </a:spcAft>
                      </a:pPr>
                      <a:r>
                        <a:rPr lang="en-US" sz="1500" b="1" kern="100" dirty="0">
                          <a:effectLst/>
                          <a:latin typeface="+mj-ea"/>
                          <a:ea typeface="+mj-ea"/>
                          <a:cs typeface="Times New Roman" panose="02020603050405020304" pitchFamily="18" charset="0"/>
                        </a:rPr>
                        <a:t>03- 4226190</a:t>
                      </a:r>
                      <a:endParaRPr lang="zh-TW" sz="1500" b="1" kern="100" dirty="0">
                        <a:effectLst/>
                        <a:latin typeface="+mj-ea"/>
                        <a:ea typeface="+mj-ea"/>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24577691"/>
                  </a:ext>
                </a:extLst>
              </a:tr>
              <a:tr h="450511">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500" b="1" kern="100" dirty="0">
                          <a:effectLst/>
                          <a:latin typeface="+mj-ea"/>
                          <a:ea typeface="+mj-ea"/>
                          <a:cs typeface="Times New Roman" panose="02020603050405020304" pitchFamily="18" charset="0"/>
                        </a:rPr>
                        <a:t>數理資優</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842373962"/>
                  </a:ext>
                </a:extLst>
              </a:tr>
              <a:tr h="728178">
                <a:tc rowSpan="4">
                  <a:txBody>
                    <a:bodyPr/>
                    <a:lstStyle/>
                    <a:p>
                      <a:pPr algn="ctr">
                        <a:spcAft>
                          <a:spcPts val="0"/>
                        </a:spcAft>
                      </a:pPr>
                      <a:r>
                        <a:rPr lang="zh-TW" sz="1500" b="1" kern="100">
                          <a:effectLst/>
                          <a:latin typeface="+mj-ea"/>
                          <a:ea typeface="+mj-ea"/>
                          <a:cs typeface="Times New Roman" panose="02020603050405020304" pitchFamily="18" charset="0"/>
                        </a:rPr>
                        <a:t>複選</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r>
                        <a:rPr lang="en-US" sz="1500" b="1" kern="100" dirty="0">
                          <a:solidFill>
                            <a:srgbClr val="FF0000"/>
                          </a:solidFill>
                          <a:effectLst/>
                          <a:latin typeface="+mj-ea"/>
                          <a:ea typeface="+mj-ea"/>
                          <a:cs typeface="Times New Roman" panose="02020603050405020304" pitchFamily="18" charset="0"/>
                        </a:rPr>
                        <a:t>110</a:t>
                      </a:r>
                      <a:r>
                        <a:rPr lang="zh-TW" sz="1500" b="1" kern="100" dirty="0">
                          <a:solidFill>
                            <a:srgbClr val="FF0000"/>
                          </a:solidFill>
                          <a:effectLst/>
                          <a:latin typeface="+mj-ea"/>
                          <a:ea typeface="+mj-ea"/>
                          <a:cs typeface="Times New Roman" panose="02020603050405020304" pitchFamily="18" charset="0"/>
                        </a:rPr>
                        <a:t>年</a:t>
                      </a:r>
                      <a:r>
                        <a:rPr lang="en-US" sz="1500" b="1" kern="100" dirty="0">
                          <a:solidFill>
                            <a:srgbClr val="FF0000"/>
                          </a:solidFill>
                          <a:effectLst/>
                          <a:latin typeface="+mj-ea"/>
                          <a:ea typeface="+mj-ea"/>
                          <a:cs typeface="Times New Roman" panose="02020603050405020304" pitchFamily="18" charset="0"/>
                        </a:rPr>
                        <a:t>3</a:t>
                      </a:r>
                      <a:r>
                        <a:rPr lang="zh-TW" sz="1500" b="1" kern="100" dirty="0">
                          <a:solidFill>
                            <a:srgbClr val="FF0000"/>
                          </a:solidFill>
                          <a:effectLst/>
                          <a:latin typeface="+mj-ea"/>
                          <a:ea typeface="+mj-ea"/>
                          <a:cs typeface="Times New Roman" panose="02020603050405020304" pitchFamily="18" charset="0"/>
                        </a:rPr>
                        <a:t>月</a:t>
                      </a:r>
                      <a:r>
                        <a:rPr lang="en-US" sz="1500" b="1" kern="100" dirty="0">
                          <a:solidFill>
                            <a:srgbClr val="FF0000"/>
                          </a:solidFill>
                          <a:effectLst/>
                          <a:latin typeface="+mj-ea"/>
                          <a:ea typeface="+mj-ea"/>
                          <a:cs typeface="Times New Roman" panose="02020603050405020304" pitchFamily="18" charset="0"/>
                        </a:rPr>
                        <a:t>29</a:t>
                      </a:r>
                      <a:r>
                        <a:rPr lang="zh-TW" sz="1500" b="1" kern="100" dirty="0">
                          <a:solidFill>
                            <a:srgbClr val="FF0000"/>
                          </a:solidFill>
                          <a:effectLst/>
                          <a:latin typeface="+mj-ea"/>
                          <a:ea typeface="+mj-ea"/>
                          <a:cs typeface="Times New Roman" panose="02020603050405020304" pitchFamily="18" charset="0"/>
                        </a:rPr>
                        <a:t>日</a:t>
                      </a:r>
                      <a:r>
                        <a:rPr lang="en-US" sz="1500" b="1" kern="100" dirty="0">
                          <a:solidFill>
                            <a:srgbClr val="FF0000"/>
                          </a:solidFill>
                          <a:effectLst/>
                          <a:latin typeface="+mj-ea"/>
                          <a:ea typeface="+mj-ea"/>
                          <a:cs typeface="Times New Roman" panose="02020603050405020304" pitchFamily="18" charset="0"/>
                        </a:rPr>
                        <a:t>(</a:t>
                      </a:r>
                      <a:r>
                        <a:rPr lang="zh-TW" sz="1500" b="1" kern="100" dirty="0">
                          <a:solidFill>
                            <a:srgbClr val="FF0000"/>
                          </a:solidFill>
                          <a:effectLst/>
                          <a:latin typeface="+mj-ea"/>
                          <a:ea typeface="+mj-ea"/>
                          <a:cs typeface="Times New Roman" panose="02020603050405020304" pitchFamily="18" charset="0"/>
                        </a:rPr>
                        <a:t>一</a:t>
                      </a:r>
                      <a:r>
                        <a:rPr lang="en-US" sz="1500" b="1" kern="100" dirty="0">
                          <a:solidFill>
                            <a:srgbClr val="FF0000"/>
                          </a:solidFill>
                          <a:effectLst/>
                          <a:latin typeface="+mj-ea"/>
                          <a:ea typeface="+mj-ea"/>
                          <a:cs typeface="Times New Roman" panose="02020603050405020304" pitchFamily="18" charset="0"/>
                        </a:rPr>
                        <a:t>)</a:t>
                      </a:r>
                      <a:r>
                        <a:rPr lang="zh-TW" sz="1500" b="1" kern="100" dirty="0">
                          <a:solidFill>
                            <a:srgbClr val="FF0000"/>
                          </a:solidFill>
                          <a:effectLst/>
                          <a:latin typeface="+mj-ea"/>
                          <a:ea typeface="+mj-ea"/>
                          <a:cs typeface="Times New Roman" panose="02020603050405020304" pitchFamily="18" charset="0"/>
                        </a:rPr>
                        <a:t>至</a:t>
                      </a:r>
                      <a:r>
                        <a:rPr lang="en-US" sz="1500" b="1" kern="100" dirty="0">
                          <a:solidFill>
                            <a:srgbClr val="FF0000"/>
                          </a:solidFill>
                          <a:effectLst/>
                          <a:latin typeface="+mj-ea"/>
                          <a:ea typeface="+mj-ea"/>
                          <a:cs typeface="Times New Roman" panose="02020603050405020304" pitchFamily="18" charset="0"/>
                        </a:rPr>
                        <a:t>4</a:t>
                      </a:r>
                      <a:r>
                        <a:rPr lang="zh-TW" sz="1500" b="1" kern="100" dirty="0">
                          <a:solidFill>
                            <a:srgbClr val="FF0000"/>
                          </a:solidFill>
                          <a:effectLst/>
                          <a:latin typeface="+mj-ea"/>
                          <a:ea typeface="+mj-ea"/>
                          <a:cs typeface="Times New Roman" panose="02020603050405020304" pitchFamily="18" charset="0"/>
                        </a:rPr>
                        <a:t>月</a:t>
                      </a:r>
                      <a:r>
                        <a:rPr lang="en-US" sz="1500" b="1" kern="100" dirty="0">
                          <a:solidFill>
                            <a:srgbClr val="FF0000"/>
                          </a:solidFill>
                          <a:effectLst/>
                          <a:latin typeface="+mj-ea"/>
                          <a:ea typeface="+mj-ea"/>
                          <a:cs typeface="Times New Roman" panose="02020603050405020304" pitchFamily="18" charset="0"/>
                        </a:rPr>
                        <a:t>8</a:t>
                      </a:r>
                      <a:r>
                        <a:rPr lang="zh-TW" sz="1500" b="1" kern="100" dirty="0">
                          <a:solidFill>
                            <a:srgbClr val="FF0000"/>
                          </a:solidFill>
                          <a:effectLst/>
                          <a:latin typeface="+mj-ea"/>
                          <a:ea typeface="+mj-ea"/>
                          <a:cs typeface="Times New Roman" panose="02020603050405020304" pitchFamily="18" charset="0"/>
                        </a:rPr>
                        <a:t>日</a:t>
                      </a:r>
                      <a:r>
                        <a:rPr lang="en-US" sz="1500" b="1" kern="100" dirty="0">
                          <a:solidFill>
                            <a:srgbClr val="FF0000"/>
                          </a:solidFill>
                          <a:effectLst/>
                          <a:latin typeface="+mj-ea"/>
                          <a:ea typeface="+mj-ea"/>
                          <a:cs typeface="Times New Roman" panose="02020603050405020304" pitchFamily="18" charset="0"/>
                        </a:rPr>
                        <a:t>(</a:t>
                      </a:r>
                      <a:r>
                        <a:rPr lang="zh-TW" sz="1500" b="1" kern="100" dirty="0">
                          <a:solidFill>
                            <a:srgbClr val="FF0000"/>
                          </a:solidFill>
                          <a:effectLst/>
                          <a:latin typeface="+mj-ea"/>
                          <a:ea typeface="+mj-ea"/>
                          <a:cs typeface="Times New Roman" panose="02020603050405020304" pitchFamily="18" charset="0"/>
                        </a:rPr>
                        <a:t>四</a:t>
                      </a:r>
                      <a:r>
                        <a:rPr lang="en-US" sz="1500" b="1" kern="100" dirty="0">
                          <a:solidFill>
                            <a:srgbClr val="FF0000"/>
                          </a:solidFill>
                          <a:effectLst/>
                          <a:latin typeface="+mj-ea"/>
                          <a:ea typeface="+mj-ea"/>
                          <a:cs typeface="Times New Roman" panose="02020603050405020304" pitchFamily="18" charset="0"/>
                        </a:rPr>
                        <a:t>) 16:00</a:t>
                      </a:r>
                      <a:r>
                        <a:rPr lang="zh-TW" sz="1500" b="1" kern="100" dirty="0">
                          <a:solidFill>
                            <a:srgbClr val="FF0000"/>
                          </a:solidFill>
                          <a:effectLst/>
                          <a:latin typeface="+mj-ea"/>
                          <a:ea typeface="+mj-ea"/>
                          <a:cs typeface="Times New Roman" panose="02020603050405020304" pitchFamily="18" charset="0"/>
                        </a:rPr>
                        <a:t>前</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TW" sz="1500" b="1" kern="100" dirty="0">
                          <a:effectLst/>
                          <a:latin typeface="+mj-ea"/>
                          <a:ea typeface="+mj-ea"/>
                          <a:cs typeface="Times New Roman" panose="02020603050405020304" pitchFamily="18" charset="0"/>
                        </a:rPr>
                        <a:t>英語資優</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500" b="1" kern="100" dirty="0">
                          <a:effectLst/>
                          <a:latin typeface="+mj-ea"/>
                          <a:ea typeface="+mj-ea"/>
                          <a:cs typeface="Times New Roman" panose="02020603050405020304" pitchFamily="18" charset="0"/>
                        </a:rPr>
                        <a:t>第一區</a:t>
                      </a:r>
                    </a:p>
                    <a:p>
                      <a:pPr algn="ctr">
                        <a:spcAft>
                          <a:spcPts val="0"/>
                        </a:spcAft>
                      </a:pPr>
                      <a:r>
                        <a:rPr lang="zh-TW" sz="1500" b="1" kern="100" dirty="0">
                          <a:effectLst/>
                          <a:latin typeface="+mj-ea"/>
                          <a:ea typeface="+mj-ea"/>
                          <a:cs typeface="微軟正黑體" panose="020B0604030504040204" pitchFamily="34" charset="-120"/>
                        </a:rPr>
                        <a:t>同德</a:t>
                      </a:r>
                      <a:r>
                        <a:rPr lang="zh-TW" sz="1500" b="1" kern="100" dirty="0">
                          <a:effectLst/>
                          <a:latin typeface="+mj-ea"/>
                          <a:ea typeface="+mj-ea"/>
                          <a:cs typeface="Times New Roman" panose="02020603050405020304" pitchFamily="18" charset="0"/>
                        </a:rPr>
                        <a:t>國中</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TW" sz="1500" b="1" kern="100" dirty="0">
                          <a:effectLst/>
                          <a:latin typeface="+mj-ea"/>
                          <a:ea typeface="+mj-ea"/>
                          <a:cs typeface="Times New Roman" panose="02020603050405020304" pitchFamily="18" charset="0"/>
                        </a:rPr>
                        <a:t>桃園市桃園區</a:t>
                      </a:r>
                      <a:r>
                        <a:rPr lang="zh-TW" sz="1500" b="1" kern="100" dirty="0">
                          <a:effectLst/>
                          <a:latin typeface="+mj-ea"/>
                          <a:ea typeface="+mj-ea"/>
                          <a:cs typeface="微軟正黑體" panose="020B0604030504040204" pitchFamily="34" charset="-120"/>
                        </a:rPr>
                        <a:t>南平路</a:t>
                      </a:r>
                      <a:r>
                        <a:rPr lang="en-US" sz="1500" b="1" kern="100" dirty="0">
                          <a:effectLst/>
                          <a:latin typeface="+mj-ea"/>
                          <a:ea typeface="+mj-ea"/>
                          <a:cs typeface="Malgun Gothic Semilight" panose="020B0502040204020203" pitchFamily="34" charset="-120"/>
                        </a:rPr>
                        <a:t>487</a:t>
                      </a:r>
                      <a:r>
                        <a:rPr lang="zh-TW" sz="1500" b="1" kern="100" dirty="0">
                          <a:effectLst/>
                          <a:latin typeface="+mj-ea"/>
                          <a:ea typeface="+mj-ea"/>
                          <a:cs typeface="微軟正黑體" panose="020B0604030504040204" pitchFamily="34" charset="-120"/>
                        </a:rPr>
                        <a:t>號</a:t>
                      </a:r>
                      <a:endParaRPr lang="zh-TW" sz="1500" b="1" kern="100" dirty="0">
                        <a:effectLst/>
                        <a:latin typeface="+mj-ea"/>
                        <a:ea typeface="+mj-ea"/>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n-US" sz="1500" b="1" kern="100">
                          <a:effectLst/>
                          <a:latin typeface="+mj-ea"/>
                          <a:ea typeface="+mj-ea"/>
                          <a:cs typeface="Times New Roman" panose="02020603050405020304" pitchFamily="18" charset="0"/>
                        </a:rPr>
                        <a:t>03-</a:t>
                      </a:r>
                      <a:r>
                        <a:rPr lang="en-US" sz="1500" b="1" kern="100">
                          <a:effectLst/>
                          <a:latin typeface="+mj-ea"/>
                          <a:ea typeface="+mj-ea"/>
                          <a:cs typeface="Malgun Gothic Semilight" panose="020B0502040204020203" pitchFamily="34" charset="-120"/>
                        </a:rPr>
                        <a:t>262-8955</a:t>
                      </a:r>
                      <a:r>
                        <a:rPr lang="en-US" sz="1500" b="1" kern="100">
                          <a:effectLst/>
                          <a:latin typeface="+mj-ea"/>
                          <a:ea typeface="+mj-ea"/>
                          <a:cs typeface="Times New Roman" panose="02020603050405020304" pitchFamily="18" charset="0"/>
                        </a:rPr>
                        <a:t>#610</a:t>
                      </a:r>
                      <a:r>
                        <a:rPr lang="zh-TW" sz="1500" b="1" kern="100">
                          <a:effectLst/>
                          <a:latin typeface="+mj-ea"/>
                          <a:ea typeface="+mj-ea"/>
                          <a:cs typeface="Times New Roman" panose="02020603050405020304" pitchFamily="18" charset="0"/>
                        </a:rPr>
                        <a:t>、</a:t>
                      </a:r>
                      <a:r>
                        <a:rPr lang="en-US" sz="1500" b="1" kern="100">
                          <a:effectLst/>
                          <a:latin typeface="+mj-ea"/>
                          <a:ea typeface="+mj-ea"/>
                          <a:cs typeface="Times New Roman" panose="02020603050405020304" pitchFamily="18" charset="0"/>
                        </a:rPr>
                        <a:t>613</a:t>
                      </a:r>
                      <a:endParaRPr lang="zh-TW" sz="1500" b="1" kern="100">
                        <a:effectLst/>
                        <a:latin typeface="+mj-ea"/>
                        <a:ea typeface="+mj-ea"/>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n-US" sz="1500" b="1" kern="100" dirty="0">
                          <a:effectLst/>
                          <a:latin typeface="+mj-ea"/>
                          <a:ea typeface="+mj-ea"/>
                          <a:cs typeface="Times New Roman" panose="02020603050405020304" pitchFamily="18" charset="0"/>
                        </a:rPr>
                        <a:t>03- 2628959</a:t>
                      </a:r>
                      <a:endParaRPr lang="zh-TW" sz="1500" b="1" kern="100" dirty="0">
                        <a:effectLst/>
                        <a:latin typeface="+mj-ea"/>
                        <a:ea typeface="+mj-ea"/>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4959433"/>
                  </a:ext>
                </a:extLst>
              </a:tr>
              <a:tr h="53706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500" b="1" kern="100" dirty="0">
                          <a:effectLst/>
                          <a:latin typeface="+mj-ea"/>
                          <a:ea typeface="+mj-ea"/>
                          <a:cs typeface="Times New Roman" panose="02020603050405020304" pitchFamily="18" charset="0"/>
                        </a:rPr>
                        <a:t>第二區</a:t>
                      </a:r>
                    </a:p>
                    <a:p>
                      <a:pPr algn="ctr">
                        <a:spcAft>
                          <a:spcPts val="0"/>
                        </a:spcAft>
                      </a:pPr>
                      <a:r>
                        <a:rPr lang="zh-TW" sz="1500" b="1" kern="100" dirty="0">
                          <a:effectLst/>
                          <a:latin typeface="+mj-ea"/>
                          <a:ea typeface="+mj-ea"/>
                          <a:cs typeface="Times New Roman" panose="02020603050405020304" pitchFamily="18" charset="0"/>
                        </a:rPr>
                        <a:t>石門國中</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TW" sz="1500" b="1" kern="100" dirty="0">
                          <a:effectLst/>
                          <a:latin typeface="+mj-ea"/>
                          <a:ea typeface="+mj-ea"/>
                          <a:cs typeface="Times New Roman" panose="02020603050405020304" pitchFamily="18" charset="0"/>
                        </a:rPr>
                        <a:t>桃園市龍潭區文化路</a:t>
                      </a:r>
                      <a:r>
                        <a:rPr lang="en-US" sz="1500" b="1" kern="100" dirty="0">
                          <a:effectLst/>
                          <a:latin typeface="+mj-ea"/>
                          <a:ea typeface="+mj-ea"/>
                          <a:cs typeface="Times New Roman" panose="02020603050405020304" pitchFamily="18" charset="0"/>
                        </a:rPr>
                        <a:t>137</a:t>
                      </a:r>
                      <a:r>
                        <a:rPr lang="zh-TW" sz="1500" b="1" kern="100" dirty="0">
                          <a:effectLst/>
                          <a:latin typeface="+mj-ea"/>
                          <a:ea typeface="+mj-ea"/>
                          <a:cs typeface="Times New Roman" panose="02020603050405020304" pitchFamily="18" charset="0"/>
                        </a:rPr>
                        <a:t>號</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n-US" sz="1500" b="1" kern="100">
                          <a:effectLst/>
                          <a:latin typeface="+mj-ea"/>
                          <a:ea typeface="+mj-ea"/>
                          <a:cs typeface="Times New Roman" panose="02020603050405020304" pitchFamily="18" charset="0"/>
                        </a:rPr>
                        <a:t>03-471-3610#610</a:t>
                      </a:r>
                      <a:r>
                        <a:rPr lang="zh-TW" sz="1500" b="1" kern="100">
                          <a:effectLst/>
                          <a:latin typeface="+mj-ea"/>
                          <a:ea typeface="+mj-ea"/>
                          <a:cs typeface="Times New Roman" panose="02020603050405020304" pitchFamily="18" charset="0"/>
                        </a:rPr>
                        <a:t>、</a:t>
                      </a:r>
                      <a:r>
                        <a:rPr lang="en-US" sz="1500" b="1" kern="100">
                          <a:effectLst/>
                          <a:latin typeface="+mj-ea"/>
                          <a:ea typeface="+mj-ea"/>
                          <a:cs typeface="Times New Roman" panose="02020603050405020304" pitchFamily="18" charset="0"/>
                        </a:rPr>
                        <a:t>611</a:t>
                      </a:r>
                      <a:endParaRPr lang="zh-TW" sz="1500" b="1" kern="100">
                        <a:effectLst/>
                        <a:latin typeface="+mj-ea"/>
                        <a:ea typeface="+mj-ea"/>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indent="68580" algn="ctr">
                        <a:spcAft>
                          <a:spcPts val="0"/>
                        </a:spcAft>
                      </a:pPr>
                      <a:r>
                        <a:rPr lang="en-US" sz="1500" b="1" kern="100" dirty="0">
                          <a:effectLst/>
                          <a:latin typeface="+mj-ea"/>
                          <a:ea typeface="+mj-ea"/>
                          <a:cs typeface="Times New Roman" panose="02020603050405020304" pitchFamily="18" charset="0"/>
                        </a:rPr>
                        <a:t>03-4711889</a:t>
                      </a:r>
                      <a:endParaRPr lang="zh-TW" sz="1500" b="1" kern="100" dirty="0">
                        <a:effectLst/>
                        <a:latin typeface="+mj-ea"/>
                        <a:ea typeface="+mj-ea"/>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3359082"/>
                  </a:ext>
                </a:extLst>
              </a:tr>
              <a:tr h="619645">
                <a:tc vMerge="1">
                  <a:txBody>
                    <a:bodyPr/>
                    <a:lstStyle/>
                    <a:p>
                      <a:endParaRPr lang="zh-TW" altLang="en-US"/>
                    </a:p>
                  </a:txBody>
                  <a:tcPr/>
                </a:tc>
                <a:tc vMerge="1">
                  <a:txBody>
                    <a:bodyPr/>
                    <a:lstStyle/>
                    <a:p>
                      <a:endParaRPr lang="zh-TW" altLang="en-US"/>
                    </a:p>
                  </a:txBody>
                  <a:tcPr/>
                </a:tc>
                <a:tc rowSpan="2">
                  <a:txBody>
                    <a:bodyPr/>
                    <a:lstStyle/>
                    <a:p>
                      <a:pPr algn="ctr">
                        <a:spcAft>
                          <a:spcPts val="0"/>
                        </a:spcAft>
                      </a:pPr>
                      <a:r>
                        <a:rPr lang="zh-TW" sz="1500" b="1" kern="100" dirty="0">
                          <a:effectLst/>
                          <a:latin typeface="+mj-ea"/>
                          <a:ea typeface="+mj-ea"/>
                          <a:cs typeface="Times New Roman" panose="02020603050405020304" pitchFamily="18" charset="0"/>
                        </a:rPr>
                        <a:t>數理資優</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500" b="1" kern="100">
                          <a:effectLst/>
                          <a:latin typeface="+mj-ea"/>
                          <a:ea typeface="+mj-ea"/>
                          <a:cs typeface="Times New Roman" panose="02020603050405020304" pitchFamily="18" charset="0"/>
                        </a:rPr>
                        <a:t>第一區</a:t>
                      </a:r>
                    </a:p>
                    <a:p>
                      <a:pPr algn="ctr">
                        <a:spcAft>
                          <a:spcPts val="0"/>
                        </a:spcAft>
                      </a:pPr>
                      <a:r>
                        <a:rPr lang="zh-TW" sz="1500" b="1" kern="100">
                          <a:effectLst/>
                          <a:latin typeface="+mj-ea"/>
                          <a:ea typeface="+mj-ea"/>
                          <a:cs typeface="微軟正黑體" panose="020B0604030504040204" pitchFamily="34" charset="-120"/>
                        </a:rPr>
                        <a:t>慈文</a:t>
                      </a:r>
                      <a:r>
                        <a:rPr lang="zh-TW" sz="1500" b="1" kern="100">
                          <a:effectLst/>
                          <a:latin typeface="+mj-ea"/>
                          <a:ea typeface="+mj-ea"/>
                          <a:cs typeface="Times New Roman" panose="02020603050405020304" pitchFamily="18" charset="0"/>
                        </a:rPr>
                        <a:t>國中</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TW" sz="1500" b="1" kern="100" dirty="0">
                          <a:effectLst/>
                          <a:latin typeface="+mj-ea"/>
                          <a:ea typeface="+mj-ea"/>
                          <a:cs typeface="Times New Roman" panose="02020603050405020304" pitchFamily="18" charset="0"/>
                        </a:rPr>
                        <a:t>桃園市桃園區中正路</a:t>
                      </a:r>
                      <a:r>
                        <a:rPr lang="en-US" sz="1500" b="1" kern="100" dirty="0">
                          <a:effectLst/>
                          <a:latin typeface="+mj-ea"/>
                          <a:ea typeface="+mj-ea"/>
                          <a:cs typeface="Times New Roman" panose="02020603050405020304" pitchFamily="18" charset="0"/>
                        </a:rPr>
                        <a:t>835</a:t>
                      </a:r>
                      <a:r>
                        <a:rPr lang="zh-TW" sz="1500" b="1" kern="100" dirty="0">
                          <a:effectLst/>
                          <a:latin typeface="+mj-ea"/>
                          <a:ea typeface="+mj-ea"/>
                          <a:cs typeface="Times New Roman" panose="02020603050405020304" pitchFamily="18" charset="0"/>
                        </a:rPr>
                        <a:t>號</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n-US" sz="1500" b="1" kern="100" dirty="0">
                          <a:effectLst/>
                          <a:latin typeface="+mj-ea"/>
                          <a:ea typeface="+mj-ea"/>
                          <a:cs typeface="Times New Roman" panose="02020603050405020304" pitchFamily="18" charset="0"/>
                        </a:rPr>
                        <a:t>03-326-9340#610</a:t>
                      </a:r>
                      <a:r>
                        <a:rPr lang="zh-TW" sz="1500" b="1" kern="100" dirty="0">
                          <a:effectLst/>
                          <a:latin typeface="+mj-ea"/>
                          <a:ea typeface="+mj-ea"/>
                          <a:cs typeface="Times New Roman" panose="02020603050405020304" pitchFamily="18" charset="0"/>
                        </a:rPr>
                        <a:t>、</a:t>
                      </a:r>
                      <a:r>
                        <a:rPr lang="en-US" sz="1500" b="1" kern="100" dirty="0">
                          <a:effectLst/>
                          <a:latin typeface="+mj-ea"/>
                          <a:ea typeface="+mj-ea"/>
                          <a:cs typeface="Times New Roman" panose="02020603050405020304" pitchFamily="18" charset="0"/>
                        </a:rPr>
                        <a:t>615</a:t>
                      </a:r>
                      <a:endParaRPr lang="zh-TW" sz="1500" b="1" kern="100" dirty="0">
                        <a:effectLst/>
                        <a:latin typeface="+mj-ea"/>
                        <a:ea typeface="+mj-ea"/>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n-US" sz="1500" b="1" kern="100" dirty="0">
                          <a:effectLst/>
                          <a:latin typeface="+mj-ea"/>
                          <a:ea typeface="+mj-ea"/>
                          <a:cs typeface="Times New Roman" panose="02020603050405020304" pitchFamily="18" charset="0"/>
                        </a:rPr>
                        <a:t>03- 3262455</a:t>
                      </a:r>
                      <a:endParaRPr lang="zh-TW" sz="1500" b="1" kern="100" dirty="0">
                        <a:effectLst/>
                        <a:latin typeface="+mj-ea"/>
                        <a:ea typeface="+mj-ea"/>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958368"/>
                  </a:ext>
                </a:extLst>
              </a:tr>
              <a:tr h="72817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500" b="1" kern="100" dirty="0">
                          <a:effectLst/>
                          <a:latin typeface="+mj-ea"/>
                          <a:ea typeface="+mj-ea"/>
                          <a:cs typeface="Times New Roman" panose="02020603050405020304" pitchFamily="18" charset="0"/>
                        </a:rPr>
                        <a:t>第二區</a:t>
                      </a:r>
                    </a:p>
                    <a:p>
                      <a:pPr algn="ctr">
                        <a:spcAft>
                          <a:spcPts val="0"/>
                        </a:spcAft>
                      </a:pPr>
                      <a:r>
                        <a:rPr lang="zh-TW" sz="1500" b="1" kern="100" dirty="0">
                          <a:effectLst/>
                          <a:latin typeface="+mj-ea"/>
                          <a:ea typeface="+mj-ea"/>
                          <a:cs typeface="微軟正黑體" panose="020B0604030504040204" pitchFamily="34" charset="-120"/>
                        </a:rPr>
                        <a:t>中壢</a:t>
                      </a:r>
                      <a:r>
                        <a:rPr lang="zh-TW" sz="1500" b="1" kern="100" dirty="0">
                          <a:effectLst/>
                          <a:latin typeface="+mj-ea"/>
                          <a:ea typeface="+mj-ea"/>
                          <a:cs typeface="Times New Roman" panose="02020603050405020304" pitchFamily="18" charset="0"/>
                        </a:rPr>
                        <a:t>國中</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3685" indent="-273685" algn="ctr">
                        <a:lnSpc>
                          <a:spcPct val="100000"/>
                        </a:lnSpc>
                        <a:spcAft>
                          <a:spcPts val="0"/>
                        </a:spcAft>
                      </a:pPr>
                      <a:r>
                        <a:rPr lang="zh-TW" sz="1500" b="1" kern="100" dirty="0">
                          <a:effectLst/>
                          <a:latin typeface="+mj-ea"/>
                          <a:ea typeface="+mj-ea"/>
                          <a:cs typeface="Times New Roman" panose="02020603050405020304" pitchFamily="18" charset="0"/>
                        </a:rPr>
                        <a:t>桃園市平鎮區延</a:t>
                      </a:r>
                    </a:p>
                    <a:p>
                      <a:pPr algn="ctr">
                        <a:lnSpc>
                          <a:spcPct val="100000"/>
                        </a:lnSpc>
                        <a:spcAft>
                          <a:spcPts val="0"/>
                        </a:spcAft>
                      </a:pPr>
                      <a:r>
                        <a:rPr lang="zh-TW" sz="1500" b="1" kern="100" dirty="0">
                          <a:effectLst/>
                          <a:latin typeface="+mj-ea"/>
                          <a:ea typeface="+mj-ea"/>
                          <a:cs typeface="Times New Roman" panose="02020603050405020304" pitchFamily="18" charset="0"/>
                        </a:rPr>
                        <a:t>平路一段</a:t>
                      </a:r>
                      <a:r>
                        <a:rPr lang="en-US" sz="1500" b="1" kern="100" dirty="0">
                          <a:effectLst/>
                          <a:latin typeface="+mj-ea"/>
                          <a:ea typeface="+mj-ea"/>
                          <a:cs typeface="Times New Roman" panose="02020603050405020304" pitchFamily="18" charset="0"/>
                        </a:rPr>
                        <a:t>115</a:t>
                      </a:r>
                      <a:r>
                        <a:rPr lang="zh-TW" sz="1500" b="1" kern="100" dirty="0">
                          <a:effectLst/>
                          <a:latin typeface="+mj-ea"/>
                          <a:ea typeface="+mj-ea"/>
                          <a:cs typeface="Times New Roman" panose="02020603050405020304" pitchFamily="18" charset="0"/>
                        </a:rPr>
                        <a:t>號</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n-US" sz="1500" b="1" kern="100" dirty="0">
                          <a:effectLst/>
                          <a:latin typeface="+mj-ea"/>
                          <a:ea typeface="+mj-ea"/>
                          <a:cs typeface="Times New Roman" panose="02020603050405020304" pitchFamily="18" charset="0"/>
                        </a:rPr>
                        <a:t>03-422-3214#610</a:t>
                      </a:r>
                      <a:r>
                        <a:rPr lang="zh-TW" sz="1500" b="1" kern="100" dirty="0">
                          <a:effectLst/>
                          <a:latin typeface="+mj-ea"/>
                          <a:ea typeface="+mj-ea"/>
                          <a:cs typeface="Times New Roman" panose="02020603050405020304" pitchFamily="18" charset="0"/>
                        </a:rPr>
                        <a:t>、</a:t>
                      </a:r>
                      <a:r>
                        <a:rPr lang="en-US" sz="1500" b="1" kern="100" dirty="0">
                          <a:effectLst/>
                          <a:latin typeface="+mj-ea"/>
                          <a:ea typeface="+mj-ea"/>
                          <a:cs typeface="Times New Roman" panose="02020603050405020304" pitchFamily="18" charset="0"/>
                        </a:rPr>
                        <a:t>613</a:t>
                      </a:r>
                      <a:endParaRPr lang="zh-TW" sz="1500" b="1" kern="100" dirty="0">
                        <a:effectLst/>
                        <a:latin typeface="+mj-ea"/>
                        <a:ea typeface="+mj-ea"/>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n-US" sz="1500" b="1" kern="100" dirty="0">
                          <a:effectLst/>
                          <a:latin typeface="+mj-ea"/>
                          <a:ea typeface="+mj-ea"/>
                          <a:cs typeface="Times New Roman" panose="02020603050405020304" pitchFamily="18" charset="0"/>
                        </a:rPr>
                        <a:t>03- 4226190</a:t>
                      </a:r>
                      <a:endParaRPr lang="zh-TW" sz="1500" b="1" kern="100" dirty="0">
                        <a:effectLst/>
                        <a:latin typeface="+mj-ea"/>
                        <a:ea typeface="+mj-ea"/>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1132355"/>
                  </a:ext>
                </a:extLst>
              </a:tr>
            </a:tbl>
          </a:graphicData>
        </a:graphic>
      </p:graphicFrame>
    </p:spTree>
    <p:extLst>
      <p:ext uri="{BB962C8B-B14F-4D97-AF65-F5344CB8AC3E}">
        <p14:creationId xmlns:p14="http://schemas.microsoft.com/office/powerpoint/2010/main" val="216253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圖片 11"/>
          <p:cNvPicPr>
            <a:picLocks noChangeAspect="1"/>
          </p:cNvPicPr>
          <p:nvPr/>
        </p:nvPicPr>
        <p:blipFill>
          <a:blip r:embed="rId2"/>
          <a:stretch>
            <a:fillRect/>
          </a:stretch>
        </p:blipFill>
        <p:spPr>
          <a:xfrm>
            <a:off x="6010172" y="107949"/>
            <a:ext cx="6166421" cy="6400801"/>
          </a:xfrm>
          <a:prstGeom prst="rect">
            <a:avLst/>
          </a:prstGeom>
        </p:spPr>
      </p:pic>
      <p:sp>
        <p:nvSpPr>
          <p:cNvPr id="2" name="標題 1"/>
          <p:cNvSpPr>
            <a:spLocks noGrp="1"/>
          </p:cNvSpPr>
          <p:nvPr>
            <p:ph type="title"/>
          </p:nvPr>
        </p:nvSpPr>
        <p:spPr>
          <a:xfrm>
            <a:off x="765820" y="76200"/>
            <a:ext cx="10157354" cy="1397000"/>
          </a:xfrm>
        </p:spPr>
        <p:txBody>
          <a:bodyPr>
            <a:normAutofit/>
          </a:bodyPr>
          <a:lstStyle/>
          <a:p>
            <a:r>
              <a:rPr lang="zh-TW" altLang="en-US" sz="5400" b="1" dirty="0" smtClean="0">
                <a:latin typeface="微軟正黑體" panose="020B0604030504040204" pitchFamily="34" charset="-120"/>
                <a:ea typeface="微軟正黑體" panose="020B0604030504040204" pitchFamily="34" charset="-120"/>
              </a:rPr>
              <a:t>健康聲明切結書</a:t>
            </a:r>
            <a:endParaRPr lang="zh-TW" altLang="en-US" sz="5400" b="1"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DA60BA0E-20D0-4E7C-B286-26C960A6788F}" type="slidenum">
              <a:rPr lang="en-US" altLang="zh-TW" noProof="0" smtClean="0"/>
              <a:pPr/>
              <a:t>31</a:t>
            </a:fld>
            <a:endParaRPr lang="zh-TW" altLang="en-US" noProof="0" dirty="0"/>
          </a:p>
        </p:txBody>
      </p:sp>
      <p:sp>
        <p:nvSpPr>
          <p:cNvPr id="6" name="圓角矩形 5"/>
          <p:cNvSpPr/>
          <p:nvPr/>
        </p:nvSpPr>
        <p:spPr bwMode="auto">
          <a:xfrm>
            <a:off x="1485900" y="3933056"/>
            <a:ext cx="4104456" cy="576064"/>
          </a:xfrm>
          <a:prstGeom prst="roundRect">
            <a:avLst/>
          </a:prstGeom>
          <a:solidFill>
            <a:srgbClr val="FF0000"/>
          </a:solidFill>
          <a:ln w="38100" cap="flat" cmpd="sng" algn="ctr">
            <a:solidFill>
              <a:srgbClr val="FF0000"/>
            </a:solidFill>
            <a:prstDash val="solid"/>
            <a:round/>
            <a:headEnd type="none" w="med" len="med"/>
            <a:tailEnd type="none" w="med" len="med"/>
          </a:ln>
          <a:effectLst/>
          <a:extLst/>
        </p:spPr>
        <p:txBody>
          <a:bodyPr vert="horz" wrap="square" lIns="91416" tIns="45708" rIns="91416" bIns="45708" numCol="1" rtlCol="0" anchor="t" anchorCtr="0" compatLnSpc="1">
            <a:prstTxWarp prst="textNoShape">
              <a:avLst/>
            </a:prstTxWarp>
          </a:bodyPr>
          <a:lstStyle/>
          <a:p>
            <a:pPr marL="342900" indent="-342900">
              <a:buFont typeface="Wingdings" panose="05000000000000000000" pitchFamily="2" charset="2"/>
              <a:buChar char="ü"/>
            </a:pPr>
            <a:r>
              <a:rPr lang="zh-TW" altLang="en-US" sz="2399" b="1" dirty="0" smtClean="0">
                <a:solidFill>
                  <a:schemeClr val="bg1"/>
                </a:solidFill>
                <a:latin typeface="微軟正黑體" panose="020B0604030504040204" pitchFamily="34" charset="-120"/>
                <a:ea typeface="微軟正黑體" panose="020B0604030504040204" pitchFamily="34" charset="-120"/>
              </a:rPr>
              <a:t>勾選參加鑑定類別及日期</a:t>
            </a:r>
            <a:endParaRPr lang="en-US" altLang="zh-TW" sz="2399" b="1" dirty="0">
              <a:solidFill>
                <a:schemeClr val="bg1"/>
              </a:solidFill>
              <a:latin typeface="微軟正黑體" panose="020B0604030504040204" pitchFamily="34" charset="-120"/>
              <a:ea typeface="微軟正黑體" panose="020B0604030504040204" pitchFamily="34" charset="-120"/>
            </a:endParaRPr>
          </a:p>
        </p:txBody>
      </p:sp>
      <p:cxnSp>
        <p:nvCxnSpPr>
          <p:cNvPr id="7" name="AutoShape 7"/>
          <p:cNvCxnSpPr>
            <a:cxnSpLocks noChangeShapeType="1"/>
          </p:cNvCxnSpPr>
          <p:nvPr/>
        </p:nvCxnSpPr>
        <p:spPr bwMode="auto">
          <a:xfrm>
            <a:off x="5662364" y="4221088"/>
            <a:ext cx="503869" cy="0"/>
          </a:xfrm>
          <a:prstGeom prst="straightConnector1">
            <a:avLst/>
          </a:prstGeom>
          <a:noFill/>
          <a:ln w="63500">
            <a:solidFill>
              <a:srgbClr val="0000FF"/>
            </a:solidFill>
            <a:round/>
            <a:headEnd/>
            <a:tailEnd type="triangle" w="med" len="med"/>
          </a:ln>
        </p:spPr>
      </p:cxnSp>
      <p:sp>
        <p:nvSpPr>
          <p:cNvPr id="8" name="Text Box 2"/>
          <p:cNvSpPr txBox="1">
            <a:spLocks noChangeArrowheads="1"/>
          </p:cNvSpPr>
          <p:nvPr/>
        </p:nvSpPr>
        <p:spPr bwMode="auto">
          <a:xfrm>
            <a:off x="6238241" y="3919248"/>
            <a:ext cx="2952329" cy="630585"/>
          </a:xfrm>
          <a:prstGeom prst="rect">
            <a:avLst/>
          </a:prstGeom>
          <a:noFill/>
          <a:ln w="50800">
            <a:solidFill>
              <a:srgbClr val="FF0000"/>
            </a:solidFill>
            <a:prstDash val="solid"/>
            <a:miter lim="800000"/>
            <a:headEnd/>
            <a:tailEnd/>
          </a:ln>
        </p:spPr>
        <p:txBody>
          <a:bodyPr vert="horz" wrap="square" lIns="91416" tIns="45708" rIns="91416" bIns="45708" numCol="1" anchor="t" anchorCtr="0" compatLnSpc="1">
            <a:prstTxWarp prst="textNoShape">
              <a:avLst/>
            </a:prstTxWarp>
          </a:bodyPr>
          <a:lstStyle/>
          <a:p>
            <a:pPr defTabSz="914126" fontAlgn="base">
              <a:spcBef>
                <a:spcPct val="0"/>
              </a:spcBef>
              <a:spcAft>
                <a:spcPct val="0"/>
              </a:spcAft>
            </a:pPr>
            <a:endParaRPr kumimoji="1" lang="zh-TW" altLang="zh-TW" sz="1799">
              <a:latin typeface="Arial" pitchFamily="34" charset="0"/>
              <a:ea typeface="新細明體" pitchFamily="18" charset="-120"/>
              <a:cs typeface="新細明體" pitchFamily="18" charset="-120"/>
            </a:endParaRPr>
          </a:p>
        </p:txBody>
      </p:sp>
      <p:sp>
        <p:nvSpPr>
          <p:cNvPr id="9" name="圓角矩形 8"/>
          <p:cNvSpPr/>
          <p:nvPr/>
        </p:nvSpPr>
        <p:spPr bwMode="auto">
          <a:xfrm>
            <a:off x="4834459" y="5517232"/>
            <a:ext cx="3276177" cy="1080120"/>
          </a:xfrm>
          <a:prstGeom prst="roundRect">
            <a:avLst/>
          </a:prstGeom>
          <a:solidFill>
            <a:srgbClr val="FF0000"/>
          </a:solidFill>
          <a:ln w="38100" cap="flat" cmpd="sng" algn="ctr">
            <a:solidFill>
              <a:srgbClr val="FF0000"/>
            </a:solidFill>
            <a:prstDash val="solid"/>
            <a:round/>
            <a:headEnd type="none" w="med" len="med"/>
            <a:tailEnd type="none" w="med" len="med"/>
          </a:ln>
          <a:effectLst/>
          <a:extLst/>
        </p:spPr>
        <p:txBody>
          <a:bodyPr vert="horz" wrap="square" lIns="91416" tIns="45708" rIns="91416" bIns="45708" numCol="1" rtlCol="0" anchor="t" anchorCtr="0" compatLnSpc="1">
            <a:prstTxWarp prst="textNoShape">
              <a:avLst/>
            </a:prstTxWarp>
          </a:bodyPr>
          <a:lstStyle/>
          <a:p>
            <a:pPr algn="ctr"/>
            <a:r>
              <a:rPr lang="zh-TW" altLang="en-US" sz="2399" b="1" dirty="0" smtClean="0">
                <a:solidFill>
                  <a:schemeClr val="bg1"/>
                </a:solidFill>
                <a:latin typeface="微軟正黑體" panose="020B0604030504040204" pitchFamily="34" charset="-120"/>
                <a:ea typeface="微軟正黑體" panose="020B0604030504040204" pitchFamily="34" charset="-120"/>
              </a:rPr>
              <a:t>學生、監護人簽名</a:t>
            </a:r>
            <a:r>
              <a:rPr lang="en-US" altLang="zh-TW" sz="2399" b="1" dirty="0" smtClean="0">
                <a:solidFill>
                  <a:schemeClr val="bg1"/>
                </a:solidFill>
                <a:latin typeface="微軟正黑體" panose="020B0604030504040204" pitchFamily="34" charset="-120"/>
                <a:ea typeface="微軟正黑體" panose="020B0604030504040204" pitchFamily="34" charset="-120"/>
              </a:rPr>
              <a:t/>
            </a:r>
            <a:br>
              <a:rPr lang="en-US" altLang="zh-TW" sz="2399" b="1" dirty="0" smtClean="0">
                <a:solidFill>
                  <a:schemeClr val="bg1"/>
                </a:solidFill>
                <a:latin typeface="微軟正黑體" panose="020B0604030504040204" pitchFamily="34" charset="-120"/>
                <a:ea typeface="微軟正黑體" panose="020B0604030504040204" pitchFamily="34" charset="-120"/>
              </a:rPr>
            </a:br>
            <a:r>
              <a:rPr lang="zh-TW" altLang="en-US" sz="2399" b="1" dirty="0" smtClean="0">
                <a:solidFill>
                  <a:schemeClr val="bg1"/>
                </a:solidFill>
                <a:latin typeface="微軟正黑體" panose="020B0604030504040204" pitchFamily="34" charset="-120"/>
                <a:ea typeface="微軟正黑體" panose="020B0604030504040204" pitchFamily="34" charset="-120"/>
              </a:rPr>
              <a:t>及監護人電話</a:t>
            </a:r>
            <a:endParaRPr lang="en-US" altLang="zh-TW" sz="2399" b="1" dirty="0">
              <a:solidFill>
                <a:schemeClr val="bg1"/>
              </a:solidFill>
              <a:latin typeface="微軟正黑體" panose="020B0604030504040204" pitchFamily="34" charset="-120"/>
              <a:ea typeface="微軟正黑體" panose="020B0604030504040204" pitchFamily="34" charset="-120"/>
            </a:endParaRPr>
          </a:p>
        </p:txBody>
      </p:sp>
      <p:cxnSp>
        <p:nvCxnSpPr>
          <p:cNvPr id="10" name="AutoShape 7"/>
          <p:cNvCxnSpPr>
            <a:cxnSpLocks noChangeShapeType="1"/>
          </p:cNvCxnSpPr>
          <p:nvPr/>
        </p:nvCxnSpPr>
        <p:spPr bwMode="auto">
          <a:xfrm>
            <a:off x="8542871" y="6100385"/>
            <a:ext cx="503869" cy="0"/>
          </a:xfrm>
          <a:prstGeom prst="straightConnector1">
            <a:avLst/>
          </a:prstGeom>
          <a:noFill/>
          <a:ln w="63500">
            <a:solidFill>
              <a:srgbClr val="0000FF"/>
            </a:solidFill>
            <a:round/>
            <a:headEnd/>
            <a:tailEnd type="triangle" w="med" len="med"/>
          </a:ln>
        </p:spPr>
      </p:cxnSp>
      <p:sp>
        <p:nvSpPr>
          <p:cNvPr id="11" name="Text Box 2"/>
          <p:cNvSpPr txBox="1">
            <a:spLocks noChangeArrowheads="1"/>
          </p:cNvSpPr>
          <p:nvPr/>
        </p:nvSpPr>
        <p:spPr bwMode="auto">
          <a:xfrm>
            <a:off x="9406780" y="5661733"/>
            <a:ext cx="2769813" cy="877304"/>
          </a:xfrm>
          <a:prstGeom prst="rect">
            <a:avLst/>
          </a:prstGeom>
          <a:noFill/>
          <a:ln w="50800">
            <a:solidFill>
              <a:srgbClr val="FF0000"/>
            </a:solidFill>
            <a:prstDash val="solid"/>
            <a:miter lim="800000"/>
            <a:headEnd/>
            <a:tailEnd/>
          </a:ln>
        </p:spPr>
        <p:txBody>
          <a:bodyPr vert="horz" wrap="square" lIns="91416" tIns="45708" rIns="91416" bIns="45708" numCol="1" anchor="t" anchorCtr="0" compatLnSpc="1">
            <a:prstTxWarp prst="textNoShape">
              <a:avLst/>
            </a:prstTxWarp>
          </a:bodyPr>
          <a:lstStyle/>
          <a:p>
            <a:pPr defTabSz="914126" fontAlgn="base">
              <a:spcBef>
                <a:spcPct val="0"/>
              </a:spcBef>
              <a:spcAft>
                <a:spcPct val="0"/>
              </a:spcAft>
            </a:pPr>
            <a:endParaRPr kumimoji="1" lang="zh-TW" altLang="zh-TW" sz="1799">
              <a:latin typeface="Arial" pitchFamily="34" charset="0"/>
              <a:ea typeface="新細明體" pitchFamily="18" charset="-120"/>
              <a:cs typeface="新細明體" pitchFamily="18" charset="-120"/>
            </a:endParaRPr>
          </a:p>
        </p:txBody>
      </p:sp>
      <p:sp>
        <p:nvSpPr>
          <p:cNvPr id="16" name="圓角矩形 15"/>
          <p:cNvSpPr/>
          <p:nvPr/>
        </p:nvSpPr>
        <p:spPr bwMode="auto">
          <a:xfrm>
            <a:off x="1485900" y="1809675"/>
            <a:ext cx="4032355" cy="1331293"/>
          </a:xfrm>
          <a:prstGeom prst="roundRect">
            <a:avLst/>
          </a:prstGeom>
          <a:solidFill>
            <a:srgbClr val="FF0000"/>
          </a:solidFill>
          <a:ln w="38100" cap="flat" cmpd="sng" algn="ctr">
            <a:solidFill>
              <a:srgbClr val="FF0000"/>
            </a:solidFill>
            <a:prstDash val="solid"/>
            <a:round/>
            <a:headEnd type="none" w="med" len="med"/>
            <a:tailEnd type="none" w="med" len="med"/>
          </a:ln>
          <a:effectLst/>
          <a:extLst/>
        </p:spPr>
        <p:txBody>
          <a:bodyPr vert="horz" wrap="square" lIns="91416" tIns="45708" rIns="91416" bIns="45708" numCol="1" rtlCol="0" anchor="t" anchorCtr="0" compatLnSpc="1">
            <a:prstTxWarp prst="textNoShape">
              <a:avLst/>
            </a:prstTxWarp>
          </a:bodyPr>
          <a:lstStyle/>
          <a:p>
            <a:pPr marL="342900" indent="-342900">
              <a:buFont typeface="Wingdings" panose="05000000000000000000" pitchFamily="2" charset="2"/>
              <a:buChar char="ü"/>
            </a:pPr>
            <a:r>
              <a:rPr lang="zh-TW" altLang="en-US" sz="2399" b="1" dirty="0" smtClean="0">
                <a:solidFill>
                  <a:schemeClr val="bg1"/>
                </a:solidFill>
                <a:latin typeface="微軟正黑體" panose="020B0604030504040204" pitchFamily="34" charset="-120"/>
                <a:ea typeface="微軟正黑體" panose="020B0604030504040204" pitchFamily="34" charset="-120"/>
              </a:rPr>
              <a:t>依參加鑑定類別及階段於時間內傳真或親自繳交</a:t>
            </a:r>
            <a:endParaRPr lang="en-US" altLang="zh-TW" sz="2399" b="1" dirty="0" smtClean="0">
              <a:solidFill>
                <a:schemeClr val="bg1"/>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ü"/>
            </a:pPr>
            <a:r>
              <a:rPr lang="zh-TW" altLang="en-US" sz="3200" b="1" dirty="0">
                <a:solidFill>
                  <a:schemeClr val="bg1"/>
                </a:solidFill>
                <a:latin typeface="微軟正黑體" panose="020B0604030504040204" pitchFamily="34" charset="-120"/>
                <a:ea typeface="微軟正黑體" panose="020B0604030504040204" pitchFamily="34" charset="-120"/>
              </a:rPr>
              <a:t>初</a:t>
            </a:r>
            <a:r>
              <a:rPr lang="zh-TW" altLang="en-US" sz="3200" b="1" dirty="0" smtClean="0">
                <a:solidFill>
                  <a:schemeClr val="bg1"/>
                </a:solidFill>
                <a:latin typeface="微軟正黑體" panose="020B0604030504040204" pitchFamily="34" charset="-120"/>
                <a:ea typeface="微軟正黑體" panose="020B0604030504040204" pitchFamily="34" charset="-120"/>
              </a:rPr>
              <a:t>、複選皆須繳交</a:t>
            </a:r>
            <a:endParaRPr lang="en-US" altLang="zh-TW" sz="3200" b="1" dirty="0" smtClean="0">
              <a:solidFill>
                <a:schemeClr val="bg1"/>
              </a:solidFill>
              <a:latin typeface="微軟正黑體" panose="020B0604030504040204" pitchFamily="34" charset="-120"/>
              <a:ea typeface="微軟正黑體" panose="020B0604030504040204" pitchFamily="34" charset="-120"/>
            </a:endParaRPr>
          </a:p>
          <a:p>
            <a:endParaRPr lang="en-US" altLang="zh-TW" sz="2399" b="1" dirty="0">
              <a:solidFill>
                <a:schemeClr val="bg1"/>
              </a:solidFill>
              <a:latin typeface="微軟正黑體" panose="020B0604030504040204" pitchFamily="34" charset="-120"/>
              <a:ea typeface="微軟正黑體" panose="020B0604030504040204" pitchFamily="34" charset="-120"/>
            </a:endParaRPr>
          </a:p>
        </p:txBody>
      </p:sp>
      <p:cxnSp>
        <p:nvCxnSpPr>
          <p:cNvPr id="17" name="AutoShape 7"/>
          <p:cNvCxnSpPr>
            <a:cxnSpLocks noChangeShapeType="1"/>
          </p:cNvCxnSpPr>
          <p:nvPr/>
        </p:nvCxnSpPr>
        <p:spPr bwMode="auto">
          <a:xfrm>
            <a:off x="5590356" y="2420888"/>
            <a:ext cx="503869" cy="0"/>
          </a:xfrm>
          <a:prstGeom prst="straightConnector1">
            <a:avLst/>
          </a:prstGeom>
          <a:noFill/>
          <a:ln w="63500">
            <a:solidFill>
              <a:srgbClr val="0000FF"/>
            </a:solidFill>
            <a:round/>
            <a:headEnd/>
            <a:tailEnd type="triangle" w="med" len="med"/>
          </a:ln>
        </p:spPr>
      </p:cxnSp>
      <p:sp>
        <p:nvSpPr>
          <p:cNvPr id="18" name="Text Box 2"/>
          <p:cNvSpPr txBox="1">
            <a:spLocks noChangeArrowheads="1"/>
          </p:cNvSpPr>
          <p:nvPr/>
        </p:nvSpPr>
        <p:spPr bwMode="auto">
          <a:xfrm>
            <a:off x="6238427" y="1412776"/>
            <a:ext cx="5832649" cy="2057175"/>
          </a:xfrm>
          <a:prstGeom prst="rect">
            <a:avLst/>
          </a:prstGeom>
          <a:noFill/>
          <a:ln w="50800">
            <a:solidFill>
              <a:srgbClr val="FF0000"/>
            </a:solidFill>
            <a:prstDash val="solid"/>
            <a:miter lim="800000"/>
            <a:headEnd/>
            <a:tailEnd/>
          </a:ln>
        </p:spPr>
        <p:txBody>
          <a:bodyPr vert="horz" wrap="square" lIns="91416" tIns="45708" rIns="91416" bIns="45708" numCol="1" anchor="t" anchorCtr="0" compatLnSpc="1">
            <a:prstTxWarp prst="textNoShape">
              <a:avLst/>
            </a:prstTxWarp>
          </a:bodyPr>
          <a:lstStyle/>
          <a:p>
            <a:pPr defTabSz="914126" fontAlgn="base">
              <a:spcBef>
                <a:spcPct val="0"/>
              </a:spcBef>
              <a:spcAft>
                <a:spcPct val="0"/>
              </a:spcAft>
            </a:pPr>
            <a:endParaRPr kumimoji="1" lang="zh-TW" altLang="zh-TW" sz="1799">
              <a:latin typeface="Arial" pitchFamily="34" charset="0"/>
              <a:ea typeface="新細明體" pitchFamily="18" charset="-120"/>
              <a:cs typeface="新細明體" pitchFamily="18" charset="-120"/>
            </a:endParaRPr>
          </a:p>
        </p:txBody>
      </p:sp>
      <p:sp>
        <p:nvSpPr>
          <p:cNvPr id="3" name="矩形 2"/>
          <p:cNvSpPr/>
          <p:nvPr/>
        </p:nvSpPr>
        <p:spPr>
          <a:xfrm>
            <a:off x="117748" y="135036"/>
            <a:ext cx="2646878" cy="461665"/>
          </a:xfrm>
          <a:prstGeom prst="rect">
            <a:avLst/>
          </a:prstGeom>
        </p:spPr>
        <p:txBody>
          <a:bodyPr wrap="none">
            <a:spAutoFit/>
          </a:bodyPr>
          <a:lstStyle/>
          <a:p>
            <a:pPr>
              <a:spcBef>
                <a:spcPts val="1200"/>
              </a:spcBef>
              <a:buClr>
                <a:srgbClr val="003399"/>
              </a:buClr>
            </a:pPr>
            <a:r>
              <a:rPr lang="en-US" altLang="zh-TW" b="1" dirty="0" smtClean="0">
                <a:solidFill>
                  <a:schemeClr val="tx2"/>
                </a:solidFill>
                <a:latin typeface="微軟正黑體" panose="020B0604030504040204" pitchFamily="34" charset="-120"/>
              </a:rPr>
              <a:t>【</a:t>
            </a:r>
            <a:r>
              <a:rPr lang="zh-TW" altLang="en-US" b="1" smtClean="0">
                <a:solidFill>
                  <a:schemeClr val="tx2"/>
                </a:solidFill>
                <a:latin typeface="微軟正黑體" panose="020B0604030504040204" pitchFamily="34" charset="-120"/>
              </a:rPr>
              <a:t>簡章</a:t>
            </a:r>
            <a:r>
              <a:rPr lang="zh-TW" altLang="en-US" b="1" smtClean="0">
                <a:solidFill>
                  <a:schemeClr val="accent5">
                    <a:lumMod val="50000"/>
                  </a:schemeClr>
                </a:solidFill>
                <a:latin typeface="微軟正黑體" panose="020B0604030504040204" pitchFamily="34" charset="-120"/>
              </a:rPr>
              <a:t>附件</a:t>
            </a:r>
            <a:r>
              <a:rPr lang="zh-TW" altLang="en-US" b="1" dirty="0" smtClean="0">
                <a:solidFill>
                  <a:schemeClr val="accent5">
                    <a:lumMod val="50000"/>
                  </a:schemeClr>
                </a:solidFill>
                <a:latin typeface="微軟正黑體" panose="020B0604030504040204" pitchFamily="34" charset="-120"/>
              </a:rPr>
              <a:t>十二</a:t>
            </a:r>
            <a:r>
              <a:rPr lang="en-US" altLang="zh-TW" b="1" dirty="0" smtClean="0">
                <a:solidFill>
                  <a:schemeClr val="tx2"/>
                </a:solidFill>
                <a:latin typeface="微軟正黑體" panose="020B0604030504040204" pitchFamily="34" charset="-120"/>
              </a:rPr>
              <a:t>】</a:t>
            </a:r>
            <a:endParaRPr lang="en-US" altLang="zh-TW" b="1" dirty="0">
              <a:solidFill>
                <a:schemeClr val="tx2"/>
              </a:solidFill>
              <a:latin typeface="微軟正黑體" panose="020B0604030504040204" pitchFamily="34" charset="-120"/>
            </a:endParaRPr>
          </a:p>
        </p:txBody>
      </p:sp>
    </p:spTree>
    <p:extLst>
      <p:ext uri="{BB962C8B-B14F-4D97-AF65-F5344CB8AC3E}">
        <p14:creationId xmlns:p14="http://schemas.microsoft.com/office/powerpoint/2010/main" val="336639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6" grpId="0" animBg="1"/>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52181" y="1810673"/>
            <a:ext cx="10986847" cy="4282623"/>
          </a:xfrm>
        </p:spPr>
        <p:txBody>
          <a:bodyPr>
            <a:normAutofit/>
          </a:bodyPr>
          <a:lstStyle/>
          <a:p>
            <a:pPr algn="just">
              <a:lnSpc>
                <a:spcPct val="110000"/>
              </a:lnSpc>
              <a:spcBef>
                <a:spcPts val="1200"/>
              </a:spcBef>
              <a:buFont typeface="Wingdings" panose="05000000000000000000" pitchFamily="2" charset="2"/>
              <a:buChar char="l"/>
            </a:pPr>
            <a:r>
              <a:rPr lang="zh-TW" altLang="en-US" sz="3199" dirty="0"/>
              <a:t>所有報名附件請以</a:t>
            </a:r>
            <a:r>
              <a:rPr lang="zh-TW" altLang="en-US" sz="3199" b="1" dirty="0">
                <a:solidFill>
                  <a:srgbClr val="FF0000"/>
                </a:solidFill>
              </a:rPr>
              <a:t>單面列印</a:t>
            </a:r>
            <a:r>
              <a:rPr lang="en-US" altLang="zh-TW" dirty="0"/>
              <a:t>(</a:t>
            </a:r>
            <a:r>
              <a:rPr lang="zh-TW" altLang="en-US" dirty="0"/>
              <a:t>詳實填寫</a:t>
            </a:r>
            <a:r>
              <a:rPr lang="en-US" altLang="zh-TW" dirty="0"/>
              <a:t>)</a:t>
            </a:r>
            <a:r>
              <a:rPr lang="zh-TW" altLang="en-US" sz="3199" dirty="0"/>
              <a:t>，以利順利完成報名及審查作業。</a:t>
            </a:r>
            <a:endParaRPr lang="en-US" altLang="zh-TW" sz="3199" dirty="0"/>
          </a:p>
          <a:p>
            <a:pPr algn="just">
              <a:lnSpc>
                <a:spcPct val="110000"/>
              </a:lnSpc>
              <a:spcBef>
                <a:spcPts val="1200"/>
              </a:spcBef>
              <a:buFont typeface="Wingdings" panose="05000000000000000000" pitchFamily="2" charset="2"/>
              <a:buChar char="l"/>
            </a:pPr>
            <a:r>
              <a:rPr lang="zh-TW" altLang="en-US" sz="3199" b="1" dirty="0">
                <a:solidFill>
                  <a:srgbClr val="FF0000"/>
                </a:solidFill>
              </a:rPr>
              <a:t>親自或</a:t>
            </a:r>
            <a:r>
              <a:rPr lang="zh-TW" altLang="en-US" sz="3199" b="1" dirty="0" smtClean="0">
                <a:solidFill>
                  <a:srgbClr val="FF0000"/>
                </a:solidFill>
              </a:rPr>
              <a:t>委託現場報名</a:t>
            </a:r>
            <a:r>
              <a:rPr lang="zh-TW" altLang="en-US" dirty="0"/>
              <a:t>皆可，</a:t>
            </a:r>
            <a:r>
              <a:rPr lang="zh-TW" altLang="en-US" sz="2800" dirty="0"/>
              <a:t>不接受通訊報名</a:t>
            </a:r>
            <a:r>
              <a:rPr lang="zh-TW" altLang="en-US" dirty="0"/>
              <a:t>。</a:t>
            </a:r>
            <a:endParaRPr lang="en-US" altLang="zh-TW" dirty="0" smtClean="0"/>
          </a:p>
          <a:p>
            <a:pPr algn="just">
              <a:lnSpc>
                <a:spcPct val="110000"/>
              </a:lnSpc>
              <a:spcBef>
                <a:spcPts val="1200"/>
              </a:spcBef>
              <a:buFont typeface="Wingdings" panose="05000000000000000000" pitchFamily="2" charset="2"/>
              <a:buChar char="l"/>
            </a:pPr>
            <a:r>
              <a:rPr lang="zh-TW" altLang="en-US" sz="2799" dirty="0"/>
              <a:t>報名費以</a:t>
            </a:r>
            <a:r>
              <a:rPr lang="zh-TW" altLang="en-US" sz="2799" b="1" dirty="0">
                <a:solidFill>
                  <a:srgbClr val="FF0000"/>
                </a:solidFill>
              </a:rPr>
              <a:t>現金</a:t>
            </a:r>
            <a:r>
              <a:rPr lang="zh-TW" altLang="en-US" sz="2799" dirty="0"/>
              <a:t>繳交；低收、中低收需檢附區公所證明</a:t>
            </a:r>
            <a:r>
              <a:rPr lang="en-US" altLang="zh-TW" sz="2799" dirty="0"/>
              <a:t>(</a:t>
            </a:r>
            <a:r>
              <a:rPr lang="zh-TW" altLang="en-US" sz="2799" dirty="0"/>
              <a:t>非清寒證明</a:t>
            </a:r>
            <a:r>
              <a:rPr lang="en-US" altLang="zh-TW" sz="2799" dirty="0" smtClean="0"/>
              <a:t>)</a:t>
            </a:r>
            <a:r>
              <a:rPr lang="zh-TW" altLang="en-US" sz="2799" dirty="0" smtClean="0"/>
              <a:t>及戶口名簿影本。</a:t>
            </a:r>
            <a:r>
              <a:rPr lang="zh-TW" altLang="en-US" sz="2799" dirty="0"/>
              <a:t>報名完成後不得以任何理由要求退費。</a:t>
            </a:r>
            <a:endParaRPr lang="en-US" altLang="zh-TW" sz="2799" dirty="0"/>
          </a:p>
          <a:p>
            <a:pPr algn="just">
              <a:lnSpc>
                <a:spcPct val="110000"/>
              </a:lnSpc>
              <a:spcBef>
                <a:spcPts val="1200"/>
              </a:spcBef>
              <a:buFont typeface="Wingdings" panose="05000000000000000000" pitchFamily="2" charset="2"/>
              <a:buChar char="l"/>
            </a:pPr>
            <a:r>
              <a:rPr lang="zh-TW" altLang="en-US" sz="2799" dirty="0"/>
              <a:t>報名完成後，立即領回鑑定證，</a:t>
            </a:r>
            <a:r>
              <a:rPr lang="zh-TW" altLang="en-US" sz="2999" b="1" dirty="0">
                <a:solidFill>
                  <a:srgbClr val="FF0000"/>
                </a:solidFill>
              </a:rPr>
              <a:t>鑑定證即准考證</a:t>
            </a:r>
            <a:r>
              <a:rPr lang="zh-TW" altLang="en-US" sz="2799" dirty="0" smtClean="0"/>
              <a:t>。</a:t>
            </a:r>
            <a:endParaRPr lang="en-US" altLang="zh-TW" sz="2799" dirty="0"/>
          </a:p>
        </p:txBody>
      </p:sp>
      <p:sp>
        <p:nvSpPr>
          <p:cNvPr id="4" name="標題 1"/>
          <p:cNvSpPr txBox="1">
            <a:spLocks/>
          </p:cNvSpPr>
          <p:nvPr/>
        </p:nvSpPr>
        <p:spPr>
          <a:xfrm>
            <a:off x="1064934" y="305613"/>
            <a:ext cx="10055783" cy="1218883"/>
          </a:xfrm>
          <a:prstGeom prst="rect">
            <a:avLst/>
          </a:prstGeom>
        </p:spPr>
        <p:txBody>
          <a:bodyPr vert="horz" lIns="91416" tIns="45708" rIns="91416" bIns="45708"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5398" b="1" dirty="0"/>
              <a:t>資優鑑定報名注意事項</a:t>
            </a:r>
          </a:p>
        </p:txBody>
      </p:sp>
      <p:sp>
        <p:nvSpPr>
          <p:cNvPr id="2" name="投影片編號版面配置區 1"/>
          <p:cNvSpPr>
            <a:spLocks noGrp="1"/>
          </p:cNvSpPr>
          <p:nvPr>
            <p:ph type="sldNum" sz="quarter" idx="12"/>
          </p:nvPr>
        </p:nvSpPr>
        <p:spPr/>
        <p:txBody>
          <a:bodyPr/>
          <a:lstStyle/>
          <a:p>
            <a:fld id="{DA60BA0E-20D0-4E7C-B286-26C960A6788F}" type="slidenum">
              <a:rPr lang="en-US" altLang="zh-TW" noProof="0" smtClean="0"/>
              <a:pPr/>
              <a:t>32</a:t>
            </a:fld>
            <a:endParaRPr lang="zh-TW" altLang="en-US" noProof="0" dirty="0"/>
          </a:p>
        </p:txBody>
      </p:sp>
    </p:spTree>
    <p:extLst>
      <p:ext uri="{BB962C8B-B14F-4D97-AF65-F5344CB8AC3E}">
        <p14:creationId xmlns:p14="http://schemas.microsoft.com/office/powerpoint/2010/main" val="246825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p:cNvSpPr>
            <a:spLocks noGrp="1"/>
          </p:cNvSpPr>
          <p:nvPr>
            <p:ph type="title"/>
          </p:nvPr>
        </p:nvSpPr>
        <p:spPr>
          <a:xfrm>
            <a:off x="295573" y="237554"/>
            <a:ext cx="3390903" cy="891549"/>
          </a:xfrm>
          <a:solidFill>
            <a:schemeClr val="tx1"/>
          </a:solidFill>
          <a:ln>
            <a:solidFill>
              <a:srgbClr val="C00000"/>
            </a:solidFill>
          </a:ln>
        </p:spPr>
        <p:txBody>
          <a:bodyPr>
            <a:noAutofit/>
          </a:bodyPr>
          <a:lstStyle/>
          <a:p>
            <a:pPr algn="dist"/>
            <a:r>
              <a:rPr lang="zh-TW" altLang="en-US" sz="5398" b="1" dirty="0">
                <a:solidFill>
                  <a:schemeClr val="bg1"/>
                </a:solidFill>
              </a:rPr>
              <a:t>小提醒</a:t>
            </a:r>
          </a:p>
        </p:txBody>
      </p:sp>
      <p:sp>
        <p:nvSpPr>
          <p:cNvPr id="11" name="內容版面配置區 2"/>
          <p:cNvSpPr txBox="1">
            <a:spLocks/>
          </p:cNvSpPr>
          <p:nvPr/>
        </p:nvSpPr>
        <p:spPr>
          <a:xfrm>
            <a:off x="295573" y="1368152"/>
            <a:ext cx="11703495" cy="5032649"/>
          </a:xfrm>
          <a:prstGeom prst="rect">
            <a:avLst/>
          </a:prstGeom>
        </p:spPr>
        <p:txBody>
          <a:bodyPr vert="horz" lIns="91416" tIns="45708" rIns="91416" bIns="45708" rtlCol="0">
            <a:noAutofit/>
          </a:bodyPr>
          <a:lstStyle/>
          <a:p>
            <a:pPr algn="just">
              <a:lnSpc>
                <a:spcPct val="150000"/>
              </a:lnSpc>
              <a:buFontTx/>
              <a:buNone/>
            </a:pPr>
            <a:r>
              <a:rPr lang="en-US" altLang="zh-TW" sz="2800" dirty="0">
                <a:latin typeface="微軟正黑體" panose="020B0604030504040204" pitchFamily="34" charset="-120"/>
                <a:ea typeface="微軟正黑體" panose="020B0604030504040204" pitchFamily="34" charset="-120"/>
              </a:rPr>
              <a:t>1.</a:t>
            </a:r>
            <a:r>
              <a:rPr lang="zh-TW" altLang="en-US" sz="2800" dirty="0">
                <a:latin typeface="微軟正黑體" panose="020B0604030504040204" pitchFamily="34" charset="-120"/>
                <a:ea typeface="微軟正黑體" panose="020B0604030504040204" pitchFamily="34" charset="-120"/>
              </a:rPr>
              <a:t>請家長務必詳閱簡章</a:t>
            </a:r>
            <a:r>
              <a:rPr lang="zh-TW" altLang="en-US" sz="2800" dirty="0" smtClean="0">
                <a:latin typeface="微軟正黑體" panose="020B0604030504040204" pitchFamily="34" charset="-120"/>
                <a:ea typeface="微軟正黑體" panose="020B0604030504040204" pitchFamily="34" charset="-120"/>
              </a:rPr>
              <a:t>內容</a:t>
            </a:r>
            <a:r>
              <a:rPr lang="en-US" altLang="zh-TW" sz="2800" b="1" dirty="0">
                <a:solidFill>
                  <a:srgbClr val="FF0000"/>
                </a:solidFill>
              </a:rPr>
              <a:t>(</a:t>
            </a:r>
            <a:r>
              <a:rPr lang="zh-TW" altLang="en-US" sz="2800" b="1" dirty="0">
                <a:solidFill>
                  <a:srgbClr val="FF0000"/>
                </a:solidFill>
              </a:rPr>
              <a:t>報名時程與地點、報名表件、</a:t>
            </a:r>
            <a:r>
              <a:rPr lang="zh-TW" altLang="en-US" sz="2800" b="1" dirty="0" smtClean="0">
                <a:solidFill>
                  <a:srgbClr val="FF0000"/>
                </a:solidFill>
              </a:rPr>
              <a:t>鑑定時</a:t>
            </a:r>
            <a:r>
              <a:rPr lang="zh-TW" altLang="en-US" sz="2800" b="1" dirty="0">
                <a:solidFill>
                  <a:srgbClr val="FF0000"/>
                </a:solidFill>
              </a:rPr>
              <a:t>程與地點</a:t>
            </a:r>
            <a:r>
              <a:rPr lang="zh-TW" altLang="en-US" sz="2800" b="1" dirty="0" smtClean="0">
                <a:solidFill>
                  <a:srgbClr val="FF0000"/>
                </a:solidFill>
              </a:rPr>
              <a:t>、</a:t>
            </a:r>
            <a:endParaRPr lang="en-US" altLang="zh-TW" sz="2800" b="1" dirty="0" smtClean="0">
              <a:solidFill>
                <a:srgbClr val="FF0000"/>
              </a:solidFill>
            </a:endParaRPr>
          </a:p>
          <a:p>
            <a:pPr algn="just">
              <a:lnSpc>
                <a:spcPct val="150000"/>
              </a:lnSpc>
              <a:buFontTx/>
              <a:buNone/>
            </a:pPr>
            <a:r>
              <a:rPr lang="zh-TW" altLang="en-US" sz="2800" b="1" dirty="0">
                <a:solidFill>
                  <a:srgbClr val="FF0000"/>
                </a:solidFill>
              </a:rPr>
              <a:t> </a:t>
            </a:r>
            <a:r>
              <a:rPr lang="zh-TW" altLang="en-US" sz="2800" b="1" dirty="0" smtClean="0">
                <a:solidFill>
                  <a:srgbClr val="FF0000"/>
                </a:solidFill>
              </a:rPr>
              <a:t>  鑑定</a:t>
            </a:r>
            <a:r>
              <a:rPr lang="zh-TW" altLang="en-US" sz="2800" b="1" dirty="0">
                <a:solidFill>
                  <a:srgbClr val="FF0000"/>
                </a:solidFill>
              </a:rPr>
              <a:t>場注意事項</a:t>
            </a:r>
            <a:r>
              <a:rPr lang="en-US" altLang="zh-TW" sz="2800" b="1" dirty="0">
                <a:solidFill>
                  <a:srgbClr val="FF0000"/>
                </a:solidFill>
              </a:rPr>
              <a:t>) </a:t>
            </a:r>
            <a:r>
              <a:rPr lang="zh-TW" altLang="en-US" sz="2800" dirty="0" smtClean="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以維護學生權益。</a:t>
            </a:r>
          </a:p>
          <a:p>
            <a:pPr algn="just">
              <a:lnSpc>
                <a:spcPct val="150000"/>
              </a:lnSpc>
              <a:buFontTx/>
              <a:buNone/>
            </a:pPr>
            <a:r>
              <a:rPr lang="en-US" altLang="zh-TW" sz="2800" dirty="0">
                <a:latin typeface="微軟正黑體" panose="020B0604030504040204" pitchFamily="34" charset="-120"/>
                <a:ea typeface="微軟正黑體" panose="020B0604030504040204" pitchFamily="34" charset="-120"/>
              </a:rPr>
              <a:t>2.</a:t>
            </a:r>
            <a:r>
              <a:rPr lang="zh-TW" altLang="en-US" sz="2800" dirty="0">
                <a:latin typeface="微軟正黑體" panose="020B0604030504040204" pitchFamily="34" charset="-120"/>
                <a:ea typeface="微軟正黑體" panose="020B0604030504040204" pitchFamily="34" charset="-120"/>
              </a:rPr>
              <a:t>請家長直接以現金向承辦學校報名，千萬勿自行</a:t>
            </a:r>
            <a:r>
              <a:rPr lang="zh-TW" altLang="en-US" sz="2800" dirty="0" smtClean="0">
                <a:latin typeface="微軟正黑體" panose="020B0604030504040204" pitchFamily="34" charset="-120"/>
                <a:ea typeface="微軟正黑體" panose="020B0604030504040204" pitchFamily="34" charset="-120"/>
              </a:rPr>
              <a:t>匯款至承辦</a:t>
            </a:r>
            <a:r>
              <a:rPr lang="zh-TW" altLang="en-US" sz="2800" dirty="0">
                <a:latin typeface="微軟正黑體" panose="020B0604030504040204" pitchFamily="34" charset="-120"/>
                <a:ea typeface="微軟正黑體" panose="020B0604030504040204" pitchFamily="34" charset="-120"/>
              </a:rPr>
              <a:t>學校。</a:t>
            </a:r>
            <a:endParaRPr lang="en-US" altLang="zh-TW" sz="2800" dirty="0">
              <a:latin typeface="微軟正黑體" panose="020B0604030504040204" pitchFamily="34" charset="-120"/>
              <a:ea typeface="微軟正黑體" panose="020B0604030504040204" pitchFamily="34" charset="-120"/>
            </a:endParaRPr>
          </a:p>
          <a:p>
            <a:pPr>
              <a:lnSpc>
                <a:spcPct val="150000"/>
              </a:lnSpc>
              <a:buFontTx/>
              <a:buNone/>
            </a:pPr>
            <a:r>
              <a:rPr lang="en-US" altLang="zh-TW" sz="2800" dirty="0" smtClean="0">
                <a:latin typeface="微軟正黑體" panose="020B0604030504040204" pitchFamily="34" charset="-120"/>
                <a:ea typeface="微軟正黑體" panose="020B0604030504040204" pitchFamily="34" charset="-120"/>
              </a:rPr>
              <a:t>3.</a:t>
            </a:r>
            <a:r>
              <a:rPr lang="zh-TW" altLang="en-US" sz="2800" dirty="0" smtClean="0">
                <a:latin typeface="微軟正黑體" panose="020B0604030504040204" pitchFamily="34" charset="-120"/>
                <a:ea typeface="微軟正黑體" panose="020B0604030504040204" pitchFamily="34" charset="-120"/>
              </a:rPr>
              <a:t>請攜帶鑑定證、</a:t>
            </a:r>
            <a:r>
              <a:rPr lang="en-US" altLang="zh-TW" sz="2800" dirty="0" smtClean="0">
                <a:latin typeface="微軟正黑體" panose="020B0604030504040204" pitchFamily="34" charset="-120"/>
              </a:rPr>
              <a:t>2B</a:t>
            </a:r>
            <a:r>
              <a:rPr lang="zh-TW" altLang="en-US" sz="2800" dirty="0">
                <a:latin typeface="微軟正黑體" panose="020B0604030504040204" pitchFamily="34" charset="-120"/>
              </a:rPr>
              <a:t>鉛筆、藍</a:t>
            </a:r>
            <a:r>
              <a:rPr lang="en-US" altLang="zh-TW" sz="2800" dirty="0">
                <a:latin typeface="微軟正黑體" panose="020B0604030504040204" pitchFamily="34" charset="-120"/>
              </a:rPr>
              <a:t>(</a:t>
            </a:r>
            <a:r>
              <a:rPr lang="zh-TW" altLang="en-US" sz="2800" dirty="0">
                <a:latin typeface="微軟正黑體" panose="020B0604030504040204" pitchFamily="34" charset="-120"/>
              </a:rPr>
              <a:t>黑</a:t>
            </a:r>
            <a:r>
              <a:rPr lang="en-US" altLang="zh-TW" sz="2800" dirty="0">
                <a:latin typeface="微軟正黑體" panose="020B0604030504040204" pitchFamily="34" charset="-120"/>
              </a:rPr>
              <a:t>)</a:t>
            </a:r>
            <a:r>
              <a:rPr lang="zh-TW" altLang="en-US" sz="2800" dirty="0">
                <a:latin typeface="微軟正黑體" panose="020B0604030504040204" pitchFamily="34" charset="-120"/>
              </a:rPr>
              <a:t>筆、橡皮擦及修正</a:t>
            </a:r>
            <a:r>
              <a:rPr lang="zh-TW" altLang="en-US" sz="2800" dirty="0" smtClean="0">
                <a:latin typeface="微軟正黑體" panose="020B0604030504040204" pitchFamily="34" charset="-120"/>
              </a:rPr>
              <a:t>帶應考</a:t>
            </a:r>
            <a:r>
              <a:rPr lang="zh-TW" altLang="en-US" sz="2800" dirty="0">
                <a:latin typeface="微軟正黑體" panose="020B0604030504040204" pitchFamily="34" charset="-120"/>
              </a:rPr>
              <a:t>。</a:t>
            </a:r>
            <a:endParaRPr lang="en-US" altLang="zh-TW" sz="2800" dirty="0" smtClean="0">
              <a:latin typeface="微軟正黑體" panose="020B0604030504040204" pitchFamily="34" charset="-120"/>
              <a:ea typeface="微軟正黑體" panose="020B0604030504040204" pitchFamily="34" charset="-120"/>
            </a:endParaRPr>
          </a:p>
          <a:p>
            <a:pPr algn="just">
              <a:lnSpc>
                <a:spcPct val="150000"/>
              </a:lnSpc>
              <a:buFontTx/>
              <a:buNone/>
            </a:pPr>
            <a:r>
              <a:rPr lang="en-US" altLang="zh-TW" sz="2800" dirty="0" smtClean="0">
                <a:latin typeface="微軟正黑體" panose="020B0604030504040204" pitchFamily="34" charset="-120"/>
                <a:ea typeface="微軟正黑體" panose="020B0604030504040204" pitchFamily="34" charset="-120"/>
              </a:rPr>
              <a:t>4</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鑑定場學校不提供</a:t>
            </a:r>
            <a:r>
              <a:rPr lang="zh-TW" altLang="en-US" sz="2800" dirty="0" smtClean="0">
                <a:latin typeface="微軟正黑體" panose="020B0604030504040204" pitchFamily="34" charset="-120"/>
                <a:ea typeface="微軟正黑體" panose="020B0604030504040204" pitchFamily="34" charset="-120"/>
              </a:rPr>
              <a:t>停車，且為落實防疫</a:t>
            </a:r>
            <a:r>
              <a:rPr lang="zh-TW" altLang="en-US" sz="2800" b="1" dirty="0" smtClean="0">
                <a:solidFill>
                  <a:srgbClr val="FF0000"/>
                </a:solidFill>
                <a:latin typeface="微軟正黑體" panose="020B0604030504040204" pitchFamily="34" charset="-120"/>
                <a:ea typeface="微軟正黑體" panose="020B0604030504040204" pitchFamily="34" charset="-120"/>
              </a:rPr>
              <a:t>未開放家長入校陪考</a:t>
            </a:r>
            <a:r>
              <a:rPr lang="zh-TW" altLang="en-US" sz="2800" dirty="0" smtClean="0">
                <a:latin typeface="微軟正黑體" panose="020B0604030504040204" pitchFamily="34" charset="-120"/>
                <a:ea typeface="微軟正黑體" panose="020B0604030504040204" pitchFamily="34" charset="-120"/>
              </a:rPr>
              <a:t>。</a:t>
            </a:r>
            <a:endParaRPr lang="en-US" altLang="zh-TW" sz="2800" dirty="0" smtClean="0">
              <a:latin typeface="微軟正黑體" panose="020B0604030504040204" pitchFamily="34" charset="-120"/>
              <a:ea typeface="微軟正黑體" panose="020B0604030504040204" pitchFamily="34" charset="-120"/>
            </a:endParaRPr>
          </a:p>
          <a:p>
            <a:pPr algn="just">
              <a:lnSpc>
                <a:spcPct val="150000"/>
              </a:lnSpc>
            </a:pPr>
            <a:r>
              <a:rPr lang="en-US" altLang="zh-TW" sz="2800" dirty="0" smtClean="0">
                <a:latin typeface="微軟正黑體" panose="020B0604030504040204" pitchFamily="34" charset="-120"/>
              </a:rPr>
              <a:t>5.</a:t>
            </a:r>
            <a:r>
              <a:rPr lang="zh-TW" altLang="zh-TW" sz="2800" dirty="0" smtClean="0"/>
              <a:t>鑑定當日學生</a:t>
            </a:r>
            <a:r>
              <a:rPr lang="zh-TW" altLang="zh-TW" sz="2800" dirty="0" smtClean="0">
                <a:solidFill>
                  <a:srgbClr val="FF0000"/>
                </a:solidFill>
              </a:rPr>
              <a:t>進入</a:t>
            </a:r>
            <a:r>
              <a:rPr lang="zh-TW" altLang="zh-TW" sz="2800" dirty="0">
                <a:solidFill>
                  <a:srgbClr val="FF0000"/>
                </a:solidFill>
              </a:rPr>
              <a:t>校園時請</a:t>
            </a:r>
            <a:r>
              <a:rPr lang="zh-TW" altLang="zh-TW" sz="2800" b="1" u="sng" dirty="0">
                <a:solidFill>
                  <a:srgbClr val="FF0000"/>
                </a:solidFill>
              </a:rPr>
              <a:t>自備配戴口罩</a:t>
            </a:r>
            <a:r>
              <a:rPr lang="zh-TW" altLang="zh-TW" sz="2800" dirty="0"/>
              <a:t>，配合量測體溫、手部消毒</a:t>
            </a:r>
            <a:r>
              <a:rPr lang="zh-TW" altLang="zh-TW" sz="2800" dirty="0" smtClean="0"/>
              <a:t>及</a:t>
            </a:r>
            <a:endParaRPr lang="en-US" altLang="zh-TW" sz="2800" dirty="0" smtClean="0"/>
          </a:p>
          <a:p>
            <a:pPr algn="just">
              <a:lnSpc>
                <a:spcPct val="150000"/>
              </a:lnSpc>
            </a:pPr>
            <a:r>
              <a:rPr lang="zh-TW" altLang="en-US" sz="2800" dirty="0"/>
              <a:t> </a:t>
            </a:r>
            <a:r>
              <a:rPr lang="zh-TW" altLang="en-US" sz="2800" dirty="0" smtClean="0"/>
              <a:t>  </a:t>
            </a:r>
            <a:r>
              <a:rPr lang="zh-TW" altLang="zh-TW" sz="2800" dirty="0" smtClean="0"/>
              <a:t>單一</a:t>
            </a:r>
            <a:r>
              <a:rPr lang="zh-TW" altLang="zh-TW" sz="2800" dirty="0"/>
              <a:t>行走動線等，通過檢測者由工作人員引導直接至鑑定試場走廊。</a:t>
            </a:r>
          </a:p>
          <a:p>
            <a:pPr algn="just">
              <a:lnSpc>
                <a:spcPct val="150000"/>
              </a:lnSpc>
              <a:buFontTx/>
              <a:buNone/>
            </a:pPr>
            <a:endParaRPr lang="zh-TW" altLang="en-US" sz="2800" dirty="0">
              <a:ea typeface="標楷體" pitchFamily="65" charset="-120"/>
            </a:endParaRPr>
          </a:p>
          <a:p>
            <a:pPr marL="342797" indent="-342797">
              <a:lnSpc>
                <a:spcPct val="150000"/>
              </a:lnSpc>
              <a:spcBef>
                <a:spcPct val="20000"/>
              </a:spcBef>
              <a:defRPr/>
            </a:pPr>
            <a:endParaRPr lang="en-US" altLang="zh-TW" sz="2800" b="1" dirty="0">
              <a:solidFill>
                <a:schemeClr val="bg2">
                  <a:lumMod val="10000"/>
                </a:schemeClr>
              </a:solidFill>
              <a:latin typeface="標楷體" pitchFamily="65" charset="-120"/>
              <a:ea typeface="標楷體" pitchFamily="65" charset="-120"/>
            </a:endParaRPr>
          </a:p>
          <a:p>
            <a:pPr marL="342797" indent="-342797">
              <a:lnSpc>
                <a:spcPct val="150000"/>
              </a:lnSpc>
              <a:spcBef>
                <a:spcPct val="20000"/>
              </a:spcBef>
              <a:defRPr/>
            </a:pPr>
            <a:endParaRPr lang="en-US" altLang="zh-TW" sz="2800" b="1" dirty="0">
              <a:solidFill>
                <a:schemeClr val="bg2">
                  <a:lumMod val="10000"/>
                </a:schemeClr>
              </a:solidFill>
              <a:latin typeface="標楷體" pitchFamily="65" charset="-120"/>
              <a:ea typeface="標楷體" pitchFamily="65" charset="-120"/>
            </a:endParaRPr>
          </a:p>
          <a:p>
            <a:pPr marL="342797" indent="-342797">
              <a:lnSpc>
                <a:spcPct val="150000"/>
              </a:lnSpc>
              <a:spcBef>
                <a:spcPct val="20000"/>
              </a:spcBef>
              <a:buBlip>
                <a:blip r:embed="rId2"/>
              </a:buBlip>
              <a:defRPr/>
            </a:pPr>
            <a:endParaRPr lang="zh-TW" altLang="en-US" sz="2800" b="1" dirty="0">
              <a:solidFill>
                <a:schemeClr val="bg2">
                  <a:lumMod val="10000"/>
                </a:schemeClr>
              </a:solidFill>
              <a:latin typeface="標楷體" pitchFamily="65" charset="-120"/>
              <a:ea typeface="標楷體" pitchFamily="65" charset="-120"/>
            </a:endParaRPr>
          </a:p>
          <a:p>
            <a:pPr marL="342797" indent="-342797">
              <a:lnSpc>
                <a:spcPct val="150000"/>
              </a:lnSpc>
              <a:spcBef>
                <a:spcPct val="20000"/>
              </a:spcBef>
              <a:buBlip>
                <a:blip r:embed="rId2"/>
              </a:buBlip>
              <a:defRPr/>
            </a:pPr>
            <a:endParaRPr lang="zh-TW" altLang="en-US" sz="2800" b="1" dirty="0">
              <a:solidFill>
                <a:schemeClr val="bg2">
                  <a:lumMod val="10000"/>
                </a:schemeClr>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fld id="{DA60BA0E-20D0-4E7C-B286-26C960A6788F}" type="slidenum">
              <a:rPr lang="en-US" altLang="zh-TW" noProof="0" smtClean="0"/>
              <a:pPr/>
              <a:t>33</a:t>
            </a:fld>
            <a:endParaRPr lang="zh-TW" altLang="en-US" noProof="0" dirty="0"/>
          </a:p>
        </p:txBody>
      </p:sp>
    </p:spTree>
    <p:extLst>
      <p:ext uri="{BB962C8B-B14F-4D97-AF65-F5344CB8AC3E}">
        <p14:creationId xmlns:p14="http://schemas.microsoft.com/office/powerpoint/2010/main" val="4092176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 name="组合 208"/>
          <p:cNvGrpSpPr/>
          <p:nvPr/>
        </p:nvGrpSpPr>
        <p:grpSpPr>
          <a:xfrm>
            <a:off x="2684140" y="3472241"/>
            <a:ext cx="184102" cy="644357"/>
            <a:chOff x="2752726" y="4344988"/>
            <a:chExt cx="184150" cy="644525"/>
          </a:xfrm>
        </p:grpSpPr>
        <p:sp>
          <p:nvSpPr>
            <p:cNvPr id="101" name="Freeform 101"/>
            <p:cNvSpPr>
              <a:spLocks/>
            </p:cNvSpPr>
            <p:nvPr/>
          </p:nvSpPr>
          <p:spPr bwMode="auto">
            <a:xfrm>
              <a:off x="2762251" y="4427538"/>
              <a:ext cx="174625" cy="519113"/>
            </a:xfrm>
            <a:custGeom>
              <a:avLst/>
              <a:gdLst>
                <a:gd name="T0" fmla="*/ 34 w 110"/>
                <a:gd name="T1" fmla="*/ 267 h 327"/>
                <a:gd name="T2" fmla="*/ 67 w 110"/>
                <a:gd name="T3" fmla="*/ 327 h 327"/>
                <a:gd name="T4" fmla="*/ 95 w 110"/>
                <a:gd name="T5" fmla="*/ 323 h 327"/>
                <a:gd name="T6" fmla="*/ 110 w 110"/>
                <a:gd name="T7" fmla="*/ 256 h 327"/>
                <a:gd name="T8" fmla="*/ 76 w 110"/>
                <a:gd name="T9" fmla="*/ 0 h 327"/>
                <a:gd name="T10" fmla="*/ 0 w 110"/>
                <a:gd name="T11" fmla="*/ 10 h 327"/>
                <a:gd name="T12" fmla="*/ 34 w 110"/>
                <a:gd name="T13" fmla="*/ 267 h 327"/>
              </a:gdLst>
              <a:ahLst/>
              <a:cxnLst>
                <a:cxn ang="0">
                  <a:pos x="T0" y="T1"/>
                </a:cxn>
                <a:cxn ang="0">
                  <a:pos x="T2" y="T3"/>
                </a:cxn>
                <a:cxn ang="0">
                  <a:pos x="T4" y="T5"/>
                </a:cxn>
                <a:cxn ang="0">
                  <a:pos x="T6" y="T7"/>
                </a:cxn>
                <a:cxn ang="0">
                  <a:pos x="T8" y="T9"/>
                </a:cxn>
                <a:cxn ang="0">
                  <a:pos x="T10" y="T11"/>
                </a:cxn>
                <a:cxn ang="0">
                  <a:pos x="T12" y="T13"/>
                </a:cxn>
              </a:cxnLst>
              <a:rect l="0" t="0" r="r" b="b"/>
              <a:pathLst>
                <a:path w="110" h="327">
                  <a:moveTo>
                    <a:pt x="34" y="267"/>
                  </a:moveTo>
                  <a:lnTo>
                    <a:pt x="67" y="327"/>
                  </a:lnTo>
                  <a:lnTo>
                    <a:pt x="95" y="323"/>
                  </a:lnTo>
                  <a:lnTo>
                    <a:pt x="110" y="256"/>
                  </a:lnTo>
                  <a:lnTo>
                    <a:pt x="76" y="0"/>
                  </a:lnTo>
                  <a:lnTo>
                    <a:pt x="0" y="10"/>
                  </a:lnTo>
                  <a:lnTo>
                    <a:pt x="34" y="267"/>
                  </a:lnTo>
                  <a:close/>
                </a:path>
              </a:pathLst>
            </a:custGeom>
            <a:solidFill>
              <a:srgbClr val="EDCD2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02" name="Freeform 102"/>
            <p:cNvSpPr>
              <a:spLocks/>
            </p:cNvSpPr>
            <p:nvPr/>
          </p:nvSpPr>
          <p:spPr bwMode="auto">
            <a:xfrm>
              <a:off x="2754313" y="4344988"/>
              <a:ext cx="128588" cy="146050"/>
            </a:xfrm>
            <a:custGeom>
              <a:avLst/>
              <a:gdLst>
                <a:gd name="T0" fmla="*/ 5 w 81"/>
                <a:gd name="T1" fmla="*/ 58 h 92"/>
                <a:gd name="T2" fmla="*/ 5 w 81"/>
                <a:gd name="T3" fmla="*/ 58 h 92"/>
                <a:gd name="T4" fmla="*/ 7 w 81"/>
                <a:gd name="T5" fmla="*/ 66 h 92"/>
                <a:gd name="T6" fmla="*/ 10 w 81"/>
                <a:gd name="T7" fmla="*/ 73 h 92"/>
                <a:gd name="T8" fmla="*/ 15 w 81"/>
                <a:gd name="T9" fmla="*/ 78 h 92"/>
                <a:gd name="T10" fmla="*/ 20 w 81"/>
                <a:gd name="T11" fmla="*/ 84 h 92"/>
                <a:gd name="T12" fmla="*/ 26 w 81"/>
                <a:gd name="T13" fmla="*/ 88 h 92"/>
                <a:gd name="T14" fmla="*/ 33 w 81"/>
                <a:gd name="T15" fmla="*/ 90 h 92"/>
                <a:gd name="T16" fmla="*/ 39 w 81"/>
                <a:gd name="T17" fmla="*/ 92 h 92"/>
                <a:gd name="T18" fmla="*/ 47 w 81"/>
                <a:gd name="T19" fmla="*/ 90 h 92"/>
                <a:gd name="T20" fmla="*/ 49 w 81"/>
                <a:gd name="T21" fmla="*/ 90 h 92"/>
                <a:gd name="T22" fmla="*/ 49 w 81"/>
                <a:gd name="T23" fmla="*/ 90 h 92"/>
                <a:gd name="T24" fmla="*/ 56 w 81"/>
                <a:gd name="T25" fmla="*/ 89 h 92"/>
                <a:gd name="T26" fmla="*/ 62 w 81"/>
                <a:gd name="T27" fmla="*/ 86 h 92"/>
                <a:gd name="T28" fmla="*/ 69 w 81"/>
                <a:gd name="T29" fmla="*/ 81 h 92"/>
                <a:gd name="T30" fmla="*/ 73 w 81"/>
                <a:gd name="T31" fmla="*/ 77 h 92"/>
                <a:gd name="T32" fmla="*/ 77 w 81"/>
                <a:gd name="T33" fmla="*/ 70 h 92"/>
                <a:gd name="T34" fmla="*/ 80 w 81"/>
                <a:gd name="T35" fmla="*/ 63 h 92"/>
                <a:gd name="T36" fmla="*/ 81 w 81"/>
                <a:gd name="T37" fmla="*/ 56 h 92"/>
                <a:gd name="T38" fmla="*/ 81 w 81"/>
                <a:gd name="T39" fmla="*/ 48 h 92"/>
                <a:gd name="T40" fmla="*/ 76 w 81"/>
                <a:gd name="T41" fmla="*/ 13 h 92"/>
                <a:gd name="T42" fmla="*/ 76 w 81"/>
                <a:gd name="T43" fmla="*/ 13 h 92"/>
                <a:gd name="T44" fmla="*/ 75 w 81"/>
                <a:gd name="T45" fmla="*/ 8 h 92"/>
                <a:gd name="T46" fmla="*/ 72 w 81"/>
                <a:gd name="T47" fmla="*/ 2 h 92"/>
                <a:gd name="T48" fmla="*/ 68 w 81"/>
                <a:gd name="T49" fmla="*/ 1 h 92"/>
                <a:gd name="T50" fmla="*/ 64 w 81"/>
                <a:gd name="T51" fmla="*/ 0 h 92"/>
                <a:gd name="T52" fmla="*/ 51 w 81"/>
                <a:gd name="T53" fmla="*/ 0 h 92"/>
                <a:gd name="T54" fmla="*/ 37 w 81"/>
                <a:gd name="T55" fmla="*/ 2 h 92"/>
                <a:gd name="T56" fmla="*/ 35 w 81"/>
                <a:gd name="T57" fmla="*/ 2 h 92"/>
                <a:gd name="T58" fmla="*/ 35 w 81"/>
                <a:gd name="T59" fmla="*/ 2 h 92"/>
                <a:gd name="T60" fmla="*/ 22 w 81"/>
                <a:gd name="T61" fmla="*/ 4 h 92"/>
                <a:gd name="T62" fmla="*/ 10 w 81"/>
                <a:gd name="T63" fmla="*/ 6 h 92"/>
                <a:gd name="T64" fmla="*/ 5 w 81"/>
                <a:gd name="T65" fmla="*/ 9 h 92"/>
                <a:gd name="T66" fmla="*/ 3 w 81"/>
                <a:gd name="T67" fmla="*/ 12 h 92"/>
                <a:gd name="T68" fmla="*/ 0 w 81"/>
                <a:gd name="T69" fmla="*/ 17 h 92"/>
                <a:gd name="T70" fmla="*/ 0 w 81"/>
                <a:gd name="T71" fmla="*/ 24 h 92"/>
                <a:gd name="T72" fmla="*/ 5 w 81"/>
                <a:gd name="T73" fmla="*/ 5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 h="92">
                  <a:moveTo>
                    <a:pt x="5" y="58"/>
                  </a:moveTo>
                  <a:lnTo>
                    <a:pt x="5" y="58"/>
                  </a:lnTo>
                  <a:lnTo>
                    <a:pt x="7" y="66"/>
                  </a:lnTo>
                  <a:lnTo>
                    <a:pt x="10" y="73"/>
                  </a:lnTo>
                  <a:lnTo>
                    <a:pt x="15" y="78"/>
                  </a:lnTo>
                  <a:lnTo>
                    <a:pt x="20" y="84"/>
                  </a:lnTo>
                  <a:lnTo>
                    <a:pt x="26" y="88"/>
                  </a:lnTo>
                  <a:lnTo>
                    <a:pt x="33" y="90"/>
                  </a:lnTo>
                  <a:lnTo>
                    <a:pt x="39" y="92"/>
                  </a:lnTo>
                  <a:lnTo>
                    <a:pt x="47" y="90"/>
                  </a:lnTo>
                  <a:lnTo>
                    <a:pt x="49" y="90"/>
                  </a:lnTo>
                  <a:lnTo>
                    <a:pt x="49" y="90"/>
                  </a:lnTo>
                  <a:lnTo>
                    <a:pt x="56" y="89"/>
                  </a:lnTo>
                  <a:lnTo>
                    <a:pt x="62" y="86"/>
                  </a:lnTo>
                  <a:lnTo>
                    <a:pt x="69" y="81"/>
                  </a:lnTo>
                  <a:lnTo>
                    <a:pt x="73" y="77"/>
                  </a:lnTo>
                  <a:lnTo>
                    <a:pt x="77" y="70"/>
                  </a:lnTo>
                  <a:lnTo>
                    <a:pt x="80" y="63"/>
                  </a:lnTo>
                  <a:lnTo>
                    <a:pt x="81" y="56"/>
                  </a:lnTo>
                  <a:lnTo>
                    <a:pt x="81" y="48"/>
                  </a:lnTo>
                  <a:lnTo>
                    <a:pt x="76" y="13"/>
                  </a:lnTo>
                  <a:lnTo>
                    <a:pt x="76" y="13"/>
                  </a:lnTo>
                  <a:lnTo>
                    <a:pt x="75" y="8"/>
                  </a:lnTo>
                  <a:lnTo>
                    <a:pt x="72" y="2"/>
                  </a:lnTo>
                  <a:lnTo>
                    <a:pt x="68" y="1"/>
                  </a:lnTo>
                  <a:lnTo>
                    <a:pt x="64" y="0"/>
                  </a:lnTo>
                  <a:lnTo>
                    <a:pt x="51" y="0"/>
                  </a:lnTo>
                  <a:lnTo>
                    <a:pt x="37" y="2"/>
                  </a:lnTo>
                  <a:lnTo>
                    <a:pt x="35" y="2"/>
                  </a:lnTo>
                  <a:lnTo>
                    <a:pt x="35" y="2"/>
                  </a:lnTo>
                  <a:lnTo>
                    <a:pt x="22" y="4"/>
                  </a:lnTo>
                  <a:lnTo>
                    <a:pt x="10" y="6"/>
                  </a:lnTo>
                  <a:lnTo>
                    <a:pt x="5" y="9"/>
                  </a:lnTo>
                  <a:lnTo>
                    <a:pt x="3" y="12"/>
                  </a:lnTo>
                  <a:lnTo>
                    <a:pt x="0" y="17"/>
                  </a:lnTo>
                  <a:lnTo>
                    <a:pt x="0" y="24"/>
                  </a:lnTo>
                  <a:lnTo>
                    <a:pt x="5" y="58"/>
                  </a:lnTo>
                  <a:close/>
                </a:path>
              </a:pathLst>
            </a:custGeom>
            <a:solidFill>
              <a:srgbClr val="EDCD2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03" name="Freeform 103"/>
            <p:cNvSpPr>
              <a:spLocks/>
            </p:cNvSpPr>
            <p:nvPr/>
          </p:nvSpPr>
          <p:spPr bwMode="auto">
            <a:xfrm>
              <a:off x="2752726" y="4394200"/>
              <a:ext cx="149225" cy="142875"/>
            </a:xfrm>
            <a:custGeom>
              <a:avLst/>
              <a:gdLst>
                <a:gd name="T0" fmla="*/ 11 w 94"/>
                <a:gd name="T1" fmla="*/ 90 h 90"/>
                <a:gd name="T2" fmla="*/ 94 w 94"/>
                <a:gd name="T3" fmla="*/ 80 h 90"/>
                <a:gd name="T4" fmla="*/ 84 w 94"/>
                <a:gd name="T5" fmla="*/ 0 h 90"/>
                <a:gd name="T6" fmla="*/ 0 w 94"/>
                <a:gd name="T7" fmla="*/ 11 h 90"/>
                <a:gd name="T8" fmla="*/ 11 w 94"/>
                <a:gd name="T9" fmla="*/ 90 h 90"/>
              </a:gdLst>
              <a:ahLst/>
              <a:cxnLst>
                <a:cxn ang="0">
                  <a:pos x="T0" y="T1"/>
                </a:cxn>
                <a:cxn ang="0">
                  <a:pos x="T2" y="T3"/>
                </a:cxn>
                <a:cxn ang="0">
                  <a:pos x="T4" y="T5"/>
                </a:cxn>
                <a:cxn ang="0">
                  <a:pos x="T6" y="T7"/>
                </a:cxn>
                <a:cxn ang="0">
                  <a:pos x="T8" y="T9"/>
                </a:cxn>
              </a:cxnLst>
              <a:rect l="0" t="0" r="r" b="b"/>
              <a:pathLst>
                <a:path w="94" h="90">
                  <a:moveTo>
                    <a:pt x="11" y="90"/>
                  </a:moveTo>
                  <a:lnTo>
                    <a:pt x="94" y="80"/>
                  </a:lnTo>
                  <a:lnTo>
                    <a:pt x="84" y="0"/>
                  </a:lnTo>
                  <a:lnTo>
                    <a:pt x="0" y="11"/>
                  </a:lnTo>
                  <a:lnTo>
                    <a:pt x="11" y="90"/>
                  </a:lnTo>
                  <a:close/>
                </a:path>
              </a:pathLst>
            </a:custGeom>
            <a:solidFill>
              <a:srgbClr val="EDCD2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04" name="Freeform 104"/>
            <p:cNvSpPr>
              <a:spLocks/>
            </p:cNvSpPr>
            <p:nvPr/>
          </p:nvSpPr>
          <p:spPr bwMode="auto">
            <a:xfrm>
              <a:off x="2868613" y="4933950"/>
              <a:ext cx="44450" cy="55563"/>
            </a:xfrm>
            <a:custGeom>
              <a:avLst/>
              <a:gdLst>
                <a:gd name="T0" fmla="*/ 28 w 28"/>
                <a:gd name="T1" fmla="*/ 2 h 35"/>
                <a:gd name="T2" fmla="*/ 28 w 28"/>
                <a:gd name="T3" fmla="*/ 2 h 35"/>
                <a:gd name="T4" fmla="*/ 27 w 28"/>
                <a:gd name="T5" fmla="*/ 14 h 35"/>
                <a:gd name="T6" fmla="*/ 21 w 28"/>
                <a:gd name="T7" fmla="*/ 31 h 35"/>
                <a:gd name="T8" fmla="*/ 21 w 28"/>
                <a:gd name="T9" fmla="*/ 31 h 35"/>
                <a:gd name="T10" fmla="*/ 20 w 28"/>
                <a:gd name="T11" fmla="*/ 35 h 35"/>
                <a:gd name="T12" fmla="*/ 19 w 28"/>
                <a:gd name="T13" fmla="*/ 35 h 35"/>
                <a:gd name="T14" fmla="*/ 16 w 28"/>
                <a:gd name="T15" fmla="*/ 35 h 35"/>
                <a:gd name="T16" fmla="*/ 13 w 28"/>
                <a:gd name="T17" fmla="*/ 32 h 35"/>
                <a:gd name="T18" fmla="*/ 11 w 28"/>
                <a:gd name="T19" fmla="*/ 27 h 35"/>
                <a:gd name="T20" fmla="*/ 0 w 28"/>
                <a:gd name="T21" fmla="*/ 8 h 35"/>
                <a:gd name="T22" fmla="*/ 0 w 28"/>
                <a:gd name="T23" fmla="*/ 8 h 35"/>
                <a:gd name="T24" fmla="*/ 3 w 28"/>
                <a:gd name="T25" fmla="*/ 5 h 35"/>
                <a:gd name="T26" fmla="*/ 8 w 28"/>
                <a:gd name="T27" fmla="*/ 2 h 35"/>
                <a:gd name="T28" fmla="*/ 12 w 28"/>
                <a:gd name="T29" fmla="*/ 1 h 35"/>
                <a:gd name="T30" fmla="*/ 16 w 28"/>
                <a:gd name="T31" fmla="*/ 0 h 35"/>
                <a:gd name="T32" fmla="*/ 23 w 28"/>
                <a:gd name="T33" fmla="*/ 0 h 35"/>
                <a:gd name="T34" fmla="*/ 28 w 28"/>
                <a:gd name="T35" fmla="*/ 2 h 35"/>
                <a:gd name="T36" fmla="*/ 28 w 28"/>
                <a:gd name="T37"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35">
                  <a:moveTo>
                    <a:pt x="28" y="2"/>
                  </a:moveTo>
                  <a:lnTo>
                    <a:pt x="28" y="2"/>
                  </a:lnTo>
                  <a:lnTo>
                    <a:pt x="27" y="14"/>
                  </a:lnTo>
                  <a:lnTo>
                    <a:pt x="21" y="31"/>
                  </a:lnTo>
                  <a:lnTo>
                    <a:pt x="21" y="31"/>
                  </a:lnTo>
                  <a:lnTo>
                    <a:pt x="20" y="35"/>
                  </a:lnTo>
                  <a:lnTo>
                    <a:pt x="19" y="35"/>
                  </a:lnTo>
                  <a:lnTo>
                    <a:pt x="16" y="35"/>
                  </a:lnTo>
                  <a:lnTo>
                    <a:pt x="13" y="32"/>
                  </a:lnTo>
                  <a:lnTo>
                    <a:pt x="11" y="27"/>
                  </a:lnTo>
                  <a:lnTo>
                    <a:pt x="0" y="8"/>
                  </a:lnTo>
                  <a:lnTo>
                    <a:pt x="0" y="8"/>
                  </a:lnTo>
                  <a:lnTo>
                    <a:pt x="3" y="5"/>
                  </a:lnTo>
                  <a:lnTo>
                    <a:pt x="8" y="2"/>
                  </a:lnTo>
                  <a:lnTo>
                    <a:pt x="12" y="1"/>
                  </a:lnTo>
                  <a:lnTo>
                    <a:pt x="16" y="0"/>
                  </a:lnTo>
                  <a:lnTo>
                    <a:pt x="23" y="0"/>
                  </a:lnTo>
                  <a:lnTo>
                    <a:pt x="28" y="2"/>
                  </a:lnTo>
                  <a:lnTo>
                    <a:pt x="28" y="2"/>
                  </a:lnTo>
                  <a:close/>
                </a:path>
              </a:pathLst>
            </a:custGeom>
            <a:solidFill>
              <a:srgbClr val="EDCD2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grpSp>
        <p:nvGrpSpPr>
          <p:cNvPr id="216" name="组合 215"/>
          <p:cNvGrpSpPr/>
          <p:nvPr/>
        </p:nvGrpSpPr>
        <p:grpSpPr>
          <a:xfrm>
            <a:off x="2074699" y="4057875"/>
            <a:ext cx="1414095" cy="1541062"/>
            <a:chOff x="2143126" y="4930775"/>
            <a:chExt cx="1414463" cy="1541463"/>
          </a:xfrm>
        </p:grpSpPr>
        <p:sp>
          <p:nvSpPr>
            <p:cNvPr id="5" name="Freeform 5"/>
            <p:cNvSpPr>
              <a:spLocks/>
            </p:cNvSpPr>
            <p:nvPr/>
          </p:nvSpPr>
          <p:spPr bwMode="auto">
            <a:xfrm>
              <a:off x="2143126" y="5083175"/>
              <a:ext cx="1414463" cy="1257300"/>
            </a:xfrm>
            <a:custGeom>
              <a:avLst/>
              <a:gdLst>
                <a:gd name="T0" fmla="*/ 334 w 891"/>
                <a:gd name="T1" fmla="*/ 790 h 792"/>
                <a:gd name="T2" fmla="*/ 228 w 891"/>
                <a:gd name="T3" fmla="*/ 775 h 792"/>
                <a:gd name="T4" fmla="*/ 212 w 891"/>
                <a:gd name="T5" fmla="*/ 764 h 792"/>
                <a:gd name="T6" fmla="*/ 190 w 891"/>
                <a:gd name="T7" fmla="*/ 734 h 792"/>
                <a:gd name="T8" fmla="*/ 110 w 891"/>
                <a:gd name="T9" fmla="*/ 683 h 792"/>
                <a:gd name="T10" fmla="*/ 65 w 891"/>
                <a:gd name="T11" fmla="*/ 631 h 792"/>
                <a:gd name="T12" fmla="*/ 56 w 891"/>
                <a:gd name="T13" fmla="*/ 597 h 792"/>
                <a:gd name="T14" fmla="*/ 61 w 891"/>
                <a:gd name="T15" fmla="*/ 560 h 792"/>
                <a:gd name="T16" fmla="*/ 45 w 891"/>
                <a:gd name="T17" fmla="*/ 545 h 792"/>
                <a:gd name="T18" fmla="*/ 26 w 891"/>
                <a:gd name="T19" fmla="*/ 528 h 792"/>
                <a:gd name="T20" fmla="*/ 48 w 891"/>
                <a:gd name="T21" fmla="*/ 513 h 792"/>
                <a:gd name="T22" fmla="*/ 61 w 891"/>
                <a:gd name="T23" fmla="*/ 501 h 792"/>
                <a:gd name="T24" fmla="*/ 56 w 891"/>
                <a:gd name="T25" fmla="*/ 465 h 792"/>
                <a:gd name="T26" fmla="*/ 65 w 891"/>
                <a:gd name="T27" fmla="*/ 442 h 792"/>
                <a:gd name="T28" fmla="*/ 48 w 891"/>
                <a:gd name="T29" fmla="*/ 435 h 792"/>
                <a:gd name="T30" fmla="*/ 23 w 891"/>
                <a:gd name="T31" fmla="*/ 425 h 792"/>
                <a:gd name="T32" fmla="*/ 34 w 891"/>
                <a:gd name="T33" fmla="*/ 405 h 792"/>
                <a:gd name="T34" fmla="*/ 56 w 891"/>
                <a:gd name="T35" fmla="*/ 393 h 792"/>
                <a:gd name="T36" fmla="*/ 55 w 891"/>
                <a:gd name="T37" fmla="*/ 365 h 792"/>
                <a:gd name="T38" fmla="*/ 56 w 891"/>
                <a:gd name="T39" fmla="*/ 343 h 792"/>
                <a:gd name="T40" fmla="*/ 53 w 891"/>
                <a:gd name="T41" fmla="*/ 320 h 792"/>
                <a:gd name="T42" fmla="*/ 32 w 891"/>
                <a:gd name="T43" fmla="*/ 310 h 792"/>
                <a:gd name="T44" fmla="*/ 36 w 891"/>
                <a:gd name="T45" fmla="*/ 291 h 792"/>
                <a:gd name="T46" fmla="*/ 60 w 891"/>
                <a:gd name="T47" fmla="*/ 281 h 792"/>
                <a:gd name="T48" fmla="*/ 64 w 891"/>
                <a:gd name="T49" fmla="*/ 262 h 792"/>
                <a:gd name="T50" fmla="*/ 61 w 891"/>
                <a:gd name="T51" fmla="*/ 245 h 792"/>
                <a:gd name="T52" fmla="*/ 71 w 891"/>
                <a:gd name="T53" fmla="*/ 218 h 792"/>
                <a:gd name="T54" fmla="*/ 59 w 891"/>
                <a:gd name="T55" fmla="*/ 214 h 792"/>
                <a:gd name="T56" fmla="*/ 34 w 891"/>
                <a:gd name="T57" fmla="*/ 203 h 792"/>
                <a:gd name="T58" fmla="*/ 0 w 891"/>
                <a:gd name="T59" fmla="*/ 0 h 792"/>
                <a:gd name="T60" fmla="*/ 873 w 891"/>
                <a:gd name="T61" fmla="*/ 147 h 792"/>
                <a:gd name="T62" fmla="*/ 854 w 891"/>
                <a:gd name="T63" fmla="*/ 164 h 792"/>
                <a:gd name="T64" fmla="*/ 835 w 891"/>
                <a:gd name="T65" fmla="*/ 168 h 792"/>
                <a:gd name="T66" fmla="*/ 832 w 891"/>
                <a:gd name="T67" fmla="*/ 180 h 792"/>
                <a:gd name="T68" fmla="*/ 839 w 891"/>
                <a:gd name="T69" fmla="*/ 205 h 792"/>
                <a:gd name="T70" fmla="*/ 832 w 891"/>
                <a:gd name="T71" fmla="*/ 228 h 792"/>
                <a:gd name="T72" fmla="*/ 848 w 891"/>
                <a:gd name="T73" fmla="*/ 237 h 792"/>
                <a:gd name="T74" fmla="*/ 871 w 891"/>
                <a:gd name="T75" fmla="*/ 254 h 792"/>
                <a:gd name="T76" fmla="*/ 854 w 891"/>
                <a:gd name="T77" fmla="*/ 271 h 792"/>
                <a:gd name="T78" fmla="*/ 841 w 891"/>
                <a:gd name="T79" fmla="*/ 281 h 792"/>
                <a:gd name="T80" fmla="*/ 845 w 891"/>
                <a:gd name="T81" fmla="*/ 310 h 792"/>
                <a:gd name="T82" fmla="*/ 841 w 891"/>
                <a:gd name="T83" fmla="*/ 336 h 792"/>
                <a:gd name="T84" fmla="*/ 856 w 891"/>
                <a:gd name="T85" fmla="*/ 355 h 792"/>
                <a:gd name="T86" fmla="*/ 877 w 891"/>
                <a:gd name="T87" fmla="*/ 369 h 792"/>
                <a:gd name="T88" fmla="*/ 863 w 891"/>
                <a:gd name="T89" fmla="*/ 386 h 792"/>
                <a:gd name="T90" fmla="*/ 836 w 891"/>
                <a:gd name="T91" fmla="*/ 390 h 792"/>
                <a:gd name="T92" fmla="*/ 843 w 891"/>
                <a:gd name="T93" fmla="*/ 411 h 792"/>
                <a:gd name="T94" fmla="*/ 841 w 891"/>
                <a:gd name="T95" fmla="*/ 435 h 792"/>
                <a:gd name="T96" fmla="*/ 844 w 891"/>
                <a:gd name="T97" fmla="*/ 463 h 792"/>
                <a:gd name="T98" fmla="*/ 867 w 891"/>
                <a:gd name="T99" fmla="*/ 474 h 792"/>
                <a:gd name="T100" fmla="*/ 870 w 891"/>
                <a:gd name="T101" fmla="*/ 490 h 792"/>
                <a:gd name="T102" fmla="*/ 845 w 891"/>
                <a:gd name="T103" fmla="*/ 503 h 792"/>
                <a:gd name="T104" fmla="*/ 841 w 891"/>
                <a:gd name="T105" fmla="*/ 535 h 792"/>
                <a:gd name="T106" fmla="*/ 844 w 891"/>
                <a:gd name="T107" fmla="*/ 554 h 792"/>
                <a:gd name="T108" fmla="*/ 858 w 891"/>
                <a:gd name="T109" fmla="*/ 572 h 792"/>
                <a:gd name="T110" fmla="*/ 856 w 891"/>
                <a:gd name="T111" fmla="*/ 595 h 792"/>
                <a:gd name="T112" fmla="*/ 820 w 891"/>
                <a:gd name="T113" fmla="*/ 653 h 792"/>
                <a:gd name="T114" fmla="*/ 776 w 891"/>
                <a:gd name="T115" fmla="*/ 695 h 792"/>
                <a:gd name="T116" fmla="*/ 711 w 891"/>
                <a:gd name="T117" fmla="*/ 742 h 792"/>
                <a:gd name="T118" fmla="*/ 695 w 891"/>
                <a:gd name="T119" fmla="*/ 764 h 792"/>
                <a:gd name="T120" fmla="*/ 675 w 891"/>
                <a:gd name="T121" fmla="*/ 775 h 792"/>
                <a:gd name="T122" fmla="*/ 548 w 891"/>
                <a:gd name="T123" fmla="*/ 79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91" h="792">
                  <a:moveTo>
                    <a:pt x="435" y="792"/>
                  </a:moveTo>
                  <a:lnTo>
                    <a:pt x="435" y="792"/>
                  </a:lnTo>
                  <a:lnTo>
                    <a:pt x="370" y="791"/>
                  </a:lnTo>
                  <a:lnTo>
                    <a:pt x="334" y="790"/>
                  </a:lnTo>
                  <a:lnTo>
                    <a:pt x="298" y="787"/>
                  </a:lnTo>
                  <a:lnTo>
                    <a:pt x="266" y="783"/>
                  </a:lnTo>
                  <a:lnTo>
                    <a:pt x="237" y="778"/>
                  </a:lnTo>
                  <a:lnTo>
                    <a:pt x="228" y="775"/>
                  </a:lnTo>
                  <a:lnTo>
                    <a:pt x="220" y="772"/>
                  </a:lnTo>
                  <a:lnTo>
                    <a:pt x="213" y="768"/>
                  </a:lnTo>
                  <a:lnTo>
                    <a:pt x="212" y="764"/>
                  </a:lnTo>
                  <a:lnTo>
                    <a:pt x="212" y="764"/>
                  </a:lnTo>
                  <a:lnTo>
                    <a:pt x="209" y="756"/>
                  </a:lnTo>
                  <a:lnTo>
                    <a:pt x="205" y="749"/>
                  </a:lnTo>
                  <a:lnTo>
                    <a:pt x="198" y="741"/>
                  </a:lnTo>
                  <a:lnTo>
                    <a:pt x="190" y="734"/>
                  </a:lnTo>
                  <a:lnTo>
                    <a:pt x="164" y="717"/>
                  </a:lnTo>
                  <a:lnTo>
                    <a:pt x="129" y="695"/>
                  </a:lnTo>
                  <a:lnTo>
                    <a:pt x="129" y="695"/>
                  </a:lnTo>
                  <a:lnTo>
                    <a:pt x="110" y="683"/>
                  </a:lnTo>
                  <a:lnTo>
                    <a:pt x="95" y="669"/>
                  </a:lnTo>
                  <a:lnTo>
                    <a:pt x="82" y="657"/>
                  </a:lnTo>
                  <a:lnTo>
                    <a:pt x="72" y="643"/>
                  </a:lnTo>
                  <a:lnTo>
                    <a:pt x="65" y="631"/>
                  </a:lnTo>
                  <a:lnTo>
                    <a:pt x="60" y="619"/>
                  </a:lnTo>
                  <a:lnTo>
                    <a:pt x="57" y="608"/>
                  </a:lnTo>
                  <a:lnTo>
                    <a:pt x="56" y="597"/>
                  </a:lnTo>
                  <a:lnTo>
                    <a:pt x="56" y="597"/>
                  </a:lnTo>
                  <a:lnTo>
                    <a:pt x="57" y="589"/>
                  </a:lnTo>
                  <a:lnTo>
                    <a:pt x="59" y="581"/>
                  </a:lnTo>
                  <a:lnTo>
                    <a:pt x="61" y="566"/>
                  </a:lnTo>
                  <a:lnTo>
                    <a:pt x="61" y="560"/>
                  </a:lnTo>
                  <a:lnTo>
                    <a:pt x="59" y="554"/>
                  </a:lnTo>
                  <a:lnTo>
                    <a:pt x="55" y="549"/>
                  </a:lnTo>
                  <a:lnTo>
                    <a:pt x="45" y="545"/>
                  </a:lnTo>
                  <a:lnTo>
                    <a:pt x="45" y="545"/>
                  </a:lnTo>
                  <a:lnTo>
                    <a:pt x="36" y="541"/>
                  </a:lnTo>
                  <a:lnTo>
                    <a:pt x="30" y="537"/>
                  </a:lnTo>
                  <a:lnTo>
                    <a:pt x="28" y="532"/>
                  </a:lnTo>
                  <a:lnTo>
                    <a:pt x="26" y="528"/>
                  </a:lnTo>
                  <a:lnTo>
                    <a:pt x="29" y="524"/>
                  </a:lnTo>
                  <a:lnTo>
                    <a:pt x="33" y="522"/>
                  </a:lnTo>
                  <a:lnTo>
                    <a:pt x="40" y="518"/>
                  </a:lnTo>
                  <a:lnTo>
                    <a:pt x="48" y="513"/>
                  </a:lnTo>
                  <a:lnTo>
                    <a:pt x="48" y="513"/>
                  </a:lnTo>
                  <a:lnTo>
                    <a:pt x="55" y="511"/>
                  </a:lnTo>
                  <a:lnTo>
                    <a:pt x="59" y="505"/>
                  </a:lnTo>
                  <a:lnTo>
                    <a:pt x="61" y="501"/>
                  </a:lnTo>
                  <a:lnTo>
                    <a:pt x="61" y="496"/>
                  </a:lnTo>
                  <a:lnTo>
                    <a:pt x="59" y="482"/>
                  </a:lnTo>
                  <a:lnTo>
                    <a:pt x="57" y="474"/>
                  </a:lnTo>
                  <a:lnTo>
                    <a:pt x="56" y="465"/>
                  </a:lnTo>
                  <a:lnTo>
                    <a:pt x="56" y="465"/>
                  </a:lnTo>
                  <a:lnTo>
                    <a:pt x="57" y="457"/>
                  </a:lnTo>
                  <a:lnTo>
                    <a:pt x="60" y="450"/>
                  </a:lnTo>
                  <a:lnTo>
                    <a:pt x="65" y="442"/>
                  </a:lnTo>
                  <a:lnTo>
                    <a:pt x="65" y="439"/>
                  </a:lnTo>
                  <a:lnTo>
                    <a:pt x="64" y="436"/>
                  </a:lnTo>
                  <a:lnTo>
                    <a:pt x="59" y="435"/>
                  </a:lnTo>
                  <a:lnTo>
                    <a:pt x="48" y="435"/>
                  </a:lnTo>
                  <a:lnTo>
                    <a:pt x="48" y="435"/>
                  </a:lnTo>
                  <a:lnTo>
                    <a:pt x="36" y="432"/>
                  </a:lnTo>
                  <a:lnTo>
                    <a:pt x="28" y="430"/>
                  </a:lnTo>
                  <a:lnTo>
                    <a:pt x="23" y="425"/>
                  </a:lnTo>
                  <a:lnTo>
                    <a:pt x="22" y="420"/>
                  </a:lnTo>
                  <a:lnTo>
                    <a:pt x="23" y="415"/>
                  </a:lnTo>
                  <a:lnTo>
                    <a:pt x="28" y="409"/>
                  </a:lnTo>
                  <a:lnTo>
                    <a:pt x="34" y="405"/>
                  </a:lnTo>
                  <a:lnTo>
                    <a:pt x="42" y="401"/>
                  </a:lnTo>
                  <a:lnTo>
                    <a:pt x="42" y="401"/>
                  </a:lnTo>
                  <a:lnTo>
                    <a:pt x="51" y="397"/>
                  </a:lnTo>
                  <a:lnTo>
                    <a:pt x="56" y="393"/>
                  </a:lnTo>
                  <a:lnTo>
                    <a:pt x="59" y="389"/>
                  </a:lnTo>
                  <a:lnTo>
                    <a:pt x="59" y="384"/>
                  </a:lnTo>
                  <a:lnTo>
                    <a:pt x="56" y="371"/>
                  </a:lnTo>
                  <a:lnTo>
                    <a:pt x="55" y="365"/>
                  </a:lnTo>
                  <a:lnTo>
                    <a:pt x="55" y="356"/>
                  </a:lnTo>
                  <a:lnTo>
                    <a:pt x="55" y="356"/>
                  </a:lnTo>
                  <a:lnTo>
                    <a:pt x="55" y="350"/>
                  </a:lnTo>
                  <a:lnTo>
                    <a:pt x="56" y="343"/>
                  </a:lnTo>
                  <a:lnTo>
                    <a:pt x="59" y="332"/>
                  </a:lnTo>
                  <a:lnTo>
                    <a:pt x="59" y="328"/>
                  </a:lnTo>
                  <a:lnTo>
                    <a:pt x="57" y="324"/>
                  </a:lnTo>
                  <a:lnTo>
                    <a:pt x="53" y="320"/>
                  </a:lnTo>
                  <a:lnTo>
                    <a:pt x="45" y="317"/>
                  </a:lnTo>
                  <a:lnTo>
                    <a:pt x="45" y="317"/>
                  </a:lnTo>
                  <a:lnTo>
                    <a:pt x="37" y="314"/>
                  </a:lnTo>
                  <a:lnTo>
                    <a:pt x="32" y="310"/>
                  </a:lnTo>
                  <a:lnTo>
                    <a:pt x="29" y="305"/>
                  </a:lnTo>
                  <a:lnTo>
                    <a:pt x="29" y="301"/>
                  </a:lnTo>
                  <a:lnTo>
                    <a:pt x="30" y="296"/>
                  </a:lnTo>
                  <a:lnTo>
                    <a:pt x="36" y="291"/>
                  </a:lnTo>
                  <a:lnTo>
                    <a:pt x="42" y="287"/>
                  </a:lnTo>
                  <a:lnTo>
                    <a:pt x="52" y="283"/>
                  </a:lnTo>
                  <a:lnTo>
                    <a:pt x="52" y="283"/>
                  </a:lnTo>
                  <a:lnTo>
                    <a:pt x="60" y="281"/>
                  </a:lnTo>
                  <a:lnTo>
                    <a:pt x="65" y="278"/>
                  </a:lnTo>
                  <a:lnTo>
                    <a:pt x="68" y="275"/>
                  </a:lnTo>
                  <a:lnTo>
                    <a:pt x="68" y="271"/>
                  </a:lnTo>
                  <a:lnTo>
                    <a:pt x="64" y="262"/>
                  </a:lnTo>
                  <a:lnTo>
                    <a:pt x="63" y="256"/>
                  </a:lnTo>
                  <a:lnTo>
                    <a:pt x="61" y="251"/>
                  </a:lnTo>
                  <a:lnTo>
                    <a:pt x="61" y="251"/>
                  </a:lnTo>
                  <a:lnTo>
                    <a:pt x="61" y="245"/>
                  </a:lnTo>
                  <a:lnTo>
                    <a:pt x="63" y="239"/>
                  </a:lnTo>
                  <a:lnTo>
                    <a:pt x="68" y="228"/>
                  </a:lnTo>
                  <a:lnTo>
                    <a:pt x="70" y="222"/>
                  </a:lnTo>
                  <a:lnTo>
                    <a:pt x="71" y="218"/>
                  </a:lnTo>
                  <a:lnTo>
                    <a:pt x="70" y="216"/>
                  </a:lnTo>
                  <a:lnTo>
                    <a:pt x="65" y="216"/>
                  </a:lnTo>
                  <a:lnTo>
                    <a:pt x="65" y="216"/>
                  </a:lnTo>
                  <a:lnTo>
                    <a:pt x="59" y="214"/>
                  </a:lnTo>
                  <a:lnTo>
                    <a:pt x="53" y="213"/>
                  </a:lnTo>
                  <a:lnTo>
                    <a:pt x="46" y="210"/>
                  </a:lnTo>
                  <a:lnTo>
                    <a:pt x="40" y="207"/>
                  </a:lnTo>
                  <a:lnTo>
                    <a:pt x="34" y="203"/>
                  </a:lnTo>
                  <a:lnTo>
                    <a:pt x="30" y="198"/>
                  </a:lnTo>
                  <a:lnTo>
                    <a:pt x="28" y="193"/>
                  </a:lnTo>
                  <a:lnTo>
                    <a:pt x="25" y="187"/>
                  </a:lnTo>
                  <a:lnTo>
                    <a:pt x="0" y="0"/>
                  </a:lnTo>
                  <a:lnTo>
                    <a:pt x="891" y="0"/>
                  </a:lnTo>
                  <a:lnTo>
                    <a:pt x="874" y="140"/>
                  </a:lnTo>
                  <a:lnTo>
                    <a:pt x="874" y="140"/>
                  </a:lnTo>
                  <a:lnTo>
                    <a:pt x="873" y="147"/>
                  </a:lnTo>
                  <a:lnTo>
                    <a:pt x="870" y="152"/>
                  </a:lnTo>
                  <a:lnTo>
                    <a:pt x="864" y="157"/>
                  </a:lnTo>
                  <a:lnTo>
                    <a:pt x="859" y="161"/>
                  </a:lnTo>
                  <a:lnTo>
                    <a:pt x="854" y="164"/>
                  </a:lnTo>
                  <a:lnTo>
                    <a:pt x="847" y="167"/>
                  </a:lnTo>
                  <a:lnTo>
                    <a:pt x="840" y="168"/>
                  </a:lnTo>
                  <a:lnTo>
                    <a:pt x="835" y="168"/>
                  </a:lnTo>
                  <a:lnTo>
                    <a:pt x="835" y="168"/>
                  </a:lnTo>
                  <a:lnTo>
                    <a:pt x="831" y="170"/>
                  </a:lnTo>
                  <a:lnTo>
                    <a:pt x="829" y="172"/>
                  </a:lnTo>
                  <a:lnTo>
                    <a:pt x="829" y="176"/>
                  </a:lnTo>
                  <a:lnTo>
                    <a:pt x="832" y="180"/>
                  </a:lnTo>
                  <a:lnTo>
                    <a:pt x="837" y="193"/>
                  </a:lnTo>
                  <a:lnTo>
                    <a:pt x="839" y="198"/>
                  </a:lnTo>
                  <a:lnTo>
                    <a:pt x="839" y="205"/>
                  </a:lnTo>
                  <a:lnTo>
                    <a:pt x="839" y="205"/>
                  </a:lnTo>
                  <a:lnTo>
                    <a:pt x="837" y="210"/>
                  </a:lnTo>
                  <a:lnTo>
                    <a:pt x="835" y="216"/>
                  </a:lnTo>
                  <a:lnTo>
                    <a:pt x="832" y="224"/>
                  </a:lnTo>
                  <a:lnTo>
                    <a:pt x="832" y="228"/>
                  </a:lnTo>
                  <a:lnTo>
                    <a:pt x="833" y="232"/>
                  </a:lnTo>
                  <a:lnTo>
                    <a:pt x="839" y="235"/>
                  </a:lnTo>
                  <a:lnTo>
                    <a:pt x="848" y="237"/>
                  </a:lnTo>
                  <a:lnTo>
                    <a:pt x="848" y="237"/>
                  </a:lnTo>
                  <a:lnTo>
                    <a:pt x="858" y="240"/>
                  </a:lnTo>
                  <a:lnTo>
                    <a:pt x="864" y="244"/>
                  </a:lnTo>
                  <a:lnTo>
                    <a:pt x="868" y="249"/>
                  </a:lnTo>
                  <a:lnTo>
                    <a:pt x="871" y="254"/>
                  </a:lnTo>
                  <a:lnTo>
                    <a:pt x="870" y="259"/>
                  </a:lnTo>
                  <a:lnTo>
                    <a:pt x="867" y="263"/>
                  </a:lnTo>
                  <a:lnTo>
                    <a:pt x="862" y="267"/>
                  </a:lnTo>
                  <a:lnTo>
                    <a:pt x="854" y="271"/>
                  </a:lnTo>
                  <a:lnTo>
                    <a:pt x="854" y="271"/>
                  </a:lnTo>
                  <a:lnTo>
                    <a:pt x="847" y="274"/>
                  </a:lnTo>
                  <a:lnTo>
                    <a:pt x="843" y="277"/>
                  </a:lnTo>
                  <a:lnTo>
                    <a:pt x="841" y="281"/>
                  </a:lnTo>
                  <a:lnTo>
                    <a:pt x="840" y="286"/>
                  </a:lnTo>
                  <a:lnTo>
                    <a:pt x="843" y="297"/>
                  </a:lnTo>
                  <a:lnTo>
                    <a:pt x="844" y="304"/>
                  </a:lnTo>
                  <a:lnTo>
                    <a:pt x="845" y="310"/>
                  </a:lnTo>
                  <a:lnTo>
                    <a:pt x="845" y="310"/>
                  </a:lnTo>
                  <a:lnTo>
                    <a:pt x="844" y="317"/>
                  </a:lnTo>
                  <a:lnTo>
                    <a:pt x="843" y="324"/>
                  </a:lnTo>
                  <a:lnTo>
                    <a:pt x="841" y="336"/>
                  </a:lnTo>
                  <a:lnTo>
                    <a:pt x="841" y="342"/>
                  </a:lnTo>
                  <a:lnTo>
                    <a:pt x="844" y="347"/>
                  </a:lnTo>
                  <a:lnTo>
                    <a:pt x="848" y="351"/>
                  </a:lnTo>
                  <a:lnTo>
                    <a:pt x="856" y="355"/>
                  </a:lnTo>
                  <a:lnTo>
                    <a:pt x="856" y="355"/>
                  </a:lnTo>
                  <a:lnTo>
                    <a:pt x="866" y="359"/>
                  </a:lnTo>
                  <a:lnTo>
                    <a:pt x="873" y="363"/>
                  </a:lnTo>
                  <a:lnTo>
                    <a:pt x="877" y="369"/>
                  </a:lnTo>
                  <a:lnTo>
                    <a:pt x="878" y="374"/>
                  </a:lnTo>
                  <a:lnTo>
                    <a:pt x="877" y="378"/>
                  </a:lnTo>
                  <a:lnTo>
                    <a:pt x="871" y="384"/>
                  </a:lnTo>
                  <a:lnTo>
                    <a:pt x="863" y="386"/>
                  </a:lnTo>
                  <a:lnTo>
                    <a:pt x="852" y="388"/>
                  </a:lnTo>
                  <a:lnTo>
                    <a:pt x="852" y="388"/>
                  </a:lnTo>
                  <a:lnTo>
                    <a:pt x="841" y="389"/>
                  </a:lnTo>
                  <a:lnTo>
                    <a:pt x="836" y="390"/>
                  </a:lnTo>
                  <a:lnTo>
                    <a:pt x="833" y="392"/>
                  </a:lnTo>
                  <a:lnTo>
                    <a:pt x="835" y="396"/>
                  </a:lnTo>
                  <a:lnTo>
                    <a:pt x="840" y="404"/>
                  </a:lnTo>
                  <a:lnTo>
                    <a:pt x="843" y="411"/>
                  </a:lnTo>
                  <a:lnTo>
                    <a:pt x="843" y="419"/>
                  </a:lnTo>
                  <a:lnTo>
                    <a:pt x="843" y="419"/>
                  </a:lnTo>
                  <a:lnTo>
                    <a:pt x="843" y="428"/>
                  </a:lnTo>
                  <a:lnTo>
                    <a:pt x="841" y="435"/>
                  </a:lnTo>
                  <a:lnTo>
                    <a:pt x="839" y="449"/>
                  </a:lnTo>
                  <a:lnTo>
                    <a:pt x="839" y="455"/>
                  </a:lnTo>
                  <a:lnTo>
                    <a:pt x="840" y="459"/>
                  </a:lnTo>
                  <a:lnTo>
                    <a:pt x="844" y="463"/>
                  </a:lnTo>
                  <a:lnTo>
                    <a:pt x="852" y="467"/>
                  </a:lnTo>
                  <a:lnTo>
                    <a:pt x="852" y="467"/>
                  </a:lnTo>
                  <a:lnTo>
                    <a:pt x="860" y="472"/>
                  </a:lnTo>
                  <a:lnTo>
                    <a:pt x="867" y="474"/>
                  </a:lnTo>
                  <a:lnTo>
                    <a:pt x="871" y="478"/>
                  </a:lnTo>
                  <a:lnTo>
                    <a:pt x="873" y="482"/>
                  </a:lnTo>
                  <a:lnTo>
                    <a:pt x="873" y="486"/>
                  </a:lnTo>
                  <a:lnTo>
                    <a:pt x="870" y="490"/>
                  </a:lnTo>
                  <a:lnTo>
                    <a:pt x="863" y="495"/>
                  </a:lnTo>
                  <a:lnTo>
                    <a:pt x="854" y="499"/>
                  </a:lnTo>
                  <a:lnTo>
                    <a:pt x="854" y="499"/>
                  </a:lnTo>
                  <a:lnTo>
                    <a:pt x="845" y="503"/>
                  </a:lnTo>
                  <a:lnTo>
                    <a:pt x="840" y="508"/>
                  </a:lnTo>
                  <a:lnTo>
                    <a:pt x="839" y="513"/>
                  </a:lnTo>
                  <a:lnTo>
                    <a:pt x="837" y="520"/>
                  </a:lnTo>
                  <a:lnTo>
                    <a:pt x="841" y="535"/>
                  </a:lnTo>
                  <a:lnTo>
                    <a:pt x="843" y="543"/>
                  </a:lnTo>
                  <a:lnTo>
                    <a:pt x="843" y="551"/>
                  </a:lnTo>
                  <a:lnTo>
                    <a:pt x="843" y="551"/>
                  </a:lnTo>
                  <a:lnTo>
                    <a:pt x="844" y="554"/>
                  </a:lnTo>
                  <a:lnTo>
                    <a:pt x="845" y="557"/>
                  </a:lnTo>
                  <a:lnTo>
                    <a:pt x="852" y="564"/>
                  </a:lnTo>
                  <a:lnTo>
                    <a:pt x="855" y="568"/>
                  </a:lnTo>
                  <a:lnTo>
                    <a:pt x="858" y="572"/>
                  </a:lnTo>
                  <a:lnTo>
                    <a:pt x="859" y="576"/>
                  </a:lnTo>
                  <a:lnTo>
                    <a:pt x="859" y="581"/>
                  </a:lnTo>
                  <a:lnTo>
                    <a:pt x="859" y="581"/>
                  </a:lnTo>
                  <a:lnTo>
                    <a:pt x="856" y="595"/>
                  </a:lnTo>
                  <a:lnTo>
                    <a:pt x="850" y="610"/>
                  </a:lnTo>
                  <a:lnTo>
                    <a:pt x="841" y="625"/>
                  </a:lnTo>
                  <a:lnTo>
                    <a:pt x="832" y="638"/>
                  </a:lnTo>
                  <a:lnTo>
                    <a:pt x="820" y="653"/>
                  </a:lnTo>
                  <a:lnTo>
                    <a:pt x="806" y="668"/>
                  </a:lnTo>
                  <a:lnTo>
                    <a:pt x="793" y="681"/>
                  </a:lnTo>
                  <a:lnTo>
                    <a:pt x="776" y="695"/>
                  </a:lnTo>
                  <a:lnTo>
                    <a:pt x="776" y="695"/>
                  </a:lnTo>
                  <a:lnTo>
                    <a:pt x="761" y="707"/>
                  </a:lnTo>
                  <a:lnTo>
                    <a:pt x="747" y="718"/>
                  </a:lnTo>
                  <a:lnTo>
                    <a:pt x="722" y="734"/>
                  </a:lnTo>
                  <a:lnTo>
                    <a:pt x="711" y="742"/>
                  </a:lnTo>
                  <a:lnTo>
                    <a:pt x="703" y="749"/>
                  </a:lnTo>
                  <a:lnTo>
                    <a:pt x="698" y="756"/>
                  </a:lnTo>
                  <a:lnTo>
                    <a:pt x="695" y="764"/>
                  </a:lnTo>
                  <a:lnTo>
                    <a:pt x="695" y="764"/>
                  </a:lnTo>
                  <a:lnTo>
                    <a:pt x="694" y="765"/>
                  </a:lnTo>
                  <a:lnTo>
                    <a:pt x="692" y="768"/>
                  </a:lnTo>
                  <a:lnTo>
                    <a:pt x="686" y="772"/>
                  </a:lnTo>
                  <a:lnTo>
                    <a:pt x="675" y="775"/>
                  </a:lnTo>
                  <a:lnTo>
                    <a:pt x="663" y="778"/>
                  </a:lnTo>
                  <a:lnTo>
                    <a:pt x="629" y="783"/>
                  </a:lnTo>
                  <a:lnTo>
                    <a:pt x="590" y="787"/>
                  </a:lnTo>
                  <a:lnTo>
                    <a:pt x="548" y="790"/>
                  </a:lnTo>
                  <a:lnTo>
                    <a:pt x="504" y="791"/>
                  </a:lnTo>
                  <a:lnTo>
                    <a:pt x="435" y="792"/>
                  </a:lnTo>
                  <a:lnTo>
                    <a:pt x="435" y="792"/>
                  </a:lnTo>
                  <a:close/>
                </a:path>
              </a:pathLst>
            </a:custGeom>
            <a:solidFill>
              <a:srgbClr val="93939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6" name="Freeform 6"/>
            <p:cNvSpPr>
              <a:spLocks/>
            </p:cNvSpPr>
            <p:nvPr/>
          </p:nvSpPr>
          <p:spPr bwMode="auto">
            <a:xfrm>
              <a:off x="2446338" y="5083175"/>
              <a:ext cx="400050" cy="1257300"/>
            </a:xfrm>
            <a:custGeom>
              <a:avLst/>
              <a:gdLst>
                <a:gd name="T0" fmla="*/ 92 w 252"/>
                <a:gd name="T1" fmla="*/ 790 h 792"/>
                <a:gd name="T2" fmla="*/ 59 w 252"/>
                <a:gd name="T3" fmla="*/ 772 h 792"/>
                <a:gd name="T4" fmla="*/ 55 w 252"/>
                <a:gd name="T5" fmla="*/ 749 h 792"/>
                <a:gd name="T6" fmla="*/ 33 w 252"/>
                <a:gd name="T7" fmla="*/ 695 h 792"/>
                <a:gd name="T8" fmla="*/ 14 w 252"/>
                <a:gd name="T9" fmla="*/ 619 h 792"/>
                <a:gd name="T10" fmla="*/ 14 w 252"/>
                <a:gd name="T11" fmla="*/ 566 h 792"/>
                <a:gd name="T12" fmla="*/ 10 w 252"/>
                <a:gd name="T13" fmla="*/ 545 h 792"/>
                <a:gd name="T14" fmla="*/ 10 w 252"/>
                <a:gd name="T15" fmla="*/ 513 h 792"/>
                <a:gd name="T16" fmla="*/ 14 w 252"/>
                <a:gd name="T17" fmla="*/ 496 h 792"/>
                <a:gd name="T18" fmla="*/ 14 w 252"/>
                <a:gd name="T19" fmla="*/ 450 h 792"/>
                <a:gd name="T20" fmla="*/ 13 w 252"/>
                <a:gd name="T21" fmla="*/ 435 h 792"/>
                <a:gd name="T22" fmla="*/ 4 w 252"/>
                <a:gd name="T23" fmla="*/ 430 h 792"/>
                <a:gd name="T24" fmla="*/ 6 w 252"/>
                <a:gd name="T25" fmla="*/ 405 h 792"/>
                <a:gd name="T26" fmla="*/ 13 w 252"/>
                <a:gd name="T27" fmla="*/ 393 h 792"/>
                <a:gd name="T28" fmla="*/ 13 w 252"/>
                <a:gd name="T29" fmla="*/ 332 h 792"/>
                <a:gd name="T30" fmla="*/ 10 w 252"/>
                <a:gd name="T31" fmla="*/ 317 h 792"/>
                <a:gd name="T32" fmla="*/ 6 w 252"/>
                <a:gd name="T33" fmla="*/ 291 h 792"/>
                <a:gd name="T34" fmla="*/ 14 w 252"/>
                <a:gd name="T35" fmla="*/ 281 h 792"/>
                <a:gd name="T36" fmla="*/ 14 w 252"/>
                <a:gd name="T37" fmla="*/ 251 h 792"/>
                <a:gd name="T38" fmla="*/ 17 w 252"/>
                <a:gd name="T39" fmla="*/ 216 h 792"/>
                <a:gd name="T40" fmla="*/ 7 w 252"/>
                <a:gd name="T41" fmla="*/ 207 h 792"/>
                <a:gd name="T42" fmla="*/ 4 w 252"/>
                <a:gd name="T43" fmla="*/ 174 h 792"/>
                <a:gd name="T44" fmla="*/ 7 w 252"/>
                <a:gd name="T45" fmla="*/ 133 h 792"/>
                <a:gd name="T46" fmla="*/ 7 w 252"/>
                <a:gd name="T47" fmla="*/ 65 h 792"/>
                <a:gd name="T48" fmla="*/ 252 w 252"/>
                <a:gd name="T49" fmla="*/ 0 h 792"/>
                <a:gd name="T50" fmla="*/ 250 w 252"/>
                <a:gd name="T51" fmla="*/ 34 h 792"/>
                <a:gd name="T52" fmla="*/ 244 w 252"/>
                <a:gd name="T53" fmla="*/ 87 h 792"/>
                <a:gd name="T54" fmla="*/ 247 w 252"/>
                <a:gd name="T55" fmla="*/ 140 h 792"/>
                <a:gd name="T56" fmla="*/ 240 w 252"/>
                <a:gd name="T57" fmla="*/ 167 h 792"/>
                <a:gd name="T58" fmla="*/ 235 w 252"/>
                <a:gd name="T59" fmla="*/ 172 h 792"/>
                <a:gd name="T60" fmla="*/ 237 w 252"/>
                <a:gd name="T61" fmla="*/ 205 h 792"/>
                <a:gd name="T62" fmla="*/ 240 w 252"/>
                <a:gd name="T63" fmla="*/ 237 h 792"/>
                <a:gd name="T64" fmla="*/ 247 w 252"/>
                <a:gd name="T65" fmla="*/ 254 h 792"/>
                <a:gd name="T66" fmla="*/ 241 w 252"/>
                <a:gd name="T67" fmla="*/ 271 h 792"/>
                <a:gd name="T68" fmla="*/ 239 w 252"/>
                <a:gd name="T69" fmla="*/ 310 h 792"/>
                <a:gd name="T70" fmla="*/ 240 w 252"/>
                <a:gd name="T71" fmla="*/ 351 h 792"/>
                <a:gd name="T72" fmla="*/ 247 w 252"/>
                <a:gd name="T73" fmla="*/ 363 h 792"/>
                <a:gd name="T74" fmla="*/ 244 w 252"/>
                <a:gd name="T75" fmla="*/ 386 h 792"/>
                <a:gd name="T76" fmla="*/ 236 w 252"/>
                <a:gd name="T77" fmla="*/ 390 h 792"/>
                <a:gd name="T78" fmla="*/ 239 w 252"/>
                <a:gd name="T79" fmla="*/ 419 h 792"/>
                <a:gd name="T80" fmla="*/ 237 w 252"/>
                <a:gd name="T81" fmla="*/ 459 h 792"/>
                <a:gd name="T82" fmla="*/ 245 w 252"/>
                <a:gd name="T83" fmla="*/ 474 h 792"/>
                <a:gd name="T84" fmla="*/ 241 w 252"/>
                <a:gd name="T85" fmla="*/ 499 h 792"/>
                <a:gd name="T86" fmla="*/ 237 w 252"/>
                <a:gd name="T87" fmla="*/ 535 h 792"/>
                <a:gd name="T88" fmla="*/ 241 w 252"/>
                <a:gd name="T89" fmla="*/ 564 h 792"/>
                <a:gd name="T90" fmla="*/ 240 w 252"/>
                <a:gd name="T91" fmla="*/ 610 h 792"/>
                <a:gd name="T92" fmla="*/ 220 w 252"/>
                <a:gd name="T93" fmla="*/ 695 h 792"/>
                <a:gd name="T94" fmla="*/ 197 w 252"/>
                <a:gd name="T95" fmla="*/ 756 h 792"/>
                <a:gd name="T96" fmla="*/ 193 w 252"/>
                <a:gd name="T97" fmla="*/ 772 h 792"/>
                <a:gd name="T98" fmla="*/ 166 w 252"/>
                <a:gd name="T99" fmla="*/ 787 h 792"/>
                <a:gd name="T100" fmla="*/ 121 w 252"/>
                <a:gd name="T101"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2" h="792">
                  <a:moveTo>
                    <a:pt x="121" y="792"/>
                  </a:moveTo>
                  <a:lnTo>
                    <a:pt x="121" y="792"/>
                  </a:lnTo>
                  <a:lnTo>
                    <a:pt x="103" y="791"/>
                  </a:lnTo>
                  <a:lnTo>
                    <a:pt x="92" y="790"/>
                  </a:lnTo>
                  <a:lnTo>
                    <a:pt x="82" y="787"/>
                  </a:lnTo>
                  <a:lnTo>
                    <a:pt x="72" y="783"/>
                  </a:lnTo>
                  <a:lnTo>
                    <a:pt x="64" y="778"/>
                  </a:lnTo>
                  <a:lnTo>
                    <a:pt x="59" y="772"/>
                  </a:lnTo>
                  <a:lnTo>
                    <a:pt x="57" y="768"/>
                  </a:lnTo>
                  <a:lnTo>
                    <a:pt x="57" y="764"/>
                  </a:lnTo>
                  <a:lnTo>
                    <a:pt x="57" y="764"/>
                  </a:lnTo>
                  <a:lnTo>
                    <a:pt x="55" y="749"/>
                  </a:lnTo>
                  <a:lnTo>
                    <a:pt x="50" y="734"/>
                  </a:lnTo>
                  <a:lnTo>
                    <a:pt x="44" y="717"/>
                  </a:lnTo>
                  <a:lnTo>
                    <a:pt x="33" y="695"/>
                  </a:lnTo>
                  <a:lnTo>
                    <a:pt x="33" y="695"/>
                  </a:lnTo>
                  <a:lnTo>
                    <a:pt x="27" y="683"/>
                  </a:lnTo>
                  <a:lnTo>
                    <a:pt x="23" y="669"/>
                  </a:lnTo>
                  <a:lnTo>
                    <a:pt x="17" y="643"/>
                  </a:lnTo>
                  <a:lnTo>
                    <a:pt x="14" y="619"/>
                  </a:lnTo>
                  <a:lnTo>
                    <a:pt x="13" y="597"/>
                  </a:lnTo>
                  <a:lnTo>
                    <a:pt x="13" y="597"/>
                  </a:lnTo>
                  <a:lnTo>
                    <a:pt x="13" y="581"/>
                  </a:lnTo>
                  <a:lnTo>
                    <a:pt x="14" y="566"/>
                  </a:lnTo>
                  <a:lnTo>
                    <a:pt x="13" y="554"/>
                  </a:lnTo>
                  <a:lnTo>
                    <a:pt x="11" y="549"/>
                  </a:lnTo>
                  <a:lnTo>
                    <a:pt x="10" y="545"/>
                  </a:lnTo>
                  <a:lnTo>
                    <a:pt x="10" y="545"/>
                  </a:lnTo>
                  <a:lnTo>
                    <a:pt x="4" y="537"/>
                  </a:lnTo>
                  <a:lnTo>
                    <a:pt x="4" y="528"/>
                  </a:lnTo>
                  <a:lnTo>
                    <a:pt x="6" y="522"/>
                  </a:lnTo>
                  <a:lnTo>
                    <a:pt x="10" y="513"/>
                  </a:lnTo>
                  <a:lnTo>
                    <a:pt x="10" y="513"/>
                  </a:lnTo>
                  <a:lnTo>
                    <a:pt x="13" y="511"/>
                  </a:lnTo>
                  <a:lnTo>
                    <a:pt x="13" y="505"/>
                  </a:lnTo>
                  <a:lnTo>
                    <a:pt x="14" y="496"/>
                  </a:lnTo>
                  <a:lnTo>
                    <a:pt x="13" y="482"/>
                  </a:lnTo>
                  <a:lnTo>
                    <a:pt x="13" y="465"/>
                  </a:lnTo>
                  <a:lnTo>
                    <a:pt x="13" y="465"/>
                  </a:lnTo>
                  <a:lnTo>
                    <a:pt x="14" y="450"/>
                  </a:lnTo>
                  <a:lnTo>
                    <a:pt x="15" y="442"/>
                  </a:lnTo>
                  <a:lnTo>
                    <a:pt x="15" y="439"/>
                  </a:lnTo>
                  <a:lnTo>
                    <a:pt x="14" y="436"/>
                  </a:lnTo>
                  <a:lnTo>
                    <a:pt x="13" y="435"/>
                  </a:lnTo>
                  <a:lnTo>
                    <a:pt x="10" y="435"/>
                  </a:lnTo>
                  <a:lnTo>
                    <a:pt x="10" y="435"/>
                  </a:lnTo>
                  <a:lnTo>
                    <a:pt x="7" y="432"/>
                  </a:lnTo>
                  <a:lnTo>
                    <a:pt x="4" y="430"/>
                  </a:lnTo>
                  <a:lnTo>
                    <a:pt x="3" y="425"/>
                  </a:lnTo>
                  <a:lnTo>
                    <a:pt x="3" y="420"/>
                  </a:lnTo>
                  <a:lnTo>
                    <a:pt x="4" y="409"/>
                  </a:lnTo>
                  <a:lnTo>
                    <a:pt x="6" y="405"/>
                  </a:lnTo>
                  <a:lnTo>
                    <a:pt x="9" y="401"/>
                  </a:lnTo>
                  <a:lnTo>
                    <a:pt x="9" y="401"/>
                  </a:lnTo>
                  <a:lnTo>
                    <a:pt x="11" y="397"/>
                  </a:lnTo>
                  <a:lnTo>
                    <a:pt x="13" y="393"/>
                  </a:lnTo>
                  <a:lnTo>
                    <a:pt x="13" y="384"/>
                  </a:lnTo>
                  <a:lnTo>
                    <a:pt x="11" y="356"/>
                  </a:lnTo>
                  <a:lnTo>
                    <a:pt x="11" y="356"/>
                  </a:lnTo>
                  <a:lnTo>
                    <a:pt x="13" y="332"/>
                  </a:lnTo>
                  <a:lnTo>
                    <a:pt x="13" y="324"/>
                  </a:lnTo>
                  <a:lnTo>
                    <a:pt x="11" y="320"/>
                  </a:lnTo>
                  <a:lnTo>
                    <a:pt x="10" y="317"/>
                  </a:lnTo>
                  <a:lnTo>
                    <a:pt x="10" y="317"/>
                  </a:lnTo>
                  <a:lnTo>
                    <a:pt x="7" y="314"/>
                  </a:lnTo>
                  <a:lnTo>
                    <a:pt x="6" y="310"/>
                  </a:lnTo>
                  <a:lnTo>
                    <a:pt x="4" y="301"/>
                  </a:lnTo>
                  <a:lnTo>
                    <a:pt x="6" y="291"/>
                  </a:lnTo>
                  <a:lnTo>
                    <a:pt x="9" y="287"/>
                  </a:lnTo>
                  <a:lnTo>
                    <a:pt x="11" y="283"/>
                  </a:lnTo>
                  <a:lnTo>
                    <a:pt x="11" y="283"/>
                  </a:lnTo>
                  <a:lnTo>
                    <a:pt x="14" y="281"/>
                  </a:lnTo>
                  <a:lnTo>
                    <a:pt x="15" y="278"/>
                  </a:lnTo>
                  <a:lnTo>
                    <a:pt x="15" y="271"/>
                  </a:lnTo>
                  <a:lnTo>
                    <a:pt x="14" y="251"/>
                  </a:lnTo>
                  <a:lnTo>
                    <a:pt x="14" y="251"/>
                  </a:lnTo>
                  <a:lnTo>
                    <a:pt x="14" y="239"/>
                  </a:lnTo>
                  <a:lnTo>
                    <a:pt x="15" y="228"/>
                  </a:lnTo>
                  <a:lnTo>
                    <a:pt x="17" y="218"/>
                  </a:lnTo>
                  <a:lnTo>
                    <a:pt x="17" y="216"/>
                  </a:lnTo>
                  <a:lnTo>
                    <a:pt x="15" y="216"/>
                  </a:lnTo>
                  <a:lnTo>
                    <a:pt x="15" y="216"/>
                  </a:lnTo>
                  <a:lnTo>
                    <a:pt x="11" y="213"/>
                  </a:lnTo>
                  <a:lnTo>
                    <a:pt x="7" y="207"/>
                  </a:lnTo>
                  <a:lnTo>
                    <a:pt x="4" y="198"/>
                  </a:lnTo>
                  <a:lnTo>
                    <a:pt x="3" y="187"/>
                  </a:lnTo>
                  <a:lnTo>
                    <a:pt x="3" y="187"/>
                  </a:lnTo>
                  <a:lnTo>
                    <a:pt x="4" y="174"/>
                  </a:lnTo>
                  <a:lnTo>
                    <a:pt x="6" y="163"/>
                  </a:lnTo>
                  <a:lnTo>
                    <a:pt x="7" y="149"/>
                  </a:lnTo>
                  <a:lnTo>
                    <a:pt x="7" y="133"/>
                  </a:lnTo>
                  <a:lnTo>
                    <a:pt x="7" y="133"/>
                  </a:lnTo>
                  <a:lnTo>
                    <a:pt x="9" y="96"/>
                  </a:lnTo>
                  <a:lnTo>
                    <a:pt x="7" y="80"/>
                  </a:lnTo>
                  <a:lnTo>
                    <a:pt x="7" y="65"/>
                  </a:lnTo>
                  <a:lnTo>
                    <a:pt x="7" y="65"/>
                  </a:lnTo>
                  <a:lnTo>
                    <a:pt x="3" y="34"/>
                  </a:lnTo>
                  <a:lnTo>
                    <a:pt x="0" y="0"/>
                  </a:lnTo>
                  <a:lnTo>
                    <a:pt x="252" y="0"/>
                  </a:lnTo>
                  <a:lnTo>
                    <a:pt x="252" y="0"/>
                  </a:lnTo>
                  <a:lnTo>
                    <a:pt x="252" y="21"/>
                  </a:lnTo>
                  <a:lnTo>
                    <a:pt x="251" y="27"/>
                  </a:lnTo>
                  <a:lnTo>
                    <a:pt x="250" y="34"/>
                  </a:lnTo>
                  <a:lnTo>
                    <a:pt x="250" y="34"/>
                  </a:lnTo>
                  <a:lnTo>
                    <a:pt x="245" y="46"/>
                  </a:lnTo>
                  <a:lnTo>
                    <a:pt x="244" y="59"/>
                  </a:lnTo>
                  <a:lnTo>
                    <a:pt x="244" y="87"/>
                  </a:lnTo>
                  <a:lnTo>
                    <a:pt x="244" y="87"/>
                  </a:lnTo>
                  <a:lnTo>
                    <a:pt x="244" y="103"/>
                  </a:lnTo>
                  <a:lnTo>
                    <a:pt x="245" y="115"/>
                  </a:lnTo>
                  <a:lnTo>
                    <a:pt x="247" y="128"/>
                  </a:lnTo>
                  <a:lnTo>
                    <a:pt x="247" y="140"/>
                  </a:lnTo>
                  <a:lnTo>
                    <a:pt x="247" y="140"/>
                  </a:lnTo>
                  <a:lnTo>
                    <a:pt x="247" y="152"/>
                  </a:lnTo>
                  <a:lnTo>
                    <a:pt x="243" y="161"/>
                  </a:lnTo>
                  <a:lnTo>
                    <a:pt x="240" y="167"/>
                  </a:lnTo>
                  <a:lnTo>
                    <a:pt x="236" y="168"/>
                  </a:lnTo>
                  <a:lnTo>
                    <a:pt x="236" y="168"/>
                  </a:lnTo>
                  <a:lnTo>
                    <a:pt x="235" y="170"/>
                  </a:lnTo>
                  <a:lnTo>
                    <a:pt x="235" y="172"/>
                  </a:lnTo>
                  <a:lnTo>
                    <a:pt x="235" y="180"/>
                  </a:lnTo>
                  <a:lnTo>
                    <a:pt x="236" y="193"/>
                  </a:lnTo>
                  <a:lnTo>
                    <a:pt x="237" y="205"/>
                  </a:lnTo>
                  <a:lnTo>
                    <a:pt x="237" y="205"/>
                  </a:lnTo>
                  <a:lnTo>
                    <a:pt x="235" y="224"/>
                  </a:lnTo>
                  <a:lnTo>
                    <a:pt x="236" y="232"/>
                  </a:lnTo>
                  <a:lnTo>
                    <a:pt x="237" y="235"/>
                  </a:lnTo>
                  <a:lnTo>
                    <a:pt x="240" y="237"/>
                  </a:lnTo>
                  <a:lnTo>
                    <a:pt x="240" y="237"/>
                  </a:lnTo>
                  <a:lnTo>
                    <a:pt x="243" y="240"/>
                  </a:lnTo>
                  <a:lnTo>
                    <a:pt x="244" y="244"/>
                  </a:lnTo>
                  <a:lnTo>
                    <a:pt x="247" y="254"/>
                  </a:lnTo>
                  <a:lnTo>
                    <a:pt x="245" y="263"/>
                  </a:lnTo>
                  <a:lnTo>
                    <a:pt x="244" y="267"/>
                  </a:lnTo>
                  <a:lnTo>
                    <a:pt x="241" y="271"/>
                  </a:lnTo>
                  <a:lnTo>
                    <a:pt x="241" y="271"/>
                  </a:lnTo>
                  <a:lnTo>
                    <a:pt x="240" y="274"/>
                  </a:lnTo>
                  <a:lnTo>
                    <a:pt x="239" y="277"/>
                  </a:lnTo>
                  <a:lnTo>
                    <a:pt x="237" y="286"/>
                  </a:lnTo>
                  <a:lnTo>
                    <a:pt x="239" y="310"/>
                  </a:lnTo>
                  <a:lnTo>
                    <a:pt x="239" y="310"/>
                  </a:lnTo>
                  <a:lnTo>
                    <a:pt x="237" y="336"/>
                  </a:lnTo>
                  <a:lnTo>
                    <a:pt x="239" y="347"/>
                  </a:lnTo>
                  <a:lnTo>
                    <a:pt x="240" y="351"/>
                  </a:lnTo>
                  <a:lnTo>
                    <a:pt x="243" y="355"/>
                  </a:lnTo>
                  <a:lnTo>
                    <a:pt x="243" y="355"/>
                  </a:lnTo>
                  <a:lnTo>
                    <a:pt x="245" y="359"/>
                  </a:lnTo>
                  <a:lnTo>
                    <a:pt x="247" y="363"/>
                  </a:lnTo>
                  <a:lnTo>
                    <a:pt x="248" y="374"/>
                  </a:lnTo>
                  <a:lnTo>
                    <a:pt x="248" y="378"/>
                  </a:lnTo>
                  <a:lnTo>
                    <a:pt x="247" y="384"/>
                  </a:lnTo>
                  <a:lnTo>
                    <a:pt x="244" y="386"/>
                  </a:lnTo>
                  <a:lnTo>
                    <a:pt x="241" y="388"/>
                  </a:lnTo>
                  <a:lnTo>
                    <a:pt x="241" y="388"/>
                  </a:lnTo>
                  <a:lnTo>
                    <a:pt x="237" y="389"/>
                  </a:lnTo>
                  <a:lnTo>
                    <a:pt x="236" y="390"/>
                  </a:lnTo>
                  <a:lnTo>
                    <a:pt x="236" y="392"/>
                  </a:lnTo>
                  <a:lnTo>
                    <a:pt x="236" y="396"/>
                  </a:lnTo>
                  <a:lnTo>
                    <a:pt x="237" y="404"/>
                  </a:lnTo>
                  <a:lnTo>
                    <a:pt x="239" y="419"/>
                  </a:lnTo>
                  <a:lnTo>
                    <a:pt x="239" y="419"/>
                  </a:lnTo>
                  <a:lnTo>
                    <a:pt x="237" y="435"/>
                  </a:lnTo>
                  <a:lnTo>
                    <a:pt x="237" y="449"/>
                  </a:lnTo>
                  <a:lnTo>
                    <a:pt x="237" y="459"/>
                  </a:lnTo>
                  <a:lnTo>
                    <a:pt x="239" y="463"/>
                  </a:lnTo>
                  <a:lnTo>
                    <a:pt x="241" y="467"/>
                  </a:lnTo>
                  <a:lnTo>
                    <a:pt x="241" y="467"/>
                  </a:lnTo>
                  <a:lnTo>
                    <a:pt x="245" y="474"/>
                  </a:lnTo>
                  <a:lnTo>
                    <a:pt x="247" y="482"/>
                  </a:lnTo>
                  <a:lnTo>
                    <a:pt x="245" y="490"/>
                  </a:lnTo>
                  <a:lnTo>
                    <a:pt x="241" y="499"/>
                  </a:lnTo>
                  <a:lnTo>
                    <a:pt x="241" y="499"/>
                  </a:lnTo>
                  <a:lnTo>
                    <a:pt x="239" y="503"/>
                  </a:lnTo>
                  <a:lnTo>
                    <a:pt x="237" y="508"/>
                  </a:lnTo>
                  <a:lnTo>
                    <a:pt x="237" y="520"/>
                  </a:lnTo>
                  <a:lnTo>
                    <a:pt x="237" y="535"/>
                  </a:lnTo>
                  <a:lnTo>
                    <a:pt x="239" y="551"/>
                  </a:lnTo>
                  <a:lnTo>
                    <a:pt x="239" y="551"/>
                  </a:lnTo>
                  <a:lnTo>
                    <a:pt x="239" y="557"/>
                  </a:lnTo>
                  <a:lnTo>
                    <a:pt x="241" y="564"/>
                  </a:lnTo>
                  <a:lnTo>
                    <a:pt x="243" y="572"/>
                  </a:lnTo>
                  <a:lnTo>
                    <a:pt x="243" y="581"/>
                  </a:lnTo>
                  <a:lnTo>
                    <a:pt x="243" y="581"/>
                  </a:lnTo>
                  <a:lnTo>
                    <a:pt x="240" y="610"/>
                  </a:lnTo>
                  <a:lnTo>
                    <a:pt x="235" y="638"/>
                  </a:lnTo>
                  <a:lnTo>
                    <a:pt x="228" y="668"/>
                  </a:lnTo>
                  <a:lnTo>
                    <a:pt x="220" y="695"/>
                  </a:lnTo>
                  <a:lnTo>
                    <a:pt x="220" y="695"/>
                  </a:lnTo>
                  <a:lnTo>
                    <a:pt x="210" y="718"/>
                  </a:lnTo>
                  <a:lnTo>
                    <a:pt x="204" y="734"/>
                  </a:lnTo>
                  <a:lnTo>
                    <a:pt x="198" y="749"/>
                  </a:lnTo>
                  <a:lnTo>
                    <a:pt x="197" y="756"/>
                  </a:lnTo>
                  <a:lnTo>
                    <a:pt x="195" y="764"/>
                  </a:lnTo>
                  <a:lnTo>
                    <a:pt x="195" y="764"/>
                  </a:lnTo>
                  <a:lnTo>
                    <a:pt x="195" y="768"/>
                  </a:lnTo>
                  <a:lnTo>
                    <a:pt x="193" y="772"/>
                  </a:lnTo>
                  <a:lnTo>
                    <a:pt x="190" y="775"/>
                  </a:lnTo>
                  <a:lnTo>
                    <a:pt x="186" y="778"/>
                  </a:lnTo>
                  <a:lnTo>
                    <a:pt x="176" y="783"/>
                  </a:lnTo>
                  <a:lnTo>
                    <a:pt x="166" y="787"/>
                  </a:lnTo>
                  <a:lnTo>
                    <a:pt x="153" y="790"/>
                  </a:lnTo>
                  <a:lnTo>
                    <a:pt x="141" y="791"/>
                  </a:lnTo>
                  <a:lnTo>
                    <a:pt x="121" y="792"/>
                  </a:lnTo>
                  <a:lnTo>
                    <a:pt x="121" y="792"/>
                  </a:lnTo>
                  <a:close/>
                </a:path>
              </a:pathLst>
            </a:custGeom>
            <a:solidFill>
              <a:srgbClr val="B1B1B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7" name="Freeform 7"/>
            <p:cNvSpPr>
              <a:spLocks/>
            </p:cNvSpPr>
            <p:nvPr/>
          </p:nvSpPr>
          <p:spPr bwMode="auto">
            <a:xfrm>
              <a:off x="2700338" y="6330950"/>
              <a:ext cx="322263" cy="141288"/>
            </a:xfrm>
            <a:custGeom>
              <a:avLst/>
              <a:gdLst>
                <a:gd name="T0" fmla="*/ 102 w 203"/>
                <a:gd name="T1" fmla="*/ 0 h 89"/>
                <a:gd name="T2" fmla="*/ 102 w 203"/>
                <a:gd name="T3" fmla="*/ 0 h 89"/>
                <a:gd name="T4" fmla="*/ 122 w 203"/>
                <a:gd name="T5" fmla="*/ 1 h 89"/>
                <a:gd name="T6" fmla="*/ 141 w 203"/>
                <a:gd name="T7" fmla="*/ 4 h 89"/>
                <a:gd name="T8" fmla="*/ 159 w 203"/>
                <a:gd name="T9" fmla="*/ 8 h 89"/>
                <a:gd name="T10" fmla="*/ 174 w 203"/>
                <a:gd name="T11" fmla="*/ 13 h 89"/>
                <a:gd name="T12" fmla="*/ 186 w 203"/>
                <a:gd name="T13" fmla="*/ 20 h 89"/>
                <a:gd name="T14" fmla="*/ 195 w 203"/>
                <a:gd name="T15" fmla="*/ 27 h 89"/>
                <a:gd name="T16" fmla="*/ 199 w 203"/>
                <a:gd name="T17" fmla="*/ 31 h 89"/>
                <a:gd name="T18" fmla="*/ 202 w 203"/>
                <a:gd name="T19" fmla="*/ 36 h 89"/>
                <a:gd name="T20" fmla="*/ 203 w 203"/>
                <a:gd name="T21" fmla="*/ 40 h 89"/>
                <a:gd name="T22" fmla="*/ 203 w 203"/>
                <a:gd name="T23" fmla="*/ 44 h 89"/>
                <a:gd name="T24" fmla="*/ 203 w 203"/>
                <a:gd name="T25" fmla="*/ 44 h 89"/>
                <a:gd name="T26" fmla="*/ 203 w 203"/>
                <a:gd name="T27" fmla="*/ 50 h 89"/>
                <a:gd name="T28" fmla="*/ 202 w 203"/>
                <a:gd name="T29" fmla="*/ 54 h 89"/>
                <a:gd name="T30" fmla="*/ 199 w 203"/>
                <a:gd name="T31" fmla="*/ 58 h 89"/>
                <a:gd name="T32" fmla="*/ 195 w 203"/>
                <a:gd name="T33" fmla="*/ 62 h 89"/>
                <a:gd name="T34" fmla="*/ 186 w 203"/>
                <a:gd name="T35" fmla="*/ 70 h 89"/>
                <a:gd name="T36" fmla="*/ 174 w 203"/>
                <a:gd name="T37" fmla="*/ 77 h 89"/>
                <a:gd name="T38" fmla="*/ 159 w 203"/>
                <a:gd name="T39" fmla="*/ 82 h 89"/>
                <a:gd name="T40" fmla="*/ 141 w 203"/>
                <a:gd name="T41" fmla="*/ 86 h 89"/>
                <a:gd name="T42" fmla="*/ 122 w 203"/>
                <a:gd name="T43" fmla="*/ 89 h 89"/>
                <a:gd name="T44" fmla="*/ 102 w 203"/>
                <a:gd name="T45" fmla="*/ 89 h 89"/>
                <a:gd name="T46" fmla="*/ 102 w 203"/>
                <a:gd name="T47" fmla="*/ 89 h 89"/>
                <a:gd name="T48" fmla="*/ 81 w 203"/>
                <a:gd name="T49" fmla="*/ 89 h 89"/>
                <a:gd name="T50" fmla="*/ 62 w 203"/>
                <a:gd name="T51" fmla="*/ 86 h 89"/>
                <a:gd name="T52" fmla="*/ 45 w 203"/>
                <a:gd name="T53" fmla="*/ 82 h 89"/>
                <a:gd name="T54" fmla="*/ 30 w 203"/>
                <a:gd name="T55" fmla="*/ 77 h 89"/>
                <a:gd name="T56" fmla="*/ 18 w 203"/>
                <a:gd name="T57" fmla="*/ 70 h 89"/>
                <a:gd name="T58" fmla="*/ 8 w 203"/>
                <a:gd name="T59" fmla="*/ 62 h 89"/>
                <a:gd name="T60" fmla="*/ 4 w 203"/>
                <a:gd name="T61" fmla="*/ 58 h 89"/>
                <a:gd name="T62" fmla="*/ 2 w 203"/>
                <a:gd name="T63" fmla="*/ 54 h 89"/>
                <a:gd name="T64" fmla="*/ 0 w 203"/>
                <a:gd name="T65" fmla="*/ 50 h 89"/>
                <a:gd name="T66" fmla="*/ 0 w 203"/>
                <a:gd name="T67" fmla="*/ 44 h 89"/>
                <a:gd name="T68" fmla="*/ 0 w 203"/>
                <a:gd name="T69" fmla="*/ 44 h 89"/>
                <a:gd name="T70" fmla="*/ 0 w 203"/>
                <a:gd name="T71" fmla="*/ 40 h 89"/>
                <a:gd name="T72" fmla="*/ 2 w 203"/>
                <a:gd name="T73" fmla="*/ 36 h 89"/>
                <a:gd name="T74" fmla="*/ 4 w 203"/>
                <a:gd name="T75" fmla="*/ 31 h 89"/>
                <a:gd name="T76" fmla="*/ 8 w 203"/>
                <a:gd name="T77" fmla="*/ 27 h 89"/>
                <a:gd name="T78" fmla="*/ 18 w 203"/>
                <a:gd name="T79" fmla="*/ 20 h 89"/>
                <a:gd name="T80" fmla="*/ 30 w 203"/>
                <a:gd name="T81" fmla="*/ 13 h 89"/>
                <a:gd name="T82" fmla="*/ 45 w 203"/>
                <a:gd name="T83" fmla="*/ 8 h 89"/>
                <a:gd name="T84" fmla="*/ 62 w 203"/>
                <a:gd name="T85" fmla="*/ 4 h 89"/>
                <a:gd name="T86" fmla="*/ 81 w 203"/>
                <a:gd name="T87" fmla="*/ 1 h 89"/>
                <a:gd name="T88" fmla="*/ 102 w 203"/>
                <a:gd name="T89" fmla="*/ 0 h 89"/>
                <a:gd name="T90" fmla="*/ 102 w 203"/>
                <a:gd name="T9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3" h="89">
                  <a:moveTo>
                    <a:pt x="102" y="0"/>
                  </a:moveTo>
                  <a:lnTo>
                    <a:pt x="102" y="0"/>
                  </a:lnTo>
                  <a:lnTo>
                    <a:pt x="122" y="1"/>
                  </a:lnTo>
                  <a:lnTo>
                    <a:pt x="141" y="4"/>
                  </a:lnTo>
                  <a:lnTo>
                    <a:pt x="159" y="8"/>
                  </a:lnTo>
                  <a:lnTo>
                    <a:pt x="174" y="13"/>
                  </a:lnTo>
                  <a:lnTo>
                    <a:pt x="186" y="20"/>
                  </a:lnTo>
                  <a:lnTo>
                    <a:pt x="195" y="27"/>
                  </a:lnTo>
                  <a:lnTo>
                    <a:pt x="199" y="31"/>
                  </a:lnTo>
                  <a:lnTo>
                    <a:pt x="202" y="36"/>
                  </a:lnTo>
                  <a:lnTo>
                    <a:pt x="203" y="40"/>
                  </a:lnTo>
                  <a:lnTo>
                    <a:pt x="203" y="44"/>
                  </a:lnTo>
                  <a:lnTo>
                    <a:pt x="203" y="44"/>
                  </a:lnTo>
                  <a:lnTo>
                    <a:pt x="203" y="50"/>
                  </a:lnTo>
                  <a:lnTo>
                    <a:pt x="202" y="54"/>
                  </a:lnTo>
                  <a:lnTo>
                    <a:pt x="199" y="58"/>
                  </a:lnTo>
                  <a:lnTo>
                    <a:pt x="195" y="62"/>
                  </a:lnTo>
                  <a:lnTo>
                    <a:pt x="186" y="70"/>
                  </a:lnTo>
                  <a:lnTo>
                    <a:pt x="174" y="77"/>
                  </a:lnTo>
                  <a:lnTo>
                    <a:pt x="159" y="82"/>
                  </a:lnTo>
                  <a:lnTo>
                    <a:pt x="141" y="86"/>
                  </a:lnTo>
                  <a:lnTo>
                    <a:pt x="122" y="89"/>
                  </a:lnTo>
                  <a:lnTo>
                    <a:pt x="102" y="89"/>
                  </a:lnTo>
                  <a:lnTo>
                    <a:pt x="102" y="89"/>
                  </a:lnTo>
                  <a:lnTo>
                    <a:pt x="81" y="89"/>
                  </a:lnTo>
                  <a:lnTo>
                    <a:pt x="62" y="86"/>
                  </a:lnTo>
                  <a:lnTo>
                    <a:pt x="45" y="82"/>
                  </a:lnTo>
                  <a:lnTo>
                    <a:pt x="30" y="77"/>
                  </a:lnTo>
                  <a:lnTo>
                    <a:pt x="18" y="70"/>
                  </a:lnTo>
                  <a:lnTo>
                    <a:pt x="8" y="62"/>
                  </a:lnTo>
                  <a:lnTo>
                    <a:pt x="4" y="58"/>
                  </a:lnTo>
                  <a:lnTo>
                    <a:pt x="2" y="54"/>
                  </a:lnTo>
                  <a:lnTo>
                    <a:pt x="0" y="50"/>
                  </a:lnTo>
                  <a:lnTo>
                    <a:pt x="0" y="44"/>
                  </a:lnTo>
                  <a:lnTo>
                    <a:pt x="0" y="44"/>
                  </a:lnTo>
                  <a:lnTo>
                    <a:pt x="0" y="40"/>
                  </a:lnTo>
                  <a:lnTo>
                    <a:pt x="2" y="36"/>
                  </a:lnTo>
                  <a:lnTo>
                    <a:pt x="4" y="31"/>
                  </a:lnTo>
                  <a:lnTo>
                    <a:pt x="8" y="27"/>
                  </a:lnTo>
                  <a:lnTo>
                    <a:pt x="18" y="20"/>
                  </a:lnTo>
                  <a:lnTo>
                    <a:pt x="30" y="13"/>
                  </a:lnTo>
                  <a:lnTo>
                    <a:pt x="45" y="8"/>
                  </a:lnTo>
                  <a:lnTo>
                    <a:pt x="62" y="4"/>
                  </a:lnTo>
                  <a:lnTo>
                    <a:pt x="81" y="1"/>
                  </a:lnTo>
                  <a:lnTo>
                    <a:pt x="102" y="0"/>
                  </a:lnTo>
                  <a:lnTo>
                    <a:pt x="102" y="0"/>
                  </a:lnTo>
                  <a:close/>
                </a:path>
              </a:pathLst>
            </a:custGeom>
            <a:solidFill>
              <a:srgbClr val="6C6C6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8" name="Freeform 8"/>
            <p:cNvSpPr>
              <a:spLocks/>
            </p:cNvSpPr>
            <p:nvPr/>
          </p:nvSpPr>
          <p:spPr bwMode="auto">
            <a:xfrm>
              <a:off x="2579688" y="6265863"/>
              <a:ext cx="563563" cy="157163"/>
            </a:xfrm>
            <a:custGeom>
              <a:avLst/>
              <a:gdLst>
                <a:gd name="T0" fmla="*/ 178 w 355"/>
                <a:gd name="T1" fmla="*/ 0 h 99"/>
                <a:gd name="T2" fmla="*/ 178 w 355"/>
                <a:gd name="T3" fmla="*/ 0 h 99"/>
                <a:gd name="T4" fmla="*/ 213 w 355"/>
                <a:gd name="T5" fmla="*/ 1 h 99"/>
                <a:gd name="T6" fmla="*/ 247 w 355"/>
                <a:gd name="T7" fmla="*/ 4 h 99"/>
                <a:gd name="T8" fmla="*/ 277 w 355"/>
                <a:gd name="T9" fmla="*/ 8 h 99"/>
                <a:gd name="T10" fmla="*/ 302 w 355"/>
                <a:gd name="T11" fmla="*/ 15 h 99"/>
                <a:gd name="T12" fmla="*/ 324 w 355"/>
                <a:gd name="T13" fmla="*/ 22 h 99"/>
                <a:gd name="T14" fmla="*/ 333 w 355"/>
                <a:gd name="T15" fmla="*/ 26 h 99"/>
                <a:gd name="T16" fmla="*/ 340 w 355"/>
                <a:gd name="T17" fmla="*/ 30 h 99"/>
                <a:gd name="T18" fmla="*/ 347 w 355"/>
                <a:gd name="T19" fmla="*/ 34 h 99"/>
                <a:gd name="T20" fmla="*/ 351 w 355"/>
                <a:gd name="T21" fmla="*/ 39 h 99"/>
                <a:gd name="T22" fmla="*/ 354 w 355"/>
                <a:gd name="T23" fmla="*/ 45 h 99"/>
                <a:gd name="T24" fmla="*/ 355 w 355"/>
                <a:gd name="T25" fmla="*/ 49 h 99"/>
                <a:gd name="T26" fmla="*/ 355 w 355"/>
                <a:gd name="T27" fmla="*/ 49 h 99"/>
                <a:gd name="T28" fmla="*/ 354 w 355"/>
                <a:gd name="T29" fmla="*/ 54 h 99"/>
                <a:gd name="T30" fmla="*/ 351 w 355"/>
                <a:gd name="T31" fmla="*/ 60 h 99"/>
                <a:gd name="T32" fmla="*/ 347 w 355"/>
                <a:gd name="T33" fmla="*/ 64 h 99"/>
                <a:gd name="T34" fmla="*/ 340 w 355"/>
                <a:gd name="T35" fmla="*/ 68 h 99"/>
                <a:gd name="T36" fmla="*/ 333 w 355"/>
                <a:gd name="T37" fmla="*/ 73 h 99"/>
                <a:gd name="T38" fmla="*/ 324 w 355"/>
                <a:gd name="T39" fmla="*/ 77 h 99"/>
                <a:gd name="T40" fmla="*/ 302 w 355"/>
                <a:gd name="T41" fmla="*/ 84 h 99"/>
                <a:gd name="T42" fmla="*/ 277 w 355"/>
                <a:gd name="T43" fmla="*/ 89 h 99"/>
                <a:gd name="T44" fmla="*/ 247 w 355"/>
                <a:gd name="T45" fmla="*/ 95 h 99"/>
                <a:gd name="T46" fmla="*/ 213 w 355"/>
                <a:gd name="T47" fmla="*/ 98 h 99"/>
                <a:gd name="T48" fmla="*/ 178 w 355"/>
                <a:gd name="T49" fmla="*/ 99 h 99"/>
                <a:gd name="T50" fmla="*/ 178 w 355"/>
                <a:gd name="T51" fmla="*/ 99 h 99"/>
                <a:gd name="T52" fmla="*/ 143 w 355"/>
                <a:gd name="T53" fmla="*/ 98 h 99"/>
                <a:gd name="T54" fmla="*/ 109 w 355"/>
                <a:gd name="T55" fmla="*/ 95 h 99"/>
                <a:gd name="T56" fmla="*/ 79 w 355"/>
                <a:gd name="T57" fmla="*/ 89 h 99"/>
                <a:gd name="T58" fmla="*/ 53 w 355"/>
                <a:gd name="T59" fmla="*/ 84 h 99"/>
                <a:gd name="T60" fmla="*/ 31 w 355"/>
                <a:gd name="T61" fmla="*/ 77 h 99"/>
                <a:gd name="T62" fmla="*/ 22 w 355"/>
                <a:gd name="T63" fmla="*/ 73 h 99"/>
                <a:gd name="T64" fmla="*/ 15 w 355"/>
                <a:gd name="T65" fmla="*/ 68 h 99"/>
                <a:gd name="T66" fmla="*/ 8 w 355"/>
                <a:gd name="T67" fmla="*/ 64 h 99"/>
                <a:gd name="T68" fmla="*/ 4 w 355"/>
                <a:gd name="T69" fmla="*/ 60 h 99"/>
                <a:gd name="T70" fmla="*/ 2 w 355"/>
                <a:gd name="T71" fmla="*/ 54 h 99"/>
                <a:gd name="T72" fmla="*/ 0 w 355"/>
                <a:gd name="T73" fmla="*/ 49 h 99"/>
                <a:gd name="T74" fmla="*/ 0 w 355"/>
                <a:gd name="T75" fmla="*/ 49 h 99"/>
                <a:gd name="T76" fmla="*/ 2 w 355"/>
                <a:gd name="T77" fmla="*/ 45 h 99"/>
                <a:gd name="T78" fmla="*/ 4 w 355"/>
                <a:gd name="T79" fmla="*/ 39 h 99"/>
                <a:gd name="T80" fmla="*/ 8 w 355"/>
                <a:gd name="T81" fmla="*/ 34 h 99"/>
                <a:gd name="T82" fmla="*/ 15 w 355"/>
                <a:gd name="T83" fmla="*/ 30 h 99"/>
                <a:gd name="T84" fmla="*/ 22 w 355"/>
                <a:gd name="T85" fmla="*/ 26 h 99"/>
                <a:gd name="T86" fmla="*/ 31 w 355"/>
                <a:gd name="T87" fmla="*/ 22 h 99"/>
                <a:gd name="T88" fmla="*/ 53 w 355"/>
                <a:gd name="T89" fmla="*/ 15 h 99"/>
                <a:gd name="T90" fmla="*/ 79 w 355"/>
                <a:gd name="T91" fmla="*/ 8 h 99"/>
                <a:gd name="T92" fmla="*/ 109 w 355"/>
                <a:gd name="T93" fmla="*/ 4 h 99"/>
                <a:gd name="T94" fmla="*/ 143 w 355"/>
                <a:gd name="T95" fmla="*/ 1 h 99"/>
                <a:gd name="T96" fmla="*/ 178 w 355"/>
                <a:gd name="T97" fmla="*/ 0 h 99"/>
                <a:gd name="T98" fmla="*/ 178 w 355"/>
                <a:gd name="T9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5" h="99">
                  <a:moveTo>
                    <a:pt x="178" y="0"/>
                  </a:moveTo>
                  <a:lnTo>
                    <a:pt x="178" y="0"/>
                  </a:lnTo>
                  <a:lnTo>
                    <a:pt x="213" y="1"/>
                  </a:lnTo>
                  <a:lnTo>
                    <a:pt x="247" y="4"/>
                  </a:lnTo>
                  <a:lnTo>
                    <a:pt x="277" y="8"/>
                  </a:lnTo>
                  <a:lnTo>
                    <a:pt x="302" y="15"/>
                  </a:lnTo>
                  <a:lnTo>
                    <a:pt x="324" y="22"/>
                  </a:lnTo>
                  <a:lnTo>
                    <a:pt x="333" y="26"/>
                  </a:lnTo>
                  <a:lnTo>
                    <a:pt x="340" y="30"/>
                  </a:lnTo>
                  <a:lnTo>
                    <a:pt x="347" y="34"/>
                  </a:lnTo>
                  <a:lnTo>
                    <a:pt x="351" y="39"/>
                  </a:lnTo>
                  <a:lnTo>
                    <a:pt x="354" y="45"/>
                  </a:lnTo>
                  <a:lnTo>
                    <a:pt x="355" y="49"/>
                  </a:lnTo>
                  <a:lnTo>
                    <a:pt x="355" y="49"/>
                  </a:lnTo>
                  <a:lnTo>
                    <a:pt x="354" y="54"/>
                  </a:lnTo>
                  <a:lnTo>
                    <a:pt x="351" y="60"/>
                  </a:lnTo>
                  <a:lnTo>
                    <a:pt x="347" y="64"/>
                  </a:lnTo>
                  <a:lnTo>
                    <a:pt x="340" y="68"/>
                  </a:lnTo>
                  <a:lnTo>
                    <a:pt x="333" y="73"/>
                  </a:lnTo>
                  <a:lnTo>
                    <a:pt x="324" y="77"/>
                  </a:lnTo>
                  <a:lnTo>
                    <a:pt x="302" y="84"/>
                  </a:lnTo>
                  <a:lnTo>
                    <a:pt x="277" y="89"/>
                  </a:lnTo>
                  <a:lnTo>
                    <a:pt x="247" y="95"/>
                  </a:lnTo>
                  <a:lnTo>
                    <a:pt x="213" y="98"/>
                  </a:lnTo>
                  <a:lnTo>
                    <a:pt x="178" y="99"/>
                  </a:lnTo>
                  <a:lnTo>
                    <a:pt x="178" y="99"/>
                  </a:lnTo>
                  <a:lnTo>
                    <a:pt x="143" y="98"/>
                  </a:lnTo>
                  <a:lnTo>
                    <a:pt x="109" y="95"/>
                  </a:lnTo>
                  <a:lnTo>
                    <a:pt x="79" y="89"/>
                  </a:lnTo>
                  <a:lnTo>
                    <a:pt x="53" y="84"/>
                  </a:lnTo>
                  <a:lnTo>
                    <a:pt x="31" y="77"/>
                  </a:lnTo>
                  <a:lnTo>
                    <a:pt x="22" y="73"/>
                  </a:lnTo>
                  <a:lnTo>
                    <a:pt x="15" y="68"/>
                  </a:lnTo>
                  <a:lnTo>
                    <a:pt x="8" y="64"/>
                  </a:lnTo>
                  <a:lnTo>
                    <a:pt x="4" y="60"/>
                  </a:lnTo>
                  <a:lnTo>
                    <a:pt x="2" y="54"/>
                  </a:lnTo>
                  <a:lnTo>
                    <a:pt x="0" y="49"/>
                  </a:lnTo>
                  <a:lnTo>
                    <a:pt x="0" y="49"/>
                  </a:lnTo>
                  <a:lnTo>
                    <a:pt x="2" y="45"/>
                  </a:lnTo>
                  <a:lnTo>
                    <a:pt x="4" y="39"/>
                  </a:lnTo>
                  <a:lnTo>
                    <a:pt x="8" y="34"/>
                  </a:lnTo>
                  <a:lnTo>
                    <a:pt x="15" y="30"/>
                  </a:lnTo>
                  <a:lnTo>
                    <a:pt x="22" y="26"/>
                  </a:lnTo>
                  <a:lnTo>
                    <a:pt x="31" y="22"/>
                  </a:lnTo>
                  <a:lnTo>
                    <a:pt x="53" y="15"/>
                  </a:lnTo>
                  <a:lnTo>
                    <a:pt x="79" y="8"/>
                  </a:lnTo>
                  <a:lnTo>
                    <a:pt x="109" y="4"/>
                  </a:lnTo>
                  <a:lnTo>
                    <a:pt x="143" y="1"/>
                  </a:lnTo>
                  <a:lnTo>
                    <a:pt x="178" y="0"/>
                  </a:lnTo>
                  <a:lnTo>
                    <a:pt x="178" y="0"/>
                  </a:lnTo>
                  <a:close/>
                </a:path>
              </a:pathLst>
            </a:custGeom>
            <a:solidFill>
              <a:srgbClr val="57575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9" name="Freeform 9"/>
            <p:cNvSpPr>
              <a:spLocks/>
            </p:cNvSpPr>
            <p:nvPr/>
          </p:nvSpPr>
          <p:spPr bwMode="auto">
            <a:xfrm>
              <a:off x="2505076" y="6310313"/>
              <a:ext cx="714375" cy="58738"/>
            </a:xfrm>
            <a:custGeom>
              <a:avLst/>
              <a:gdLst>
                <a:gd name="T0" fmla="*/ 207 w 450"/>
                <a:gd name="T1" fmla="*/ 37 h 37"/>
                <a:gd name="T2" fmla="*/ 207 w 450"/>
                <a:gd name="T3" fmla="*/ 37 h 37"/>
                <a:gd name="T4" fmla="*/ 149 w 450"/>
                <a:gd name="T5" fmla="*/ 37 h 37"/>
                <a:gd name="T6" fmla="*/ 115 w 450"/>
                <a:gd name="T7" fmla="*/ 34 h 37"/>
                <a:gd name="T8" fmla="*/ 83 w 450"/>
                <a:gd name="T9" fmla="*/ 32 h 37"/>
                <a:gd name="T10" fmla="*/ 53 w 450"/>
                <a:gd name="T11" fmla="*/ 29 h 37"/>
                <a:gd name="T12" fmla="*/ 27 w 450"/>
                <a:gd name="T13" fmla="*/ 23 h 37"/>
                <a:gd name="T14" fmla="*/ 18 w 450"/>
                <a:gd name="T15" fmla="*/ 21 h 37"/>
                <a:gd name="T16" fmla="*/ 9 w 450"/>
                <a:gd name="T17" fmla="*/ 18 h 37"/>
                <a:gd name="T18" fmla="*/ 5 w 450"/>
                <a:gd name="T19" fmla="*/ 15 h 37"/>
                <a:gd name="T20" fmla="*/ 3 w 450"/>
                <a:gd name="T21" fmla="*/ 11 h 37"/>
                <a:gd name="T22" fmla="*/ 3 w 450"/>
                <a:gd name="T23" fmla="*/ 11 h 37"/>
                <a:gd name="T24" fmla="*/ 0 w 450"/>
                <a:gd name="T25" fmla="*/ 2 h 37"/>
                <a:gd name="T26" fmla="*/ 0 w 450"/>
                <a:gd name="T27" fmla="*/ 2 h 37"/>
                <a:gd name="T28" fmla="*/ 19 w 450"/>
                <a:gd name="T29" fmla="*/ 7 h 37"/>
                <a:gd name="T30" fmla="*/ 42 w 450"/>
                <a:gd name="T31" fmla="*/ 10 h 37"/>
                <a:gd name="T32" fmla="*/ 69 w 450"/>
                <a:gd name="T33" fmla="*/ 14 h 37"/>
                <a:gd name="T34" fmla="*/ 97 w 450"/>
                <a:gd name="T35" fmla="*/ 15 h 37"/>
                <a:gd name="T36" fmla="*/ 156 w 450"/>
                <a:gd name="T37" fmla="*/ 19 h 37"/>
                <a:gd name="T38" fmla="*/ 206 w 450"/>
                <a:gd name="T39" fmla="*/ 19 h 37"/>
                <a:gd name="T40" fmla="*/ 206 w 450"/>
                <a:gd name="T41" fmla="*/ 19 h 37"/>
                <a:gd name="T42" fmla="*/ 263 w 450"/>
                <a:gd name="T43" fmla="*/ 18 h 37"/>
                <a:gd name="T44" fmla="*/ 332 w 450"/>
                <a:gd name="T45" fmla="*/ 15 h 37"/>
                <a:gd name="T46" fmla="*/ 367 w 450"/>
                <a:gd name="T47" fmla="*/ 13 h 37"/>
                <a:gd name="T48" fmla="*/ 399 w 450"/>
                <a:gd name="T49" fmla="*/ 10 h 37"/>
                <a:gd name="T50" fmla="*/ 428 w 450"/>
                <a:gd name="T51" fmla="*/ 6 h 37"/>
                <a:gd name="T52" fmla="*/ 450 w 450"/>
                <a:gd name="T53" fmla="*/ 0 h 37"/>
                <a:gd name="T54" fmla="*/ 450 w 450"/>
                <a:gd name="T55" fmla="*/ 0 h 37"/>
                <a:gd name="T56" fmla="*/ 447 w 450"/>
                <a:gd name="T57" fmla="*/ 11 h 37"/>
                <a:gd name="T58" fmla="*/ 447 w 450"/>
                <a:gd name="T59" fmla="*/ 11 h 37"/>
                <a:gd name="T60" fmla="*/ 444 w 450"/>
                <a:gd name="T61" fmla="*/ 15 h 37"/>
                <a:gd name="T62" fmla="*/ 437 w 450"/>
                <a:gd name="T63" fmla="*/ 18 h 37"/>
                <a:gd name="T64" fmla="*/ 429 w 450"/>
                <a:gd name="T65" fmla="*/ 21 h 37"/>
                <a:gd name="T66" fmla="*/ 417 w 450"/>
                <a:gd name="T67" fmla="*/ 23 h 37"/>
                <a:gd name="T68" fmla="*/ 386 w 450"/>
                <a:gd name="T69" fmla="*/ 29 h 37"/>
                <a:gd name="T70" fmla="*/ 351 w 450"/>
                <a:gd name="T71" fmla="*/ 32 h 37"/>
                <a:gd name="T72" fmla="*/ 311 w 450"/>
                <a:gd name="T73" fmla="*/ 34 h 37"/>
                <a:gd name="T74" fmla="*/ 272 w 450"/>
                <a:gd name="T75" fmla="*/ 37 h 37"/>
                <a:gd name="T76" fmla="*/ 207 w 450"/>
                <a:gd name="T77" fmla="*/ 37 h 37"/>
                <a:gd name="T78" fmla="*/ 207 w 450"/>
                <a:gd name="T7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0" h="37">
                  <a:moveTo>
                    <a:pt x="207" y="37"/>
                  </a:moveTo>
                  <a:lnTo>
                    <a:pt x="207" y="37"/>
                  </a:lnTo>
                  <a:lnTo>
                    <a:pt x="149" y="37"/>
                  </a:lnTo>
                  <a:lnTo>
                    <a:pt x="115" y="34"/>
                  </a:lnTo>
                  <a:lnTo>
                    <a:pt x="83" y="32"/>
                  </a:lnTo>
                  <a:lnTo>
                    <a:pt x="53" y="29"/>
                  </a:lnTo>
                  <a:lnTo>
                    <a:pt x="27" y="23"/>
                  </a:lnTo>
                  <a:lnTo>
                    <a:pt x="18" y="21"/>
                  </a:lnTo>
                  <a:lnTo>
                    <a:pt x="9" y="18"/>
                  </a:lnTo>
                  <a:lnTo>
                    <a:pt x="5" y="15"/>
                  </a:lnTo>
                  <a:lnTo>
                    <a:pt x="3" y="11"/>
                  </a:lnTo>
                  <a:lnTo>
                    <a:pt x="3" y="11"/>
                  </a:lnTo>
                  <a:lnTo>
                    <a:pt x="0" y="2"/>
                  </a:lnTo>
                  <a:lnTo>
                    <a:pt x="0" y="2"/>
                  </a:lnTo>
                  <a:lnTo>
                    <a:pt x="19" y="7"/>
                  </a:lnTo>
                  <a:lnTo>
                    <a:pt x="42" y="10"/>
                  </a:lnTo>
                  <a:lnTo>
                    <a:pt x="69" y="14"/>
                  </a:lnTo>
                  <a:lnTo>
                    <a:pt x="97" y="15"/>
                  </a:lnTo>
                  <a:lnTo>
                    <a:pt x="156" y="19"/>
                  </a:lnTo>
                  <a:lnTo>
                    <a:pt x="206" y="19"/>
                  </a:lnTo>
                  <a:lnTo>
                    <a:pt x="206" y="19"/>
                  </a:lnTo>
                  <a:lnTo>
                    <a:pt x="263" y="18"/>
                  </a:lnTo>
                  <a:lnTo>
                    <a:pt x="332" y="15"/>
                  </a:lnTo>
                  <a:lnTo>
                    <a:pt x="367" y="13"/>
                  </a:lnTo>
                  <a:lnTo>
                    <a:pt x="399" y="10"/>
                  </a:lnTo>
                  <a:lnTo>
                    <a:pt x="428" y="6"/>
                  </a:lnTo>
                  <a:lnTo>
                    <a:pt x="450" y="0"/>
                  </a:lnTo>
                  <a:lnTo>
                    <a:pt x="450" y="0"/>
                  </a:lnTo>
                  <a:lnTo>
                    <a:pt x="447" y="11"/>
                  </a:lnTo>
                  <a:lnTo>
                    <a:pt x="447" y="11"/>
                  </a:lnTo>
                  <a:lnTo>
                    <a:pt x="444" y="15"/>
                  </a:lnTo>
                  <a:lnTo>
                    <a:pt x="437" y="18"/>
                  </a:lnTo>
                  <a:lnTo>
                    <a:pt x="429" y="21"/>
                  </a:lnTo>
                  <a:lnTo>
                    <a:pt x="417" y="23"/>
                  </a:lnTo>
                  <a:lnTo>
                    <a:pt x="386" y="29"/>
                  </a:lnTo>
                  <a:lnTo>
                    <a:pt x="351" y="32"/>
                  </a:lnTo>
                  <a:lnTo>
                    <a:pt x="311" y="34"/>
                  </a:lnTo>
                  <a:lnTo>
                    <a:pt x="272" y="37"/>
                  </a:lnTo>
                  <a:lnTo>
                    <a:pt x="207" y="37"/>
                  </a:lnTo>
                  <a:lnTo>
                    <a:pt x="207" y="37"/>
                  </a:lnTo>
                  <a:close/>
                </a:path>
              </a:pathLst>
            </a:custGeom>
            <a:solidFill>
              <a:srgbClr val="4B4B4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0" name="Freeform 10"/>
            <p:cNvSpPr>
              <a:spLocks/>
            </p:cNvSpPr>
            <p:nvPr/>
          </p:nvSpPr>
          <p:spPr bwMode="auto">
            <a:xfrm>
              <a:off x="2212976" y="5440363"/>
              <a:ext cx="1306513" cy="96838"/>
            </a:xfrm>
            <a:custGeom>
              <a:avLst/>
              <a:gdLst>
                <a:gd name="T0" fmla="*/ 20 w 823"/>
                <a:gd name="T1" fmla="*/ 37 h 61"/>
                <a:gd name="T2" fmla="*/ 788 w 823"/>
                <a:gd name="T3" fmla="*/ 0 h 61"/>
                <a:gd name="T4" fmla="*/ 788 w 823"/>
                <a:gd name="T5" fmla="*/ 0 h 61"/>
                <a:gd name="T6" fmla="*/ 788 w 823"/>
                <a:gd name="T7" fmla="*/ 4 h 61"/>
                <a:gd name="T8" fmla="*/ 791 w 823"/>
                <a:gd name="T9" fmla="*/ 7 h 61"/>
                <a:gd name="T10" fmla="*/ 795 w 823"/>
                <a:gd name="T11" fmla="*/ 10 h 61"/>
                <a:gd name="T12" fmla="*/ 804 w 823"/>
                <a:gd name="T13" fmla="*/ 12 h 61"/>
                <a:gd name="T14" fmla="*/ 804 w 823"/>
                <a:gd name="T15" fmla="*/ 12 h 61"/>
                <a:gd name="T16" fmla="*/ 810 w 823"/>
                <a:gd name="T17" fmla="*/ 15 h 61"/>
                <a:gd name="T18" fmla="*/ 816 w 823"/>
                <a:gd name="T19" fmla="*/ 16 h 61"/>
                <a:gd name="T20" fmla="*/ 820 w 823"/>
                <a:gd name="T21" fmla="*/ 19 h 61"/>
                <a:gd name="T22" fmla="*/ 823 w 823"/>
                <a:gd name="T23" fmla="*/ 23 h 61"/>
                <a:gd name="T24" fmla="*/ 0 w 823"/>
                <a:gd name="T25" fmla="*/ 61 h 61"/>
                <a:gd name="T26" fmla="*/ 0 w 823"/>
                <a:gd name="T27" fmla="*/ 61 h 61"/>
                <a:gd name="T28" fmla="*/ 8 w 823"/>
                <a:gd name="T29" fmla="*/ 58 h 61"/>
                <a:gd name="T30" fmla="*/ 8 w 823"/>
                <a:gd name="T31" fmla="*/ 58 h 61"/>
                <a:gd name="T32" fmla="*/ 15 w 823"/>
                <a:gd name="T33" fmla="*/ 57 h 61"/>
                <a:gd name="T34" fmla="*/ 20 w 823"/>
                <a:gd name="T35" fmla="*/ 54 h 61"/>
                <a:gd name="T36" fmla="*/ 23 w 823"/>
                <a:gd name="T37" fmla="*/ 52 h 61"/>
                <a:gd name="T38" fmla="*/ 24 w 823"/>
                <a:gd name="T39" fmla="*/ 49 h 61"/>
                <a:gd name="T40" fmla="*/ 24 w 823"/>
                <a:gd name="T41" fmla="*/ 46 h 61"/>
                <a:gd name="T42" fmla="*/ 23 w 823"/>
                <a:gd name="T43" fmla="*/ 43 h 61"/>
                <a:gd name="T44" fmla="*/ 20 w 823"/>
                <a:gd name="T45" fmla="*/ 37 h 61"/>
                <a:gd name="T46" fmla="*/ 20 w 823"/>
                <a:gd name="T47" fmla="*/ 3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3" h="61">
                  <a:moveTo>
                    <a:pt x="20" y="37"/>
                  </a:moveTo>
                  <a:lnTo>
                    <a:pt x="788" y="0"/>
                  </a:lnTo>
                  <a:lnTo>
                    <a:pt x="788" y="0"/>
                  </a:lnTo>
                  <a:lnTo>
                    <a:pt x="788" y="4"/>
                  </a:lnTo>
                  <a:lnTo>
                    <a:pt x="791" y="7"/>
                  </a:lnTo>
                  <a:lnTo>
                    <a:pt x="795" y="10"/>
                  </a:lnTo>
                  <a:lnTo>
                    <a:pt x="804" y="12"/>
                  </a:lnTo>
                  <a:lnTo>
                    <a:pt x="804" y="12"/>
                  </a:lnTo>
                  <a:lnTo>
                    <a:pt x="810" y="15"/>
                  </a:lnTo>
                  <a:lnTo>
                    <a:pt x="816" y="16"/>
                  </a:lnTo>
                  <a:lnTo>
                    <a:pt x="820" y="19"/>
                  </a:lnTo>
                  <a:lnTo>
                    <a:pt x="823" y="23"/>
                  </a:lnTo>
                  <a:lnTo>
                    <a:pt x="0" y="61"/>
                  </a:lnTo>
                  <a:lnTo>
                    <a:pt x="0" y="61"/>
                  </a:lnTo>
                  <a:lnTo>
                    <a:pt x="8" y="58"/>
                  </a:lnTo>
                  <a:lnTo>
                    <a:pt x="8" y="58"/>
                  </a:lnTo>
                  <a:lnTo>
                    <a:pt x="15" y="57"/>
                  </a:lnTo>
                  <a:lnTo>
                    <a:pt x="20" y="54"/>
                  </a:lnTo>
                  <a:lnTo>
                    <a:pt x="23" y="52"/>
                  </a:lnTo>
                  <a:lnTo>
                    <a:pt x="24" y="49"/>
                  </a:lnTo>
                  <a:lnTo>
                    <a:pt x="24" y="46"/>
                  </a:lnTo>
                  <a:lnTo>
                    <a:pt x="23" y="43"/>
                  </a:lnTo>
                  <a:lnTo>
                    <a:pt x="20" y="37"/>
                  </a:lnTo>
                  <a:lnTo>
                    <a:pt x="20" y="37"/>
                  </a:lnTo>
                  <a:close/>
                </a:path>
              </a:pathLst>
            </a:custGeom>
            <a:solidFill>
              <a:srgbClr val="6C6C6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1" name="Freeform 11"/>
            <p:cNvSpPr>
              <a:spLocks/>
            </p:cNvSpPr>
            <p:nvPr/>
          </p:nvSpPr>
          <p:spPr bwMode="auto">
            <a:xfrm>
              <a:off x="2189163" y="5332413"/>
              <a:ext cx="1325563" cy="100013"/>
            </a:xfrm>
            <a:custGeom>
              <a:avLst/>
              <a:gdLst>
                <a:gd name="T0" fmla="*/ 0 w 835"/>
                <a:gd name="T1" fmla="*/ 40 h 63"/>
                <a:gd name="T2" fmla="*/ 835 w 835"/>
                <a:gd name="T3" fmla="*/ 0 h 63"/>
                <a:gd name="T4" fmla="*/ 835 w 835"/>
                <a:gd name="T5" fmla="*/ 0 h 63"/>
                <a:gd name="T6" fmla="*/ 829 w 835"/>
                <a:gd name="T7" fmla="*/ 6 h 63"/>
                <a:gd name="T8" fmla="*/ 821 w 835"/>
                <a:gd name="T9" fmla="*/ 9 h 63"/>
                <a:gd name="T10" fmla="*/ 812 w 835"/>
                <a:gd name="T11" fmla="*/ 11 h 63"/>
                <a:gd name="T12" fmla="*/ 806 w 835"/>
                <a:gd name="T13" fmla="*/ 11 h 63"/>
                <a:gd name="T14" fmla="*/ 806 w 835"/>
                <a:gd name="T15" fmla="*/ 11 h 63"/>
                <a:gd name="T16" fmla="*/ 800 w 835"/>
                <a:gd name="T17" fmla="*/ 13 h 63"/>
                <a:gd name="T18" fmla="*/ 800 w 835"/>
                <a:gd name="T19" fmla="*/ 14 h 63"/>
                <a:gd name="T20" fmla="*/ 800 w 835"/>
                <a:gd name="T21" fmla="*/ 17 h 63"/>
                <a:gd name="T22" fmla="*/ 802 w 835"/>
                <a:gd name="T23" fmla="*/ 21 h 63"/>
                <a:gd name="T24" fmla="*/ 804 w 835"/>
                <a:gd name="T25" fmla="*/ 26 h 63"/>
                <a:gd name="T26" fmla="*/ 42 w 835"/>
                <a:gd name="T27" fmla="*/ 63 h 63"/>
                <a:gd name="T28" fmla="*/ 42 w 835"/>
                <a:gd name="T29" fmla="*/ 63 h 63"/>
                <a:gd name="T30" fmla="*/ 42 w 835"/>
                <a:gd name="T31" fmla="*/ 60 h 63"/>
                <a:gd name="T32" fmla="*/ 41 w 835"/>
                <a:gd name="T33" fmla="*/ 60 h 63"/>
                <a:gd name="T34" fmla="*/ 36 w 835"/>
                <a:gd name="T35" fmla="*/ 59 h 63"/>
                <a:gd name="T36" fmla="*/ 36 w 835"/>
                <a:gd name="T37" fmla="*/ 59 h 63"/>
                <a:gd name="T38" fmla="*/ 27 w 835"/>
                <a:gd name="T39" fmla="*/ 57 h 63"/>
                <a:gd name="T40" fmla="*/ 16 w 835"/>
                <a:gd name="T41" fmla="*/ 53 h 63"/>
                <a:gd name="T42" fmla="*/ 7 w 835"/>
                <a:gd name="T43" fmla="*/ 48 h 63"/>
                <a:gd name="T44" fmla="*/ 3 w 835"/>
                <a:gd name="T45" fmla="*/ 44 h 63"/>
                <a:gd name="T46" fmla="*/ 0 w 835"/>
                <a:gd name="T47" fmla="*/ 40 h 63"/>
                <a:gd name="T48" fmla="*/ 0 w 835"/>
                <a:gd name="T49" fmla="*/ 4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5" h="63">
                  <a:moveTo>
                    <a:pt x="0" y="40"/>
                  </a:moveTo>
                  <a:lnTo>
                    <a:pt x="835" y="0"/>
                  </a:lnTo>
                  <a:lnTo>
                    <a:pt x="835" y="0"/>
                  </a:lnTo>
                  <a:lnTo>
                    <a:pt x="829" y="6"/>
                  </a:lnTo>
                  <a:lnTo>
                    <a:pt x="821" y="9"/>
                  </a:lnTo>
                  <a:lnTo>
                    <a:pt x="812" y="11"/>
                  </a:lnTo>
                  <a:lnTo>
                    <a:pt x="806" y="11"/>
                  </a:lnTo>
                  <a:lnTo>
                    <a:pt x="806" y="11"/>
                  </a:lnTo>
                  <a:lnTo>
                    <a:pt x="800" y="13"/>
                  </a:lnTo>
                  <a:lnTo>
                    <a:pt x="800" y="14"/>
                  </a:lnTo>
                  <a:lnTo>
                    <a:pt x="800" y="17"/>
                  </a:lnTo>
                  <a:lnTo>
                    <a:pt x="802" y="21"/>
                  </a:lnTo>
                  <a:lnTo>
                    <a:pt x="804" y="26"/>
                  </a:lnTo>
                  <a:lnTo>
                    <a:pt x="42" y="63"/>
                  </a:lnTo>
                  <a:lnTo>
                    <a:pt x="42" y="63"/>
                  </a:lnTo>
                  <a:lnTo>
                    <a:pt x="42" y="60"/>
                  </a:lnTo>
                  <a:lnTo>
                    <a:pt x="41" y="60"/>
                  </a:lnTo>
                  <a:lnTo>
                    <a:pt x="36" y="59"/>
                  </a:lnTo>
                  <a:lnTo>
                    <a:pt x="36" y="59"/>
                  </a:lnTo>
                  <a:lnTo>
                    <a:pt x="27" y="57"/>
                  </a:lnTo>
                  <a:lnTo>
                    <a:pt x="16" y="53"/>
                  </a:lnTo>
                  <a:lnTo>
                    <a:pt x="7" y="48"/>
                  </a:lnTo>
                  <a:lnTo>
                    <a:pt x="3" y="44"/>
                  </a:lnTo>
                  <a:lnTo>
                    <a:pt x="0" y="40"/>
                  </a:lnTo>
                  <a:lnTo>
                    <a:pt x="0" y="40"/>
                  </a:lnTo>
                  <a:close/>
                </a:path>
              </a:pathLst>
            </a:custGeom>
            <a:solidFill>
              <a:srgbClr val="6C6C6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2" name="Freeform 12"/>
            <p:cNvSpPr>
              <a:spLocks/>
            </p:cNvSpPr>
            <p:nvPr/>
          </p:nvSpPr>
          <p:spPr bwMode="auto">
            <a:xfrm>
              <a:off x="2216151" y="5529263"/>
              <a:ext cx="1268413" cy="96838"/>
            </a:xfrm>
            <a:custGeom>
              <a:avLst/>
              <a:gdLst>
                <a:gd name="T0" fmla="*/ 0 w 799"/>
                <a:gd name="T1" fmla="*/ 36 h 61"/>
                <a:gd name="T2" fmla="*/ 795 w 799"/>
                <a:gd name="T3" fmla="*/ 0 h 61"/>
                <a:gd name="T4" fmla="*/ 795 w 799"/>
                <a:gd name="T5" fmla="*/ 0 h 61"/>
                <a:gd name="T6" fmla="*/ 794 w 799"/>
                <a:gd name="T7" fmla="*/ 4 h 61"/>
                <a:gd name="T8" fmla="*/ 795 w 799"/>
                <a:gd name="T9" fmla="*/ 10 h 61"/>
                <a:gd name="T10" fmla="*/ 799 w 799"/>
                <a:gd name="T11" fmla="*/ 23 h 61"/>
                <a:gd name="T12" fmla="*/ 11 w 799"/>
                <a:gd name="T13" fmla="*/ 61 h 61"/>
                <a:gd name="T14" fmla="*/ 11 w 799"/>
                <a:gd name="T15" fmla="*/ 61 h 61"/>
                <a:gd name="T16" fmla="*/ 13 w 799"/>
                <a:gd name="T17" fmla="*/ 52 h 61"/>
                <a:gd name="T18" fmla="*/ 13 w 799"/>
                <a:gd name="T19" fmla="*/ 46 h 61"/>
                <a:gd name="T20" fmla="*/ 11 w 799"/>
                <a:gd name="T21" fmla="*/ 43 h 61"/>
                <a:gd name="T22" fmla="*/ 10 w 799"/>
                <a:gd name="T23" fmla="*/ 40 h 61"/>
                <a:gd name="T24" fmla="*/ 6 w 799"/>
                <a:gd name="T25" fmla="*/ 39 h 61"/>
                <a:gd name="T26" fmla="*/ 0 w 799"/>
                <a:gd name="T27" fmla="*/ 36 h 61"/>
                <a:gd name="T28" fmla="*/ 0 w 799"/>
                <a:gd name="T29"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9" h="61">
                  <a:moveTo>
                    <a:pt x="0" y="36"/>
                  </a:moveTo>
                  <a:lnTo>
                    <a:pt x="795" y="0"/>
                  </a:lnTo>
                  <a:lnTo>
                    <a:pt x="795" y="0"/>
                  </a:lnTo>
                  <a:lnTo>
                    <a:pt x="794" y="4"/>
                  </a:lnTo>
                  <a:lnTo>
                    <a:pt x="795" y="10"/>
                  </a:lnTo>
                  <a:lnTo>
                    <a:pt x="799" y="23"/>
                  </a:lnTo>
                  <a:lnTo>
                    <a:pt x="11" y="61"/>
                  </a:lnTo>
                  <a:lnTo>
                    <a:pt x="11" y="61"/>
                  </a:lnTo>
                  <a:lnTo>
                    <a:pt x="13" y="52"/>
                  </a:lnTo>
                  <a:lnTo>
                    <a:pt x="13" y="46"/>
                  </a:lnTo>
                  <a:lnTo>
                    <a:pt x="11" y="43"/>
                  </a:lnTo>
                  <a:lnTo>
                    <a:pt x="10" y="40"/>
                  </a:lnTo>
                  <a:lnTo>
                    <a:pt x="6" y="39"/>
                  </a:lnTo>
                  <a:lnTo>
                    <a:pt x="0" y="36"/>
                  </a:lnTo>
                  <a:lnTo>
                    <a:pt x="0" y="36"/>
                  </a:lnTo>
                  <a:close/>
                </a:path>
              </a:pathLst>
            </a:custGeom>
            <a:solidFill>
              <a:srgbClr val="6C6C6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3" name="Freeform 13"/>
            <p:cNvSpPr>
              <a:spLocks/>
            </p:cNvSpPr>
            <p:nvPr/>
          </p:nvSpPr>
          <p:spPr bwMode="auto">
            <a:xfrm>
              <a:off x="2227263" y="5614988"/>
              <a:ext cx="1285875" cy="96838"/>
            </a:xfrm>
            <a:custGeom>
              <a:avLst/>
              <a:gdLst>
                <a:gd name="T0" fmla="*/ 3 w 810"/>
                <a:gd name="T1" fmla="*/ 36 h 61"/>
                <a:gd name="T2" fmla="*/ 788 w 810"/>
                <a:gd name="T3" fmla="*/ 0 h 61"/>
                <a:gd name="T4" fmla="*/ 788 w 810"/>
                <a:gd name="T5" fmla="*/ 0 h 61"/>
                <a:gd name="T6" fmla="*/ 788 w 810"/>
                <a:gd name="T7" fmla="*/ 5 h 61"/>
                <a:gd name="T8" fmla="*/ 790 w 810"/>
                <a:gd name="T9" fmla="*/ 11 h 61"/>
                <a:gd name="T10" fmla="*/ 795 w 810"/>
                <a:gd name="T11" fmla="*/ 16 h 61"/>
                <a:gd name="T12" fmla="*/ 803 w 810"/>
                <a:gd name="T13" fmla="*/ 20 h 61"/>
                <a:gd name="T14" fmla="*/ 803 w 810"/>
                <a:gd name="T15" fmla="*/ 20 h 61"/>
                <a:gd name="T16" fmla="*/ 810 w 810"/>
                <a:gd name="T17" fmla="*/ 23 h 61"/>
                <a:gd name="T18" fmla="*/ 0 w 810"/>
                <a:gd name="T19" fmla="*/ 61 h 61"/>
                <a:gd name="T20" fmla="*/ 0 w 810"/>
                <a:gd name="T21" fmla="*/ 61 h 61"/>
                <a:gd name="T22" fmla="*/ 4 w 810"/>
                <a:gd name="T23" fmla="*/ 55 h 61"/>
                <a:gd name="T24" fmla="*/ 6 w 810"/>
                <a:gd name="T25" fmla="*/ 50 h 61"/>
                <a:gd name="T26" fmla="*/ 4 w 810"/>
                <a:gd name="T27" fmla="*/ 43 h 61"/>
                <a:gd name="T28" fmla="*/ 3 w 810"/>
                <a:gd name="T29" fmla="*/ 36 h 61"/>
                <a:gd name="T30" fmla="*/ 3 w 810"/>
                <a:gd name="T31"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0" h="61">
                  <a:moveTo>
                    <a:pt x="3" y="36"/>
                  </a:moveTo>
                  <a:lnTo>
                    <a:pt x="788" y="0"/>
                  </a:lnTo>
                  <a:lnTo>
                    <a:pt x="788" y="0"/>
                  </a:lnTo>
                  <a:lnTo>
                    <a:pt x="788" y="5"/>
                  </a:lnTo>
                  <a:lnTo>
                    <a:pt x="790" y="11"/>
                  </a:lnTo>
                  <a:lnTo>
                    <a:pt x="795" y="16"/>
                  </a:lnTo>
                  <a:lnTo>
                    <a:pt x="803" y="20"/>
                  </a:lnTo>
                  <a:lnTo>
                    <a:pt x="803" y="20"/>
                  </a:lnTo>
                  <a:lnTo>
                    <a:pt x="810" y="23"/>
                  </a:lnTo>
                  <a:lnTo>
                    <a:pt x="0" y="61"/>
                  </a:lnTo>
                  <a:lnTo>
                    <a:pt x="0" y="61"/>
                  </a:lnTo>
                  <a:lnTo>
                    <a:pt x="4" y="55"/>
                  </a:lnTo>
                  <a:lnTo>
                    <a:pt x="6" y="50"/>
                  </a:lnTo>
                  <a:lnTo>
                    <a:pt x="4" y="43"/>
                  </a:lnTo>
                  <a:lnTo>
                    <a:pt x="3" y="36"/>
                  </a:lnTo>
                  <a:lnTo>
                    <a:pt x="3" y="36"/>
                  </a:lnTo>
                  <a:close/>
                </a:path>
              </a:pathLst>
            </a:custGeom>
            <a:solidFill>
              <a:srgbClr val="6C6C6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4" name="Freeform 14"/>
            <p:cNvSpPr>
              <a:spLocks/>
            </p:cNvSpPr>
            <p:nvPr/>
          </p:nvSpPr>
          <p:spPr bwMode="auto">
            <a:xfrm>
              <a:off x="2219326" y="5713413"/>
              <a:ext cx="1262063" cy="96838"/>
            </a:xfrm>
            <a:custGeom>
              <a:avLst/>
              <a:gdLst>
                <a:gd name="T0" fmla="*/ 0 w 795"/>
                <a:gd name="T1" fmla="*/ 38 h 61"/>
                <a:gd name="T2" fmla="*/ 788 w 795"/>
                <a:gd name="T3" fmla="*/ 0 h 61"/>
                <a:gd name="T4" fmla="*/ 788 w 795"/>
                <a:gd name="T5" fmla="*/ 0 h 61"/>
                <a:gd name="T6" fmla="*/ 792 w 795"/>
                <a:gd name="T7" fmla="*/ 8 h 61"/>
                <a:gd name="T8" fmla="*/ 795 w 795"/>
                <a:gd name="T9" fmla="*/ 15 h 61"/>
                <a:gd name="T10" fmla="*/ 795 w 795"/>
                <a:gd name="T11" fmla="*/ 22 h 61"/>
                <a:gd name="T12" fmla="*/ 795 w 795"/>
                <a:gd name="T13" fmla="*/ 22 h 61"/>
                <a:gd name="T14" fmla="*/ 795 w 795"/>
                <a:gd name="T15" fmla="*/ 24 h 61"/>
                <a:gd name="T16" fmla="*/ 9 w 795"/>
                <a:gd name="T17" fmla="*/ 61 h 61"/>
                <a:gd name="T18" fmla="*/ 9 w 795"/>
                <a:gd name="T19" fmla="*/ 61 h 61"/>
                <a:gd name="T20" fmla="*/ 11 w 795"/>
                <a:gd name="T21" fmla="*/ 56 h 61"/>
                <a:gd name="T22" fmla="*/ 13 w 795"/>
                <a:gd name="T23" fmla="*/ 50 h 61"/>
                <a:gd name="T24" fmla="*/ 17 w 795"/>
                <a:gd name="T25" fmla="*/ 43 h 61"/>
                <a:gd name="T26" fmla="*/ 17 w 795"/>
                <a:gd name="T27" fmla="*/ 41 h 61"/>
                <a:gd name="T28" fmla="*/ 15 w 795"/>
                <a:gd name="T29" fmla="*/ 39 h 61"/>
                <a:gd name="T30" fmla="*/ 9 w 795"/>
                <a:gd name="T31" fmla="*/ 38 h 61"/>
                <a:gd name="T32" fmla="*/ 0 w 795"/>
                <a:gd name="T33" fmla="*/ 38 h 61"/>
                <a:gd name="T34" fmla="*/ 0 w 795"/>
                <a:gd name="T3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5" h="61">
                  <a:moveTo>
                    <a:pt x="0" y="38"/>
                  </a:moveTo>
                  <a:lnTo>
                    <a:pt x="788" y="0"/>
                  </a:lnTo>
                  <a:lnTo>
                    <a:pt x="788" y="0"/>
                  </a:lnTo>
                  <a:lnTo>
                    <a:pt x="792" y="8"/>
                  </a:lnTo>
                  <a:lnTo>
                    <a:pt x="795" y="15"/>
                  </a:lnTo>
                  <a:lnTo>
                    <a:pt x="795" y="22"/>
                  </a:lnTo>
                  <a:lnTo>
                    <a:pt x="795" y="22"/>
                  </a:lnTo>
                  <a:lnTo>
                    <a:pt x="795" y="24"/>
                  </a:lnTo>
                  <a:lnTo>
                    <a:pt x="9" y="61"/>
                  </a:lnTo>
                  <a:lnTo>
                    <a:pt x="9" y="61"/>
                  </a:lnTo>
                  <a:lnTo>
                    <a:pt x="11" y="56"/>
                  </a:lnTo>
                  <a:lnTo>
                    <a:pt x="13" y="50"/>
                  </a:lnTo>
                  <a:lnTo>
                    <a:pt x="17" y="43"/>
                  </a:lnTo>
                  <a:lnTo>
                    <a:pt x="17" y="41"/>
                  </a:lnTo>
                  <a:lnTo>
                    <a:pt x="15" y="39"/>
                  </a:lnTo>
                  <a:lnTo>
                    <a:pt x="9" y="38"/>
                  </a:lnTo>
                  <a:lnTo>
                    <a:pt x="0" y="38"/>
                  </a:lnTo>
                  <a:lnTo>
                    <a:pt x="0" y="38"/>
                  </a:lnTo>
                  <a:close/>
                </a:path>
              </a:pathLst>
            </a:custGeom>
            <a:solidFill>
              <a:srgbClr val="6C6C6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5" name="Freeform 15"/>
            <p:cNvSpPr>
              <a:spLocks/>
            </p:cNvSpPr>
            <p:nvPr/>
          </p:nvSpPr>
          <p:spPr bwMode="auto">
            <a:xfrm>
              <a:off x="2214563" y="5803900"/>
              <a:ext cx="1306513" cy="96838"/>
            </a:xfrm>
            <a:custGeom>
              <a:avLst/>
              <a:gdLst>
                <a:gd name="T0" fmla="*/ 15 w 823"/>
                <a:gd name="T1" fmla="*/ 36 h 61"/>
                <a:gd name="T2" fmla="*/ 794 w 823"/>
                <a:gd name="T3" fmla="*/ 0 h 61"/>
                <a:gd name="T4" fmla="*/ 794 w 823"/>
                <a:gd name="T5" fmla="*/ 0 h 61"/>
                <a:gd name="T6" fmla="*/ 794 w 823"/>
                <a:gd name="T7" fmla="*/ 4 h 61"/>
                <a:gd name="T8" fmla="*/ 796 w 823"/>
                <a:gd name="T9" fmla="*/ 7 h 61"/>
                <a:gd name="T10" fmla="*/ 800 w 823"/>
                <a:gd name="T11" fmla="*/ 11 h 61"/>
                <a:gd name="T12" fmla="*/ 807 w 823"/>
                <a:gd name="T13" fmla="*/ 13 h 61"/>
                <a:gd name="T14" fmla="*/ 807 w 823"/>
                <a:gd name="T15" fmla="*/ 13 h 61"/>
                <a:gd name="T16" fmla="*/ 817 w 823"/>
                <a:gd name="T17" fmla="*/ 18 h 61"/>
                <a:gd name="T18" fmla="*/ 823 w 823"/>
                <a:gd name="T19" fmla="*/ 22 h 61"/>
                <a:gd name="T20" fmla="*/ 0 w 823"/>
                <a:gd name="T21" fmla="*/ 61 h 61"/>
                <a:gd name="T22" fmla="*/ 0 w 823"/>
                <a:gd name="T23" fmla="*/ 61 h 61"/>
                <a:gd name="T24" fmla="*/ 3 w 823"/>
                <a:gd name="T25" fmla="*/ 59 h 61"/>
                <a:gd name="T26" fmla="*/ 3 w 823"/>
                <a:gd name="T27" fmla="*/ 59 h 61"/>
                <a:gd name="T28" fmla="*/ 11 w 823"/>
                <a:gd name="T29" fmla="*/ 55 h 61"/>
                <a:gd name="T30" fmla="*/ 14 w 823"/>
                <a:gd name="T31" fmla="*/ 53 h 61"/>
                <a:gd name="T32" fmla="*/ 15 w 823"/>
                <a:gd name="T33" fmla="*/ 50 h 61"/>
                <a:gd name="T34" fmla="*/ 16 w 823"/>
                <a:gd name="T35" fmla="*/ 43 h 61"/>
                <a:gd name="T36" fmla="*/ 15 w 823"/>
                <a:gd name="T37" fmla="*/ 36 h 61"/>
                <a:gd name="T38" fmla="*/ 15 w 823"/>
                <a:gd name="T39"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3" h="61">
                  <a:moveTo>
                    <a:pt x="15" y="36"/>
                  </a:moveTo>
                  <a:lnTo>
                    <a:pt x="794" y="0"/>
                  </a:lnTo>
                  <a:lnTo>
                    <a:pt x="794" y="0"/>
                  </a:lnTo>
                  <a:lnTo>
                    <a:pt x="794" y="4"/>
                  </a:lnTo>
                  <a:lnTo>
                    <a:pt x="796" y="7"/>
                  </a:lnTo>
                  <a:lnTo>
                    <a:pt x="800" y="11"/>
                  </a:lnTo>
                  <a:lnTo>
                    <a:pt x="807" y="13"/>
                  </a:lnTo>
                  <a:lnTo>
                    <a:pt x="807" y="13"/>
                  </a:lnTo>
                  <a:lnTo>
                    <a:pt x="817" y="18"/>
                  </a:lnTo>
                  <a:lnTo>
                    <a:pt x="823" y="22"/>
                  </a:lnTo>
                  <a:lnTo>
                    <a:pt x="0" y="61"/>
                  </a:lnTo>
                  <a:lnTo>
                    <a:pt x="0" y="61"/>
                  </a:lnTo>
                  <a:lnTo>
                    <a:pt x="3" y="59"/>
                  </a:lnTo>
                  <a:lnTo>
                    <a:pt x="3" y="59"/>
                  </a:lnTo>
                  <a:lnTo>
                    <a:pt x="11" y="55"/>
                  </a:lnTo>
                  <a:lnTo>
                    <a:pt x="14" y="53"/>
                  </a:lnTo>
                  <a:lnTo>
                    <a:pt x="15" y="50"/>
                  </a:lnTo>
                  <a:lnTo>
                    <a:pt x="16" y="43"/>
                  </a:lnTo>
                  <a:lnTo>
                    <a:pt x="15" y="36"/>
                  </a:lnTo>
                  <a:lnTo>
                    <a:pt x="15" y="36"/>
                  </a:lnTo>
                  <a:close/>
                </a:path>
              </a:pathLst>
            </a:custGeom>
            <a:solidFill>
              <a:srgbClr val="6C6C6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6" name="Freeform 16"/>
            <p:cNvSpPr>
              <a:spLocks/>
            </p:cNvSpPr>
            <p:nvPr/>
          </p:nvSpPr>
          <p:spPr bwMode="auto">
            <a:xfrm>
              <a:off x="2227263" y="5895975"/>
              <a:ext cx="1250950" cy="96838"/>
            </a:xfrm>
            <a:custGeom>
              <a:avLst/>
              <a:gdLst>
                <a:gd name="T0" fmla="*/ 0 w 788"/>
                <a:gd name="T1" fmla="*/ 37 h 61"/>
                <a:gd name="T2" fmla="*/ 786 w 788"/>
                <a:gd name="T3" fmla="*/ 0 h 61"/>
                <a:gd name="T4" fmla="*/ 786 w 788"/>
                <a:gd name="T5" fmla="*/ 0 h 61"/>
                <a:gd name="T6" fmla="*/ 784 w 788"/>
                <a:gd name="T7" fmla="*/ 6 h 61"/>
                <a:gd name="T8" fmla="*/ 786 w 788"/>
                <a:gd name="T9" fmla="*/ 11 h 61"/>
                <a:gd name="T10" fmla="*/ 788 w 788"/>
                <a:gd name="T11" fmla="*/ 25 h 61"/>
                <a:gd name="T12" fmla="*/ 7 w 788"/>
                <a:gd name="T13" fmla="*/ 61 h 61"/>
                <a:gd name="T14" fmla="*/ 7 w 788"/>
                <a:gd name="T15" fmla="*/ 61 h 61"/>
                <a:gd name="T16" fmla="*/ 8 w 788"/>
                <a:gd name="T17" fmla="*/ 54 h 61"/>
                <a:gd name="T18" fmla="*/ 8 w 788"/>
                <a:gd name="T19" fmla="*/ 48 h 61"/>
                <a:gd name="T20" fmla="*/ 6 w 788"/>
                <a:gd name="T21" fmla="*/ 42 h 61"/>
                <a:gd name="T22" fmla="*/ 0 w 788"/>
                <a:gd name="T23" fmla="*/ 37 h 61"/>
                <a:gd name="T24" fmla="*/ 0 w 788"/>
                <a:gd name="T25" fmla="*/ 3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61">
                  <a:moveTo>
                    <a:pt x="0" y="37"/>
                  </a:moveTo>
                  <a:lnTo>
                    <a:pt x="786" y="0"/>
                  </a:lnTo>
                  <a:lnTo>
                    <a:pt x="786" y="0"/>
                  </a:lnTo>
                  <a:lnTo>
                    <a:pt x="784" y="6"/>
                  </a:lnTo>
                  <a:lnTo>
                    <a:pt x="786" y="11"/>
                  </a:lnTo>
                  <a:lnTo>
                    <a:pt x="788" y="25"/>
                  </a:lnTo>
                  <a:lnTo>
                    <a:pt x="7" y="61"/>
                  </a:lnTo>
                  <a:lnTo>
                    <a:pt x="7" y="61"/>
                  </a:lnTo>
                  <a:lnTo>
                    <a:pt x="8" y="54"/>
                  </a:lnTo>
                  <a:lnTo>
                    <a:pt x="8" y="48"/>
                  </a:lnTo>
                  <a:lnTo>
                    <a:pt x="6" y="42"/>
                  </a:lnTo>
                  <a:lnTo>
                    <a:pt x="0" y="37"/>
                  </a:lnTo>
                  <a:lnTo>
                    <a:pt x="0" y="37"/>
                  </a:lnTo>
                  <a:close/>
                </a:path>
              </a:pathLst>
            </a:custGeom>
            <a:solidFill>
              <a:srgbClr val="6C6C6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7" name="Freeform 17"/>
            <p:cNvSpPr>
              <a:spLocks/>
            </p:cNvSpPr>
            <p:nvPr/>
          </p:nvSpPr>
          <p:spPr bwMode="auto">
            <a:xfrm>
              <a:off x="2246313" y="6029325"/>
              <a:ext cx="1254125" cy="311150"/>
            </a:xfrm>
            <a:custGeom>
              <a:avLst/>
              <a:gdLst>
                <a:gd name="T0" fmla="*/ 370 w 790"/>
                <a:gd name="T1" fmla="*/ 196 h 196"/>
                <a:gd name="T2" fmla="*/ 370 w 790"/>
                <a:gd name="T3" fmla="*/ 196 h 196"/>
                <a:gd name="T4" fmla="*/ 305 w 790"/>
                <a:gd name="T5" fmla="*/ 195 h 196"/>
                <a:gd name="T6" fmla="*/ 269 w 790"/>
                <a:gd name="T7" fmla="*/ 194 h 196"/>
                <a:gd name="T8" fmla="*/ 233 w 790"/>
                <a:gd name="T9" fmla="*/ 191 h 196"/>
                <a:gd name="T10" fmla="*/ 201 w 790"/>
                <a:gd name="T11" fmla="*/ 187 h 196"/>
                <a:gd name="T12" fmla="*/ 172 w 790"/>
                <a:gd name="T13" fmla="*/ 182 h 196"/>
                <a:gd name="T14" fmla="*/ 163 w 790"/>
                <a:gd name="T15" fmla="*/ 179 h 196"/>
                <a:gd name="T16" fmla="*/ 155 w 790"/>
                <a:gd name="T17" fmla="*/ 176 h 196"/>
                <a:gd name="T18" fmla="*/ 148 w 790"/>
                <a:gd name="T19" fmla="*/ 172 h 196"/>
                <a:gd name="T20" fmla="*/ 147 w 790"/>
                <a:gd name="T21" fmla="*/ 168 h 196"/>
                <a:gd name="T22" fmla="*/ 147 w 790"/>
                <a:gd name="T23" fmla="*/ 168 h 196"/>
                <a:gd name="T24" fmla="*/ 144 w 790"/>
                <a:gd name="T25" fmla="*/ 160 h 196"/>
                <a:gd name="T26" fmla="*/ 140 w 790"/>
                <a:gd name="T27" fmla="*/ 153 h 196"/>
                <a:gd name="T28" fmla="*/ 133 w 790"/>
                <a:gd name="T29" fmla="*/ 145 h 196"/>
                <a:gd name="T30" fmla="*/ 125 w 790"/>
                <a:gd name="T31" fmla="*/ 138 h 196"/>
                <a:gd name="T32" fmla="*/ 99 w 790"/>
                <a:gd name="T33" fmla="*/ 121 h 196"/>
                <a:gd name="T34" fmla="*/ 64 w 790"/>
                <a:gd name="T35" fmla="*/ 99 h 196"/>
                <a:gd name="T36" fmla="*/ 64 w 790"/>
                <a:gd name="T37" fmla="*/ 99 h 196"/>
                <a:gd name="T38" fmla="*/ 52 w 790"/>
                <a:gd name="T39" fmla="*/ 92 h 196"/>
                <a:gd name="T40" fmla="*/ 42 w 790"/>
                <a:gd name="T41" fmla="*/ 84 h 196"/>
                <a:gd name="T42" fmla="*/ 33 w 790"/>
                <a:gd name="T43" fmla="*/ 76 h 196"/>
                <a:gd name="T44" fmla="*/ 23 w 790"/>
                <a:gd name="T45" fmla="*/ 68 h 196"/>
                <a:gd name="T46" fmla="*/ 11 w 790"/>
                <a:gd name="T47" fmla="*/ 53 h 196"/>
                <a:gd name="T48" fmla="*/ 0 w 790"/>
                <a:gd name="T49" fmla="*/ 37 h 196"/>
                <a:gd name="T50" fmla="*/ 790 w 790"/>
                <a:gd name="T51" fmla="*/ 0 h 196"/>
                <a:gd name="T52" fmla="*/ 790 w 790"/>
                <a:gd name="T53" fmla="*/ 0 h 196"/>
                <a:gd name="T54" fmla="*/ 786 w 790"/>
                <a:gd name="T55" fmla="*/ 12 h 196"/>
                <a:gd name="T56" fmla="*/ 778 w 790"/>
                <a:gd name="T57" fmla="*/ 24 h 196"/>
                <a:gd name="T58" fmla="*/ 770 w 790"/>
                <a:gd name="T59" fmla="*/ 38 h 196"/>
                <a:gd name="T60" fmla="*/ 760 w 790"/>
                <a:gd name="T61" fmla="*/ 50 h 196"/>
                <a:gd name="T62" fmla="*/ 749 w 790"/>
                <a:gd name="T63" fmla="*/ 62 h 196"/>
                <a:gd name="T64" fmla="*/ 738 w 790"/>
                <a:gd name="T65" fmla="*/ 76 h 196"/>
                <a:gd name="T66" fmla="*/ 711 w 790"/>
                <a:gd name="T67" fmla="*/ 99 h 196"/>
                <a:gd name="T68" fmla="*/ 711 w 790"/>
                <a:gd name="T69" fmla="*/ 99 h 196"/>
                <a:gd name="T70" fmla="*/ 696 w 790"/>
                <a:gd name="T71" fmla="*/ 111 h 196"/>
                <a:gd name="T72" fmla="*/ 682 w 790"/>
                <a:gd name="T73" fmla="*/ 122 h 196"/>
                <a:gd name="T74" fmla="*/ 657 w 790"/>
                <a:gd name="T75" fmla="*/ 138 h 196"/>
                <a:gd name="T76" fmla="*/ 646 w 790"/>
                <a:gd name="T77" fmla="*/ 146 h 196"/>
                <a:gd name="T78" fmla="*/ 638 w 790"/>
                <a:gd name="T79" fmla="*/ 153 h 196"/>
                <a:gd name="T80" fmla="*/ 633 w 790"/>
                <a:gd name="T81" fmla="*/ 160 h 196"/>
                <a:gd name="T82" fmla="*/ 630 w 790"/>
                <a:gd name="T83" fmla="*/ 168 h 196"/>
                <a:gd name="T84" fmla="*/ 630 w 790"/>
                <a:gd name="T85" fmla="*/ 168 h 196"/>
                <a:gd name="T86" fmla="*/ 629 w 790"/>
                <a:gd name="T87" fmla="*/ 169 h 196"/>
                <a:gd name="T88" fmla="*/ 627 w 790"/>
                <a:gd name="T89" fmla="*/ 172 h 196"/>
                <a:gd name="T90" fmla="*/ 621 w 790"/>
                <a:gd name="T91" fmla="*/ 176 h 196"/>
                <a:gd name="T92" fmla="*/ 610 w 790"/>
                <a:gd name="T93" fmla="*/ 179 h 196"/>
                <a:gd name="T94" fmla="*/ 598 w 790"/>
                <a:gd name="T95" fmla="*/ 182 h 196"/>
                <a:gd name="T96" fmla="*/ 564 w 790"/>
                <a:gd name="T97" fmla="*/ 187 h 196"/>
                <a:gd name="T98" fmla="*/ 525 w 790"/>
                <a:gd name="T99" fmla="*/ 191 h 196"/>
                <a:gd name="T100" fmla="*/ 483 w 790"/>
                <a:gd name="T101" fmla="*/ 194 h 196"/>
                <a:gd name="T102" fmla="*/ 439 w 790"/>
                <a:gd name="T103" fmla="*/ 195 h 196"/>
                <a:gd name="T104" fmla="*/ 370 w 790"/>
                <a:gd name="T105" fmla="*/ 196 h 196"/>
                <a:gd name="T106" fmla="*/ 370 w 790"/>
                <a:gd name="T10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0" h="196">
                  <a:moveTo>
                    <a:pt x="370" y="196"/>
                  </a:moveTo>
                  <a:lnTo>
                    <a:pt x="370" y="196"/>
                  </a:lnTo>
                  <a:lnTo>
                    <a:pt x="305" y="195"/>
                  </a:lnTo>
                  <a:lnTo>
                    <a:pt x="269" y="194"/>
                  </a:lnTo>
                  <a:lnTo>
                    <a:pt x="233" y="191"/>
                  </a:lnTo>
                  <a:lnTo>
                    <a:pt x="201" y="187"/>
                  </a:lnTo>
                  <a:lnTo>
                    <a:pt x="172" y="182"/>
                  </a:lnTo>
                  <a:lnTo>
                    <a:pt x="163" y="179"/>
                  </a:lnTo>
                  <a:lnTo>
                    <a:pt x="155" y="176"/>
                  </a:lnTo>
                  <a:lnTo>
                    <a:pt x="148" y="172"/>
                  </a:lnTo>
                  <a:lnTo>
                    <a:pt x="147" y="168"/>
                  </a:lnTo>
                  <a:lnTo>
                    <a:pt x="147" y="168"/>
                  </a:lnTo>
                  <a:lnTo>
                    <a:pt x="144" y="160"/>
                  </a:lnTo>
                  <a:lnTo>
                    <a:pt x="140" y="153"/>
                  </a:lnTo>
                  <a:lnTo>
                    <a:pt x="133" y="145"/>
                  </a:lnTo>
                  <a:lnTo>
                    <a:pt x="125" y="138"/>
                  </a:lnTo>
                  <a:lnTo>
                    <a:pt x="99" y="121"/>
                  </a:lnTo>
                  <a:lnTo>
                    <a:pt x="64" y="99"/>
                  </a:lnTo>
                  <a:lnTo>
                    <a:pt x="64" y="99"/>
                  </a:lnTo>
                  <a:lnTo>
                    <a:pt x="52" y="92"/>
                  </a:lnTo>
                  <a:lnTo>
                    <a:pt x="42" y="84"/>
                  </a:lnTo>
                  <a:lnTo>
                    <a:pt x="33" y="76"/>
                  </a:lnTo>
                  <a:lnTo>
                    <a:pt x="23" y="68"/>
                  </a:lnTo>
                  <a:lnTo>
                    <a:pt x="11" y="53"/>
                  </a:lnTo>
                  <a:lnTo>
                    <a:pt x="0" y="37"/>
                  </a:lnTo>
                  <a:lnTo>
                    <a:pt x="790" y="0"/>
                  </a:lnTo>
                  <a:lnTo>
                    <a:pt x="790" y="0"/>
                  </a:lnTo>
                  <a:lnTo>
                    <a:pt x="786" y="12"/>
                  </a:lnTo>
                  <a:lnTo>
                    <a:pt x="778" y="24"/>
                  </a:lnTo>
                  <a:lnTo>
                    <a:pt x="770" y="38"/>
                  </a:lnTo>
                  <a:lnTo>
                    <a:pt x="760" y="50"/>
                  </a:lnTo>
                  <a:lnTo>
                    <a:pt x="749" y="62"/>
                  </a:lnTo>
                  <a:lnTo>
                    <a:pt x="738" y="76"/>
                  </a:lnTo>
                  <a:lnTo>
                    <a:pt x="711" y="99"/>
                  </a:lnTo>
                  <a:lnTo>
                    <a:pt x="711" y="99"/>
                  </a:lnTo>
                  <a:lnTo>
                    <a:pt x="696" y="111"/>
                  </a:lnTo>
                  <a:lnTo>
                    <a:pt x="682" y="122"/>
                  </a:lnTo>
                  <a:lnTo>
                    <a:pt x="657" y="138"/>
                  </a:lnTo>
                  <a:lnTo>
                    <a:pt x="646" y="146"/>
                  </a:lnTo>
                  <a:lnTo>
                    <a:pt x="638" y="153"/>
                  </a:lnTo>
                  <a:lnTo>
                    <a:pt x="633" y="160"/>
                  </a:lnTo>
                  <a:lnTo>
                    <a:pt x="630" y="168"/>
                  </a:lnTo>
                  <a:lnTo>
                    <a:pt x="630" y="168"/>
                  </a:lnTo>
                  <a:lnTo>
                    <a:pt x="629" y="169"/>
                  </a:lnTo>
                  <a:lnTo>
                    <a:pt x="627" y="172"/>
                  </a:lnTo>
                  <a:lnTo>
                    <a:pt x="621" y="176"/>
                  </a:lnTo>
                  <a:lnTo>
                    <a:pt x="610" y="179"/>
                  </a:lnTo>
                  <a:lnTo>
                    <a:pt x="598" y="182"/>
                  </a:lnTo>
                  <a:lnTo>
                    <a:pt x="564" y="187"/>
                  </a:lnTo>
                  <a:lnTo>
                    <a:pt x="525" y="191"/>
                  </a:lnTo>
                  <a:lnTo>
                    <a:pt x="483" y="194"/>
                  </a:lnTo>
                  <a:lnTo>
                    <a:pt x="439" y="195"/>
                  </a:lnTo>
                  <a:lnTo>
                    <a:pt x="370" y="196"/>
                  </a:lnTo>
                  <a:lnTo>
                    <a:pt x="370" y="196"/>
                  </a:lnTo>
                  <a:close/>
                </a:path>
              </a:pathLst>
            </a:custGeom>
            <a:solidFill>
              <a:srgbClr val="6C6C6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8" name="Freeform 18"/>
            <p:cNvSpPr>
              <a:spLocks/>
            </p:cNvSpPr>
            <p:nvPr/>
          </p:nvSpPr>
          <p:spPr bwMode="auto">
            <a:xfrm>
              <a:off x="2470151" y="6061075"/>
              <a:ext cx="361950" cy="279400"/>
            </a:xfrm>
            <a:custGeom>
              <a:avLst/>
              <a:gdLst>
                <a:gd name="T0" fmla="*/ 82 w 228"/>
                <a:gd name="T1" fmla="*/ 170 h 176"/>
                <a:gd name="T2" fmla="*/ 82 w 228"/>
                <a:gd name="T3" fmla="*/ 170 h 176"/>
                <a:gd name="T4" fmla="*/ 73 w 228"/>
                <a:gd name="T5" fmla="*/ 149 h 176"/>
                <a:gd name="T6" fmla="*/ 65 w 228"/>
                <a:gd name="T7" fmla="*/ 130 h 176"/>
                <a:gd name="T8" fmla="*/ 52 w 228"/>
                <a:gd name="T9" fmla="*/ 109 h 176"/>
                <a:gd name="T10" fmla="*/ 34 w 228"/>
                <a:gd name="T11" fmla="*/ 80 h 176"/>
                <a:gd name="T12" fmla="*/ 34 w 228"/>
                <a:gd name="T13" fmla="*/ 80 h 176"/>
                <a:gd name="T14" fmla="*/ 25 w 228"/>
                <a:gd name="T15" fmla="*/ 64 h 176"/>
                <a:gd name="T16" fmla="*/ 15 w 228"/>
                <a:gd name="T17" fmla="*/ 46 h 176"/>
                <a:gd name="T18" fmla="*/ 0 w 228"/>
                <a:gd name="T19" fmla="*/ 10 h 176"/>
                <a:gd name="T20" fmla="*/ 225 w 228"/>
                <a:gd name="T21" fmla="*/ 0 h 176"/>
                <a:gd name="T22" fmla="*/ 225 w 228"/>
                <a:gd name="T23" fmla="*/ 0 h 176"/>
                <a:gd name="T24" fmla="*/ 228 w 228"/>
                <a:gd name="T25" fmla="*/ 41 h 176"/>
                <a:gd name="T26" fmla="*/ 228 w 228"/>
                <a:gd name="T27" fmla="*/ 80 h 176"/>
                <a:gd name="T28" fmla="*/ 228 w 228"/>
                <a:gd name="T29" fmla="*/ 80 h 176"/>
                <a:gd name="T30" fmla="*/ 226 w 228"/>
                <a:gd name="T31" fmla="*/ 110 h 176"/>
                <a:gd name="T32" fmla="*/ 224 w 228"/>
                <a:gd name="T33" fmla="*/ 133 h 176"/>
                <a:gd name="T34" fmla="*/ 224 w 228"/>
                <a:gd name="T35" fmla="*/ 152 h 176"/>
                <a:gd name="T36" fmla="*/ 224 w 228"/>
                <a:gd name="T37" fmla="*/ 162 h 176"/>
                <a:gd name="T38" fmla="*/ 226 w 228"/>
                <a:gd name="T39" fmla="*/ 172 h 176"/>
                <a:gd name="T40" fmla="*/ 226 w 228"/>
                <a:gd name="T41" fmla="*/ 172 h 176"/>
                <a:gd name="T42" fmla="*/ 226 w 228"/>
                <a:gd name="T43" fmla="*/ 176 h 176"/>
                <a:gd name="T44" fmla="*/ 226 w 228"/>
                <a:gd name="T45" fmla="*/ 176 h 176"/>
                <a:gd name="T46" fmla="*/ 157 w 228"/>
                <a:gd name="T47" fmla="*/ 175 h 176"/>
                <a:gd name="T48" fmla="*/ 118 w 228"/>
                <a:gd name="T49" fmla="*/ 172 h 176"/>
                <a:gd name="T50" fmla="*/ 82 w 228"/>
                <a:gd name="T51" fmla="*/ 170 h 176"/>
                <a:gd name="T52" fmla="*/ 82 w 228"/>
                <a:gd name="T53" fmla="*/ 17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176">
                  <a:moveTo>
                    <a:pt x="82" y="170"/>
                  </a:moveTo>
                  <a:lnTo>
                    <a:pt x="82" y="170"/>
                  </a:lnTo>
                  <a:lnTo>
                    <a:pt x="73" y="149"/>
                  </a:lnTo>
                  <a:lnTo>
                    <a:pt x="65" y="130"/>
                  </a:lnTo>
                  <a:lnTo>
                    <a:pt x="52" y="109"/>
                  </a:lnTo>
                  <a:lnTo>
                    <a:pt x="34" y="80"/>
                  </a:lnTo>
                  <a:lnTo>
                    <a:pt x="34" y="80"/>
                  </a:lnTo>
                  <a:lnTo>
                    <a:pt x="25" y="64"/>
                  </a:lnTo>
                  <a:lnTo>
                    <a:pt x="15" y="46"/>
                  </a:lnTo>
                  <a:lnTo>
                    <a:pt x="0" y="10"/>
                  </a:lnTo>
                  <a:lnTo>
                    <a:pt x="225" y="0"/>
                  </a:lnTo>
                  <a:lnTo>
                    <a:pt x="225" y="0"/>
                  </a:lnTo>
                  <a:lnTo>
                    <a:pt x="228" y="41"/>
                  </a:lnTo>
                  <a:lnTo>
                    <a:pt x="228" y="80"/>
                  </a:lnTo>
                  <a:lnTo>
                    <a:pt x="228" y="80"/>
                  </a:lnTo>
                  <a:lnTo>
                    <a:pt x="226" y="110"/>
                  </a:lnTo>
                  <a:lnTo>
                    <a:pt x="224" y="133"/>
                  </a:lnTo>
                  <a:lnTo>
                    <a:pt x="224" y="152"/>
                  </a:lnTo>
                  <a:lnTo>
                    <a:pt x="224" y="162"/>
                  </a:lnTo>
                  <a:lnTo>
                    <a:pt x="226" y="172"/>
                  </a:lnTo>
                  <a:lnTo>
                    <a:pt x="226" y="172"/>
                  </a:lnTo>
                  <a:lnTo>
                    <a:pt x="226" y="176"/>
                  </a:lnTo>
                  <a:lnTo>
                    <a:pt x="226" y="176"/>
                  </a:lnTo>
                  <a:lnTo>
                    <a:pt x="157" y="175"/>
                  </a:lnTo>
                  <a:lnTo>
                    <a:pt x="118" y="172"/>
                  </a:lnTo>
                  <a:lnTo>
                    <a:pt x="82" y="170"/>
                  </a:lnTo>
                  <a:lnTo>
                    <a:pt x="82" y="170"/>
                  </a:lnTo>
                  <a:close/>
                </a:path>
              </a:pathLst>
            </a:custGeom>
            <a:solidFill>
              <a:srgbClr val="93939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9" name="Freeform 19"/>
            <p:cNvSpPr>
              <a:spLocks/>
            </p:cNvSpPr>
            <p:nvPr/>
          </p:nvSpPr>
          <p:spPr bwMode="auto">
            <a:xfrm>
              <a:off x="3044826" y="5083175"/>
              <a:ext cx="512763" cy="271463"/>
            </a:xfrm>
            <a:custGeom>
              <a:avLst/>
              <a:gdLst>
                <a:gd name="T0" fmla="*/ 0 w 323"/>
                <a:gd name="T1" fmla="*/ 0 h 171"/>
                <a:gd name="T2" fmla="*/ 323 w 323"/>
                <a:gd name="T3" fmla="*/ 0 h 171"/>
                <a:gd name="T4" fmla="*/ 306 w 323"/>
                <a:gd name="T5" fmla="*/ 140 h 171"/>
                <a:gd name="T6" fmla="*/ 306 w 323"/>
                <a:gd name="T7" fmla="*/ 140 h 171"/>
                <a:gd name="T8" fmla="*/ 305 w 323"/>
                <a:gd name="T9" fmla="*/ 147 h 171"/>
                <a:gd name="T10" fmla="*/ 302 w 323"/>
                <a:gd name="T11" fmla="*/ 152 h 171"/>
                <a:gd name="T12" fmla="*/ 296 w 323"/>
                <a:gd name="T13" fmla="*/ 157 h 171"/>
                <a:gd name="T14" fmla="*/ 291 w 323"/>
                <a:gd name="T15" fmla="*/ 161 h 171"/>
                <a:gd name="T16" fmla="*/ 286 w 323"/>
                <a:gd name="T17" fmla="*/ 164 h 171"/>
                <a:gd name="T18" fmla="*/ 279 w 323"/>
                <a:gd name="T19" fmla="*/ 167 h 171"/>
                <a:gd name="T20" fmla="*/ 272 w 323"/>
                <a:gd name="T21" fmla="*/ 168 h 171"/>
                <a:gd name="T22" fmla="*/ 267 w 323"/>
                <a:gd name="T23" fmla="*/ 168 h 171"/>
                <a:gd name="T24" fmla="*/ 0 w 323"/>
                <a:gd name="T25" fmla="*/ 171 h 171"/>
                <a:gd name="T26" fmla="*/ 0 w 323"/>
                <a:gd name="T2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171">
                  <a:moveTo>
                    <a:pt x="0" y="0"/>
                  </a:moveTo>
                  <a:lnTo>
                    <a:pt x="323" y="0"/>
                  </a:lnTo>
                  <a:lnTo>
                    <a:pt x="306" y="140"/>
                  </a:lnTo>
                  <a:lnTo>
                    <a:pt x="306" y="140"/>
                  </a:lnTo>
                  <a:lnTo>
                    <a:pt x="305" y="147"/>
                  </a:lnTo>
                  <a:lnTo>
                    <a:pt x="302" y="152"/>
                  </a:lnTo>
                  <a:lnTo>
                    <a:pt x="296" y="157"/>
                  </a:lnTo>
                  <a:lnTo>
                    <a:pt x="291" y="161"/>
                  </a:lnTo>
                  <a:lnTo>
                    <a:pt x="286" y="164"/>
                  </a:lnTo>
                  <a:lnTo>
                    <a:pt x="279" y="167"/>
                  </a:lnTo>
                  <a:lnTo>
                    <a:pt x="272" y="168"/>
                  </a:lnTo>
                  <a:lnTo>
                    <a:pt x="267" y="168"/>
                  </a:lnTo>
                  <a:lnTo>
                    <a:pt x="0" y="171"/>
                  </a:lnTo>
                  <a:lnTo>
                    <a:pt x="0" y="0"/>
                  </a:lnTo>
                  <a:close/>
                </a:path>
              </a:pathLst>
            </a:custGeom>
            <a:solidFill>
              <a:srgbClr val="93939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20" name="Freeform 20"/>
            <p:cNvSpPr>
              <a:spLocks/>
            </p:cNvSpPr>
            <p:nvPr/>
          </p:nvSpPr>
          <p:spPr bwMode="auto">
            <a:xfrm>
              <a:off x="3049588" y="5083175"/>
              <a:ext cx="508000" cy="269875"/>
            </a:xfrm>
            <a:custGeom>
              <a:avLst/>
              <a:gdLst>
                <a:gd name="T0" fmla="*/ 0 w 320"/>
                <a:gd name="T1" fmla="*/ 0 h 170"/>
                <a:gd name="T2" fmla="*/ 0 w 320"/>
                <a:gd name="T3" fmla="*/ 0 h 170"/>
                <a:gd name="T4" fmla="*/ 320 w 320"/>
                <a:gd name="T5" fmla="*/ 0 h 170"/>
                <a:gd name="T6" fmla="*/ 320 w 320"/>
                <a:gd name="T7" fmla="*/ 0 h 170"/>
                <a:gd name="T8" fmla="*/ 303 w 320"/>
                <a:gd name="T9" fmla="*/ 140 h 170"/>
                <a:gd name="T10" fmla="*/ 303 w 320"/>
                <a:gd name="T11" fmla="*/ 140 h 170"/>
                <a:gd name="T12" fmla="*/ 302 w 320"/>
                <a:gd name="T13" fmla="*/ 147 h 170"/>
                <a:gd name="T14" fmla="*/ 299 w 320"/>
                <a:gd name="T15" fmla="*/ 152 h 170"/>
                <a:gd name="T16" fmla="*/ 293 w 320"/>
                <a:gd name="T17" fmla="*/ 157 h 170"/>
                <a:gd name="T18" fmla="*/ 288 w 320"/>
                <a:gd name="T19" fmla="*/ 161 h 170"/>
                <a:gd name="T20" fmla="*/ 283 w 320"/>
                <a:gd name="T21" fmla="*/ 164 h 170"/>
                <a:gd name="T22" fmla="*/ 276 w 320"/>
                <a:gd name="T23" fmla="*/ 167 h 170"/>
                <a:gd name="T24" fmla="*/ 269 w 320"/>
                <a:gd name="T25" fmla="*/ 168 h 170"/>
                <a:gd name="T26" fmla="*/ 264 w 320"/>
                <a:gd name="T27" fmla="*/ 168 h 170"/>
                <a:gd name="T28" fmla="*/ 264 w 320"/>
                <a:gd name="T29" fmla="*/ 168 h 170"/>
                <a:gd name="T30" fmla="*/ 1 w 320"/>
                <a:gd name="T31" fmla="*/ 170 h 170"/>
                <a:gd name="T32" fmla="*/ 1 w 320"/>
                <a:gd name="T33" fmla="*/ 170 h 170"/>
                <a:gd name="T34" fmla="*/ 0 w 320"/>
                <a:gd name="T35" fmla="*/ 0 h 170"/>
                <a:gd name="T36" fmla="*/ 0 w 320"/>
                <a:gd name="T3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0" h="170">
                  <a:moveTo>
                    <a:pt x="0" y="0"/>
                  </a:moveTo>
                  <a:lnTo>
                    <a:pt x="0" y="0"/>
                  </a:lnTo>
                  <a:lnTo>
                    <a:pt x="320" y="0"/>
                  </a:lnTo>
                  <a:lnTo>
                    <a:pt x="320" y="0"/>
                  </a:lnTo>
                  <a:lnTo>
                    <a:pt x="303" y="140"/>
                  </a:lnTo>
                  <a:lnTo>
                    <a:pt x="303" y="140"/>
                  </a:lnTo>
                  <a:lnTo>
                    <a:pt x="302" y="147"/>
                  </a:lnTo>
                  <a:lnTo>
                    <a:pt x="299" y="152"/>
                  </a:lnTo>
                  <a:lnTo>
                    <a:pt x="293" y="157"/>
                  </a:lnTo>
                  <a:lnTo>
                    <a:pt x="288" y="161"/>
                  </a:lnTo>
                  <a:lnTo>
                    <a:pt x="283" y="164"/>
                  </a:lnTo>
                  <a:lnTo>
                    <a:pt x="276" y="167"/>
                  </a:lnTo>
                  <a:lnTo>
                    <a:pt x="269" y="168"/>
                  </a:lnTo>
                  <a:lnTo>
                    <a:pt x="264" y="168"/>
                  </a:lnTo>
                  <a:lnTo>
                    <a:pt x="264" y="168"/>
                  </a:lnTo>
                  <a:lnTo>
                    <a:pt x="1" y="170"/>
                  </a:lnTo>
                  <a:lnTo>
                    <a:pt x="1" y="170"/>
                  </a:lnTo>
                  <a:lnTo>
                    <a:pt x="0" y="0"/>
                  </a:lnTo>
                  <a:lnTo>
                    <a:pt x="0" y="0"/>
                  </a:lnTo>
                  <a:close/>
                </a:path>
              </a:pathLst>
            </a:custGeom>
            <a:solidFill>
              <a:srgbClr val="94949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21" name="Freeform 21"/>
            <p:cNvSpPr>
              <a:spLocks/>
            </p:cNvSpPr>
            <p:nvPr/>
          </p:nvSpPr>
          <p:spPr bwMode="auto">
            <a:xfrm>
              <a:off x="3055938" y="5083175"/>
              <a:ext cx="501650" cy="269875"/>
            </a:xfrm>
            <a:custGeom>
              <a:avLst/>
              <a:gdLst>
                <a:gd name="T0" fmla="*/ 0 w 316"/>
                <a:gd name="T1" fmla="*/ 0 h 170"/>
                <a:gd name="T2" fmla="*/ 0 w 316"/>
                <a:gd name="T3" fmla="*/ 0 h 170"/>
                <a:gd name="T4" fmla="*/ 316 w 316"/>
                <a:gd name="T5" fmla="*/ 0 h 170"/>
                <a:gd name="T6" fmla="*/ 316 w 316"/>
                <a:gd name="T7" fmla="*/ 0 h 170"/>
                <a:gd name="T8" fmla="*/ 299 w 316"/>
                <a:gd name="T9" fmla="*/ 140 h 170"/>
                <a:gd name="T10" fmla="*/ 299 w 316"/>
                <a:gd name="T11" fmla="*/ 140 h 170"/>
                <a:gd name="T12" fmla="*/ 298 w 316"/>
                <a:gd name="T13" fmla="*/ 147 h 170"/>
                <a:gd name="T14" fmla="*/ 295 w 316"/>
                <a:gd name="T15" fmla="*/ 152 h 170"/>
                <a:gd name="T16" fmla="*/ 289 w 316"/>
                <a:gd name="T17" fmla="*/ 156 h 170"/>
                <a:gd name="T18" fmla="*/ 284 w 316"/>
                <a:gd name="T19" fmla="*/ 160 h 170"/>
                <a:gd name="T20" fmla="*/ 279 w 316"/>
                <a:gd name="T21" fmla="*/ 164 h 170"/>
                <a:gd name="T22" fmla="*/ 272 w 316"/>
                <a:gd name="T23" fmla="*/ 167 h 170"/>
                <a:gd name="T24" fmla="*/ 266 w 316"/>
                <a:gd name="T25" fmla="*/ 168 h 170"/>
                <a:gd name="T26" fmla="*/ 260 w 316"/>
                <a:gd name="T27" fmla="*/ 168 h 170"/>
                <a:gd name="T28" fmla="*/ 260 w 316"/>
                <a:gd name="T29" fmla="*/ 168 h 170"/>
                <a:gd name="T30" fmla="*/ 1 w 316"/>
                <a:gd name="T31" fmla="*/ 170 h 170"/>
                <a:gd name="T32" fmla="*/ 1 w 316"/>
                <a:gd name="T33" fmla="*/ 170 h 170"/>
                <a:gd name="T34" fmla="*/ 0 w 316"/>
                <a:gd name="T35" fmla="*/ 0 h 170"/>
                <a:gd name="T36" fmla="*/ 0 w 316"/>
                <a:gd name="T3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6" h="170">
                  <a:moveTo>
                    <a:pt x="0" y="0"/>
                  </a:moveTo>
                  <a:lnTo>
                    <a:pt x="0" y="0"/>
                  </a:lnTo>
                  <a:lnTo>
                    <a:pt x="316" y="0"/>
                  </a:lnTo>
                  <a:lnTo>
                    <a:pt x="316" y="0"/>
                  </a:lnTo>
                  <a:lnTo>
                    <a:pt x="299" y="140"/>
                  </a:lnTo>
                  <a:lnTo>
                    <a:pt x="299" y="140"/>
                  </a:lnTo>
                  <a:lnTo>
                    <a:pt x="298" y="147"/>
                  </a:lnTo>
                  <a:lnTo>
                    <a:pt x="295" y="152"/>
                  </a:lnTo>
                  <a:lnTo>
                    <a:pt x="289" y="156"/>
                  </a:lnTo>
                  <a:lnTo>
                    <a:pt x="284" y="160"/>
                  </a:lnTo>
                  <a:lnTo>
                    <a:pt x="279" y="164"/>
                  </a:lnTo>
                  <a:lnTo>
                    <a:pt x="272" y="167"/>
                  </a:lnTo>
                  <a:lnTo>
                    <a:pt x="266" y="168"/>
                  </a:lnTo>
                  <a:lnTo>
                    <a:pt x="260" y="168"/>
                  </a:lnTo>
                  <a:lnTo>
                    <a:pt x="260" y="168"/>
                  </a:lnTo>
                  <a:lnTo>
                    <a:pt x="1" y="170"/>
                  </a:lnTo>
                  <a:lnTo>
                    <a:pt x="1" y="170"/>
                  </a:lnTo>
                  <a:lnTo>
                    <a:pt x="0" y="0"/>
                  </a:lnTo>
                  <a:lnTo>
                    <a:pt x="0" y="0"/>
                  </a:lnTo>
                  <a:close/>
                </a:path>
              </a:pathLst>
            </a:custGeom>
            <a:solidFill>
              <a:srgbClr val="94949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22" name="Freeform 22"/>
            <p:cNvSpPr>
              <a:spLocks/>
            </p:cNvSpPr>
            <p:nvPr/>
          </p:nvSpPr>
          <p:spPr bwMode="auto">
            <a:xfrm>
              <a:off x="3062288" y="5083175"/>
              <a:ext cx="495300" cy="266700"/>
            </a:xfrm>
            <a:custGeom>
              <a:avLst/>
              <a:gdLst>
                <a:gd name="T0" fmla="*/ 0 w 312"/>
                <a:gd name="T1" fmla="*/ 0 h 168"/>
                <a:gd name="T2" fmla="*/ 0 w 312"/>
                <a:gd name="T3" fmla="*/ 0 h 168"/>
                <a:gd name="T4" fmla="*/ 312 w 312"/>
                <a:gd name="T5" fmla="*/ 0 h 168"/>
                <a:gd name="T6" fmla="*/ 312 w 312"/>
                <a:gd name="T7" fmla="*/ 0 h 168"/>
                <a:gd name="T8" fmla="*/ 295 w 312"/>
                <a:gd name="T9" fmla="*/ 140 h 168"/>
                <a:gd name="T10" fmla="*/ 295 w 312"/>
                <a:gd name="T11" fmla="*/ 140 h 168"/>
                <a:gd name="T12" fmla="*/ 294 w 312"/>
                <a:gd name="T13" fmla="*/ 147 h 168"/>
                <a:gd name="T14" fmla="*/ 291 w 312"/>
                <a:gd name="T15" fmla="*/ 152 h 168"/>
                <a:gd name="T16" fmla="*/ 285 w 312"/>
                <a:gd name="T17" fmla="*/ 156 h 168"/>
                <a:gd name="T18" fmla="*/ 280 w 312"/>
                <a:gd name="T19" fmla="*/ 160 h 168"/>
                <a:gd name="T20" fmla="*/ 275 w 312"/>
                <a:gd name="T21" fmla="*/ 164 h 168"/>
                <a:gd name="T22" fmla="*/ 269 w 312"/>
                <a:gd name="T23" fmla="*/ 167 h 168"/>
                <a:gd name="T24" fmla="*/ 262 w 312"/>
                <a:gd name="T25" fmla="*/ 168 h 168"/>
                <a:gd name="T26" fmla="*/ 257 w 312"/>
                <a:gd name="T27" fmla="*/ 168 h 168"/>
                <a:gd name="T28" fmla="*/ 257 w 312"/>
                <a:gd name="T29" fmla="*/ 168 h 168"/>
                <a:gd name="T30" fmla="*/ 0 w 312"/>
                <a:gd name="T31" fmla="*/ 168 h 168"/>
                <a:gd name="T32" fmla="*/ 0 w 312"/>
                <a:gd name="T33" fmla="*/ 168 h 168"/>
                <a:gd name="T34" fmla="*/ 0 w 312"/>
                <a:gd name="T35" fmla="*/ 0 h 168"/>
                <a:gd name="T36" fmla="*/ 0 w 312"/>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2" h="168">
                  <a:moveTo>
                    <a:pt x="0" y="0"/>
                  </a:moveTo>
                  <a:lnTo>
                    <a:pt x="0" y="0"/>
                  </a:lnTo>
                  <a:lnTo>
                    <a:pt x="312" y="0"/>
                  </a:lnTo>
                  <a:lnTo>
                    <a:pt x="312" y="0"/>
                  </a:lnTo>
                  <a:lnTo>
                    <a:pt x="295" y="140"/>
                  </a:lnTo>
                  <a:lnTo>
                    <a:pt x="295" y="140"/>
                  </a:lnTo>
                  <a:lnTo>
                    <a:pt x="294" y="147"/>
                  </a:lnTo>
                  <a:lnTo>
                    <a:pt x="291" y="152"/>
                  </a:lnTo>
                  <a:lnTo>
                    <a:pt x="285" y="156"/>
                  </a:lnTo>
                  <a:lnTo>
                    <a:pt x="280" y="160"/>
                  </a:lnTo>
                  <a:lnTo>
                    <a:pt x="275" y="164"/>
                  </a:lnTo>
                  <a:lnTo>
                    <a:pt x="269" y="167"/>
                  </a:lnTo>
                  <a:lnTo>
                    <a:pt x="262" y="168"/>
                  </a:lnTo>
                  <a:lnTo>
                    <a:pt x="257" y="168"/>
                  </a:lnTo>
                  <a:lnTo>
                    <a:pt x="257" y="168"/>
                  </a:lnTo>
                  <a:lnTo>
                    <a:pt x="0" y="168"/>
                  </a:lnTo>
                  <a:lnTo>
                    <a:pt x="0" y="168"/>
                  </a:lnTo>
                  <a:lnTo>
                    <a:pt x="0" y="0"/>
                  </a:lnTo>
                  <a:lnTo>
                    <a:pt x="0" y="0"/>
                  </a:lnTo>
                  <a:close/>
                </a:path>
              </a:pathLst>
            </a:custGeom>
            <a:solidFill>
              <a:srgbClr val="95959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23" name="Freeform 23"/>
            <p:cNvSpPr>
              <a:spLocks/>
            </p:cNvSpPr>
            <p:nvPr/>
          </p:nvSpPr>
          <p:spPr bwMode="auto">
            <a:xfrm>
              <a:off x="3068638" y="5083175"/>
              <a:ext cx="488950" cy="266700"/>
            </a:xfrm>
            <a:custGeom>
              <a:avLst/>
              <a:gdLst>
                <a:gd name="T0" fmla="*/ 0 w 308"/>
                <a:gd name="T1" fmla="*/ 0 h 168"/>
                <a:gd name="T2" fmla="*/ 0 w 308"/>
                <a:gd name="T3" fmla="*/ 0 h 168"/>
                <a:gd name="T4" fmla="*/ 308 w 308"/>
                <a:gd name="T5" fmla="*/ 0 h 168"/>
                <a:gd name="T6" fmla="*/ 308 w 308"/>
                <a:gd name="T7" fmla="*/ 0 h 168"/>
                <a:gd name="T8" fmla="*/ 291 w 308"/>
                <a:gd name="T9" fmla="*/ 140 h 168"/>
                <a:gd name="T10" fmla="*/ 291 w 308"/>
                <a:gd name="T11" fmla="*/ 140 h 168"/>
                <a:gd name="T12" fmla="*/ 290 w 308"/>
                <a:gd name="T13" fmla="*/ 147 h 168"/>
                <a:gd name="T14" fmla="*/ 287 w 308"/>
                <a:gd name="T15" fmla="*/ 152 h 168"/>
                <a:gd name="T16" fmla="*/ 281 w 308"/>
                <a:gd name="T17" fmla="*/ 156 h 168"/>
                <a:gd name="T18" fmla="*/ 277 w 308"/>
                <a:gd name="T19" fmla="*/ 160 h 168"/>
                <a:gd name="T20" fmla="*/ 271 w 308"/>
                <a:gd name="T21" fmla="*/ 164 h 168"/>
                <a:gd name="T22" fmla="*/ 265 w 308"/>
                <a:gd name="T23" fmla="*/ 166 h 168"/>
                <a:gd name="T24" fmla="*/ 258 w 308"/>
                <a:gd name="T25" fmla="*/ 168 h 168"/>
                <a:gd name="T26" fmla="*/ 253 w 308"/>
                <a:gd name="T27" fmla="*/ 168 h 168"/>
                <a:gd name="T28" fmla="*/ 253 w 308"/>
                <a:gd name="T29" fmla="*/ 168 h 168"/>
                <a:gd name="T30" fmla="*/ 0 w 308"/>
                <a:gd name="T31" fmla="*/ 167 h 168"/>
                <a:gd name="T32" fmla="*/ 0 w 308"/>
                <a:gd name="T33" fmla="*/ 167 h 168"/>
                <a:gd name="T34" fmla="*/ 0 w 308"/>
                <a:gd name="T35" fmla="*/ 0 h 168"/>
                <a:gd name="T36" fmla="*/ 0 w 308"/>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8" h="168">
                  <a:moveTo>
                    <a:pt x="0" y="0"/>
                  </a:moveTo>
                  <a:lnTo>
                    <a:pt x="0" y="0"/>
                  </a:lnTo>
                  <a:lnTo>
                    <a:pt x="308" y="0"/>
                  </a:lnTo>
                  <a:lnTo>
                    <a:pt x="308" y="0"/>
                  </a:lnTo>
                  <a:lnTo>
                    <a:pt x="291" y="140"/>
                  </a:lnTo>
                  <a:lnTo>
                    <a:pt x="291" y="140"/>
                  </a:lnTo>
                  <a:lnTo>
                    <a:pt x="290" y="147"/>
                  </a:lnTo>
                  <a:lnTo>
                    <a:pt x="287" y="152"/>
                  </a:lnTo>
                  <a:lnTo>
                    <a:pt x="281" y="156"/>
                  </a:lnTo>
                  <a:lnTo>
                    <a:pt x="277" y="160"/>
                  </a:lnTo>
                  <a:lnTo>
                    <a:pt x="271" y="164"/>
                  </a:lnTo>
                  <a:lnTo>
                    <a:pt x="265" y="166"/>
                  </a:lnTo>
                  <a:lnTo>
                    <a:pt x="258" y="168"/>
                  </a:lnTo>
                  <a:lnTo>
                    <a:pt x="253" y="168"/>
                  </a:lnTo>
                  <a:lnTo>
                    <a:pt x="253" y="168"/>
                  </a:lnTo>
                  <a:lnTo>
                    <a:pt x="0" y="167"/>
                  </a:lnTo>
                  <a:lnTo>
                    <a:pt x="0" y="167"/>
                  </a:lnTo>
                  <a:lnTo>
                    <a:pt x="0" y="0"/>
                  </a:lnTo>
                  <a:lnTo>
                    <a:pt x="0" y="0"/>
                  </a:lnTo>
                  <a:close/>
                </a:path>
              </a:pathLst>
            </a:custGeom>
            <a:solidFill>
              <a:srgbClr val="9595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24" name="Freeform 24"/>
            <p:cNvSpPr>
              <a:spLocks/>
            </p:cNvSpPr>
            <p:nvPr/>
          </p:nvSpPr>
          <p:spPr bwMode="auto">
            <a:xfrm>
              <a:off x="3074988" y="5083175"/>
              <a:ext cx="482600" cy="266700"/>
            </a:xfrm>
            <a:custGeom>
              <a:avLst/>
              <a:gdLst>
                <a:gd name="T0" fmla="*/ 0 w 304"/>
                <a:gd name="T1" fmla="*/ 0 h 168"/>
                <a:gd name="T2" fmla="*/ 0 w 304"/>
                <a:gd name="T3" fmla="*/ 0 h 168"/>
                <a:gd name="T4" fmla="*/ 304 w 304"/>
                <a:gd name="T5" fmla="*/ 0 h 168"/>
                <a:gd name="T6" fmla="*/ 304 w 304"/>
                <a:gd name="T7" fmla="*/ 0 h 168"/>
                <a:gd name="T8" fmla="*/ 287 w 304"/>
                <a:gd name="T9" fmla="*/ 140 h 168"/>
                <a:gd name="T10" fmla="*/ 287 w 304"/>
                <a:gd name="T11" fmla="*/ 140 h 168"/>
                <a:gd name="T12" fmla="*/ 286 w 304"/>
                <a:gd name="T13" fmla="*/ 147 h 168"/>
                <a:gd name="T14" fmla="*/ 283 w 304"/>
                <a:gd name="T15" fmla="*/ 152 h 168"/>
                <a:gd name="T16" fmla="*/ 279 w 304"/>
                <a:gd name="T17" fmla="*/ 156 h 168"/>
                <a:gd name="T18" fmla="*/ 273 w 304"/>
                <a:gd name="T19" fmla="*/ 160 h 168"/>
                <a:gd name="T20" fmla="*/ 267 w 304"/>
                <a:gd name="T21" fmla="*/ 164 h 168"/>
                <a:gd name="T22" fmla="*/ 261 w 304"/>
                <a:gd name="T23" fmla="*/ 166 h 168"/>
                <a:gd name="T24" fmla="*/ 254 w 304"/>
                <a:gd name="T25" fmla="*/ 167 h 168"/>
                <a:gd name="T26" fmla="*/ 249 w 304"/>
                <a:gd name="T27" fmla="*/ 168 h 168"/>
                <a:gd name="T28" fmla="*/ 249 w 304"/>
                <a:gd name="T29" fmla="*/ 168 h 168"/>
                <a:gd name="T30" fmla="*/ 0 w 304"/>
                <a:gd name="T31" fmla="*/ 166 h 168"/>
                <a:gd name="T32" fmla="*/ 0 w 304"/>
                <a:gd name="T33" fmla="*/ 166 h 168"/>
                <a:gd name="T34" fmla="*/ 0 w 304"/>
                <a:gd name="T35" fmla="*/ 0 h 168"/>
                <a:gd name="T36" fmla="*/ 0 w 304"/>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4" h="168">
                  <a:moveTo>
                    <a:pt x="0" y="0"/>
                  </a:moveTo>
                  <a:lnTo>
                    <a:pt x="0" y="0"/>
                  </a:lnTo>
                  <a:lnTo>
                    <a:pt x="304" y="0"/>
                  </a:lnTo>
                  <a:lnTo>
                    <a:pt x="304" y="0"/>
                  </a:lnTo>
                  <a:lnTo>
                    <a:pt x="287" y="140"/>
                  </a:lnTo>
                  <a:lnTo>
                    <a:pt x="287" y="140"/>
                  </a:lnTo>
                  <a:lnTo>
                    <a:pt x="286" y="147"/>
                  </a:lnTo>
                  <a:lnTo>
                    <a:pt x="283" y="152"/>
                  </a:lnTo>
                  <a:lnTo>
                    <a:pt x="279" y="156"/>
                  </a:lnTo>
                  <a:lnTo>
                    <a:pt x="273" y="160"/>
                  </a:lnTo>
                  <a:lnTo>
                    <a:pt x="267" y="164"/>
                  </a:lnTo>
                  <a:lnTo>
                    <a:pt x="261" y="166"/>
                  </a:lnTo>
                  <a:lnTo>
                    <a:pt x="254" y="167"/>
                  </a:lnTo>
                  <a:lnTo>
                    <a:pt x="249" y="168"/>
                  </a:lnTo>
                  <a:lnTo>
                    <a:pt x="249" y="168"/>
                  </a:lnTo>
                  <a:lnTo>
                    <a:pt x="0" y="166"/>
                  </a:lnTo>
                  <a:lnTo>
                    <a:pt x="0" y="166"/>
                  </a:lnTo>
                  <a:lnTo>
                    <a:pt x="0" y="0"/>
                  </a:lnTo>
                  <a:lnTo>
                    <a:pt x="0" y="0"/>
                  </a:lnTo>
                  <a:close/>
                </a:path>
              </a:pathLst>
            </a:custGeom>
            <a:solidFill>
              <a:srgbClr val="9696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25" name="Freeform 25"/>
            <p:cNvSpPr>
              <a:spLocks/>
            </p:cNvSpPr>
            <p:nvPr/>
          </p:nvSpPr>
          <p:spPr bwMode="auto">
            <a:xfrm>
              <a:off x="3081338" y="5083175"/>
              <a:ext cx="476250" cy="266700"/>
            </a:xfrm>
            <a:custGeom>
              <a:avLst/>
              <a:gdLst>
                <a:gd name="T0" fmla="*/ 0 w 300"/>
                <a:gd name="T1" fmla="*/ 0 h 168"/>
                <a:gd name="T2" fmla="*/ 0 w 300"/>
                <a:gd name="T3" fmla="*/ 0 h 168"/>
                <a:gd name="T4" fmla="*/ 300 w 300"/>
                <a:gd name="T5" fmla="*/ 0 h 168"/>
                <a:gd name="T6" fmla="*/ 300 w 300"/>
                <a:gd name="T7" fmla="*/ 0 h 168"/>
                <a:gd name="T8" fmla="*/ 283 w 300"/>
                <a:gd name="T9" fmla="*/ 140 h 168"/>
                <a:gd name="T10" fmla="*/ 283 w 300"/>
                <a:gd name="T11" fmla="*/ 140 h 168"/>
                <a:gd name="T12" fmla="*/ 282 w 300"/>
                <a:gd name="T13" fmla="*/ 147 h 168"/>
                <a:gd name="T14" fmla="*/ 279 w 300"/>
                <a:gd name="T15" fmla="*/ 152 h 168"/>
                <a:gd name="T16" fmla="*/ 275 w 300"/>
                <a:gd name="T17" fmla="*/ 156 h 168"/>
                <a:gd name="T18" fmla="*/ 269 w 300"/>
                <a:gd name="T19" fmla="*/ 160 h 168"/>
                <a:gd name="T20" fmla="*/ 264 w 300"/>
                <a:gd name="T21" fmla="*/ 163 h 168"/>
                <a:gd name="T22" fmla="*/ 257 w 300"/>
                <a:gd name="T23" fmla="*/ 166 h 168"/>
                <a:gd name="T24" fmla="*/ 252 w 300"/>
                <a:gd name="T25" fmla="*/ 167 h 168"/>
                <a:gd name="T26" fmla="*/ 245 w 300"/>
                <a:gd name="T27" fmla="*/ 168 h 168"/>
                <a:gd name="T28" fmla="*/ 245 w 300"/>
                <a:gd name="T29" fmla="*/ 168 h 168"/>
                <a:gd name="T30" fmla="*/ 0 w 300"/>
                <a:gd name="T31" fmla="*/ 164 h 168"/>
                <a:gd name="T32" fmla="*/ 0 w 300"/>
                <a:gd name="T33" fmla="*/ 164 h 168"/>
                <a:gd name="T34" fmla="*/ 0 w 300"/>
                <a:gd name="T35" fmla="*/ 0 h 168"/>
                <a:gd name="T36" fmla="*/ 0 w 300"/>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0" h="168">
                  <a:moveTo>
                    <a:pt x="0" y="0"/>
                  </a:moveTo>
                  <a:lnTo>
                    <a:pt x="0" y="0"/>
                  </a:lnTo>
                  <a:lnTo>
                    <a:pt x="300" y="0"/>
                  </a:lnTo>
                  <a:lnTo>
                    <a:pt x="300" y="0"/>
                  </a:lnTo>
                  <a:lnTo>
                    <a:pt x="283" y="140"/>
                  </a:lnTo>
                  <a:lnTo>
                    <a:pt x="283" y="140"/>
                  </a:lnTo>
                  <a:lnTo>
                    <a:pt x="282" y="147"/>
                  </a:lnTo>
                  <a:lnTo>
                    <a:pt x="279" y="152"/>
                  </a:lnTo>
                  <a:lnTo>
                    <a:pt x="275" y="156"/>
                  </a:lnTo>
                  <a:lnTo>
                    <a:pt x="269" y="160"/>
                  </a:lnTo>
                  <a:lnTo>
                    <a:pt x="264" y="163"/>
                  </a:lnTo>
                  <a:lnTo>
                    <a:pt x="257" y="166"/>
                  </a:lnTo>
                  <a:lnTo>
                    <a:pt x="252" y="167"/>
                  </a:lnTo>
                  <a:lnTo>
                    <a:pt x="245" y="168"/>
                  </a:lnTo>
                  <a:lnTo>
                    <a:pt x="245" y="168"/>
                  </a:lnTo>
                  <a:lnTo>
                    <a:pt x="0" y="164"/>
                  </a:lnTo>
                  <a:lnTo>
                    <a:pt x="0" y="164"/>
                  </a:lnTo>
                  <a:lnTo>
                    <a:pt x="0" y="0"/>
                  </a:lnTo>
                  <a:lnTo>
                    <a:pt x="0" y="0"/>
                  </a:lnTo>
                  <a:close/>
                </a:path>
              </a:pathLst>
            </a:custGeom>
            <a:solidFill>
              <a:srgbClr val="97979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26" name="Freeform 26"/>
            <p:cNvSpPr>
              <a:spLocks/>
            </p:cNvSpPr>
            <p:nvPr/>
          </p:nvSpPr>
          <p:spPr bwMode="auto">
            <a:xfrm>
              <a:off x="3086101" y="5083175"/>
              <a:ext cx="471488" cy="266700"/>
            </a:xfrm>
            <a:custGeom>
              <a:avLst/>
              <a:gdLst>
                <a:gd name="T0" fmla="*/ 0 w 297"/>
                <a:gd name="T1" fmla="*/ 0 h 168"/>
                <a:gd name="T2" fmla="*/ 0 w 297"/>
                <a:gd name="T3" fmla="*/ 0 h 168"/>
                <a:gd name="T4" fmla="*/ 297 w 297"/>
                <a:gd name="T5" fmla="*/ 0 h 168"/>
                <a:gd name="T6" fmla="*/ 297 w 297"/>
                <a:gd name="T7" fmla="*/ 0 h 168"/>
                <a:gd name="T8" fmla="*/ 280 w 297"/>
                <a:gd name="T9" fmla="*/ 140 h 168"/>
                <a:gd name="T10" fmla="*/ 280 w 297"/>
                <a:gd name="T11" fmla="*/ 140 h 168"/>
                <a:gd name="T12" fmla="*/ 279 w 297"/>
                <a:gd name="T13" fmla="*/ 147 h 168"/>
                <a:gd name="T14" fmla="*/ 276 w 297"/>
                <a:gd name="T15" fmla="*/ 152 h 168"/>
                <a:gd name="T16" fmla="*/ 272 w 297"/>
                <a:gd name="T17" fmla="*/ 156 h 168"/>
                <a:gd name="T18" fmla="*/ 266 w 297"/>
                <a:gd name="T19" fmla="*/ 160 h 168"/>
                <a:gd name="T20" fmla="*/ 261 w 297"/>
                <a:gd name="T21" fmla="*/ 163 h 168"/>
                <a:gd name="T22" fmla="*/ 254 w 297"/>
                <a:gd name="T23" fmla="*/ 166 h 168"/>
                <a:gd name="T24" fmla="*/ 249 w 297"/>
                <a:gd name="T25" fmla="*/ 167 h 168"/>
                <a:gd name="T26" fmla="*/ 243 w 297"/>
                <a:gd name="T27" fmla="*/ 168 h 168"/>
                <a:gd name="T28" fmla="*/ 243 w 297"/>
                <a:gd name="T29" fmla="*/ 168 h 168"/>
                <a:gd name="T30" fmla="*/ 1 w 297"/>
                <a:gd name="T31" fmla="*/ 163 h 168"/>
                <a:gd name="T32" fmla="*/ 1 w 297"/>
                <a:gd name="T33" fmla="*/ 163 h 168"/>
                <a:gd name="T34" fmla="*/ 0 w 297"/>
                <a:gd name="T35" fmla="*/ 0 h 168"/>
                <a:gd name="T36" fmla="*/ 0 w 297"/>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68">
                  <a:moveTo>
                    <a:pt x="0" y="0"/>
                  </a:moveTo>
                  <a:lnTo>
                    <a:pt x="0" y="0"/>
                  </a:lnTo>
                  <a:lnTo>
                    <a:pt x="297" y="0"/>
                  </a:lnTo>
                  <a:lnTo>
                    <a:pt x="297" y="0"/>
                  </a:lnTo>
                  <a:lnTo>
                    <a:pt x="280" y="140"/>
                  </a:lnTo>
                  <a:lnTo>
                    <a:pt x="280" y="140"/>
                  </a:lnTo>
                  <a:lnTo>
                    <a:pt x="279" y="147"/>
                  </a:lnTo>
                  <a:lnTo>
                    <a:pt x="276" y="152"/>
                  </a:lnTo>
                  <a:lnTo>
                    <a:pt x="272" y="156"/>
                  </a:lnTo>
                  <a:lnTo>
                    <a:pt x="266" y="160"/>
                  </a:lnTo>
                  <a:lnTo>
                    <a:pt x="261" y="163"/>
                  </a:lnTo>
                  <a:lnTo>
                    <a:pt x="254" y="166"/>
                  </a:lnTo>
                  <a:lnTo>
                    <a:pt x="249" y="167"/>
                  </a:lnTo>
                  <a:lnTo>
                    <a:pt x="243" y="168"/>
                  </a:lnTo>
                  <a:lnTo>
                    <a:pt x="243" y="168"/>
                  </a:lnTo>
                  <a:lnTo>
                    <a:pt x="1" y="163"/>
                  </a:lnTo>
                  <a:lnTo>
                    <a:pt x="1" y="163"/>
                  </a:lnTo>
                  <a:lnTo>
                    <a:pt x="0" y="0"/>
                  </a:lnTo>
                  <a:lnTo>
                    <a:pt x="0" y="0"/>
                  </a:lnTo>
                  <a:close/>
                </a:path>
              </a:pathLst>
            </a:custGeom>
            <a:solidFill>
              <a:srgbClr val="97979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27" name="Freeform 27"/>
            <p:cNvSpPr>
              <a:spLocks/>
            </p:cNvSpPr>
            <p:nvPr/>
          </p:nvSpPr>
          <p:spPr bwMode="auto">
            <a:xfrm>
              <a:off x="3092451" y="5083175"/>
              <a:ext cx="465138" cy="266700"/>
            </a:xfrm>
            <a:custGeom>
              <a:avLst/>
              <a:gdLst>
                <a:gd name="T0" fmla="*/ 0 w 293"/>
                <a:gd name="T1" fmla="*/ 0 h 168"/>
                <a:gd name="T2" fmla="*/ 0 w 293"/>
                <a:gd name="T3" fmla="*/ 0 h 168"/>
                <a:gd name="T4" fmla="*/ 293 w 293"/>
                <a:gd name="T5" fmla="*/ 0 h 168"/>
                <a:gd name="T6" fmla="*/ 293 w 293"/>
                <a:gd name="T7" fmla="*/ 0 h 168"/>
                <a:gd name="T8" fmla="*/ 276 w 293"/>
                <a:gd name="T9" fmla="*/ 140 h 168"/>
                <a:gd name="T10" fmla="*/ 276 w 293"/>
                <a:gd name="T11" fmla="*/ 140 h 168"/>
                <a:gd name="T12" fmla="*/ 275 w 293"/>
                <a:gd name="T13" fmla="*/ 147 h 168"/>
                <a:gd name="T14" fmla="*/ 272 w 293"/>
                <a:gd name="T15" fmla="*/ 152 h 168"/>
                <a:gd name="T16" fmla="*/ 268 w 293"/>
                <a:gd name="T17" fmla="*/ 156 h 168"/>
                <a:gd name="T18" fmla="*/ 262 w 293"/>
                <a:gd name="T19" fmla="*/ 160 h 168"/>
                <a:gd name="T20" fmla="*/ 257 w 293"/>
                <a:gd name="T21" fmla="*/ 163 h 168"/>
                <a:gd name="T22" fmla="*/ 250 w 293"/>
                <a:gd name="T23" fmla="*/ 166 h 168"/>
                <a:gd name="T24" fmla="*/ 245 w 293"/>
                <a:gd name="T25" fmla="*/ 167 h 168"/>
                <a:gd name="T26" fmla="*/ 239 w 293"/>
                <a:gd name="T27" fmla="*/ 168 h 168"/>
                <a:gd name="T28" fmla="*/ 239 w 293"/>
                <a:gd name="T29" fmla="*/ 168 h 168"/>
                <a:gd name="T30" fmla="*/ 0 w 293"/>
                <a:gd name="T31" fmla="*/ 163 h 168"/>
                <a:gd name="T32" fmla="*/ 0 w 293"/>
                <a:gd name="T33" fmla="*/ 163 h 168"/>
                <a:gd name="T34" fmla="*/ 0 w 293"/>
                <a:gd name="T35" fmla="*/ 0 h 168"/>
                <a:gd name="T36" fmla="*/ 0 w 293"/>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 h="168">
                  <a:moveTo>
                    <a:pt x="0" y="0"/>
                  </a:moveTo>
                  <a:lnTo>
                    <a:pt x="0" y="0"/>
                  </a:lnTo>
                  <a:lnTo>
                    <a:pt x="293" y="0"/>
                  </a:lnTo>
                  <a:lnTo>
                    <a:pt x="293" y="0"/>
                  </a:lnTo>
                  <a:lnTo>
                    <a:pt x="276" y="140"/>
                  </a:lnTo>
                  <a:lnTo>
                    <a:pt x="276" y="140"/>
                  </a:lnTo>
                  <a:lnTo>
                    <a:pt x="275" y="147"/>
                  </a:lnTo>
                  <a:lnTo>
                    <a:pt x="272" y="152"/>
                  </a:lnTo>
                  <a:lnTo>
                    <a:pt x="268" y="156"/>
                  </a:lnTo>
                  <a:lnTo>
                    <a:pt x="262" y="160"/>
                  </a:lnTo>
                  <a:lnTo>
                    <a:pt x="257" y="163"/>
                  </a:lnTo>
                  <a:lnTo>
                    <a:pt x="250" y="166"/>
                  </a:lnTo>
                  <a:lnTo>
                    <a:pt x="245" y="167"/>
                  </a:lnTo>
                  <a:lnTo>
                    <a:pt x="239" y="168"/>
                  </a:lnTo>
                  <a:lnTo>
                    <a:pt x="239" y="168"/>
                  </a:lnTo>
                  <a:lnTo>
                    <a:pt x="0" y="163"/>
                  </a:lnTo>
                  <a:lnTo>
                    <a:pt x="0" y="163"/>
                  </a:lnTo>
                  <a:lnTo>
                    <a:pt x="0" y="0"/>
                  </a:lnTo>
                  <a:lnTo>
                    <a:pt x="0" y="0"/>
                  </a:lnTo>
                  <a:close/>
                </a:path>
              </a:pathLst>
            </a:custGeom>
            <a:solidFill>
              <a:srgbClr val="98989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28" name="Freeform 28"/>
            <p:cNvSpPr>
              <a:spLocks/>
            </p:cNvSpPr>
            <p:nvPr/>
          </p:nvSpPr>
          <p:spPr bwMode="auto">
            <a:xfrm>
              <a:off x="3098801" y="5083175"/>
              <a:ext cx="458788" cy="266700"/>
            </a:xfrm>
            <a:custGeom>
              <a:avLst/>
              <a:gdLst>
                <a:gd name="T0" fmla="*/ 0 w 289"/>
                <a:gd name="T1" fmla="*/ 0 h 168"/>
                <a:gd name="T2" fmla="*/ 0 w 289"/>
                <a:gd name="T3" fmla="*/ 0 h 168"/>
                <a:gd name="T4" fmla="*/ 289 w 289"/>
                <a:gd name="T5" fmla="*/ 0 h 168"/>
                <a:gd name="T6" fmla="*/ 289 w 289"/>
                <a:gd name="T7" fmla="*/ 0 h 168"/>
                <a:gd name="T8" fmla="*/ 272 w 289"/>
                <a:gd name="T9" fmla="*/ 140 h 168"/>
                <a:gd name="T10" fmla="*/ 272 w 289"/>
                <a:gd name="T11" fmla="*/ 140 h 168"/>
                <a:gd name="T12" fmla="*/ 271 w 289"/>
                <a:gd name="T13" fmla="*/ 147 h 168"/>
                <a:gd name="T14" fmla="*/ 268 w 289"/>
                <a:gd name="T15" fmla="*/ 151 h 168"/>
                <a:gd name="T16" fmla="*/ 264 w 289"/>
                <a:gd name="T17" fmla="*/ 156 h 168"/>
                <a:gd name="T18" fmla="*/ 258 w 289"/>
                <a:gd name="T19" fmla="*/ 160 h 168"/>
                <a:gd name="T20" fmla="*/ 253 w 289"/>
                <a:gd name="T21" fmla="*/ 163 h 168"/>
                <a:gd name="T22" fmla="*/ 248 w 289"/>
                <a:gd name="T23" fmla="*/ 166 h 168"/>
                <a:gd name="T24" fmla="*/ 235 w 289"/>
                <a:gd name="T25" fmla="*/ 168 h 168"/>
                <a:gd name="T26" fmla="*/ 235 w 289"/>
                <a:gd name="T27" fmla="*/ 168 h 168"/>
                <a:gd name="T28" fmla="*/ 0 w 289"/>
                <a:gd name="T29" fmla="*/ 161 h 168"/>
                <a:gd name="T30" fmla="*/ 0 w 289"/>
                <a:gd name="T31" fmla="*/ 161 h 168"/>
                <a:gd name="T32" fmla="*/ 0 w 289"/>
                <a:gd name="T33" fmla="*/ 0 h 168"/>
                <a:gd name="T34" fmla="*/ 0 w 28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9" h="168">
                  <a:moveTo>
                    <a:pt x="0" y="0"/>
                  </a:moveTo>
                  <a:lnTo>
                    <a:pt x="0" y="0"/>
                  </a:lnTo>
                  <a:lnTo>
                    <a:pt x="289" y="0"/>
                  </a:lnTo>
                  <a:lnTo>
                    <a:pt x="289" y="0"/>
                  </a:lnTo>
                  <a:lnTo>
                    <a:pt x="272" y="140"/>
                  </a:lnTo>
                  <a:lnTo>
                    <a:pt x="272" y="140"/>
                  </a:lnTo>
                  <a:lnTo>
                    <a:pt x="271" y="147"/>
                  </a:lnTo>
                  <a:lnTo>
                    <a:pt x="268" y="151"/>
                  </a:lnTo>
                  <a:lnTo>
                    <a:pt x="264" y="156"/>
                  </a:lnTo>
                  <a:lnTo>
                    <a:pt x="258" y="160"/>
                  </a:lnTo>
                  <a:lnTo>
                    <a:pt x="253" y="163"/>
                  </a:lnTo>
                  <a:lnTo>
                    <a:pt x="248" y="166"/>
                  </a:lnTo>
                  <a:lnTo>
                    <a:pt x="235" y="168"/>
                  </a:lnTo>
                  <a:lnTo>
                    <a:pt x="235" y="168"/>
                  </a:lnTo>
                  <a:lnTo>
                    <a:pt x="0" y="161"/>
                  </a:lnTo>
                  <a:lnTo>
                    <a:pt x="0" y="161"/>
                  </a:lnTo>
                  <a:lnTo>
                    <a:pt x="0" y="0"/>
                  </a:lnTo>
                  <a:lnTo>
                    <a:pt x="0" y="0"/>
                  </a:lnTo>
                  <a:close/>
                </a:path>
              </a:pathLst>
            </a:custGeom>
            <a:solidFill>
              <a:srgbClr val="99999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29" name="Freeform 29"/>
            <p:cNvSpPr>
              <a:spLocks/>
            </p:cNvSpPr>
            <p:nvPr/>
          </p:nvSpPr>
          <p:spPr bwMode="auto">
            <a:xfrm>
              <a:off x="3105151" y="5083175"/>
              <a:ext cx="452438" cy="265113"/>
            </a:xfrm>
            <a:custGeom>
              <a:avLst/>
              <a:gdLst>
                <a:gd name="T0" fmla="*/ 0 w 285"/>
                <a:gd name="T1" fmla="*/ 0 h 167"/>
                <a:gd name="T2" fmla="*/ 0 w 285"/>
                <a:gd name="T3" fmla="*/ 0 h 167"/>
                <a:gd name="T4" fmla="*/ 285 w 285"/>
                <a:gd name="T5" fmla="*/ 0 h 167"/>
                <a:gd name="T6" fmla="*/ 285 w 285"/>
                <a:gd name="T7" fmla="*/ 0 h 167"/>
                <a:gd name="T8" fmla="*/ 268 w 285"/>
                <a:gd name="T9" fmla="*/ 140 h 167"/>
                <a:gd name="T10" fmla="*/ 268 w 285"/>
                <a:gd name="T11" fmla="*/ 140 h 167"/>
                <a:gd name="T12" fmla="*/ 267 w 285"/>
                <a:gd name="T13" fmla="*/ 147 h 167"/>
                <a:gd name="T14" fmla="*/ 264 w 285"/>
                <a:gd name="T15" fmla="*/ 151 h 167"/>
                <a:gd name="T16" fmla="*/ 260 w 285"/>
                <a:gd name="T17" fmla="*/ 156 h 167"/>
                <a:gd name="T18" fmla="*/ 254 w 285"/>
                <a:gd name="T19" fmla="*/ 160 h 167"/>
                <a:gd name="T20" fmla="*/ 249 w 285"/>
                <a:gd name="T21" fmla="*/ 163 h 167"/>
                <a:gd name="T22" fmla="*/ 244 w 285"/>
                <a:gd name="T23" fmla="*/ 166 h 167"/>
                <a:gd name="T24" fmla="*/ 231 w 285"/>
                <a:gd name="T25" fmla="*/ 167 h 167"/>
                <a:gd name="T26" fmla="*/ 231 w 285"/>
                <a:gd name="T27" fmla="*/ 167 h 167"/>
                <a:gd name="T28" fmla="*/ 0 w 285"/>
                <a:gd name="T29" fmla="*/ 160 h 167"/>
                <a:gd name="T30" fmla="*/ 0 w 285"/>
                <a:gd name="T31" fmla="*/ 160 h 167"/>
                <a:gd name="T32" fmla="*/ 0 w 285"/>
                <a:gd name="T33" fmla="*/ 0 h 167"/>
                <a:gd name="T34" fmla="*/ 0 w 285"/>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167">
                  <a:moveTo>
                    <a:pt x="0" y="0"/>
                  </a:moveTo>
                  <a:lnTo>
                    <a:pt x="0" y="0"/>
                  </a:lnTo>
                  <a:lnTo>
                    <a:pt x="285" y="0"/>
                  </a:lnTo>
                  <a:lnTo>
                    <a:pt x="285" y="0"/>
                  </a:lnTo>
                  <a:lnTo>
                    <a:pt x="268" y="140"/>
                  </a:lnTo>
                  <a:lnTo>
                    <a:pt x="268" y="140"/>
                  </a:lnTo>
                  <a:lnTo>
                    <a:pt x="267" y="147"/>
                  </a:lnTo>
                  <a:lnTo>
                    <a:pt x="264" y="151"/>
                  </a:lnTo>
                  <a:lnTo>
                    <a:pt x="260" y="156"/>
                  </a:lnTo>
                  <a:lnTo>
                    <a:pt x="254" y="160"/>
                  </a:lnTo>
                  <a:lnTo>
                    <a:pt x="249" y="163"/>
                  </a:lnTo>
                  <a:lnTo>
                    <a:pt x="244" y="166"/>
                  </a:lnTo>
                  <a:lnTo>
                    <a:pt x="231" y="167"/>
                  </a:lnTo>
                  <a:lnTo>
                    <a:pt x="231" y="167"/>
                  </a:lnTo>
                  <a:lnTo>
                    <a:pt x="0" y="160"/>
                  </a:lnTo>
                  <a:lnTo>
                    <a:pt x="0" y="160"/>
                  </a:lnTo>
                  <a:lnTo>
                    <a:pt x="0" y="0"/>
                  </a:lnTo>
                  <a:lnTo>
                    <a:pt x="0" y="0"/>
                  </a:lnTo>
                  <a:close/>
                </a:path>
              </a:pathLst>
            </a:custGeom>
            <a:solidFill>
              <a:srgbClr val="99999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30" name="Freeform 30"/>
            <p:cNvSpPr>
              <a:spLocks/>
            </p:cNvSpPr>
            <p:nvPr/>
          </p:nvSpPr>
          <p:spPr bwMode="auto">
            <a:xfrm>
              <a:off x="3111501" y="5083175"/>
              <a:ext cx="446088" cy="265113"/>
            </a:xfrm>
            <a:custGeom>
              <a:avLst/>
              <a:gdLst>
                <a:gd name="T0" fmla="*/ 0 w 281"/>
                <a:gd name="T1" fmla="*/ 0 h 167"/>
                <a:gd name="T2" fmla="*/ 0 w 281"/>
                <a:gd name="T3" fmla="*/ 0 h 167"/>
                <a:gd name="T4" fmla="*/ 281 w 281"/>
                <a:gd name="T5" fmla="*/ 0 h 167"/>
                <a:gd name="T6" fmla="*/ 281 w 281"/>
                <a:gd name="T7" fmla="*/ 0 h 167"/>
                <a:gd name="T8" fmla="*/ 264 w 281"/>
                <a:gd name="T9" fmla="*/ 140 h 167"/>
                <a:gd name="T10" fmla="*/ 264 w 281"/>
                <a:gd name="T11" fmla="*/ 140 h 167"/>
                <a:gd name="T12" fmla="*/ 263 w 281"/>
                <a:gd name="T13" fmla="*/ 145 h 167"/>
                <a:gd name="T14" fmla="*/ 260 w 281"/>
                <a:gd name="T15" fmla="*/ 151 h 167"/>
                <a:gd name="T16" fmla="*/ 256 w 281"/>
                <a:gd name="T17" fmla="*/ 156 h 167"/>
                <a:gd name="T18" fmla="*/ 250 w 281"/>
                <a:gd name="T19" fmla="*/ 160 h 167"/>
                <a:gd name="T20" fmla="*/ 245 w 281"/>
                <a:gd name="T21" fmla="*/ 163 h 167"/>
                <a:gd name="T22" fmla="*/ 240 w 281"/>
                <a:gd name="T23" fmla="*/ 166 h 167"/>
                <a:gd name="T24" fmla="*/ 229 w 281"/>
                <a:gd name="T25" fmla="*/ 167 h 167"/>
                <a:gd name="T26" fmla="*/ 229 w 281"/>
                <a:gd name="T27" fmla="*/ 167 h 167"/>
                <a:gd name="T28" fmla="*/ 0 w 281"/>
                <a:gd name="T29" fmla="*/ 159 h 167"/>
                <a:gd name="T30" fmla="*/ 0 w 281"/>
                <a:gd name="T31" fmla="*/ 159 h 167"/>
                <a:gd name="T32" fmla="*/ 0 w 281"/>
                <a:gd name="T33" fmla="*/ 0 h 167"/>
                <a:gd name="T34" fmla="*/ 0 w 281"/>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1" h="167">
                  <a:moveTo>
                    <a:pt x="0" y="0"/>
                  </a:moveTo>
                  <a:lnTo>
                    <a:pt x="0" y="0"/>
                  </a:lnTo>
                  <a:lnTo>
                    <a:pt x="281" y="0"/>
                  </a:lnTo>
                  <a:lnTo>
                    <a:pt x="281" y="0"/>
                  </a:lnTo>
                  <a:lnTo>
                    <a:pt x="264" y="140"/>
                  </a:lnTo>
                  <a:lnTo>
                    <a:pt x="264" y="140"/>
                  </a:lnTo>
                  <a:lnTo>
                    <a:pt x="263" y="145"/>
                  </a:lnTo>
                  <a:lnTo>
                    <a:pt x="260" y="151"/>
                  </a:lnTo>
                  <a:lnTo>
                    <a:pt x="256" y="156"/>
                  </a:lnTo>
                  <a:lnTo>
                    <a:pt x="250" y="160"/>
                  </a:lnTo>
                  <a:lnTo>
                    <a:pt x="245" y="163"/>
                  </a:lnTo>
                  <a:lnTo>
                    <a:pt x="240" y="166"/>
                  </a:lnTo>
                  <a:lnTo>
                    <a:pt x="229" y="167"/>
                  </a:lnTo>
                  <a:lnTo>
                    <a:pt x="229" y="167"/>
                  </a:lnTo>
                  <a:lnTo>
                    <a:pt x="0" y="159"/>
                  </a:lnTo>
                  <a:lnTo>
                    <a:pt x="0" y="159"/>
                  </a:lnTo>
                  <a:lnTo>
                    <a:pt x="0" y="0"/>
                  </a:lnTo>
                  <a:lnTo>
                    <a:pt x="0" y="0"/>
                  </a:lnTo>
                  <a:close/>
                </a:path>
              </a:pathLst>
            </a:custGeom>
            <a:solidFill>
              <a:srgbClr val="9A9A9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31" name="Freeform 31"/>
            <p:cNvSpPr>
              <a:spLocks/>
            </p:cNvSpPr>
            <p:nvPr/>
          </p:nvSpPr>
          <p:spPr bwMode="auto">
            <a:xfrm>
              <a:off x="3116263" y="5083175"/>
              <a:ext cx="441325" cy="265113"/>
            </a:xfrm>
            <a:custGeom>
              <a:avLst/>
              <a:gdLst>
                <a:gd name="T0" fmla="*/ 1 w 278"/>
                <a:gd name="T1" fmla="*/ 0 h 167"/>
                <a:gd name="T2" fmla="*/ 1 w 278"/>
                <a:gd name="T3" fmla="*/ 0 h 167"/>
                <a:gd name="T4" fmla="*/ 278 w 278"/>
                <a:gd name="T5" fmla="*/ 0 h 167"/>
                <a:gd name="T6" fmla="*/ 278 w 278"/>
                <a:gd name="T7" fmla="*/ 0 h 167"/>
                <a:gd name="T8" fmla="*/ 261 w 278"/>
                <a:gd name="T9" fmla="*/ 140 h 167"/>
                <a:gd name="T10" fmla="*/ 261 w 278"/>
                <a:gd name="T11" fmla="*/ 140 h 167"/>
                <a:gd name="T12" fmla="*/ 260 w 278"/>
                <a:gd name="T13" fmla="*/ 145 h 167"/>
                <a:gd name="T14" fmla="*/ 257 w 278"/>
                <a:gd name="T15" fmla="*/ 151 h 167"/>
                <a:gd name="T16" fmla="*/ 253 w 278"/>
                <a:gd name="T17" fmla="*/ 156 h 167"/>
                <a:gd name="T18" fmla="*/ 247 w 278"/>
                <a:gd name="T19" fmla="*/ 159 h 167"/>
                <a:gd name="T20" fmla="*/ 242 w 278"/>
                <a:gd name="T21" fmla="*/ 163 h 167"/>
                <a:gd name="T22" fmla="*/ 237 w 278"/>
                <a:gd name="T23" fmla="*/ 166 h 167"/>
                <a:gd name="T24" fmla="*/ 226 w 278"/>
                <a:gd name="T25" fmla="*/ 167 h 167"/>
                <a:gd name="T26" fmla="*/ 226 w 278"/>
                <a:gd name="T27" fmla="*/ 167 h 167"/>
                <a:gd name="T28" fmla="*/ 0 w 278"/>
                <a:gd name="T29" fmla="*/ 157 h 167"/>
                <a:gd name="T30" fmla="*/ 0 w 278"/>
                <a:gd name="T31" fmla="*/ 157 h 167"/>
                <a:gd name="T32" fmla="*/ 1 w 278"/>
                <a:gd name="T33" fmla="*/ 0 h 167"/>
                <a:gd name="T34" fmla="*/ 1 w 278"/>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167">
                  <a:moveTo>
                    <a:pt x="1" y="0"/>
                  </a:moveTo>
                  <a:lnTo>
                    <a:pt x="1" y="0"/>
                  </a:lnTo>
                  <a:lnTo>
                    <a:pt x="278" y="0"/>
                  </a:lnTo>
                  <a:lnTo>
                    <a:pt x="278" y="0"/>
                  </a:lnTo>
                  <a:lnTo>
                    <a:pt x="261" y="140"/>
                  </a:lnTo>
                  <a:lnTo>
                    <a:pt x="261" y="140"/>
                  </a:lnTo>
                  <a:lnTo>
                    <a:pt x="260" y="145"/>
                  </a:lnTo>
                  <a:lnTo>
                    <a:pt x="257" y="151"/>
                  </a:lnTo>
                  <a:lnTo>
                    <a:pt x="253" y="156"/>
                  </a:lnTo>
                  <a:lnTo>
                    <a:pt x="247" y="159"/>
                  </a:lnTo>
                  <a:lnTo>
                    <a:pt x="242" y="163"/>
                  </a:lnTo>
                  <a:lnTo>
                    <a:pt x="237" y="166"/>
                  </a:lnTo>
                  <a:lnTo>
                    <a:pt x="226" y="167"/>
                  </a:lnTo>
                  <a:lnTo>
                    <a:pt x="226" y="167"/>
                  </a:lnTo>
                  <a:lnTo>
                    <a:pt x="0" y="157"/>
                  </a:lnTo>
                  <a:lnTo>
                    <a:pt x="0" y="157"/>
                  </a:lnTo>
                  <a:lnTo>
                    <a:pt x="1" y="0"/>
                  </a:lnTo>
                  <a:lnTo>
                    <a:pt x="1" y="0"/>
                  </a:lnTo>
                  <a:close/>
                </a:path>
              </a:pathLst>
            </a:custGeom>
            <a:solidFill>
              <a:srgbClr val="9A9A9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32" name="Freeform 32"/>
            <p:cNvSpPr>
              <a:spLocks/>
            </p:cNvSpPr>
            <p:nvPr/>
          </p:nvSpPr>
          <p:spPr bwMode="auto">
            <a:xfrm>
              <a:off x="3122613" y="5083175"/>
              <a:ext cx="434975" cy="265113"/>
            </a:xfrm>
            <a:custGeom>
              <a:avLst/>
              <a:gdLst>
                <a:gd name="T0" fmla="*/ 1 w 274"/>
                <a:gd name="T1" fmla="*/ 0 h 167"/>
                <a:gd name="T2" fmla="*/ 1 w 274"/>
                <a:gd name="T3" fmla="*/ 0 h 167"/>
                <a:gd name="T4" fmla="*/ 274 w 274"/>
                <a:gd name="T5" fmla="*/ 0 h 167"/>
                <a:gd name="T6" fmla="*/ 274 w 274"/>
                <a:gd name="T7" fmla="*/ 0 h 167"/>
                <a:gd name="T8" fmla="*/ 257 w 274"/>
                <a:gd name="T9" fmla="*/ 140 h 167"/>
                <a:gd name="T10" fmla="*/ 257 w 274"/>
                <a:gd name="T11" fmla="*/ 140 h 167"/>
                <a:gd name="T12" fmla="*/ 256 w 274"/>
                <a:gd name="T13" fmla="*/ 145 h 167"/>
                <a:gd name="T14" fmla="*/ 253 w 274"/>
                <a:gd name="T15" fmla="*/ 151 h 167"/>
                <a:gd name="T16" fmla="*/ 249 w 274"/>
                <a:gd name="T17" fmla="*/ 156 h 167"/>
                <a:gd name="T18" fmla="*/ 245 w 274"/>
                <a:gd name="T19" fmla="*/ 159 h 167"/>
                <a:gd name="T20" fmla="*/ 239 w 274"/>
                <a:gd name="T21" fmla="*/ 163 h 167"/>
                <a:gd name="T22" fmla="*/ 233 w 274"/>
                <a:gd name="T23" fmla="*/ 164 h 167"/>
                <a:gd name="T24" fmla="*/ 222 w 274"/>
                <a:gd name="T25" fmla="*/ 167 h 167"/>
                <a:gd name="T26" fmla="*/ 222 w 274"/>
                <a:gd name="T27" fmla="*/ 167 h 167"/>
                <a:gd name="T28" fmla="*/ 0 w 274"/>
                <a:gd name="T29" fmla="*/ 156 h 167"/>
                <a:gd name="T30" fmla="*/ 0 w 274"/>
                <a:gd name="T31" fmla="*/ 156 h 167"/>
                <a:gd name="T32" fmla="*/ 1 w 274"/>
                <a:gd name="T33" fmla="*/ 0 h 167"/>
                <a:gd name="T34" fmla="*/ 1 w 274"/>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 h="167">
                  <a:moveTo>
                    <a:pt x="1" y="0"/>
                  </a:moveTo>
                  <a:lnTo>
                    <a:pt x="1" y="0"/>
                  </a:lnTo>
                  <a:lnTo>
                    <a:pt x="274" y="0"/>
                  </a:lnTo>
                  <a:lnTo>
                    <a:pt x="274" y="0"/>
                  </a:lnTo>
                  <a:lnTo>
                    <a:pt x="257" y="140"/>
                  </a:lnTo>
                  <a:lnTo>
                    <a:pt x="257" y="140"/>
                  </a:lnTo>
                  <a:lnTo>
                    <a:pt x="256" y="145"/>
                  </a:lnTo>
                  <a:lnTo>
                    <a:pt x="253" y="151"/>
                  </a:lnTo>
                  <a:lnTo>
                    <a:pt x="249" y="156"/>
                  </a:lnTo>
                  <a:lnTo>
                    <a:pt x="245" y="159"/>
                  </a:lnTo>
                  <a:lnTo>
                    <a:pt x="239" y="163"/>
                  </a:lnTo>
                  <a:lnTo>
                    <a:pt x="233" y="164"/>
                  </a:lnTo>
                  <a:lnTo>
                    <a:pt x="222" y="167"/>
                  </a:lnTo>
                  <a:lnTo>
                    <a:pt x="222" y="167"/>
                  </a:lnTo>
                  <a:lnTo>
                    <a:pt x="0" y="156"/>
                  </a:lnTo>
                  <a:lnTo>
                    <a:pt x="0" y="156"/>
                  </a:lnTo>
                  <a:lnTo>
                    <a:pt x="1" y="0"/>
                  </a:lnTo>
                  <a:lnTo>
                    <a:pt x="1" y="0"/>
                  </a:lnTo>
                  <a:close/>
                </a:path>
              </a:pathLst>
            </a:custGeom>
            <a:solidFill>
              <a:srgbClr val="9B9B9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33" name="Freeform 33"/>
            <p:cNvSpPr>
              <a:spLocks/>
            </p:cNvSpPr>
            <p:nvPr/>
          </p:nvSpPr>
          <p:spPr bwMode="auto">
            <a:xfrm>
              <a:off x="3128963" y="5083175"/>
              <a:ext cx="428625" cy="265113"/>
            </a:xfrm>
            <a:custGeom>
              <a:avLst/>
              <a:gdLst>
                <a:gd name="T0" fmla="*/ 0 w 270"/>
                <a:gd name="T1" fmla="*/ 0 h 167"/>
                <a:gd name="T2" fmla="*/ 0 w 270"/>
                <a:gd name="T3" fmla="*/ 0 h 167"/>
                <a:gd name="T4" fmla="*/ 270 w 270"/>
                <a:gd name="T5" fmla="*/ 0 h 167"/>
                <a:gd name="T6" fmla="*/ 270 w 270"/>
                <a:gd name="T7" fmla="*/ 0 h 167"/>
                <a:gd name="T8" fmla="*/ 253 w 270"/>
                <a:gd name="T9" fmla="*/ 140 h 167"/>
                <a:gd name="T10" fmla="*/ 253 w 270"/>
                <a:gd name="T11" fmla="*/ 140 h 167"/>
                <a:gd name="T12" fmla="*/ 252 w 270"/>
                <a:gd name="T13" fmla="*/ 145 h 167"/>
                <a:gd name="T14" fmla="*/ 249 w 270"/>
                <a:gd name="T15" fmla="*/ 151 h 167"/>
                <a:gd name="T16" fmla="*/ 245 w 270"/>
                <a:gd name="T17" fmla="*/ 155 h 167"/>
                <a:gd name="T18" fmla="*/ 241 w 270"/>
                <a:gd name="T19" fmla="*/ 159 h 167"/>
                <a:gd name="T20" fmla="*/ 235 w 270"/>
                <a:gd name="T21" fmla="*/ 163 h 167"/>
                <a:gd name="T22" fmla="*/ 230 w 270"/>
                <a:gd name="T23" fmla="*/ 164 h 167"/>
                <a:gd name="T24" fmla="*/ 219 w 270"/>
                <a:gd name="T25" fmla="*/ 167 h 167"/>
                <a:gd name="T26" fmla="*/ 219 w 270"/>
                <a:gd name="T27" fmla="*/ 167 h 167"/>
                <a:gd name="T28" fmla="*/ 0 w 270"/>
                <a:gd name="T29" fmla="*/ 156 h 167"/>
                <a:gd name="T30" fmla="*/ 0 w 270"/>
                <a:gd name="T31" fmla="*/ 156 h 167"/>
                <a:gd name="T32" fmla="*/ 0 w 270"/>
                <a:gd name="T33" fmla="*/ 0 h 167"/>
                <a:gd name="T34" fmla="*/ 0 w 270"/>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0" h="167">
                  <a:moveTo>
                    <a:pt x="0" y="0"/>
                  </a:moveTo>
                  <a:lnTo>
                    <a:pt x="0" y="0"/>
                  </a:lnTo>
                  <a:lnTo>
                    <a:pt x="270" y="0"/>
                  </a:lnTo>
                  <a:lnTo>
                    <a:pt x="270" y="0"/>
                  </a:lnTo>
                  <a:lnTo>
                    <a:pt x="253" y="140"/>
                  </a:lnTo>
                  <a:lnTo>
                    <a:pt x="253" y="140"/>
                  </a:lnTo>
                  <a:lnTo>
                    <a:pt x="252" y="145"/>
                  </a:lnTo>
                  <a:lnTo>
                    <a:pt x="249" y="151"/>
                  </a:lnTo>
                  <a:lnTo>
                    <a:pt x="245" y="155"/>
                  </a:lnTo>
                  <a:lnTo>
                    <a:pt x="241" y="159"/>
                  </a:lnTo>
                  <a:lnTo>
                    <a:pt x="235" y="163"/>
                  </a:lnTo>
                  <a:lnTo>
                    <a:pt x="230" y="164"/>
                  </a:lnTo>
                  <a:lnTo>
                    <a:pt x="219" y="167"/>
                  </a:lnTo>
                  <a:lnTo>
                    <a:pt x="219" y="167"/>
                  </a:lnTo>
                  <a:lnTo>
                    <a:pt x="0" y="156"/>
                  </a:lnTo>
                  <a:lnTo>
                    <a:pt x="0" y="156"/>
                  </a:lnTo>
                  <a:lnTo>
                    <a:pt x="0" y="0"/>
                  </a:lnTo>
                  <a:lnTo>
                    <a:pt x="0" y="0"/>
                  </a:lnTo>
                  <a:close/>
                </a:path>
              </a:pathLst>
            </a:custGeom>
            <a:solidFill>
              <a:srgbClr val="9C9C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34" name="Freeform 34"/>
            <p:cNvSpPr>
              <a:spLocks/>
            </p:cNvSpPr>
            <p:nvPr/>
          </p:nvSpPr>
          <p:spPr bwMode="auto">
            <a:xfrm>
              <a:off x="3135313" y="5083175"/>
              <a:ext cx="422275" cy="265113"/>
            </a:xfrm>
            <a:custGeom>
              <a:avLst/>
              <a:gdLst>
                <a:gd name="T0" fmla="*/ 0 w 266"/>
                <a:gd name="T1" fmla="*/ 0 h 167"/>
                <a:gd name="T2" fmla="*/ 0 w 266"/>
                <a:gd name="T3" fmla="*/ 0 h 167"/>
                <a:gd name="T4" fmla="*/ 266 w 266"/>
                <a:gd name="T5" fmla="*/ 0 h 167"/>
                <a:gd name="T6" fmla="*/ 266 w 266"/>
                <a:gd name="T7" fmla="*/ 0 h 167"/>
                <a:gd name="T8" fmla="*/ 249 w 266"/>
                <a:gd name="T9" fmla="*/ 140 h 167"/>
                <a:gd name="T10" fmla="*/ 249 w 266"/>
                <a:gd name="T11" fmla="*/ 140 h 167"/>
                <a:gd name="T12" fmla="*/ 248 w 266"/>
                <a:gd name="T13" fmla="*/ 145 h 167"/>
                <a:gd name="T14" fmla="*/ 245 w 266"/>
                <a:gd name="T15" fmla="*/ 151 h 167"/>
                <a:gd name="T16" fmla="*/ 241 w 266"/>
                <a:gd name="T17" fmla="*/ 155 h 167"/>
                <a:gd name="T18" fmla="*/ 237 w 266"/>
                <a:gd name="T19" fmla="*/ 159 h 167"/>
                <a:gd name="T20" fmla="*/ 226 w 266"/>
                <a:gd name="T21" fmla="*/ 164 h 167"/>
                <a:gd name="T22" fmla="*/ 215 w 266"/>
                <a:gd name="T23" fmla="*/ 167 h 167"/>
                <a:gd name="T24" fmla="*/ 215 w 266"/>
                <a:gd name="T25" fmla="*/ 167 h 167"/>
                <a:gd name="T26" fmla="*/ 0 w 266"/>
                <a:gd name="T27" fmla="*/ 155 h 167"/>
                <a:gd name="T28" fmla="*/ 0 w 266"/>
                <a:gd name="T29" fmla="*/ 155 h 167"/>
                <a:gd name="T30" fmla="*/ 0 w 266"/>
                <a:gd name="T31" fmla="*/ 0 h 167"/>
                <a:gd name="T32" fmla="*/ 0 w 266"/>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 h="167">
                  <a:moveTo>
                    <a:pt x="0" y="0"/>
                  </a:moveTo>
                  <a:lnTo>
                    <a:pt x="0" y="0"/>
                  </a:lnTo>
                  <a:lnTo>
                    <a:pt x="266" y="0"/>
                  </a:lnTo>
                  <a:lnTo>
                    <a:pt x="266" y="0"/>
                  </a:lnTo>
                  <a:lnTo>
                    <a:pt x="249" y="140"/>
                  </a:lnTo>
                  <a:lnTo>
                    <a:pt x="249" y="140"/>
                  </a:lnTo>
                  <a:lnTo>
                    <a:pt x="248" y="145"/>
                  </a:lnTo>
                  <a:lnTo>
                    <a:pt x="245" y="151"/>
                  </a:lnTo>
                  <a:lnTo>
                    <a:pt x="241" y="155"/>
                  </a:lnTo>
                  <a:lnTo>
                    <a:pt x="237" y="159"/>
                  </a:lnTo>
                  <a:lnTo>
                    <a:pt x="226" y="164"/>
                  </a:lnTo>
                  <a:lnTo>
                    <a:pt x="215" y="167"/>
                  </a:lnTo>
                  <a:lnTo>
                    <a:pt x="215" y="167"/>
                  </a:lnTo>
                  <a:lnTo>
                    <a:pt x="0" y="155"/>
                  </a:lnTo>
                  <a:lnTo>
                    <a:pt x="0" y="155"/>
                  </a:lnTo>
                  <a:lnTo>
                    <a:pt x="0" y="0"/>
                  </a:lnTo>
                  <a:lnTo>
                    <a:pt x="0" y="0"/>
                  </a:lnTo>
                  <a:close/>
                </a:path>
              </a:pathLst>
            </a:custGeom>
            <a:solidFill>
              <a:srgbClr val="9C9C9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35" name="Freeform 35"/>
            <p:cNvSpPr>
              <a:spLocks/>
            </p:cNvSpPr>
            <p:nvPr/>
          </p:nvSpPr>
          <p:spPr bwMode="auto">
            <a:xfrm>
              <a:off x="3138488" y="5083175"/>
              <a:ext cx="419100" cy="265113"/>
            </a:xfrm>
            <a:custGeom>
              <a:avLst/>
              <a:gdLst>
                <a:gd name="T0" fmla="*/ 2 w 264"/>
                <a:gd name="T1" fmla="*/ 0 h 167"/>
                <a:gd name="T2" fmla="*/ 2 w 264"/>
                <a:gd name="T3" fmla="*/ 0 h 167"/>
                <a:gd name="T4" fmla="*/ 264 w 264"/>
                <a:gd name="T5" fmla="*/ 0 h 167"/>
                <a:gd name="T6" fmla="*/ 264 w 264"/>
                <a:gd name="T7" fmla="*/ 0 h 167"/>
                <a:gd name="T8" fmla="*/ 247 w 264"/>
                <a:gd name="T9" fmla="*/ 140 h 167"/>
                <a:gd name="T10" fmla="*/ 247 w 264"/>
                <a:gd name="T11" fmla="*/ 140 h 167"/>
                <a:gd name="T12" fmla="*/ 246 w 264"/>
                <a:gd name="T13" fmla="*/ 145 h 167"/>
                <a:gd name="T14" fmla="*/ 243 w 264"/>
                <a:gd name="T15" fmla="*/ 151 h 167"/>
                <a:gd name="T16" fmla="*/ 239 w 264"/>
                <a:gd name="T17" fmla="*/ 155 h 167"/>
                <a:gd name="T18" fmla="*/ 235 w 264"/>
                <a:gd name="T19" fmla="*/ 159 h 167"/>
                <a:gd name="T20" fmla="*/ 224 w 264"/>
                <a:gd name="T21" fmla="*/ 164 h 167"/>
                <a:gd name="T22" fmla="*/ 213 w 264"/>
                <a:gd name="T23" fmla="*/ 167 h 167"/>
                <a:gd name="T24" fmla="*/ 213 w 264"/>
                <a:gd name="T25" fmla="*/ 167 h 167"/>
                <a:gd name="T26" fmla="*/ 0 w 264"/>
                <a:gd name="T27" fmla="*/ 153 h 167"/>
                <a:gd name="T28" fmla="*/ 0 w 264"/>
                <a:gd name="T29" fmla="*/ 153 h 167"/>
                <a:gd name="T30" fmla="*/ 2 w 264"/>
                <a:gd name="T31" fmla="*/ 0 h 167"/>
                <a:gd name="T32" fmla="*/ 2 w 264"/>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4" h="167">
                  <a:moveTo>
                    <a:pt x="2" y="0"/>
                  </a:moveTo>
                  <a:lnTo>
                    <a:pt x="2" y="0"/>
                  </a:lnTo>
                  <a:lnTo>
                    <a:pt x="264" y="0"/>
                  </a:lnTo>
                  <a:lnTo>
                    <a:pt x="264" y="0"/>
                  </a:lnTo>
                  <a:lnTo>
                    <a:pt x="247" y="140"/>
                  </a:lnTo>
                  <a:lnTo>
                    <a:pt x="247" y="140"/>
                  </a:lnTo>
                  <a:lnTo>
                    <a:pt x="246" y="145"/>
                  </a:lnTo>
                  <a:lnTo>
                    <a:pt x="243" y="151"/>
                  </a:lnTo>
                  <a:lnTo>
                    <a:pt x="239" y="155"/>
                  </a:lnTo>
                  <a:lnTo>
                    <a:pt x="235" y="159"/>
                  </a:lnTo>
                  <a:lnTo>
                    <a:pt x="224" y="164"/>
                  </a:lnTo>
                  <a:lnTo>
                    <a:pt x="213" y="167"/>
                  </a:lnTo>
                  <a:lnTo>
                    <a:pt x="213" y="167"/>
                  </a:lnTo>
                  <a:lnTo>
                    <a:pt x="0" y="153"/>
                  </a:lnTo>
                  <a:lnTo>
                    <a:pt x="0" y="153"/>
                  </a:lnTo>
                  <a:lnTo>
                    <a:pt x="2" y="0"/>
                  </a:lnTo>
                  <a:lnTo>
                    <a:pt x="2" y="0"/>
                  </a:lnTo>
                  <a:close/>
                </a:path>
              </a:pathLst>
            </a:custGeom>
            <a:solidFill>
              <a:srgbClr val="9D9DA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36" name="Freeform 36"/>
            <p:cNvSpPr>
              <a:spLocks/>
            </p:cNvSpPr>
            <p:nvPr/>
          </p:nvSpPr>
          <p:spPr bwMode="auto">
            <a:xfrm>
              <a:off x="3144838" y="5083175"/>
              <a:ext cx="412750" cy="265113"/>
            </a:xfrm>
            <a:custGeom>
              <a:avLst/>
              <a:gdLst>
                <a:gd name="T0" fmla="*/ 2 w 260"/>
                <a:gd name="T1" fmla="*/ 0 h 167"/>
                <a:gd name="T2" fmla="*/ 2 w 260"/>
                <a:gd name="T3" fmla="*/ 0 h 167"/>
                <a:gd name="T4" fmla="*/ 260 w 260"/>
                <a:gd name="T5" fmla="*/ 0 h 167"/>
                <a:gd name="T6" fmla="*/ 260 w 260"/>
                <a:gd name="T7" fmla="*/ 0 h 167"/>
                <a:gd name="T8" fmla="*/ 243 w 260"/>
                <a:gd name="T9" fmla="*/ 140 h 167"/>
                <a:gd name="T10" fmla="*/ 243 w 260"/>
                <a:gd name="T11" fmla="*/ 140 h 167"/>
                <a:gd name="T12" fmla="*/ 242 w 260"/>
                <a:gd name="T13" fmla="*/ 145 h 167"/>
                <a:gd name="T14" fmla="*/ 239 w 260"/>
                <a:gd name="T15" fmla="*/ 151 h 167"/>
                <a:gd name="T16" fmla="*/ 235 w 260"/>
                <a:gd name="T17" fmla="*/ 155 h 167"/>
                <a:gd name="T18" fmla="*/ 231 w 260"/>
                <a:gd name="T19" fmla="*/ 159 h 167"/>
                <a:gd name="T20" fmla="*/ 220 w 260"/>
                <a:gd name="T21" fmla="*/ 164 h 167"/>
                <a:gd name="T22" fmla="*/ 209 w 260"/>
                <a:gd name="T23" fmla="*/ 167 h 167"/>
                <a:gd name="T24" fmla="*/ 209 w 260"/>
                <a:gd name="T25" fmla="*/ 167 h 167"/>
                <a:gd name="T26" fmla="*/ 0 w 260"/>
                <a:gd name="T27" fmla="*/ 152 h 167"/>
                <a:gd name="T28" fmla="*/ 0 w 260"/>
                <a:gd name="T29" fmla="*/ 152 h 167"/>
                <a:gd name="T30" fmla="*/ 2 w 260"/>
                <a:gd name="T31" fmla="*/ 0 h 167"/>
                <a:gd name="T32" fmla="*/ 2 w 260"/>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0" h="167">
                  <a:moveTo>
                    <a:pt x="2" y="0"/>
                  </a:moveTo>
                  <a:lnTo>
                    <a:pt x="2" y="0"/>
                  </a:lnTo>
                  <a:lnTo>
                    <a:pt x="260" y="0"/>
                  </a:lnTo>
                  <a:lnTo>
                    <a:pt x="260" y="0"/>
                  </a:lnTo>
                  <a:lnTo>
                    <a:pt x="243" y="140"/>
                  </a:lnTo>
                  <a:lnTo>
                    <a:pt x="243" y="140"/>
                  </a:lnTo>
                  <a:lnTo>
                    <a:pt x="242" y="145"/>
                  </a:lnTo>
                  <a:lnTo>
                    <a:pt x="239" y="151"/>
                  </a:lnTo>
                  <a:lnTo>
                    <a:pt x="235" y="155"/>
                  </a:lnTo>
                  <a:lnTo>
                    <a:pt x="231" y="159"/>
                  </a:lnTo>
                  <a:lnTo>
                    <a:pt x="220" y="164"/>
                  </a:lnTo>
                  <a:lnTo>
                    <a:pt x="209" y="167"/>
                  </a:lnTo>
                  <a:lnTo>
                    <a:pt x="209" y="167"/>
                  </a:lnTo>
                  <a:lnTo>
                    <a:pt x="0" y="152"/>
                  </a:lnTo>
                  <a:lnTo>
                    <a:pt x="0" y="152"/>
                  </a:lnTo>
                  <a:lnTo>
                    <a:pt x="2" y="0"/>
                  </a:lnTo>
                  <a:lnTo>
                    <a:pt x="2" y="0"/>
                  </a:lnTo>
                  <a:close/>
                </a:path>
              </a:pathLst>
            </a:custGeom>
            <a:solidFill>
              <a:srgbClr val="9D9D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37" name="Freeform 37"/>
            <p:cNvSpPr>
              <a:spLocks/>
            </p:cNvSpPr>
            <p:nvPr/>
          </p:nvSpPr>
          <p:spPr bwMode="auto">
            <a:xfrm>
              <a:off x="3152776" y="5083175"/>
              <a:ext cx="404813" cy="265113"/>
            </a:xfrm>
            <a:custGeom>
              <a:avLst/>
              <a:gdLst>
                <a:gd name="T0" fmla="*/ 1 w 255"/>
                <a:gd name="T1" fmla="*/ 0 h 167"/>
                <a:gd name="T2" fmla="*/ 1 w 255"/>
                <a:gd name="T3" fmla="*/ 0 h 167"/>
                <a:gd name="T4" fmla="*/ 255 w 255"/>
                <a:gd name="T5" fmla="*/ 0 h 167"/>
                <a:gd name="T6" fmla="*/ 255 w 255"/>
                <a:gd name="T7" fmla="*/ 0 h 167"/>
                <a:gd name="T8" fmla="*/ 238 w 255"/>
                <a:gd name="T9" fmla="*/ 140 h 167"/>
                <a:gd name="T10" fmla="*/ 238 w 255"/>
                <a:gd name="T11" fmla="*/ 140 h 167"/>
                <a:gd name="T12" fmla="*/ 237 w 255"/>
                <a:gd name="T13" fmla="*/ 145 h 167"/>
                <a:gd name="T14" fmla="*/ 234 w 255"/>
                <a:gd name="T15" fmla="*/ 151 h 167"/>
                <a:gd name="T16" fmla="*/ 230 w 255"/>
                <a:gd name="T17" fmla="*/ 155 h 167"/>
                <a:gd name="T18" fmla="*/ 226 w 255"/>
                <a:gd name="T19" fmla="*/ 159 h 167"/>
                <a:gd name="T20" fmla="*/ 215 w 255"/>
                <a:gd name="T21" fmla="*/ 164 h 167"/>
                <a:gd name="T22" fmla="*/ 205 w 255"/>
                <a:gd name="T23" fmla="*/ 167 h 167"/>
                <a:gd name="T24" fmla="*/ 205 w 255"/>
                <a:gd name="T25" fmla="*/ 167 h 167"/>
                <a:gd name="T26" fmla="*/ 0 w 255"/>
                <a:gd name="T27" fmla="*/ 151 h 167"/>
                <a:gd name="T28" fmla="*/ 0 w 255"/>
                <a:gd name="T29" fmla="*/ 151 h 167"/>
                <a:gd name="T30" fmla="*/ 1 w 255"/>
                <a:gd name="T31" fmla="*/ 0 h 167"/>
                <a:gd name="T32" fmla="*/ 1 w 255"/>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5" h="167">
                  <a:moveTo>
                    <a:pt x="1" y="0"/>
                  </a:moveTo>
                  <a:lnTo>
                    <a:pt x="1" y="0"/>
                  </a:lnTo>
                  <a:lnTo>
                    <a:pt x="255" y="0"/>
                  </a:lnTo>
                  <a:lnTo>
                    <a:pt x="255" y="0"/>
                  </a:lnTo>
                  <a:lnTo>
                    <a:pt x="238" y="140"/>
                  </a:lnTo>
                  <a:lnTo>
                    <a:pt x="238" y="140"/>
                  </a:lnTo>
                  <a:lnTo>
                    <a:pt x="237" y="145"/>
                  </a:lnTo>
                  <a:lnTo>
                    <a:pt x="234" y="151"/>
                  </a:lnTo>
                  <a:lnTo>
                    <a:pt x="230" y="155"/>
                  </a:lnTo>
                  <a:lnTo>
                    <a:pt x="226" y="159"/>
                  </a:lnTo>
                  <a:lnTo>
                    <a:pt x="215" y="164"/>
                  </a:lnTo>
                  <a:lnTo>
                    <a:pt x="205" y="167"/>
                  </a:lnTo>
                  <a:lnTo>
                    <a:pt x="205" y="167"/>
                  </a:lnTo>
                  <a:lnTo>
                    <a:pt x="0" y="151"/>
                  </a:lnTo>
                  <a:lnTo>
                    <a:pt x="0" y="151"/>
                  </a:lnTo>
                  <a:lnTo>
                    <a:pt x="1" y="0"/>
                  </a:lnTo>
                  <a:lnTo>
                    <a:pt x="1" y="0"/>
                  </a:lnTo>
                  <a:close/>
                </a:path>
              </a:pathLst>
            </a:custGeom>
            <a:solidFill>
              <a:srgbClr val="9E9EA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38" name="Freeform 38"/>
            <p:cNvSpPr>
              <a:spLocks/>
            </p:cNvSpPr>
            <p:nvPr/>
          </p:nvSpPr>
          <p:spPr bwMode="auto">
            <a:xfrm>
              <a:off x="3159126" y="5083175"/>
              <a:ext cx="398463" cy="265113"/>
            </a:xfrm>
            <a:custGeom>
              <a:avLst/>
              <a:gdLst>
                <a:gd name="T0" fmla="*/ 1 w 251"/>
                <a:gd name="T1" fmla="*/ 0 h 167"/>
                <a:gd name="T2" fmla="*/ 1 w 251"/>
                <a:gd name="T3" fmla="*/ 0 h 167"/>
                <a:gd name="T4" fmla="*/ 251 w 251"/>
                <a:gd name="T5" fmla="*/ 0 h 167"/>
                <a:gd name="T6" fmla="*/ 251 w 251"/>
                <a:gd name="T7" fmla="*/ 0 h 167"/>
                <a:gd name="T8" fmla="*/ 234 w 251"/>
                <a:gd name="T9" fmla="*/ 140 h 167"/>
                <a:gd name="T10" fmla="*/ 234 w 251"/>
                <a:gd name="T11" fmla="*/ 140 h 167"/>
                <a:gd name="T12" fmla="*/ 233 w 251"/>
                <a:gd name="T13" fmla="*/ 145 h 167"/>
                <a:gd name="T14" fmla="*/ 230 w 251"/>
                <a:gd name="T15" fmla="*/ 151 h 167"/>
                <a:gd name="T16" fmla="*/ 226 w 251"/>
                <a:gd name="T17" fmla="*/ 155 h 167"/>
                <a:gd name="T18" fmla="*/ 222 w 251"/>
                <a:gd name="T19" fmla="*/ 159 h 167"/>
                <a:gd name="T20" fmla="*/ 212 w 251"/>
                <a:gd name="T21" fmla="*/ 164 h 167"/>
                <a:gd name="T22" fmla="*/ 201 w 251"/>
                <a:gd name="T23" fmla="*/ 167 h 167"/>
                <a:gd name="T24" fmla="*/ 201 w 251"/>
                <a:gd name="T25" fmla="*/ 167 h 167"/>
                <a:gd name="T26" fmla="*/ 0 w 251"/>
                <a:gd name="T27" fmla="*/ 149 h 167"/>
                <a:gd name="T28" fmla="*/ 0 w 251"/>
                <a:gd name="T29" fmla="*/ 149 h 167"/>
                <a:gd name="T30" fmla="*/ 1 w 251"/>
                <a:gd name="T31" fmla="*/ 0 h 167"/>
                <a:gd name="T32" fmla="*/ 1 w 251"/>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1" h="167">
                  <a:moveTo>
                    <a:pt x="1" y="0"/>
                  </a:moveTo>
                  <a:lnTo>
                    <a:pt x="1" y="0"/>
                  </a:lnTo>
                  <a:lnTo>
                    <a:pt x="251" y="0"/>
                  </a:lnTo>
                  <a:lnTo>
                    <a:pt x="251" y="0"/>
                  </a:lnTo>
                  <a:lnTo>
                    <a:pt x="234" y="140"/>
                  </a:lnTo>
                  <a:lnTo>
                    <a:pt x="234" y="140"/>
                  </a:lnTo>
                  <a:lnTo>
                    <a:pt x="233" y="145"/>
                  </a:lnTo>
                  <a:lnTo>
                    <a:pt x="230" y="151"/>
                  </a:lnTo>
                  <a:lnTo>
                    <a:pt x="226" y="155"/>
                  </a:lnTo>
                  <a:lnTo>
                    <a:pt x="222" y="159"/>
                  </a:lnTo>
                  <a:lnTo>
                    <a:pt x="212" y="164"/>
                  </a:lnTo>
                  <a:lnTo>
                    <a:pt x="201" y="167"/>
                  </a:lnTo>
                  <a:lnTo>
                    <a:pt x="201" y="167"/>
                  </a:lnTo>
                  <a:lnTo>
                    <a:pt x="0" y="149"/>
                  </a:lnTo>
                  <a:lnTo>
                    <a:pt x="0" y="149"/>
                  </a:lnTo>
                  <a:lnTo>
                    <a:pt x="1" y="0"/>
                  </a:lnTo>
                  <a:lnTo>
                    <a:pt x="1" y="0"/>
                  </a:lnTo>
                  <a:close/>
                </a:path>
              </a:pathLst>
            </a:custGeom>
            <a:solidFill>
              <a:srgbClr val="9F9FA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39" name="Freeform 39"/>
            <p:cNvSpPr>
              <a:spLocks/>
            </p:cNvSpPr>
            <p:nvPr/>
          </p:nvSpPr>
          <p:spPr bwMode="auto">
            <a:xfrm>
              <a:off x="3162301" y="5083175"/>
              <a:ext cx="395288" cy="263525"/>
            </a:xfrm>
            <a:custGeom>
              <a:avLst/>
              <a:gdLst>
                <a:gd name="T0" fmla="*/ 2 w 249"/>
                <a:gd name="T1" fmla="*/ 0 h 166"/>
                <a:gd name="T2" fmla="*/ 2 w 249"/>
                <a:gd name="T3" fmla="*/ 0 h 166"/>
                <a:gd name="T4" fmla="*/ 249 w 249"/>
                <a:gd name="T5" fmla="*/ 0 h 166"/>
                <a:gd name="T6" fmla="*/ 249 w 249"/>
                <a:gd name="T7" fmla="*/ 0 h 166"/>
                <a:gd name="T8" fmla="*/ 232 w 249"/>
                <a:gd name="T9" fmla="*/ 140 h 166"/>
                <a:gd name="T10" fmla="*/ 232 w 249"/>
                <a:gd name="T11" fmla="*/ 140 h 166"/>
                <a:gd name="T12" fmla="*/ 231 w 249"/>
                <a:gd name="T13" fmla="*/ 145 h 166"/>
                <a:gd name="T14" fmla="*/ 228 w 249"/>
                <a:gd name="T15" fmla="*/ 151 h 166"/>
                <a:gd name="T16" fmla="*/ 225 w 249"/>
                <a:gd name="T17" fmla="*/ 155 h 166"/>
                <a:gd name="T18" fmla="*/ 220 w 249"/>
                <a:gd name="T19" fmla="*/ 159 h 166"/>
                <a:gd name="T20" fmla="*/ 210 w 249"/>
                <a:gd name="T21" fmla="*/ 164 h 166"/>
                <a:gd name="T22" fmla="*/ 199 w 249"/>
                <a:gd name="T23" fmla="*/ 166 h 166"/>
                <a:gd name="T24" fmla="*/ 199 w 249"/>
                <a:gd name="T25" fmla="*/ 166 h 166"/>
                <a:gd name="T26" fmla="*/ 0 w 249"/>
                <a:gd name="T27" fmla="*/ 148 h 166"/>
                <a:gd name="T28" fmla="*/ 0 w 249"/>
                <a:gd name="T29" fmla="*/ 148 h 166"/>
                <a:gd name="T30" fmla="*/ 2 w 249"/>
                <a:gd name="T31" fmla="*/ 0 h 166"/>
                <a:gd name="T32" fmla="*/ 2 w 249"/>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9" h="166">
                  <a:moveTo>
                    <a:pt x="2" y="0"/>
                  </a:moveTo>
                  <a:lnTo>
                    <a:pt x="2" y="0"/>
                  </a:lnTo>
                  <a:lnTo>
                    <a:pt x="249" y="0"/>
                  </a:lnTo>
                  <a:lnTo>
                    <a:pt x="249" y="0"/>
                  </a:lnTo>
                  <a:lnTo>
                    <a:pt x="232" y="140"/>
                  </a:lnTo>
                  <a:lnTo>
                    <a:pt x="232" y="140"/>
                  </a:lnTo>
                  <a:lnTo>
                    <a:pt x="231" y="145"/>
                  </a:lnTo>
                  <a:lnTo>
                    <a:pt x="228" y="151"/>
                  </a:lnTo>
                  <a:lnTo>
                    <a:pt x="225" y="155"/>
                  </a:lnTo>
                  <a:lnTo>
                    <a:pt x="220" y="159"/>
                  </a:lnTo>
                  <a:lnTo>
                    <a:pt x="210" y="164"/>
                  </a:lnTo>
                  <a:lnTo>
                    <a:pt x="199" y="166"/>
                  </a:lnTo>
                  <a:lnTo>
                    <a:pt x="199" y="166"/>
                  </a:lnTo>
                  <a:lnTo>
                    <a:pt x="0" y="148"/>
                  </a:lnTo>
                  <a:lnTo>
                    <a:pt x="0" y="148"/>
                  </a:lnTo>
                  <a:lnTo>
                    <a:pt x="2" y="0"/>
                  </a:lnTo>
                  <a:lnTo>
                    <a:pt x="2" y="0"/>
                  </a:lnTo>
                  <a:close/>
                </a:path>
              </a:pathLst>
            </a:custGeom>
            <a:solidFill>
              <a:srgbClr val="9F9FA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40" name="Freeform 40"/>
            <p:cNvSpPr>
              <a:spLocks/>
            </p:cNvSpPr>
            <p:nvPr/>
          </p:nvSpPr>
          <p:spPr bwMode="auto">
            <a:xfrm>
              <a:off x="3168651" y="5083175"/>
              <a:ext cx="388938" cy="263525"/>
            </a:xfrm>
            <a:custGeom>
              <a:avLst/>
              <a:gdLst>
                <a:gd name="T0" fmla="*/ 2 w 245"/>
                <a:gd name="T1" fmla="*/ 0 h 166"/>
                <a:gd name="T2" fmla="*/ 2 w 245"/>
                <a:gd name="T3" fmla="*/ 0 h 166"/>
                <a:gd name="T4" fmla="*/ 245 w 245"/>
                <a:gd name="T5" fmla="*/ 0 h 166"/>
                <a:gd name="T6" fmla="*/ 245 w 245"/>
                <a:gd name="T7" fmla="*/ 0 h 166"/>
                <a:gd name="T8" fmla="*/ 228 w 245"/>
                <a:gd name="T9" fmla="*/ 140 h 166"/>
                <a:gd name="T10" fmla="*/ 228 w 245"/>
                <a:gd name="T11" fmla="*/ 140 h 166"/>
                <a:gd name="T12" fmla="*/ 227 w 245"/>
                <a:gd name="T13" fmla="*/ 145 h 166"/>
                <a:gd name="T14" fmla="*/ 224 w 245"/>
                <a:gd name="T15" fmla="*/ 151 h 166"/>
                <a:gd name="T16" fmla="*/ 221 w 245"/>
                <a:gd name="T17" fmla="*/ 155 h 166"/>
                <a:gd name="T18" fmla="*/ 216 w 245"/>
                <a:gd name="T19" fmla="*/ 159 h 166"/>
                <a:gd name="T20" fmla="*/ 206 w 245"/>
                <a:gd name="T21" fmla="*/ 163 h 166"/>
                <a:gd name="T22" fmla="*/ 195 w 245"/>
                <a:gd name="T23" fmla="*/ 166 h 166"/>
                <a:gd name="T24" fmla="*/ 195 w 245"/>
                <a:gd name="T25" fmla="*/ 166 h 166"/>
                <a:gd name="T26" fmla="*/ 0 w 245"/>
                <a:gd name="T27" fmla="*/ 148 h 166"/>
                <a:gd name="T28" fmla="*/ 0 w 245"/>
                <a:gd name="T29" fmla="*/ 148 h 166"/>
                <a:gd name="T30" fmla="*/ 2 w 245"/>
                <a:gd name="T31" fmla="*/ 0 h 166"/>
                <a:gd name="T32" fmla="*/ 2 w 245"/>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5" h="166">
                  <a:moveTo>
                    <a:pt x="2" y="0"/>
                  </a:moveTo>
                  <a:lnTo>
                    <a:pt x="2" y="0"/>
                  </a:lnTo>
                  <a:lnTo>
                    <a:pt x="245" y="0"/>
                  </a:lnTo>
                  <a:lnTo>
                    <a:pt x="245" y="0"/>
                  </a:lnTo>
                  <a:lnTo>
                    <a:pt x="228" y="140"/>
                  </a:lnTo>
                  <a:lnTo>
                    <a:pt x="228" y="140"/>
                  </a:lnTo>
                  <a:lnTo>
                    <a:pt x="227" y="145"/>
                  </a:lnTo>
                  <a:lnTo>
                    <a:pt x="224" y="151"/>
                  </a:lnTo>
                  <a:lnTo>
                    <a:pt x="221" y="155"/>
                  </a:lnTo>
                  <a:lnTo>
                    <a:pt x="216" y="159"/>
                  </a:lnTo>
                  <a:lnTo>
                    <a:pt x="206" y="163"/>
                  </a:lnTo>
                  <a:lnTo>
                    <a:pt x="195" y="166"/>
                  </a:lnTo>
                  <a:lnTo>
                    <a:pt x="195" y="166"/>
                  </a:lnTo>
                  <a:lnTo>
                    <a:pt x="0" y="148"/>
                  </a:lnTo>
                  <a:lnTo>
                    <a:pt x="0" y="148"/>
                  </a:lnTo>
                  <a:lnTo>
                    <a:pt x="2" y="0"/>
                  </a:lnTo>
                  <a:lnTo>
                    <a:pt x="2" y="0"/>
                  </a:lnTo>
                  <a:close/>
                </a:path>
              </a:pathLst>
            </a:custGeom>
            <a:solidFill>
              <a:srgbClr val="A0A0A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41" name="Freeform 41"/>
            <p:cNvSpPr>
              <a:spLocks/>
            </p:cNvSpPr>
            <p:nvPr/>
          </p:nvSpPr>
          <p:spPr bwMode="auto">
            <a:xfrm>
              <a:off x="3175001" y="5083175"/>
              <a:ext cx="382588" cy="263525"/>
            </a:xfrm>
            <a:custGeom>
              <a:avLst/>
              <a:gdLst>
                <a:gd name="T0" fmla="*/ 2 w 241"/>
                <a:gd name="T1" fmla="*/ 0 h 166"/>
                <a:gd name="T2" fmla="*/ 2 w 241"/>
                <a:gd name="T3" fmla="*/ 0 h 166"/>
                <a:gd name="T4" fmla="*/ 241 w 241"/>
                <a:gd name="T5" fmla="*/ 0 h 166"/>
                <a:gd name="T6" fmla="*/ 241 w 241"/>
                <a:gd name="T7" fmla="*/ 0 h 166"/>
                <a:gd name="T8" fmla="*/ 224 w 241"/>
                <a:gd name="T9" fmla="*/ 140 h 166"/>
                <a:gd name="T10" fmla="*/ 224 w 241"/>
                <a:gd name="T11" fmla="*/ 140 h 166"/>
                <a:gd name="T12" fmla="*/ 223 w 241"/>
                <a:gd name="T13" fmla="*/ 145 h 166"/>
                <a:gd name="T14" fmla="*/ 220 w 241"/>
                <a:gd name="T15" fmla="*/ 151 h 166"/>
                <a:gd name="T16" fmla="*/ 217 w 241"/>
                <a:gd name="T17" fmla="*/ 155 h 166"/>
                <a:gd name="T18" fmla="*/ 212 w 241"/>
                <a:gd name="T19" fmla="*/ 157 h 166"/>
                <a:gd name="T20" fmla="*/ 202 w 241"/>
                <a:gd name="T21" fmla="*/ 163 h 166"/>
                <a:gd name="T22" fmla="*/ 193 w 241"/>
                <a:gd name="T23" fmla="*/ 166 h 166"/>
                <a:gd name="T24" fmla="*/ 193 w 241"/>
                <a:gd name="T25" fmla="*/ 166 h 166"/>
                <a:gd name="T26" fmla="*/ 0 w 241"/>
                <a:gd name="T27" fmla="*/ 147 h 166"/>
                <a:gd name="T28" fmla="*/ 0 w 241"/>
                <a:gd name="T29" fmla="*/ 147 h 166"/>
                <a:gd name="T30" fmla="*/ 2 w 241"/>
                <a:gd name="T31" fmla="*/ 0 h 166"/>
                <a:gd name="T32" fmla="*/ 2 w 241"/>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1" h="166">
                  <a:moveTo>
                    <a:pt x="2" y="0"/>
                  </a:moveTo>
                  <a:lnTo>
                    <a:pt x="2" y="0"/>
                  </a:lnTo>
                  <a:lnTo>
                    <a:pt x="241" y="0"/>
                  </a:lnTo>
                  <a:lnTo>
                    <a:pt x="241" y="0"/>
                  </a:lnTo>
                  <a:lnTo>
                    <a:pt x="224" y="140"/>
                  </a:lnTo>
                  <a:lnTo>
                    <a:pt x="224" y="140"/>
                  </a:lnTo>
                  <a:lnTo>
                    <a:pt x="223" y="145"/>
                  </a:lnTo>
                  <a:lnTo>
                    <a:pt x="220" y="151"/>
                  </a:lnTo>
                  <a:lnTo>
                    <a:pt x="217" y="155"/>
                  </a:lnTo>
                  <a:lnTo>
                    <a:pt x="212" y="157"/>
                  </a:lnTo>
                  <a:lnTo>
                    <a:pt x="202" y="163"/>
                  </a:lnTo>
                  <a:lnTo>
                    <a:pt x="193" y="166"/>
                  </a:lnTo>
                  <a:lnTo>
                    <a:pt x="193" y="166"/>
                  </a:lnTo>
                  <a:lnTo>
                    <a:pt x="0" y="147"/>
                  </a:lnTo>
                  <a:lnTo>
                    <a:pt x="0" y="147"/>
                  </a:lnTo>
                  <a:lnTo>
                    <a:pt x="2" y="0"/>
                  </a:lnTo>
                  <a:lnTo>
                    <a:pt x="2" y="0"/>
                  </a:lnTo>
                  <a:close/>
                </a:path>
              </a:pathLst>
            </a:custGeom>
            <a:solidFill>
              <a:srgbClr val="A1A1A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42" name="Freeform 42"/>
            <p:cNvSpPr>
              <a:spLocks/>
            </p:cNvSpPr>
            <p:nvPr/>
          </p:nvSpPr>
          <p:spPr bwMode="auto">
            <a:xfrm>
              <a:off x="3182938" y="5083175"/>
              <a:ext cx="374650" cy="263525"/>
            </a:xfrm>
            <a:custGeom>
              <a:avLst/>
              <a:gdLst>
                <a:gd name="T0" fmla="*/ 1 w 236"/>
                <a:gd name="T1" fmla="*/ 0 h 166"/>
                <a:gd name="T2" fmla="*/ 1 w 236"/>
                <a:gd name="T3" fmla="*/ 0 h 166"/>
                <a:gd name="T4" fmla="*/ 236 w 236"/>
                <a:gd name="T5" fmla="*/ 0 h 166"/>
                <a:gd name="T6" fmla="*/ 236 w 236"/>
                <a:gd name="T7" fmla="*/ 0 h 166"/>
                <a:gd name="T8" fmla="*/ 219 w 236"/>
                <a:gd name="T9" fmla="*/ 140 h 166"/>
                <a:gd name="T10" fmla="*/ 219 w 236"/>
                <a:gd name="T11" fmla="*/ 140 h 166"/>
                <a:gd name="T12" fmla="*/ 218 w 236"/>
                <a:gd name="T13" fmla="*/ 145 h 166"/>
                <a:gd name="T14" fmla="*/ 215 w 236"/>
                <a:gd name="T15" fmla="*/ 151 h 166"/>
                <a:gd name="T16" fmla="*/ 212 w 236"/>
                <a:gd name="T17" fmla="*/ 155 h 166"/>
                <a:gd name="T18" fmla="*/ 208 w 236"/>
                <a:gd name="T19" fmla="*/ 157 h 166"/>
                <a:gd name="T20" fmla="*/ 197 w 236"/>
                <a:gd name="T21" fmla="*/ 163 h 166"/>
                <a:gd name="T22" fmla="*/ 188 w 236"/>
                <a:gd name="T23" fmla="*/ 166 h 166"/>
                <a:gd name="T24" fmla="*/ 188 w 236"/>
                <a:gd name="T25" fmla="*/ 166 h 166"/>
                <a:gd name="T26" fmla="*/ 0 w 236"/>
                <a:gd name="T27" fmla="*/ 145 h 166"/>
                <a:gd name="T28" fmla="*/ 0 w 236"/>
                <a:gd name="T29" fmla="*/ 145 h 166"/>
                <a:gd name="T30" fmla="*/ 1 w 236"/>
                <a:gd name="T31" fmla="*/ 0 h 166"/>
                <a:gd name="T32" fmla="*/ 1 w 236"/>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166">
                  <a:moveTo>
                    <a:pt x="1" y="0"/>
                  </a:moveTo>
                  <a:lnTo>
                    <a:pt x="1" y="0"/>
                  </a:lnTo>
                  <a:lnTo>
                    <a:pt x="236" y="0"/>
                  </a:lnTo>
                  <a:lnTo>
                    <a:pt x="236" y="0"/>
                  </a:lnTo>
                  <a:lnTo>
                    <a:pt x="219" y="140"/>
                  </a:lnTo>
                  <a:lnTo>
                    <a:pt x="219" y="140"/>
                  </a:lnTo>
                  <a:lnTo>
                    <a:pt x="218" y="145"/>
                  </a:lnTo>
                  <a:lnTo>
                    <a:pt x="215" y="151"/>
                  </a:lnTo>
                  <a:lnTo>
                    <a:pt x="212" y="155"/>
                  </a:lnTo>
                  <a:lnTo>
                    <a:pt x="208" y="157"/>
                  </a:lnTo>
                  <a:lnTo>
                    <a:pt x="197" y="163"/>
                  </a:lnTo>
                  <a:lnTo>
                    <a:pt x="188" y="166"/>
                  </a:lnTo>
                  <a:lnTo>
                    <a:pt x="188" y="166"/>
                  </a:lnTo>
                  <a:lnTo>
                    <a:pt x="0" y="145"/>
                  </a:lnTo>
                  <a:lnTo>
                    <a:pt x="0" y="145"/>
                  </a:lnTo>
                  <a:lnTo>
                    <a:pt x="1" y="0"/>
                  </a:lnTo>
                  <a:lnTo>
                    <a:pt x="1" y="0"/>
                  </a:lnTo>
                  <a:close/>
                </a:path>
              </a:pathLst>
            </a:custGeom>
            <a:solidFill>
              <a:srgbClr val="A1A1A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43" name="Freeform 43"/>
            <p:cNvSpPr>
              <a:spLocks/>
            </p:cNvSpPr>
            <p:nvPr/>
          </p:nvSpPr>
          <p:spPr bwMode="auto">
            <a:xfrm>
              <a:off x="3189288" y="5083175"/>
              <a:ext cx="368300" cy="263525"/>
            </a:xfrm>
            <a:custGeom>
              <a:avLst/>
              <a:gdLst>
                <a:gd name="T0" fmla="*/ 1 w 232"/>
                <a:gd name="T1" fmla="*/ 0 h 166"/>
                <a:gd name="T2" fmla="*/ 1 w 232"/>
                <a:gd name="T3" fmla="*/ 0 h 166"/>
                <a:gd name="T4" fmla="*/ 232 w 232"/>
                <a:gd name="T5" fmla="*/ 0 h 166"/>
                <a:gd name="T6" fmla="*/ 232 w 232"/>
                <a:gd name="T7" fmla="*/ 0 h 166"/>
                <a:gd name="T8" fmla="*/ 215 w 232"/>
                <a:gd name="T9" fmla="*/ 140 h 166"/>
                <a:gd name="T10" fmla="*/ 215 w 232"/>
                <a:gd name="T11" fmla="*/ 140 h 166"/>
                <a:gd name="T12" fmla="*/ 214 w 232"/>
                <a:gd name="T13" fmla="*/ 145 h 166"/>
                <a:gd name="T14" fmla="*/ 211 w 232"/>
                <a:gd name="T15" fmla="*/ 151 h 166"/>
                <a:gd name="T16" fmla="*/ 208 w 232"/>
                <a:gd name="T17" fmla="*/ 155 h 166"/>
                <a:gd name="T18" fmla="*/ 204 w 232"/>
                <a:gd name="T19" fmla="*/ 157 h 166"/>
                <a:gd name="T20" fmla="*/ 195 w 232"/>
                <a:gd name="T21" fmla="*/ 163 h 166"/>
                <a:gd name="T22" fmla="*/ 184 w 232"/>
                <a:gd name="T23" fmla="*/ 166 h 166"/>
                <a:gd name="T24" fmla="*/ 184 w 232"/>
                <a:gd name="T25" fmla="*/ 166 h 166"/>
                <a:gd name="T26" fmla="*/ 0 w 232"/>
                <a:gd name="T27" fmla="*/ 144 h 166"/>
                <a:gd name="T28" fmla="*/ 0 w 232"/>
                <a:gd name="T29" fmla="*/ 144 h 166"/>
                <a:gd name="T30" fmla="*/ 1 w 232"/>
                <a:gd name="T31" fmla="*/ 0 h 166"/>
                <a:gd name="T32" fmla="*/ 1 w 232"/>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 h="166">
                  <a:moveTo>
                    <a:pt x="1" y="0"/>
                  </a:moveTo>
                  <a:lnTo>
                    <a:pt x="1" y="0"/>
                  </a:lnTo>
                  <a:lnTo>
                    <a:pt x="232" y="0"/>
                  </a:lnTo>
                  <a:lnTo>
                    <a:pt x="232" y="0"/>
                  </a:lnTo>
                  <a:lnTo>
                    <a:pt x="215" y="140"/>
                  </a:lnTo>
                  <a:lnTo>
                    <a:pt x="215" y="140"/>
                  </a:lnTo>
                  <a:lnTo>
                    <a:pt x="214" y="145"/>
                  </a:lnTo>
                  <a:lnTo>
                    <a:pt x="211" y="151"/>
                  </a:lnTo>
                  <a:lnTo>
                    <a:pt x="208" y="155"/>
                  </a:lnTo>
                  <a:lnTo>
                    <a:pt x="204" y="157"/>
                  </a:lnTo>
                  <a:lnTo>
                    <a:pt x="195" y="163"/>
                  </a:lnTo>
                  <a:lnTo>
                    <a:pt x="184" y="166"/>
                  </a:lnTo>
                  <a:lnTo>
                    <a:pt x="184" y="166"/>
                  </a:lnTo>
                  <a:lnTo>
                    <a:pt x="0" y="144"/>
                  </a:lnTo>
                  <a:lnTo>
                    <a:pt x="0" y="144"/>
                  </a:lnTo>
                  <a:lnTo>
                    <a:pt x="1" y="0"/>
                  </a:lnTo>
                  <a:lnTo>
                    <a:pt x="1" y="0"/>
                  </a:lnTo>
                  <a:close/>
                </a:path>
              </a:pathLst>
            </a:custGeom>
            <a:solidFill>
              <a:srgbClr val="A2A2A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44" name="Freeform 44"/>
            <p:cNvSpPr>
              <a:spLocks/>
            </p:cNvSpPr>
            <p:nvPr/>
          </p:nvSpPr>
          <p:spPr bwMode="auto">
            <a:xfrm>
              <a:off x="3192463" y="5083175"/>
              <a:ext cx="365125" cy="263525"/>
            </a:xfrm>
            <a:custGeom>
              <a:avLst/>
              <a:gdLst>
                <a:gd name="T0" fmla="*/ 3 w 230"/>
                <a:gd name="T1" fmla="*/ 0 h 166"/>
                <a:gd name="T2" fmla="*/ 3 w 230"/>
                <a:gd name="T3" fmla="*/ 0 h 166"/>
                <a:gd name="T4" fmla="*/ 230 w 230"/>
                <a:gd name="T5" fmla="*/ 0 h 166"/>
                <a:gd name="T6" fmla="*/ 230 w 230"/>
                <a:gd name="T7" fmla="*/ 0 h 166"/>
                <a:gd name="T8" fmla="*/ 213 w 230"/>
                <a:gd name="T9" fmla="*/ 140 h 166"/>
                <a:gd name="T10" fmla="*/ 213 w 230"/>
                <a:gd name="T11" fmla="*/ 140 h 166"/>
                <a:gd name="T12" fmla="*/ 212 w 230"/>
                <a:gd name="T13" fmla="*/ 145 h 166"/>
                <a:gd name="T14" fmla="*/ 209 w 230"/>
                <a:gd name="T15" fmla="*/ 149 h 166"/>
                <a:gd name="T16" fmla="*/ 206 w 230"/>
                <a:gd name="T17" fmla="*/ 153 h 166"/>
                <a:gd name="T18" fmla="*/ 202 w 230"/>
                <a:gd name="T19" fmla="*/ 157 h 166"/>
                <a:gd name="T20" fmla="*/ 193 w 230"/>
                <a:gd name="T21" fmla="*/ 163 h 166"/>
                <a:gd name="T22" fmla="*/ 183 w 230"/>
                <a:gd name="T23" fmla="*/ 166 h 166"/>
                <a:gd name="T24" fmla="*/ 183 w 230"/>
                <a:gd name="T25" fmla="*/ 166 h 166"/>
                <a:gd name="T26" fmla="*/ 0 w 230"/>
                <a:gd name="T27" fmla="*/ 143 h 166"/>
                <a:gd name="T28" fmla="*/ 0 w 230"/>
                <a:gd name="T29" fmla="*/ 143 h 166"/>
                <a:gd name="T30" fmla="*/ 3 w 230"/>
                <a:gd name="T31" fmla="*/ 0 h 166"/>
                <a:gd name="T32" fmla="*/ 3 w 230"/>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0" h="166">
                  <a:moveTo>
                    <a:pt x="3" y="0"/>
                  </a:moveTo>
                  <a:lnTo>
                    <a:pt x="3" y="0"/>
                  </a:lnTo>
                  <a:lnTo>
                    <a:pt x="230" y="0"/>
                  </a:lnTo>
                  <a:lnTo>
                    <a:pt x="230" y="0"/>
                  </a:lnTo>
                  <a:lnTo>
                    <a:pt x="213" y="140"/>
                  </a:lnTo>
                  <a:lnTo>
                    <a:pt x="213" y="140"/>
                  </a:lnTo>
                  <a:lnTo>
                    <a:pt x="212" y="145"/>
                  </a:lnTo>
                  <a:lnTo>
                    <a:pt x="209" y="149"/>
                  </a:lnTo>
                  <a:lnTo>
                    <a:pt x="206" y="153"/>
                  </a:lnTo>
                  <a:lnTo>
                    <a:pt x="202" y="157"/>
                  </a:lnTo>
                  <a:lnTo>
                    <a:pt x="193" y="163"/>
                  </a:lnTo>
                  <a:lnTo>
                    <a:pt x="183" y="166"/>
                  </a:lnTo>
                  <a:lnTo>
                    <a:pt x="183" y="166"/>
                  </a:lnTo>
                  <a:lnTo>
                    <a:pt x="0" y="143"/>
                  </a:lnTo>
                  <a:lnTo>
                    <a:pt x="0" y="143"/>
                  </a:lnTo>
                  <a:lnTo>
                    <a:pt x="3" y="0"/>
                  </a:lnTo>
                  <a:lnTo>
                    <a:pt x="3" y="0"/>
                  </a:lnTo>
                  <a:close/>
                </a:path>
              </a:pathLst>
            </a:custGeom>
            <a:solidFill>
              <a:srgbClr val="A2A2A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45" name="Freeform 45"/>
            <p:cNvSpPr>
              <a:spLocks/>
            </p:cNvSpPr>
            <p:nvPr/>
          </p:nvSpPr>
          <p:spPr bwMode="auto">
            <a:xfrm>
              <a:off x="3198813" y="5083175"/>
              <a:ext cx="358775" cy="263525"/>
            </a:xfrm>
            <a:custGeom>
              <a:avLst/>
              <a:gdLst>
                <a:gd name="T0" fmla="*/ 3 w 226"/>
                <a:gd name="T1" fmla="*/ 0 h 166"/>
                <a:gd name="T2" fmla="*/ 3 w 226"/>
                <a:gd name="T3" fmla="*/ 0 h 166"/>
                <a:gd name="T4" fmla="*/ 226 w 226"/>
                <a:gd name="T5" fmla="*/ 0 h 166"/>
                <a:gd name="T6" fmla="*/ 226 w 226"/>
                <a:gd name="T7" fmla="*/ 0 h 166"/>
                <a:gd name="T8" fmla="*/ 209 w 226"/>
                <a:gd name="T9" fmla="*/ 140 h 166"/>
                <a:gd name="T10" fmla="*/ 209 w 226"/>
                <a:gd name="T11" fmla="*/ 140 h 166"/>
                <a:gd name="T12" fmla="*/ 208 w 226"/>
                <a:gd name="T13" fmla="*/ 145 h 166"/>
                <a:gd name="T14" fmla="*/ 205 w 226"/>
                <a:gd name="T15" fmla="*/ 149 h 166"/>
                <a:gd name="T16" fmla="*/ 202 w 226"/>
                <a:gd name="T17" fmla="*/ 153 h 166"/>
                <a:gd name="T18" fmla="*/ 198 w 226"/>
                <a:gd name="T19" fmla="*/ 157 h 166"/>
                <a:gd name="T20" fmla="*/ 189 w 226"/>
                <a:gd name="T21" fmla="*/ 163 h 166"/>
                <a:gd name="T22" fmla="*/ 179 w 226"/>
                <a:gd name="T23" fmla="*/ 166 h 166"/>
                <a:gd name="T24" fmla="*/ 179 w 226"/>
                <a:gd name="T25" fmla="*/ 166 h 166"/>
                <a:gd name="T26" fmla="*/ 0 w 226"/>
                <a:gd name="T27" fmla="*/ 141 h 166"/>
                <a:gd name="T28" fmla="*/ 0 w 226"/>
                <a:gd name="T29" fmla="*/ 141 h 166"/>
                <a:gd name="T30" fmla="*/ 3 w 226"/>
                <a:gd name="T31" fmla="*/ 0 h 166"/>
                <a:gd name="T32" fmla="*/ 3 w 226"/>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6" h="166">
                  <a:moveTo>
                    <a:pt x="3" y="0"/>
                  </a:moveTo>
                  <a:lnTo>
                    <a:pt x="3" y="0"/>
                  </a:lnTo>
                  <a:lnTo>
                    <a:pt x="226" y="0"/>
                  </a:lnTo>
                  <a:lnTo>
                    <a:pt x="226" y="0"/>
                  </a:lnTo>
                  <a:lnTo>
                    <a:pt x="209" y="140"/>
                  </a:lnTo>
                  <a:lnTo>
                    <a:pt x="209" y="140"/>
                  </a:lnTo>
                  <a:lnTo>
                    <a:pt x="208" y="145"/>
                  </a:lnTo>
                  <a:lnTo>
                    <a:pt x="205" y="149"/>
                  </a:lnTo>
                  <a:lnTo>
                    <a:pt x="202" y="153"/>
                  </a:lnTo>
                  <a:lnTo>
                    <a:pt x="198" y="157"/>
                  </a:lnTo>
                  <a:lnTo>
                    <a:pt x="189" y="163"/>
                  </a:lnTo>
                  <a:lnTo>
                    <a:pt x="179" y="166"/>
                  </a:lnTo>
                  <a:lnTo>
                    <a:pt x="179" y="166"/>
                  </a:lnTo>
                  <a:lnTo>
                    <a:pt x="0" y="141"/>
                  </a:lnTo>
                  <a:lnTo>
                    <a:pt x="0" y="141"/>
                  </a:lnTo>
                  <a:lnTo>
                    <a:pt x="3" y="0"/>
                  </a:lnTo>
                  <a:lnTo>
                    <a:pt x="3" y="0"/>
                  </a:lnTo>
                  <a:close/>
                </a:path>
              </a:pathLst>
            </a:custGeom>
            <a:solidFill>
              <a:srgbClr val="A3A3A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46" name="Freeform 46"/>
            <p:cNvSpPr>
              <a:spLocks/>
            </p:cNvSpPr>
            <p:nvPr/>
          </p:nvSpPr>
          <p:spPr bwMode="auto">
            <a:xfrm>
              <a:off x="3205163" y="5083175"/>
              <a:ext cx="352425" cy="263525"/>
            </a:xfrm>
            <a:custGeom>
              <a:avLst/>
              <a:gdLst>
                <a:gd name="T0" fmla="*/ 2 w 222"/>
                <a:gd name="T1" fmla="*/ 0 h 166"/>
                <a:gd name="T2" fmla="*/ 2 w 222"/>
                <a:gd name="T3" fmla="*/ 0 h 166"/>
                <a:gd name="T4" fmla="*/ 222 w 222"/>
                <a:gd name="T5" fmla="*/ 0 h 166"/>
                <a:gd name="T6" fmla="*/ 222 w 222"/>
                <a:gd name="T7" fmla="*/ 0 h 166"/>
                <a:gd name="T8" fmla="*/ 205 w 222"/>
                <a:gd name="T9" fmla="*/ 140 h 166"/>
                <a:gd name="T10" fmla="*/ 205 w 222"/>
                <a:gd name="T11" fmla="*/ 140 h 166"/>
                <a:gd name="T12" fmla="*/ 204 w 222"/>
                <a:gd name="T13" fmla="*/ 145 h 166"/>
                <a:gd name="T14" fmla="*/ 201 w 222"/>
                <a:gd name="T15" fmla="*/ 149 h 166"/>
                <a:gd name="T16" fmla="*/ 198 w 222"/>
                <a:gd name="T17" fmla="*/ 153 h 166"/>
                <a:gd name="T18" fmla="*/ 194 w 222"/>
                <a:gd name="T19" fmla="*/ 157 h 166"/>
                <a:gd name="T20" fmla="*/ 185 w 222"/>
                <a:gd name="T21" fmla="*/ 163 h 166"/>
                <a:gd name="T22" fmla="*/ 175 w 222"/>
                <a:gd name="T23" fmla="*/ 166 h 166"/>
                <a:gd name="T24" fmla="*/ 175 w 222"/>
                <a:gd name="T25" fmla="*/ 166 h 166"/>
                <a:gd name="T26" fmla="*/ 0 w 222"/>
                <a:gd name="T27" fmla="*/ 141 h 166"/>
                <a:gd name="T28" fmla="*/ 0 w 222"/>
                <a:gd name="T29" fmla="*/ 141 h 166"/>
                <a:gd name="T30" fmla="*/ 2 w 222"/>
                <a:gd name="T31" fmla="*/ 0 h 166"/>
                <a:gd name="T32" fmla="*/ 2 w 222"/>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2" h="166">
                  <a:moveTo>
                    <a:pt x="2" y="0"/>
                  </a:moveTo>
                  <a:lnTo>
                    <a:pt x="2" y="0"/>
                  </a:lnTo>
                  <a:lnTo>
                    <a:pt x="222" y="0"/>
                  </a:lnTo>
                  <a:lnTo>
                    <a:pt x="222" y="0"/>
                  </a:lnTo>
                  <a:lnTo>
                    <a:pt x="205" y="140"/>
                  </a:lnTo>
                  <a:lnTo>
                    <a:pt x="205" y="140"/>
                  </a:lnTo>
                  <a:lnTo>
                    <a:pt x="204" y="145"/>
                  </a:lnTo>
                  <a:lnTo>
                    <a:pt x="201" y="149"/>
                  </a:lnTo>
                  <a:lnTo>
                    <a:pt x="198" y="153"/>
                  </a:lnTo>
                  <a:lnTo>
                    <a:pt x="194" y="157"/>
                  </a:lnTo>
                  <a:lnTo>
                    <a:pt x="185" y="163"/>
                  </a:lnTo>
                  <a:lnTo>
                    <a:pt x="175" y="166"/>
                  </a:lnTo>
                  <a:lnTo>
                    <a:pt x="175" y="166"/>
                  </a:lnTo>
                  <a:lnTo>
                    <a:pt x="0" y="141"/>
                  </a:lnTo>
                  <a:lnTo>
                    <a:pt x="0" y="141"/>
                  </a:lnTo>
                  <a:lnTo>
                    <a:pt x="2" y="0"/>
                  </a:lnTo>
                  <a:lnTo>
                    <a:pt x="2" y="0"/>
                  </a:lnTo>
                  <a:close/>
                </a:path>
              </a:pathLst>
            </a:custGeom>
            <a:solidFill>
              <a:srgbClr val="A4A4A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47" name="Freeform 47"/>
            <p:cNvSpPr>
              <a:spLocks/>
            </p:cNvSpPr>
            <p:nvPr/>
          </p:nvSpPr>
          <p:spPr bwMode="auto">
            <a:xfrm>
              <a:off x="3211513" y="5083175"/>
              <a:ext cx="346075" cy="263525"/>
            </a:xfrm>
            <a:custGeom>
              <a:avLst/>
              <a:gdLst>
                <a:gd name="T0" fmla="*/ 2 w 218"/>
                <a:gd name="T1" fmla="*/ 0 h 166"/>
                <a:gd name="T2" fmla="*/ 2 w 218"/>
                <a:gd name="T3" fmla="*/ 0 h 166"/>
                <a:gd name="T4" fmla="*/ 218 w 218"/>
                <a:gd name="T5" fmla="*/ 0 h 166"/>
                <a:gd name="T6" fmla="*/ 218 w 218"/>
                <a:gd name="T7" fmla="*/ 0 h 166"/>
                <a:gd name="T8" fmla="*/ 201 w 218"/>
                <a:gd name="T9" fmla="*/ 140 h 166"/>
                <a:gd name="T10" fmla="*/ 201 w 218"/>
                <a:gd name="T11" fmla="*/ 140 h 166"/>
                <a:gd name="T12" fmla="*/ 200 w 218"/>
                <a:gd name="T13" fmla="*/ 145 h 166"/>
                <a:gd name="T14" fmla="*/ 197 w 218"/>
                <a:gd name="T15" fmla="*/ 149 h 166"/>
                <a:gd name="T16" fmla="*/ 194 w 218"/>
                <a:gd name="T17" fmla="*/ 153 h 166"/>
                <a:gd name="T18" fmla="*/ 190 w 218"/>
                <a:gd name="T19" fmla="*/ 157 h 166"/>
                <a:gd name="T20" fmla="*/ 181 w 218"/>
                <a:gd name="T21" fmla="*/ 163 h 166"/>
                <a:gd name="T22" fmla="*/ 171 w 218"/>
                <a:gd name="T23" fmla="*/ 166 h 166"/>
                <a:gd name="T24" fmla="*/ 171 w 218"/>
                <a:gd name="T25" fmla="*/ 166 h 166"/>
                <a:gd name="T26" fmla="*/ 0 w 218"/>
                <a:gd name="T27" fmla="*/ 140 h 166"/>
                <a:gd name="T28" fmla="*/ 0 w 218"/>
                <a:gd name="T29" fmla="*/ 140 h 166"/>
                <a:gd name="T30" fmla="*/ 2 w 218"/>
                <a:gd name="T31" fmla="*/ 0 h 166"/>
                <a:gd name="T32" fmla="*/ 2 w 218"/>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8" h="166">
                  <a:moveTo>
                    <a:pt x="2" y="0"/>
                  </a:moveTo>
                  <a:lnTo>
                    <a:pt x="2" y="0"/>
                  </a:lnTo>
                  <a:lnTo>
                    <a:pt x="218" y="0"/>
                  </a:lnTo>
                  <a:lnTo>
                    <a:pt x="218" y="0"/>
                  </a:lnTo>
                  <a:lnTo>
                    <a:pt x="201" y="140"/>
                  </a:lnTo>
                  <a:lnTo>
                    <a:pt x="201" y="140"/>
                  </a:lnTo>
                  <a:lnTo>
                    <a:pt x="200" y="145"/>
                  </a:lnTo>
                  <a:lnTo>
                    <a:pt x="197" y="149"/>
                  </a:lnTo>
                  <a:lnTo>
                    <a:pt x="194" y="153"/>
                  </a:lnTo>
                  <a:lnTo>
                    <a:pt x="190" y="157"/>
                  </a:lnTo>
                  <a:lnTo>
                    <a:pt x="181" y="163"/>
                  </a:lnTo>
                  <a:lnTo>
                    <a:pt x="171" y="166"/>
                  </a:lnTo>
                  <a:lnTo>
                    <a:pt x="171" y="166"/>
                  </a:lnTo>
                  <a:lnTo>
                    <a:pt x="0" y="140"/>
                  </a:lnTo>
                  <a:lnTo>
                    <a:pt x="0" y="140"/>
                  </a:lnTo>
                  <a:lnTo>
                    <a:pt x="2" y="0"/>
                  </a:lnTo>
                  <a:lnTo>
                    <a:pt x="2" y="0"/>
                  </a:lnTo>
                  <a:close/>
                </a:path>
              </a:pathLst>
            </a:custGeom>
            <a:solidFill>
              <a:srgbClr val="A4A4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48" name="Freeform 48"/>
            <p:cNvSpPr>
              <a:spLocks/>
            </p:cNvSpPr>
            <p:nvPr/>
          </p:nvSpPr>
          <p:spPr bwMode="auto">
            <a:xfrm>
              <a:off x="3216276" y="5083175"/>
              <a:ext cx="341313" cy="260350"/>
            </a:xfrm>
            <a:custGeom>
              <a:avLst/>
              <a:gdLst>
                <a:gd name="T0" fmla="*/ 3 w 215"/>
                <a:gd name="T1" fmla="*/ 0 h 164"/>
                <a:gd name="T2" fmla="*/ 3 w 215"/>
                <a:gd name="T3" fmla="*/ 0 h 164"/>
                <a:gd name="T4" fmla="*/ 215 w 215"/>
                <a:gd name="T5" fmla="*/ 0 h 164"/>
                <a:gd name="T6" fmla="*/ 215 w 215"/>
                <a:gd name="T7" fmla="*/ 0 h 164"/>
                <a:gd name="T8" fmla="*/ 198 w 215"/>
                <a:gd name="T9" fmla="*/ 140 h 164"/>
                <a:gd name="T10" fmla="*/ 198 w 215"/>
                <a:gd name="T11" fmla="*/ 140 h 164"/>
                <a:gd name="T12" fmla="*/ 197 w 215"/>
                <a:gd name="T13" fmla="*/ 145 h 164"/>
                <a:gd name="T14" fmla="*/ 195 w 215"/>
                <a:gd name="T15" fmla="*/ 149 h 164"/>
                <a:gd name="T16" fmla="*/ 191 w 215"/>
                <a:gd name="T17" fmla="*/ 153 h 164"/>
                <a:gd name="T18" fmla="*/ 187 w 215"/>
                <a:gd name="T19" fmla="*/ 157 h 164"/>
                <a:gd name="T20" fmla="*/ 178 w 215"/>
                <a:gd name="T21" fmla="*/ 163 h 164"/>
                <a:gd name="T22" fmla="*/ 169 w 215"/>
                <a:gd name="T23" fmla="*/ 164 h 164"/>
                <a:gd name="T24" fmla="*/ 169 w 215"/>
                <a:gd name="T25" fmla="*/ 164 h 164"/>
                <a:gd name="T26" fmla="*/ 0 w 215"/>
                <a:gd name="T27" fmla="*/ 138 h 164"/>
                <a:gd name="T28" fmla="*/ 0 w 215"/>
                <a:gd name="T29" fmla="*/ 138 h 164"/>
                <a:gd name="T30" fmla="*/ 3 w 215"/>
                <a:gd name="T31" fmla="*/ 0 h 164"/>
                <a:gd name="T32" fmla="*/ 3 w 215"/>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5" h="164">
                  <a:moveTo>
                    <a:pt x="3" y="0"/>
                  </a:moveTo>
                  <a:lnTo>
                    <a:pt x="3" y="0"/>
                  </a:lnTo>
                  <a:lnTo>
                    <a:pt x="215" y="0"/>
                  </a:lnTo>
                  <a:lnTo>
                    <a:pt x="215" y="0"/>
                  </a:lnTo>
                  <a:lnTo>
                    <a:pt x="198" y="140"/>
                  </a:lnTo>
                  <a:lnTo>
                    <a:pt x="198" y="140"/>
                  </a:lnTo>
                  <a:lnTo>
                    <a:pt x="197" y="145"/>
                  </a:lnTo>
                  <a:lnTo>
                    <a:pt x="195" y="149"/>
                  </a:lnTo>
                  <a:lnTo>
                    <a:pt x="191" y="153"/>
                  </a:lnTo>
                  <a:lnTo>
                    <a:pt x="187" y="157"/>
                  </a:lnTo>
                  <a:lnTo>
                    <a:pt x="178" y="163"/>
                  </a:lnTo>
                  <a:lnTo>
                    <a:pt x="169" y="164"/>
                  </a:lnTo>
                  <a:lnTo>
                    <a:pt x="169" y="164"/>
                  </a:lnTo>
                  <a:lnTo>
                    <a:pt x="0" y="138"/>
                  </a:lnTo>
                  <a:lnTo>
                    <a:pt x="0" y="138"/>
                  </a:lnTo>
                  <a:lnTo>
                    <a:pt x="3" y="0"/>
                  </a:lnTo>
                  <a:lnTo>
                    <a:pt x="3" y="0"/>
                  </a:lnTo>
                  <a:close/>
                </a:path>
              </a:pathLst>
            </a:custGeom>
            <a:solidFill>
              <a:srgbClr val="A5A5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49" name="Freeform 49"/>
            <p:cNvSpPr>
              <a:spLocks/>
            </p:cNvSpPr>
            <p:nvPr/>
          </p:nvSpPr>
          <p:spPr bwMode="auto">
            <a:xfrm>
              <a:off x="3222626" y="5083175"/>
              <a:ext cx="334963" cy="260350"/>
            </a:xfrm>
            <a:custGeom>
              <a:avLst/>
              <a:gdLst>
                <a:gd name="T0" fmla="*/ 3 w 211"/>
                <a:gd name="T1" fmla="*/ 0 h 164"/>
                <a:gd name="T2" fmla="*/ 3 w 211"/>
                <a:gd name="T3" fmla="*/ 0 h 164"/>
                <a:gd name="T4" fmla="*/ 211 w 211"/>
                <a:gd name="T5" fmla="*/ 0 h 164"/>
                <a:gd name="T6" fmla="*/ 211 w 211"/>
                <a:gd name="T7" fmla="*/ 0 h 164"/>
                <a:gd name="T8" fmla="*/ 194 w 211"/>
                <a:gd name="T9" fmla="*/ 140 h 164"/>
                <a:gd name="T10" fmla="*/ 194 w 211"/>
                <a:gd name="T11" fmla="*/ 140 h 164"/>
                <a:gd name="T12" fmla="*/ 193 w 211"/>
                <a:gd name="T13" fmla="*/ 145 h 164"/>
                <a:gd name="T14" fmla="*/ 191 w 211"/>
                <a:gd name="T15" fmla="*/ 149 h 164"/>
                <a:gd name="T16" fmla="*/ 187 w 211"/>
                <a:gd name="T17" fmla="*/ 153 h 164"/>
                <a:gd name="T18" fmla="*/ 183 w 211"/>
                <a:gd name="T19" fmla="*/ 157 h 164"/>
                <a:gd name="T20" fmla="*/ 175 w 211"/>
                <a:gd name="T21" fmla="*/ 161 h 164"/>
                <a:gd name="T22" fmla="*/ 165 w 211"/>
                <a:gd name="T23" fmla="*/ 164 h 164"/>
                <a:gd name="T24" fmla="*/ 165 w 211"/>
                <a:gd name="T25" fmla="*/ 164 h 164"/>
                <a:gd name="T26" fmla="*/ 0 w 211"/>
                <a:gd name="T27" fmla="*/ 137 h 164"/>
                <a:gd name="T28" fmla="*/ 0 w 211"/>
                <a:gd name="T29" fmla="*/ 137 h 164"/>
                <a:gd name="T30" fmla="*/ 3 w 211"/>
                <a:gd name="T31" fmla="*/ 0 h 164"/>
                <a:gd name="T32" fmla="*/ 3 w 211"/>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164">
                  <a:moveTo>
                    <a:pt x="3" y="0"/>
                  </a:moveTo>
                  <a:lnTo>
                    <a:pt x="3" y="0"/>
                  </a:lnTo>
                  <a:lnTo>
                    <a:pt x="211" y="0"/>
                  </a:lnTo>
                  <a:lnTo>
                    <a:pt x="211" y="0"/>
                  </a:lnTo>
                  <a:lnTo>
                    <a:pt x="194" y="140"/>
                  </a:lnTo>
                  <a:lnTo>
                    <a:pt x="194" y="140"/>
                  </a:lnTo>
                  <a:lnTo>
                    <a:pt x="193" y="145"/>
                  </a:lnTo>
                  <a:lnTo>
                    <a:pt x="191" y="149"/>
                  </a:lnTo>
                  <a:lnTo>
                    <a:pt x="187" y="153"/>
                  </a:lnTo>
                  <a:lnTo>
                    <a:pt x="183" y="157"/>
                  </a:lnTo>
                  <a:lnTo>
                    <a:pt x="175" y="161"/>
                  </a:lnTo>
                  <a:lnTo>
                    <a:pt x="165" y="164"/>
                  </a:lnTo>
                  <a:lnTo>
                    <a:pt x="165" y="164"/>
                  </a:lnTo>
                  <a:lnTo>
                    <a:pt x="0" y="137"/>
                  </a:lnTo>
                  <a:lnTo>
                    <a:pt x="0" y="137"/>
                  </a:lnTo>
                  <a:lnTo>
                    <a:pt x="3" y="0"/>
                  </a:lnTo>
                  <a:lnTo>
                    <a:pt x="3" y="0"/>
                  </a:lnTo>
                  <a:close/>
                </a:path>
              </a:pathLst>
            </a:custGeom>
            <a:solidFill>
              <a:srgbClr val="A6A6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50" name="Freeform 50"/>
            <p:cNvSpPr>
              <a:spLocks/>
            </p:cNvSpPr>
            <p:nvPr/>
          </p:nvSpPr>
          <p:spPr bwMode="auto">
            <a:xfrm>
              <a:off x="3228976" y="5083175"/>
              <a:ext cx="328613" cy="260350"/>
            </a:xfrm>
            <a:custGeom>
              <a:avLst/>
              <a:gdLst>
                <a:gd name="T0" fmla="*/ 3 w 207"/>
                <a:gd name="T1" fmla="*/ 0 h 164"/>
                <a:gd name="T2" fmla="*/ 3 w 207"/>
                <a:gd name="T3" fmla="*/ 0 h 164"/>
                <a:gd name="T4" fmla="*/ 207 w 207"/>
                <a:gd name="T5" fmla="*/ 0 h 164"/>
                <a:gd name="T6" fmla="*/ 207 w 207"/>
                <a:gd name="T7" fmla="*/ 0 h 164"/>
                <a:gd name="T8" fmla="*/ 190 w 207"/>
                <a:gd name="T9" fmla="*/ 140 h 164"/>
                <a:gd name="T10" fmla="*/ 190 w 207"/>
                <a:gd name="T11" fmla="*/ 140 h 164"/>
                <a:gd name="T12" fmla="*/ 189 w 207"/>
                <a:gd name="T13" fmla="*/ 145 h 164"/>
                <a:gd name="T14" fmla="*/ 187 w 207"/>
                <a:gd name="T15" fmla="*/ 149 h 164"/>
                <a:gd name="T16" fmla="*/ 183 w 207"/>
                <a:gd name="T17" fmla="*/ 153 h 164"/>
                <a:gd name="T18" fmla="*/ 179 w 207"/>
                <a:gd name="T19" fmla="*/ 156 h 164"/>
                <a:gd name="T20" fmla="*/ 171 w 207"/>
                <a:gd name="T21" fmla="*/ 161 h 164"/>
                <a:gd name="T22" fmla="*/ 161 w 207"/>
                <a:gd name="T23" fmla="*/ 164 h 164"/>
                <a:gd name="T24" fmla="*/ 161 w 207"/>
                <a:gd name="T25" fmla="*/ 164 h 164"/>
                <a:gd name="T26" fmla="*/ 0 w 207"/>
                <a:gd name="T27" fmla="*/ 136 h 164"/>
                <a:gd name="T28" fmla="*/ 0 w 207"/>
                <a:gd name="T29" fmla="*/ 136 h 164"/>
                <a:gd name="T30" fmla="*/ 3 w 207"/>
                <a:gd name="T31" fmla="*/ 0 h 164"/>
                <a:gd name="T32" fmla="*/ 3 w 207"/>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164">
                  <a:moveTo>
                    <a:pt x="3" y="0"/>
                  </a:moveTo>
                  <a:lnTo>
                    <a:pt x="3" y="0"/>
                  </a:lnTo>
                  <a:lnTo>
                    <a:pt x="207" y="0"/>
                  </a:lnTo>
                  <a:lnTo>
                    <a:pt x="207" y="0"/>
                  </a:lnTo>
                  <a:lnTo>
                    <a:pt x="190" y="140"/>
                  </a:lnTo>
                  <a:lnTo>
                    <a:pt x="190" y="140"/>
                  </a:lnTo>
                  <a:lnTo>
                    <a:pt x="189" y="145"/>
                  </a:lnTo>
                  <a:lnTo>
                    <a:pt x="187" y="149"/>
                  </a:lnTo>
                  <a:lnTo>
                    <a:pt x="183" y="153"/>
                  </a:lnTo>
                  <a:lnTo>
                    <a:pt x="179" y="156"/>
                  </a:lnTo>
                  <a:lnTo>
                    <a:pt x="171" y="161"/>
                  </a:lnTo>
                  <a:lnTo>
                    <a:pt x="161" y="164"/>
                  </a:lnTo>
                  <a:lnTo>
                    <a:pt x="161" y="164"/>
                  </a:lnTo>
                  <a:lnTo>
                    <a:pt x="0" y="136"/>
                  </a:lnTo>
                  <a:lnTo>
                    <a:pt x="0" y="136"/>
                  </a:lnTo>
                  <a:lnTo>
                    <a:pt x="3" y="0"/>
                  </a:lnTo>
                  <a:lnTo>
                    <a:pt x="3" y="0"/>
                  </a:lnTo>
                  <a:close/>
                </a:path>
              </a:pathLst>
            </a:custGeom>
            <a:solidFill>
              <a:srgbClr val="A6A6A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51" name="Freeform 51"/>
            <p:cNvSpPr>
              <a:spLocks/>
            </p:cNvSpPr>
            <p:nvPr/>
          </p:nvSpPr>
          <p:spPr bwMode="auto">
            <a:xfrm>
              <a:off x="3235326" y="5083175"/>
              <a:ext cx="322263" cy="260350"/>
            </a:xfrm>
            <a:custGeom>
              <a:avLst/>
              <a:gdLst>
                <a:gd name="T0" fmla="*/ 3 w 203"/>
                <a:gd name="T1" fmla="*/ 0 h 164"/>
                <a:gd name="T2" fmla="*/ 3 w 203"/>
                <a:gd name="T3" fmla="*/ 0 h 164"/>
                <a:gd name="T4" fmla="*/ 203 w 203"/>
                <a:gd name="T5" fmla="*/ 0 h 164"/>
                <a:gd name="T6" fmla="*/ 203 w 203"/>
                <a:gd name="T7" fmla="*/ 0 h 164"/>
                <a:gd name="T8" fmla="*/ 186 w 203"/>
                <a:gd name="T9" fmla="*/ 140 h 164"/>
                <a:gd name="T10" fmla="*/ 186 w 203"/>
                <a:gd name="T11" fmla="*/ 140 h 164"/>
                <a:gd name="T12" fmla="*/ 185 w 203"/>
                <a:gd name="T13" fmla="*/ 145 h 164"/>
                <a:gd name="T14" fmla="*/ 183 w 203"/>
                <a:gd name="T15" fmla="*/ 149 h 164"/>
                <a:gd name="T16" fmla="*/ 179 w 203"/>
                <a:gd name="T17" fmla="*/ 153 h 164"/>
                <a:gd name="T18" fmla="*/ 176 w 203"/>
                <a:gd name="T19" fmla="*/ 156 h 164"/>
                <a:gd name="T20" fmla="*/ 167 w 203"/>
                <a:gd name="T21" fmla="*/ 161 h 164"/>
                <a:gd name="T22" fmla="*/ 157 w 203"/>
                <a:gd name="T23" fmla="*/ 164 h 164"/>
                <a:gd name="T24" fmla="*/ 157 w 203"/>
                <a:gd name="T25" fmla="*/ 164 h 164"/>
                <a:gd name="T26" fmla="*/ 0 w 203"/>
                <a:gd name="T27" fmla="*/ 134 h 164"/>
                <a:gd name="T28" fmla="*/ 0 w 203"/>
                <a:gd name="T29" fmla="*/ 134 h 164"/>
                <a:gd name="T30" fmla="*/ 3 w 203"/>
                <a:gd name="T31" fmla="*/ 0 h 164"/>
                <a:gd name="T32" fmla="*/ 3 w 203"/>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3" h="164">
                  <a:moveTo>
                    <a:pt x="3" y="0"/>
                  </a:moveTo>
                  <a:lnTo>
                    <a:pt x="3" y="0"/>
                  </a:lnTo>
                  <a:lnTo>
                    <a:pt x="203" y="0"/>
                  </a:lnTo>
                  <a:lnTo>
                    <a:pt x="203" y="0"/>
                  </a:lnTo>
                  <a:lnTo>
                    <a:pt x="186" y="140"/>
                  </a:lnTo>
                  <a:lnTo>
                    <a:pt x="186" y="140"/>
                  </a:lnTo>
                  <a:lnTo>
                    <a:pt x="185" y="145"/>
                  </a:lnTo>
                  <a:lnTo>
                    <a:pt x="183" y="149"/>
                  </a:lnTo>
                  <a:lnTo>
                    <a:pt x="179" y="153"/>
                  </a:lnTo>
                  <a:lnTo>
                    <a:pt x="176" y="156"/>
                  </a:lnTo>
                  <a:lnTo>
                    <a:pt x="167" y="161"/>
                  </a:lnTo>
                  <a:lnTo>
                    <a:pt x="157" y="164"/>
                  </a:lnTo>
                  <a:lnTo>
                    <a:pt x="157" y="164"/>
                  </a:lnTo>
                  <a:lnTo>
                    <a:pt x="0" y="134"/>
                  </a:lnTo>
                  <a:lnTo>
                    <a:pt x="0" y="134"/>
                  </a:lnTo>
                  <a:lnTo>
                    <a:pt x="3" y="0"/>
                  </a:lnTo>
                  <a:lnTo>
                    <a:pt x="3" y="0"/>
                  </a:lnTo>
                  <a:close/>
                </a:path>
              </a:pathLst>
            </a:custGeom>
            <a:solidFill>
              <a:srgbClr val="A7A7A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52" name="Freeform 52"/>
            <p:cNvSpPr>
              <a:spLocks/>
            </p:cNvSpPr>
            <p:nvPr/>
          </p:nvSpPr>
          <p:spPr bwMode="auto">
            <a:xfrm>
              <a:off x="3240088" y="5083175"/>
              <a:ext cx="317500" cy="260350"/>
            </a:xfrm>
            <a:custGeom>
              <a:avLst/>
              <a:gdLst>
                <a:gd name="T0" fmla="*/ 3 w 200"/>
                <a:gd name="T1" fmla="*/ 0 h 164"/>
                <a:gd name="T2" fmla="*/ 3 w 200"/>
                <a:gd name="T3" fmla="*/ 0 h 164"/>
                <a:gd name="T4" fmla="*/ 200 w 200"/>
                <a:gd name="T5" fmla="*/ 0 h 164"/>
                <a:gd name="T6" fmla="*/ 200 w 200"/>
                <a:gd name="T7" fmla="*/ 0 h 164"/>
                <a:gd name="T8" fmla="*/ 183 w 200"/>
                <a:gd name="T9" fmla="*/ 140 h 164"/>
                <a:gd name="T10" fmla="*/ 183 w 200"/>
                <a:gd name="T11" fmla="*/ 140 h 164"/>
                <a:gd name="T12" fmla="*/ 182 w 200"/>
                <a:gd name="T13" fmla="*/ 145 h 164"/>
                <a:gd name="T14" fmla="*/ 180 w 200"/>
                <a:gd name="T15" fmla="*/ 149 h 164"/>
                <a:gd name="T16" fmla="*/ 176 w 200"/>
                <a:gd name="T17" fmla="*/ 153 h 164"/>
                <a:gd name="T18" fmla="*/ 173 w 200"/>
                <a:gd name="T19" fmla="*/ 156 h 164"/>
                <a:gd name="T20" fmla="*/ 164 w 200"/>
                <a:gd name="T21" fmla="*/ 161 h 164"/>
                <a:gd name="T22" fmla="*/ 156 w 200"/>
                <a:gd name="T23" fmla="*/ 164 h 164"/>
                <a:gd name="T24" fmla="*/ 156 w 200"/>
                <a:gd name="T25" fmla="*/ 164 h 164"/>
                <a:gd name="T26" fmla="*/ 0 w 200"/>
                <a:gd name="T27" fmla="*/ 134 h 164"/>
                <a:gd name="T28" fmla="*/ 0 w 200"/>
                <a:gd name="T29" fmla="*/ 134 h 164"/>
                <a:gd name="T30" fmla="*/ 3 w 200"/>
                <a:gd name="T31" fmla="*/ 0 h 164"/>
                <a:gd name="T32" fmla="*/ 3 w 200"/>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164">
                  <a:moveTo>
                    <a:pt x="3" y="0"/>
                  </a:moveTo>
                  <a:lnTo>
                    <a:pt x="3" y="0"/>
                  </a:lnTo>
                  <a:lnTo>
                    <a:pt x="200" y="0"/>
                  </a:lnTo>
                  <a:lnTo>
                    <a:pt x="200" y="0"/>
                  </a:lnTo>
                  <a:lnTo>
                    <a:pt x="183" y="140"/>
                  </a:lnTo>
                  <a:lnTo>
                    <a:pt x="183" y="140"/>
                  </a:lnTo>
                  <a:lnTo>
                    <a:pt x="182" y="145"/>
                  </a:lnTo>
                  <a:lnTo>
                    <a:pt x="180" y="149"/>
                  </a:lnTo>
                  <a:lnTo>
                    <a:pt x="176" y="153"/>
                  </a:lnTo>
                  <a:lnTo>
                    <a:pt x="173" y="156"/>
                  </a:lnTo>
                  <a:lnTo>
                    <a:pt x="164" y="161"/>
                  </a:lnTo>
                  <a:lnTo>
                    <a:pt x="156" y="164"/>
                  </a:lnTo>
                  <a:lnTo>
                    <a:pt x="156" y="164"/>
                  </a:lnTo>
                  <a:lnTo>
                    <a:pt x="0" y="134"/>
                  </a:lnTo>
                  <a:lnTo>
                    <a:pt x="0" y="134"/>
                  </a:lnTo>
                  <a:lnTo>
                    <a:pt x="3" y="0"/>
                  </a:lnTo>
                  <a:lnTo>
                    <a:pt x="3" y="0"/>
                  </a:lnTo>
                  <a:close/>
                </a:path>
              </a:pathLst>
            </a:custGeom>
            <a:solidFill>
              <a:srgbClr val="A7A7A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53" name="Freeform 53"/>
            <p:cNvSpPr>
              <a:spLocks/>
            </p:cNvSpPr>
            <p:nvPr/>
          </p:nvSpPr>
          <p:spPr bwMode="auto">
            <a:xfrm>
              <a:off x="3246438" y="5083175"/>
              <a:ext cx="311150" cy="260350"/>
            </a:xfrm>
            <a:custGeom>
              <a:avLst/>
              <a:gdLst>
                <a:gd name="T0" fmla="*/ 3 w 196"/>
                <a:gd name="T1" fmla="*/ 0 h 164"/>
                <a:gd name="T2" fmla="*/ 3 w 196"/>
                <a:gd name="T3" fmla="*/ 0 h 164"/>
                <a:gd name="T4" fmla="*/ 196 w 196"/>
                <a:gd name="T5" fmla="*/ 0 h 164"/>
                <a:gd name="T6" fmla="*/ 196 w 196"/>
                <a:gd name="T7" fmla="*/ 0 h 164"/>
                <a:gd name="T8" fmla="*/ 179 w 196"/>
                <a:gd name="T9" fmla="*/ 140 h 164"/>
                <a:gd name="T10" fmla="*/ 179 w 196"/>
                <a:gd name="T11" fmla="*/ 140 h 164"/>
                <a:gd name="T12" fmla="*/ 178 w 196"/>
                <a:gd name="T13" fmla="*/ 145 h 164"/>
                <a:gd name="T14" fmla="*/ 176 w 196"/>
                <a:gd name="T15" fmla="*/ 149 h 164"/>
                <a:gd name="T16" fmla="*/ 172 w 196"/>
                <a:gd name="T17" fmla="*/ 153 h 164"/>
                <a:gd name="T18" fmla="*/ 169 w 196"/>
                <a:gd name="T19" fmla="*/ 156 h 164"/>
                <a:gd name="T20" fmla="*/ 160 w 196"/>
                <a:gd name="T21" fmla="*/ 161 h 164"/>
                <a:gd name="T22" fmla="*/ 152 w 196"/>
                <a:gd name="T23" fmla="*/ 164 h 164"/>
                <a:gd name="T24" fmla="*/ 152 w 196"/>
                <a:gd name="T25" fmla="*/ 164 h 164"/>
                <a:gd name="T26" fmla="*/ 0 w 196"/>
                <a:gd name="T27" fmla="*/ 133 h 164"/>
                <a:gd name="T28" fmla="*/ 0 w 196"/>
                <a:gd name="T29" fmla="*/ 133 h 164"/>
                <a:gd name="T30" fmla="*/ 3 w 196"/>
                <a:gd name="T31" fmla="*/ 0 h 164"/>
                <a:gd name="T32" fmla="*/ 3 w 196"/>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6" h="164">
                  <a:moveTo>
                    <a:pt x="3" y="0"/>
                  </a:moveTo>
                  <a:lnTo>
                    <a:pt x="3" y="0"/>
                  </a:lnTo>
                  <a:lnTo>
                    <a:pt x="196" y="0"/>
                  </a:lnTo>
                  <a:lnTo>
                    <a:pt x="196" y="0"/>
                  </a:lnTo>
                  <a:lnTo>
                    <a:pt x="179" y="140"/>
                  </a:lnTo>
                  <a:lnTo>
                    <a:pt x="179" y="140"/>
                  </a:lnTo>
                  <a:lnTo>
                    <a:pt x="178" y="145"/>
                  </a:lnTo>
                  <a:lnTo>
                    <a:pt x="176" y="149"/>
                  </a:lnTo>
                  <a:lnTo>
                    <a:pt x="172" y="153"/>
                  </a:lnTo>
                  <a:lnTo>
                    <a:pt x="169" y="156"/>
                  </a:lnTo>
                  <a:lnTo>
                    <a:pt x="160" y="161"/>
                  </a:lnTo>
                  <a:lnTo>
                    <a:pt x="152" y="164"/>
                  </a:lnTo>
                  <a:lnTo>
                    <a:pt x="152" y="164"/>
                  </a:lnTo>
                  <a:lnTo>
                    <a:pt x="0" y="133"/>
                  </a:lnTo>
                  <a:lnTo>
                    <a:pt x="0" y="133"/>
                  </a:lnTo>
                  <a:lnTo>
                    <a:pt x="3" y="0"/>
                  </a:lnTo>
                  <a:lnTo>
                    <a:pt x="3" y="0"/>
                  </a:lnTo>
                  <a:close/>
                </a:path>
              </a:pathLst>
            </a:custGeom>
            <a:solidFill>
              <a:srgbClr val="A8A8A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54" name="Freeform 54"/>
            <p:cNvSpPr>
              <a:spLocks/>
            </p:cNvSpPr>
            <p:nvPr/>
          </p:nvSpPr>
          <p:spPr bwMode="auto">
            <a:xfrm>
              <a:off x="3252788" y="5083175"/>
              <a:ext cx="304800" cy="260350"/>
            </a:xfrm>
            <a:custGeom>
              <a:avLst/>
              <a:gdLst>
                <a:gd name="T0" fmla="*/ 3 w 192"/>
                <a:gd name="T1" fmla="*/ 0 h 164"/>
                <a:gd name="T2" fmla="*/ 3 w 192"/>
                <a:gd name="T3" fmla="*/ 0 h 164"/>
                <a:gd name="T4" fmla="*/ 192 w 192"/>
                <a:gd name="T5" fmla="*/ 0 h 164"/>
                <a:gd name="T6" fmla="*/ 192 w 192"/>
                <a:gd name="T7" fmla="*/ 0 h 164"/>
                <a:gd name="T8" fmla="*/ 175 w 192"/>
                <a:gd name="T9" fmla="*/ 140 h 164"/>
                <a:gd name="T10" fmla="*/ 175 w 192"/>
                <a:gd name="T11" fmla="*/ 140 h 164"/>
                <a:gd name="T12" fmla="*/ 174 w 192"/>
                <a:gd name="T13" fmla="*/ 145 h 164"/>
                <a:gd name="T14" fmla="*/ 172 w 192"/>
                <a:gd name="T15" fmla="*/ 149 h 164"/>
                <a:gd name="T16" fmla="*/ 169 w 192"/>
                <a:gd name="T17" fmla="*/ 153 h 164"/>
                <a:gd name="T18" fmla="*/ 165 w 192"/>
                <a:gd name="T19" fmla="*/ 156 h 164"/>
                <a:gd name="T20" fmla="*/ 157 w 192"/>
                <a:gd name="T21" fmla="*/ 161 h 164"/>
                <a:gd name="T22" fmla="*/ 148 w 192"/>
                <a:gd name="T23" fmla="*/ 164 h 164"/>
                <a:gd name="T24" fmla="*/ 148 w 192"/>
                <a:gd name="T25" fmla="*/ 164 h 164"/>
                <a:gd name="T26" fmla="*/ 0 w 192"/>
                <a:gd name="T27" fmla="*/ 132 h 164"/>
                <a:gd name="T28" fmla="*/ 0 w 192"/>
                <a:gd name="T29" fmla="*/ 132 h 164"/>
                <a:gd name="T30" fmla="*/ 3 w 192"/>
                <a:gd name="T31" fmla="*/ 0 h 164"/>
                <a:gd name="T32" fmla="*/ 3 w 192"/>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164">
                  <a:moveTo>
                    <a:pt x="3" y="0"/>
                  </a:moveTo>
                  <a:lnTo>
                    <a:pt x="3" y="0"/>
                  </a:lnTo>
                  <a:lnTo>
                    <a:pt x="192" y="0"/>
                  </a:lnTo>
                  <a:lnTo>
                    <a:pt x="192" y="0"/>
                  </a:lnTo>
                  <a:lnTo>
                    <a:pt x="175" y="140"/>
                  </a:lnTo>
                  <a:lnTo>
                    <a:pt x="175" y="140"/>
                  </a:lnTo>
                  <a:lnTo>
                    <a:pt x="174" y="145"/>
                  </a:lnTo>
                  <a:lnTo>
                    <a:pt x="172" y="149"/>
                  </a:lnTo>
                  <a:lnTo>
                    <a:pt x="169" y="153"/>
                  </a:lnTo>
                  <a:lnTo>
                    <a:pt x="165" y="156"/>
                  </a:lnTo>
                  <a:lnTo>
                    <a:pt x="157" y="161"/>
                  </a:lnTo>
                  <a:lnTo>
                    <a:pt x="148" y="164"/>
                  </a:lnTo>
                  <a:lnTo>
                    <a:pt x="148" y="164"/>
                  </a:lnTo>
                  <a:lnTo>
                    <a:pt x="0" y="132"/>
                  </a:lnTo>
                  <a:lnTo>
                    <a:pt x="0" y="132"/>
                  </a:lnTo>
                  <a:lnTo>
                    <a:pt x="3" y="0"/>
                  </a:lnTo>
                  <a:lnTo>
                    <a:pt x="3" y="0"/>
                  </a:lnTo>
                  <a:close/>
                </a:path>
              </a:pathLst>
            </a:custGeom>
            <a:solidFill>
              <a:srgbClr val="A9A9A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55" name="Freeform 55"/>
            <p:cNvSpPr>
              <a:spLocks/>
            </p:cNvSpPr>
            <p:nvPr/>
          </p:nvSpPr>
          <p:spPr bwMode="auto">
            <a:xfrm>
              <a:off x="3259138" y="5083175"/>
              <a:ext cx="298450" cy="260350"/>
            </a:xfrm>
            <a:custGeom>
              <a:avLst/>
              <a:gdLst>
                <a:gd name="T0" fmla="*/ 3 w 188"/>
                <a:gd name="T1" fmla="*/ 0 h 164"/>
                <a:gd name="T2" fmla="*/ 3 w 188"/>
                <a:gd name="T3" fmla="*/ 0 h 164"/>
                <a:gd name="T4" fmla="*/ 188 w 188"/>
                <a:gd name="T5" fmla="*/ 0 h 164"/>
                <a:gd name="T6" fmla="*/ 188 w 188"/>
                <a:gd name="T7" fmla="*/ 0 h 164"/>
                <a:gd name="T8" fmla="*/ 171 w 188"/>
                <a:gd name="T9" fmla="*/ 140 h 164"/>
                <a:gd name="T10" fmla="*/ 171 w 188"/>
                <a:gd name="T11" fmla="*/ 140 h 164"/>
                <a:gd name="T12" fmla="*/ 170 w 188"/>
                <a:gd name="T13" fmla="*/ 145 h 164"/>
                <a:gd name="T14" fmla="*/ 168 w 188"/>
                <a:gd name="T15" fmla="*/ 149 h 164"/>
                <a:gd name="T16" fmla="*/ 165 w 188"/>
                <a:gd name="T17" fmla="*/ 153 h 164"/>
                <a:gd name="T18" fmla="*/ 161 w 188"/>
                <a:gd name="T19" fmla="*/ 156 h 164"/>
                <a:gd name="T20" fmla="*/ 153 w 188"/>
                <a:gd name="T21" fmla="*/ 161 h 164"/>
                <a:gd name="T22" fmla="*/ 144 w 188"/>
                <a:gd name="T23" fmla="*/ 164 h 164"/>
                <a:gd name="T24" fmla="*/ 144 w 188"/>
                <a:gd name="T25" fmla="*/ 164 h 164"/>
                <a:gd name="T26" fmla="*/ 0 w 188"/>
                <a:gd name="T27" fmla="*/ 130 h 164"/>
                <a:gd name="T28" fmla="*/ 0 w 188"/>
                <a:gd name="T29" fmla="*/ 130 h 164"/>
                <a:gd name="T30" fmla="*/ 3 w 188"/>
                <a:gd name="T31" fmla="*/ 0 h 164"/>
                <a:gd name="T32" fmla="*/ 3 w 188"/>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8" h="164">
                  <a:moveTo>
                    <a:pt x="3" y="0"/>
                  </a:moveTo>
                  <a:lnTo>
                    <a:pt x="3" y="0"/>
                  </a:lnTo>
                  <a:lnTo>
                    <a:pt x="188" y="0"/>
                  </a:lnTo>
                  <a:lnTo>
                    <a:pt x="188" y="0"/>
                  </a:lnTo>
                  <a:lnTo>
                    <a:pt x="171" y="140"/>
                  </a:lnTo>
                  <a:lnTo>
                    <a:pt x="171" y="140"/>
                  </a:lnTo>
                  <a:lnTo>
                    <a:pt x="170" y="145"/>
                  </a:lnTo>
                  <a:lnTo>
                    <a:pt x="168" y="149"/>
                  </a:lnTo>
                  <a:lnTo>
                    <a:pt x="165" y="153"/>
                  </a:lnTo>
                  <a:lnTo>
                    <a:pt x="161" y="156"/>
                  </a:lnTo>
                  <a:lnTo>
                    <a:pt x="153" y="161"/>
                  </a:lnTo>
                  <a:lnTo>
                    <a:pt x="144" y="164"/>
                  </a:lnTo>
                  <a:lnTo>
                    <a:pt x="144" y="164"/>
                  </a:lnTo>
                  <a:lnTo>
                    <a:pt x="0" y="130"/>
                  </a:lnTo>
                  <a:lnTo>
                    <a:pt x="0" y="130"/>
                  </a:lnTo>
                  <a:lnTo>
                    <a:pt x="3" y="0"/>
                  </a:lnTo>
                  <a:lnTo>
                    <a:pt x="3" y="0"/>
                  </a:lnTo>
                  <a:close/>
                </a:path>
              </a:pathLst>
            </a:custGeom>
            <a:solidFill>
              <a:srgbClr val="A9A9A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56" name="Freeform 56"/>
            <p:cNvSpPr>
              <a:spLocks/>
            </p:cNvSpPr>
            <p:nvPr/>
          </p:nvSpPr>
          <p:spPr bwMode="auto">
            <a:xfrm>
              <a:off x="3265488" y="5083175"/>
              <a:ext cx="292100" cy="260350"/>
            </a:xfrm>
            <a:custGeom>
              <a:avLst/>
              <a:gdLst>
                <a:gd name="T0" fmla="*/ 3 w 184"/>
                <a:gd name="T1" fmla="*/ 0 h 164"/>
                <a:gd name="T2" fmla="*/ 3 w 184"/>
                <a:gd name="T3" fmla="*/ 0 h 164"/>
                <a:gd name="T4" fmla="*/ 184 w 184"/>
                <a:gd name="T5" fmla="*/ 0 h 164"/>
                <a:gd name="T6" fmla="*/ 184 w 184"/>
                <a:gd name="T7" fmla="*/ 0 h 164"/>
                <a:gd name="T8" fmla="*/ 167 w 184"/>
                <a:gd name="T9" fmla="*/ 140 h 164"/>
                <a:gd name="T10" fmla="*/ 167 w 184"/>
                <a:gd name="T11" fmla="*/ 140 h 164"/>
                <a:gd name="T12" fmla="*/ 166 w 184"/>
                <a:gd name="T13" fmla="*/ 145 h 164"/>
                <a:gd name="T14" fmla="*/ 164 w 184"/>
                <a:gd name="T15" fmla="*/ 149 h 164"/>
                <a:gd name="T16" fmla="*/ 157 w 184"/>
                <a:gd name="T17" fmla="*/ 156 h 164"/>
                <a:gd name="T18" fmla="*/ 149 w 184"/>
                <a:gd name="T19" fmla="*/ 161 h 164"/>
                <a:gd name="T20" fmla="*/ 141 w 184"/>
                <a:gd name="T21" fmla="*/ 164 h 164"/>
                <a:gd name="T22" fmla="*/ 141 w 184"/>
                <a:gd name="T23" fmla="*/ 164 h 164"/>
                <a:gd name="T24" fmla="*/ 0 w 184"/>
                <a:gd name="T25" fmla="*/ 129 h 164"/>
                <a:gd name="T26" fmla="*/ 0 w 184"/>
                <a:gd name="T27" fmla="*/ 129 h 164"/>
                <a:gd name="T28" fmla="*/ 3 w 184"/>
                <a:gd name="T29" fmla="*/ 0 h 164"/>
                <a:gd name="T30" fmla="*/ 3 w 184"/>
                <a:gd name="T3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164">
                  <a:moveTo>
                    <a:pt x="3" y="0"/>
                  </a:moveTo>
                  <a:lnTo>
                    <a:pt x="3" y="0"/>
                  </a:lnTo>
                  <a:lnTo>
                    <a:pt x="184" y="0"/>
                  </a:lnTo>
                  <a:lnTo>
                    <a:pt x="184" y="0"/>
                  </a:lnTo>
                  <a:lnTo>
                    <a:pt x="167" y="140"/>
                  </a:lnTo>
                  <a:lnTo>
                    <a:pt x="167" y="140"/>
                  </a:lnTo>
                  <a:lnTo>
                    <a:pt x="166" y="145"/>
                  </a:lnTo>
                  <a:lnTo>
                    <a:pt x="164" y="149"/>
                  </a:lnTo>
                  <a:lnTo>
                    <a:pt x="157" y="156"/>
                  </a:lnTo>
                  <a:lnTo>
                    <a:pt x="149" y="161"/>
                  </a:lnTo>
                  <a:lnTo>
                    <a:pt x="141" y="164"/>
                  </a:lnTo>
                  <a:lnTo>
                    <a:pt x="141" y="164"/>
                  </a:lnTo>
                  <a:lnTo>
                    <a:pt x="0" y="129"/>
                  </a:lnTo>
                  <a:lnTo>
                    <a:pt x="0" y="129"/>
                  </a:lnTo>
                  <a:lnTo>
                    <a:pt x="3" y="0"/>
                  </a:lnTo>
                  <a:lnTo>
                    <a:pt x="3" y="0"/>
                  </a:lnTo>
                  <a:close/>
                </a:path>
              </a:pathLst>
            </a:custGeom>
            <a:solidFill>
              <a:srgbClr val="AAAAA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57" name="Freeform 57"/>
            <p:cNvSpPr>
              <a:spLocks/>
            </p:cNvSpPr>
            <p:nvPr/>
          </p:nvSpPr>
          <p:spPr bwMode="auto">
            <a:xfrm>
              <a:off x="3270251" y="5083175"/>
              <a:ext cx="287338" cy="260350"/>
            </a:xfrm>
            <a:custGeom>
              <a:avLst/>
              <a:gdLst>
                <a:gd name="T0" fmla="*/ 4 w 181"/>
                <a:gd name="T1" fmla="*/ 0 h 164"/>
                <a:gd name="T2" fmla="*/ 4 w 181"/>
                <a:gd name="T3" fmla="*/ 0 h 164"/>
                <a:gd name="T4" fmla="*/ 181 w 181"/>
                <a:gd name="T5" fmla="*/ 0 h 164"/>
                <a:gd name="T6" fmla="*/ 181 w 181"/>
                <a:gd name="T7" fmla="*/ 0 h 164"/>
                <a:gd name="T8" fmla="*/ 164 w 181"/>
                <a:gd name="T9" fmla="*/ 140 h 164"/>
                <a:gd name="T10" fmla="*/ 164 w 181"/>
                <a:gd name="T11" fmla="*/ 140 h 164"/>
                <a:gd name="T12" fmla="*/ 163 w 181"/>
                <a:gd name="T13" fmla="*/ 145 h 164"/>
                <a:gd name="T14" fmla="*/ 161 w 181"/>
                <a:gd name="T15" fmla="*/ 149 h 164"/>
                <a:gd name="T16" fmla="*/ 154 w 181"/>
                <a:gd name="T17" fmla="*/ 156 h 164"/>
                <a:gd name="T18" fmla="*/ 146 w 181"/>
                <a:gd name="T19" fmla="*/ 160 h 164"/>
                <a:gd name="T20" fmla="*/ 138 w 181"/>
                <a:gd name="T21" fmla="*/ 164 h 164"/>
                <a:gd name="T22" fmla="*/ 138 w 181"/>
                <a:gd name="T23" fmla="*/ 164 h 164"/>
                <a:gd name="T24" fmla="*/ 0 w 181"/>
                <a:gd name="T25" fmla="*/ 128 h 164"/>
                <a:gd name="T26" fmla="*/ 0 w 181"/>
                <a:gd name="T27" fmla="*/ 128 h 164"/>
                <a:gd name="T28" fmla="*/ 4 w 181"/>
                <a:gd name="T29" fmla="*/ 0 h 164"/>
                <a:gd name="T30" fmla="*/ 4 w 181"/>
                <a:gd name="T3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 h="164">
                  <a:moveTo>
                    <a:pt x="4" y="0"/>
                  </a:moveTo>
                  <a:lnTo>
                    <a:pt x="4" y="0"/>
                  </a:lnTo>
                  <a:lnTo>
                    <a:pt x="181" y="0"/>
                  </a:lnTo>
                  <a:lnTo>
                    <a:pt x="181" y="0"/>
                  </a:lnTo>
                  <a:lnTo>
                    <a:pt x="164" y="140"/>
                  </a:lnTo>
                  <a:lnTo>
                    <a:pt x="164" y="140"/>
                  </a:lnTo>
                  <a:lnTo>
                    <a:pt x="163" y="145"/>
                  </a:lnTo>
                  <a:lnTo>
                    <a:pt x="161" y="149"/>
                  </a:lnTo>
                  <a:lnTo>
                    <a:pt x="154" y="156"/>
                  </a:lnTo>
                  <a:lnTo>
                    <a:pt x="146" y="160"/>
                  </a:lnTo>
                  <a:lnTo>
                    <a:pt x="138" y="164"/>
                  </a:lnTo>
                  <a:lnTo>
                    <a:pt x="138" y="164"/>
                  </a:lnTo>
                  <a:lnTo>
                    <a:pt x="0" y="128"/>
                  </a:lnTo>
                  <a:lnTo>
                    <a:pt x="0" y="128"/>
                  </a:lnTo>
                  <a:lnTo>
                    <a:pt x="4" y="0"/>
                  </a:lnTo>
                  <a:lnTo>
                    <a:pt x="4" y="0"/>
                  </a:lnTo>
                  <a:close/>
                </a:path>
              </a:pathLst>
            </a:custGeom>
            <a:solidFill>
              <a:srgbClr val="AAAAA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58" name="Freeform 58"/>
            <p:cNvSpPr>
              <a:spLocks/>
            </p:cNvSpPr>
            <p:nvPr/>
          </p:nvSpPr>
          <p:spPr bwMode="auto">
            <a:xfrm>
              <a:off x="3276601" y="5083175"/>
              <a:ext cx="280988" cy="258763"/>
            </a:xfrm>
            <a:custGeom>
              <a:avLst/>
              <a:gdLst>
                <a:gd name="T0" fmla="*/ 4 w 177"/>
                <a:gd name="T1" fmla="*/ 0 h 163"/>
                <a:gd name="T2" fmla="*/ 4 w 177"/>
                <a:gd name="T3" fmla="*/ 0 h 163"/>
                <a:gd name="T4" fmla="*/ 177 w 177"/>
                <a:gd name="T5" fmla="*/ 0 h 163"/>
                <a:gd name="T6" fmla="*/ 177 w 177"/>
                <a:gd name="T7" fmla="*/ 0 h 163"/>
                <a:gd name="T8" fmla="*/ 160 w 177"/>
                <a:gd name="T9" fmla="*/ 140 h 163"/>
                <a:gd name="T10" fmla="*/ 160 w 177"/>
                <a:gd name="T11" fmla="*/ 140 h 163"/>
                <a:gd name="T12" fmla="*/ 159 w 177"/>
                <a:gd name="T13" fmla="*/ 145 h 163"/>
                <a:gd name="T14" fmla="*/ 157 w 177"/>
                <a:gd name="T15" fmla="*/ 149 h 163"/>
                <a:gd name="T16" fmla="*/ 150 w 177"/>
                <a:gd name="T17" fmla="*/ 156 h 163"/>
                <a:gd name="T18" fmla="*/ 142 w 177"/>
                <a:gd name="T19" fmla="*/ 160 h 163"/>
                <a:gd name="T20" fmla="*/ 134 w 177"/>
                <a:gd name="T21" fmla="*/ 163 h 163"/>
                <a:gd name="T22" fmla="*/ 134 w 177"/>
                <a:gd name="T23" fmla="*/ 163 h 163"/>
                <a:gd name="T24" fmla="*/ 0 w 177"/>
                <a:gd name="T25" fmla="*/ 128 h 163"/>
                <a:gd name="T26" fmla="*/ 0 w 177"/>
                <a:gd name="T27" fmla="*/ 128 h 163"/>
                <a:gd name="T28" fmla="*/ 4 w 177"/>
                <a:gd name="T29" fmla="*/ 0 h 163"/>
                <a:gd name="T30" fmla="*/ 4 w 177"/>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 h="163">
                  <a:moveTo>
                    <a:pt x="4" y="0"/>
                  </a:moveTo>
                  <a:lnTo>
                    <a:pt x="4" y="0"/>
                  </a:lnTo>
                  <a:lnTo>
                    <a:pt x="177" y="0"/>
                  </a:lnTo>
                  <a:lnTo>
                    <a:pt x="177" y="0"/>
                  </a:lnTo>
                  <a:lnTo>
                    <a:pt x="160" y="140"/>
                  </a:lnTo>
                  <a:lnTo>
                    <a:pt x="160" y="140"/>
                  </a:lnTo>
                  <a:lnTo>
                    <a:pt x="159" y="145"/>
                  </a:lnTo>
                  <a:lnTo>
                    <a:pt x="157" y="149"/>
                  </a:lnTo>
                  <a:lnTo>
                    <a:pt x="150" y="156"/>
                  </a:lnTo>
                  <a:lnTo>
                    <a:pt x="142" y="160"/>
                  </a:lnTo>
                  <a:lnTo>
                    <a:pt x="134" y="163"/>
                  </a:lnTo>
                  <a:lnTo>
                    <a:pt x="134" y="163"/>
                  </a:lnTo>
                  <a:lnTo>
                    <a:pt x="0" y="128"/>
                  </a:lnTo>
                  <a:lnTo>
                    <a:pt x="0" y="128"/>
                  </a:lnTo>
                  <a:lnTo>
                    <a:pt x="4" y="0"/>
                  </a:lnTo>
                  <a:lnTo>
                    <a:pt x="4" y="0"/>
                  </a:lnTo>
                  <a:close/>
                </a:path>
              </a:pathLst>
            </a:custGeom>
            <a:solidFill>
              <a:srgbClr val="ABABA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59" name="Freeform 59"/>
            <p:cNvSpPr>
              <a:spLocks/>
            </p:cNvSpPr>
            <p:nvPr/>
          </p:nvSpPr>
          <p:spPr bwMode="auto">
            <a:xfrm>
              <a:off x="3282951" y="5083175"/>
              <a:ext cx="274638" cy="258763"/>
            </a:xfrm>
            <a:custGeom>
              <a:avLst/>
              <a:gdLst>
                <a:gd name="T0" fmla="*/ 3 w 173"/>
                <a:gd name="T1" fmla="*/ 0 h 163"/>
                <a:gd name="T2" fmla="*/ 3 w 173"/>
                <a:gd name="T3" fmla="*/ 0 h 163"/>
                <a:gd name="T4" fmla="*/ 173 w 173"/>
                <a:gd name="T5" fmla="*/ 0 h 163"/>
                <a:gd name="T6" fmla="*/ 173 w 173"/>
                <a:gd name="T7" fmla="*/ 0 h 163"/>
                <a:gd name="T8" fmla="*/ 156 w 173"/>
                <a:gd name="T9" fmla="*/ 140 h 163"/>
                <a:gd name="T10" fmla="*/ 156 w 173"/>
                <a:gd name="T11" fmla="*/ 140 h 163"/>
                <a:gd name="T12" fmla="*/ 155 w 173"/>
                <a:gd name="T13" fmla="*/ 145 h 163"/>
                <a:gd name="T14" fmla="*/ 153 w 173"/>
                <a:gd name="T15" fmla="*/ 149 h 163"/>
                <a:gd name="T16" fmla="*/ 146 w 173"/>
                <a:gd name="T17" fmla="*/ 156 h 163"/>
                <a:gd name="T18" fmla="*/ 140 w 173"/>
                <a:gd name="T19" fmla="*/ 160 h 163"/>
                <a:gd name="T20" fmla="*/ 132 w 173"/>
                <a:gd name="T21" fmla="*/ 163 h 163"/>
                <a:gd name="T22" fmla="*/ 132 w 173"/>
                <a:gd name="T23" fmla="*/ 163 h 163"/>
                <a:gd name="T24" fmla="*/ 0 w 173"/>
                <a:gd name="T25" fmla="*/ 126 h 163"/>
                <a:gd name="T26" fmla="*/ 0 w 173"/>
                <a:gd name="T27" fmla="*/ 126 h 163"/>
                <a:gd name="T28" fmla="*/ 3 w 173"/>
                <a:gd name="T29" fmla="*/ 0 h 163"/>
                <a:gd name="T30" fmla="*/ 3 w 173"/>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163">
                  <a:moveTo>
                    <a:pt x="3" y="0"/>
                  </a:moveTo>
                  <a:lnTo>
                    <a:pt x="3" y="0"/>
                  </a:lnTo>
                  <a:lnTo>
                    <a:pt x="173" y="0"/>
                  </a:lnTo>
                  <a:lnTo>
                    <a:pt x="173" y="0"/>
                  </a:lnTo>
                  <a:lnTo>
                    <a:pt x="156" y="140"/>
                  </a:lnTo>
                  <a:lnTo>
                    <a:pt x="156" y="140"/>
                  </a:lnTo>
                  <a:lnTo>
                    <a:pt x="155" y="145"/>
                  </a:lnTo>
                  <a:lnTo>
                    <a:pt x="153" y="149"/>
                  </a:lnTo>
                  <a:lnTo>
                    <a:pt x="146" y="156"/>
                  </a:lnTo>
                  <a:lnTo>
                    <a:pt x="140" y="160"/>
                  </a:lnTo>
                  <a:lnTo>
                    <a:pt x="132" y="163"/>
                  </a:lnTo>
                  <a:lnTo>
                    <a:pt x="132" y="163"/>
                  </a:lnTo>
                  <a:lnTo>
                    <a:pt x="0" y="126"/>
                  </a:lnTo>
                  <a:lnTo>
                    <a:pt x="0" y="126"/>
                  </a:lnTo>
                  <a:lnTo>
                    <a:pt x="3" y="0"/>
                  </a:lnTo>
                  <a:lnTo>
                    <a:pt x="3" y="0"/>
                  </a:lnTo>
                  <a:close/>
                </a:path>
              </a:pathLst>
            </a:custGeom>
            <a:solidFill>
              <a:srgbClr val="ACACA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60" name="Freeform 60"/>
            <p:cNvSpPr>
              <a:spLocks/>
            </p:cNvSpPr>
            <p:nvPr/>
          </p:nvSpPr>
          <p:spPr bwMode="auto">
            <a:xfrm>
              <a:off x="3289301" y="5083175"/>
              <a:ext cx="268288" cy="258763"/>
            </a:xfrm>
            <a:custGeom>
              <a:avLst/>
              <a:gdLst>
                <a:gd name="T0" fmla="*/ 3 w 169"/>
                <a:gd name="T1" fmla="*/ 0 h 163"/>
                <a:gd name="T2" fmla="*/ 3 w 169"/>
                <a:gd name="T3" fmla="*/ 0 h 163"/>
                <a:gd name="T4" fmla="*/ 169 w 169"/>
                <a:gd name="T5" fmla="*/ 0 h 163"/>
                <a:gd name="T6" fmla="*/ 169 w 169"/>
                <a:gd name="T7" fmla="*/ 0 h 163"/>
                <a:gd name="T8" fmla="*/ 152 w 169"/>
                <a:gd name="T9" fmla="*/ 140 h 163"/>
                <a:gd name="T10" fmla="*/ 152 w 169"/>
                <a:gd name="T11" fmla="*/ 140 h 163"/>
                <a:gd name="T12" fmla="*/ 151 w 169"/>
                <a:gd name="T13" fmla="*/ 144 h 163"/>
                <a:gd name="T14" fmla="*/ 149 w 169"/>
                <a:gd name="T15" fmla="*/ 148 h 163"/>
                <a:gd name="T16" fmla="*/ 142 w 169"/>
                <a:gd name="T17" fmla="*/ 155 h 163"/>
                <a:gd name="T18" fmla="*/ 136 w 169"/>
                <a:gd name="T19" fmla="*/ 160 h 163"/>
                <a:gd name="T20" fmla="*/ 128 w 169"/>
                <a:gd name="T21" fmla="*/ 163 h 163"/>
                <a:gd name="T22" fmla="*/ 128 w 169"/>
                <a:gd name="T23" fmla="*/ 163 h 163"/>
                <a:gd name="T24" fmla="*/ 0 w 169"/>
                <a:gd name="T25" fmla="*/ 125 h 163"/>
                <a:gd name="T26" fmla="*/ 0 w 169"/>
                <a:gd name="T27" fmla="*/ 125 h 163"/>
                <a:gd name="T28" fmla="*/ 3 w 169"/>
                <a:gd name="T29" fmla="*/ 0 h 163"/>
                <a:gd name="T30" fmla="*/ 3 w 169"/>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 h="163">
                  <a:moveTo>
                    <a:pt x="3" y="0"/>
                  </a:moveTo>
                  <a:lnTo>
                    <a:pt x="3" y="0"/>
                  </a:lnTo>
                  <a:lnTo>
                    <a:pt x="169" y="0"/>
                  </a:lnTo>
                  <a:lnTo>
                    <a:pt x="169" y="0"/>
                  </a:lnTo>
                  <a:lnTo>
                    <a:pt x="152" y="140"/>
                  </a:lnTo>
                  <a:lnTo>
                    <a:pt x="152" y="140"/>
                  </a:lnTo>
                  <a:lnTo>
                    <a:pt x="151" y="144"/>
                  </a:lnTo>
                  <a:lnTo>
                    <a:pt x="149" y="148"/>
                  </a:lnTo>
                  <a:lnTo>
                    <a:pt x="142" y="155"/>
                  </a:lnTo>
                  <a:lnTo>
                    <a:pt x="136" y="160"/>
                  </a:lnTo>
                  <a:lnTo>
                    <a:pt x="128" y="163"/>
                  </a:lnTo>
                  <a:lnTo>
                    <a:pt x="128" y="163"/>
                  </a:lnTo>
                  <a:lnTo>
                    <a:pt x="0" y="125"/>
                  </a:lnTo>
                  <a:lnTo>
                    <a:pt x="0" y="125"/>
                  </a:lnTo>
                  <a:lnTo>
                    <a:pt x="3" y="0"/>
                  </a:lnTo>
                  <a:lnTo>
                    <a:pt x="3" y="0"/>
                  </a:lnTo>
                  <a:close/>
                </a:path>
              </a:pathLst>
            </a:custGeom>
            <a:solidFill>
              <a:srgbClr val="ACACB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61" name="Freeform 61"/>
            <p:cNvSpPr>
              <a:spLocks/>
            </p:cNvSpPr>
            <p:nvPr/>
          </p:nvSpPr>
          <p:spPr bwMode="auto">
            <a:xfrm>
              <a:off x="3294063" y="5083175"/>
              <a:ext cx="263525" cy="258763"/>
            </a:xfrm>
            <a:custGeom>
              <a:avLst/>
              <a:gdLst>
                <a:gd name="T0" fmla="*/ 4 w 166"/>
                <a:gd name="T1" fmla="*/ 0 h 163"/>
                <a:gd name="T2" fmla="*/ 4 w 166"/>
                <a:gd name="T3" fmla="*/ 0 h 163"/>
                <a:gd name="T4" fmla="*/ 166 w 166"/>
                <a:gd name="T5" fmla="*/ 0 h 163"/>
                <a:gd name="T6" fmla="*/ 166 w 166"/>
                <a:gd name="T7" fmla="*/ 0 h 163"/>
                <a:gd name="T8" fmla="*/ 149 w 166"/>
                <a:gd name="T9" fmla="*/ 140 h 163"/>
                <a:gd name="T10" fmla="*/ 149 w 166"/>
                <a:gd name="T11" fmla="*/ 140 h 163"/>
                <a:gd name="T12" fmla="*/ 148 w 166"/>
                <a:gd name="T13" fmla="*/ 144 h 163"/>
                <a:gd name="T14" fmla="*/ 146 w 166"/>
                <a:gd name="T15" fmla="*/ 148 h 163"/>
                <a:gd name="T16" fmla="*/ 141 w 166"/>
                <a:gd name="T17" fmla="*/ 155 h 163"/>
                <a:gd name="T18" fmla="*/ 133 w 166"/>
                <a:gd name="T19" fmla="*/ 160 h 163"/>
                <a:gd name="T20" fmla="*/ 125 w 166"/>
                <a:gd name="T21" fmla="*/ 163 h 163"/>
                <a:gd name="T22" fmla="*/ 125 w 166"/>
                <a:gd name="T23" fmla="*/ 163 h 163"/>
                <a:gd name="T24" fmla="*/ 0 w 166"/>
                <a:gd name="T25" fmla="*/ 124 h 163"/>
                <a:gd name="T26" fmla="*/ 0 w 166"/>
                <a:gd name="T27" fmla="*/ 124 h 163"/>
                <a:gd name="T28" fmla="*/ 4 w 166"/>
                <a:gd name="T29" fmla="*/ 0 h 163"/>
                <a:gd name="T30" fmla="*/ 4 w 166"/>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6" h="163">
                  <a:moveTo>
                    <a:pt x="4" y="0"/>
                  </a:moveTo>
                  <a:lnTo>
                    <a:pt x="4" y="0"/>
                  </a:lnTo>
                  <a:lnTo>
                    <a:pt x="166" y="0"/>
                  </a:lnTo>
                  <a:lnTo>
                    <a:pt x="166" y="0"/>
                  </a:lnTo>
                  <a:lnTo>
                    <a:pt x="149" y="140"/>
                  </a:lnTo>
                  <a:lnTo>
                    <a:pt x="149" y="140"/>
                  </a:lnTo>
                  <a:lnTo>
                    <a:pt x="148" y="144"/>
                  </a:lnTo>
                  <a:lnTo>
                    <a:pt x="146" y="148"/>
                  </a:lnTo>
                  <a:lnTo>
                    <a:pt x="141" y="155"/>
                  </a:lnTo>
                  <a:lnTo>
                    <a:pt x="133" y="160"/>
                  </a:lnTo>
                  <a:lnTo>
                    <a:pt x="125" y="163"/>
                  </a:lnTo>
                  <a:lnTo>
                    <a:pt x="125" y="163"/>
                  </a:lnTo>
                  <a:lnTo>
                    <a:pt x="0" y="124"/>
                  </a:lnTo>
                  <a:lnTo>
                    <a:pt x="0" y="124"/>
                  </a:lnTo>
                  <a:lnTo>
                    <a:pt x="4" y="0"/>
                  </a:lnTo>
                  <a:lnTo>
                    <a:pt x="4" y="0"/>
                  </a:lnTo>
                  <a:close/>
                </a:path>
              </a:pathLst>
            </a:custGeom>
            <a:solidFill>
              <a:srgbClr val="ADADB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62" name="Freeform 62"/>
            <p:cNvSpPr>
              <a:spLocks/>
            </p:cNvSpPr>
            <p:nvPr/>
          </p:nvSpPr>
          <p:spPr bwMode="auto">
            <a:xfrm>
              <a:off x="3300413" y="5083175"/>
              <a:ext cx="257175" cy="258763"/>
            </a:xfrm>
            <a:custGeom>
              <a:avLst/>
              <a:gdLst>
                <a:gd name="T0" fmla="*/ 4 w 162"/>
                <a:gd name="T1" fmla="*/ 0 h 163"/>
                <a:gd name="T2" fmla="*/ 4 w 162"/>
                <a:gd name="T3" fmla="*/ 0 h 163"/>
                <a:gd name="T4" fmla="*/ 162 w 162"/>
                <a:gd name="T5" fmla="*/ 0 h 163"/>
                <a:gd name="T6" fmla="*/ 162 w 162"/>
                <a:gd name="T7" fmla="*/ 0 h 163"/>
                <a:gd name="T8" fmla="*/ 145 w 162"/>
                <a:gd name="T9" fmla="*/ 140 h 163"/>
                <a:gd name="T10" fmla="*/ 145 w 162"/>
                <a:gd name="T11" fmla="*/ 140 h 163"/>
                <a:gd name="T12" fmla="*/ 144 w 162"/>
                <a:gd name="T13" fmla="*/ 144 h 163"/>
                <a:gd name="T14" fmla="*/ 142 w 162"/>
                <a:gd name="T15" fmla="*/ 148 h 163"/>
                <a:gd name="T16" fmla="*/ 137 w 162"/>
                <a:gd name="T17" fmla="*/ 155 h 163"/>
                <a:gd name="T18" fmla="*/ 129 w 162"/>
                <a:gd name="T19" fmla="*/ 160 h 163"/>
                <a:gd name="T20" fmla="*/ 121 w 162"/>
                <a:gd name="T21" fmla="*/ 163 h 163"/>
                <a:gd name="T22" fmla="*/ 121 w 162"/>
                <a:gd name="T23" fmla="*/ 163 h 163"/>
                <a:gd name="T24" fmla="*/ 0 w 162"/>
                <a:gd name="T25" fmla="*/ 122 h 163"/>
                <a:gd name="T26" fmla="*/ 0 w 162"/>
                <a:gd name="T27" fmla="*/ 122 h 163"/>
                <a:gd name="T28" fmla="*/ 4 w 162"/>
                <a:gd name="T29" fmla="*/ 0 h 163"/>
                <a:gd name="T30" fmla="*/ 4 w 162"/>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163">
                  <a:moveTo>
                    <a:pt x="4" y="0"/>
                  </a:moveTo>
                  <a:lnTo>
                    <a:pt x="4" y="0"/>
                  </a:lnTo>
                  <a:lnTo>
                    <a:pt x="162" y="0"/>
                  </a:lnTo>
                  <a:lnTo>
                    <a:pt x="162" y="0"/>
                  </a:lnTo>
                  <a:lnTo>
                    <a:pt x="145" y="140"/>
                  </a:lnTo>
                  <a:lnTo>
                    <a:pt x="145" y="140"/>
                  </a:lnTo>
                  <a:lnTo>
                    <a:pt x="144" y="144"/>
                  </a:lnTo>
                  <a:lnTo>
                    <a:pt x="142" y="148"/>
                  </a:lnTo>
                  <a:lnTo>
                    <a:pt x="137" y="155"/>
                  </a:lnTo>
                  <a:lnTo>
                    <a:pt x="129" y="160"/>
                  </a:lnTo>
                  <a:lnTo>
                    <a:pt x="121" y="163"/>
                  </a:lnTo>
                  <a:lnTo>
                    <a:pt x="121" y="163"/>
                  </a:lnTo>
                  <a:lnTo>
                    <a:pt x="0" y="122"/>
                  </a:lnTo>
                  <a:lnTo>
                    <a:pt x="0" y="122"/>
                  </a:lnTo>
                  <a:lnTo>
                    <a:pt x="4" y="0"/>
                  </a:lnTo>
                  <a:lnTo>
                    <a:pt x="4" y="0"/>
                  </a:lnTo>
                  <a:close/>
                </a:path>
              </a:pathLst>
            </a:custGeom>
            <a:solidFill>
              <a:srgbClr val="AEAEB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63" name="Freeform 63"/>
            <p:cNvSpPr>
              <a:spLocks/>
            </p:cNvSpPr>
            <p:nvPr/>
          </p:nvSpPr>
          <p:spPr bwMode="auto">
            <a:xfrm>
              <a:off x="3306763" y="5083175"/>
              <a:ext cx="250825" cy="258763"/>
            </a:xfrm>
            <a:custGeom>
              <a:avLst/>
              <a:gdLst>
                <a:gd name="T0" fmla="*/ 4 w 158"/>
                <a:gd name="T1" fmla="*/ 0 h 163"/>
                <a:gd name="T2" fmla="*/ 4 w 158"/>
                <a:gd name="T3" fmla="*/ 0 h 163"/>
                <a:gd name="T4" fmla="*/ 158 w 158"/>
                <a:gd name="T5" fmla="*/ 0 h 163"/>
                <a:gd name="T6" fmla="*/ 158 w 158"/>
                <a:gd name="T7" fmla="*/ 0 h 163"/>
                <a:gd name="T8" fmla="*/ 141 w 158"/>
                <a:gd name="T9" fmla="*/ 140 h 163"/>
                <a:gd name="T10" fmla="*/ 141 w 158"/>
                <a:gd name="T11" fmla="*/ 140 h 163"/>
                <a:gd name="T12" fmla="*/ 140 w 158"/>
                <a:gd name="T13" fmla="*/ 144 h 163"/>
                <a:gd name="T14" fmla="*/ 138 w 158"/>
                <a:gd name="T15" fmla="*/ 148 h 163"/>
                <a:gd name="T16" fmla="*/ 133 w 158"/>
                <a:gd name="T17" fmla="*/ 155 h 163"/>
                <a:gd name="T18" fmla="*/ 125 w 158"/>
                <a:gd name="T19" fmla="*/ 160 h 163"/>
                <a:gd name="T20" fmla="*/ 118 w 158"/>
                <a:gd name="T21" fmla="*/ 163 h 163"/>
                <a:gd name="T22" fmla="*/ 118 w 158"/>
                <a:gd name="T23" fmla="*/ 163 h 163"/>
                <a:gd name="T24" fmla="*/ 0 w 158"/>
                <a:gd name="T25" fmla="*/ 121 h 163"/>
                <a:gd name="T26" fmla="*/ 0 w 158"/>
                <a:gd name="T27" fmla="*/ 121 h 163"/>
                <a:gd name="T28" fmla="*/ 4 w 158"/>
                <a:gd name="T29" fmla="*/ 0 h 163"/>
                <a:gd name="T30" fmla="*/ 4 w 158"/>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8" h="163">
                  <a:moveTo>
                    <a:pt x="4" y="0"/>
                  </a:moveTo>
                  <a:lnTo>
                    <a:pt x="4" y="0"/>
                  </a:lnTo>
                  <a:lnTo>
                    <a:pt x="158" y="0"/>
                  </a:lnTo>
                  <a:lnTo>
                    <a:pt x="158" y="0"/>
                  </a:lnTo>
                  <a:lnTo>
                    <a:pt x="141" y="140"/>
                  </a:lnTo>
                  <a:lnTo>
                    <a:pt x="141" y="140"/>
                  </a:lnTo>
                  <a:lnTo>
                    <a:pt x="140" y="144"/>
                  </a:lnTo>
                  <a:lnTo>
                    <a:pt x="138" y="148"/>
                  </a:lnTo>
                  <a:lnTo>
                    <a:pt x="133" y="155"/>
                  </a:lnTo>
                  <a:lnTo>
                    <a:pt x="125" y="160"/>
                  </a:lnTo>
                  <a:lnTo>
                    <a:pt x="118" y="163"/>
                  </a:lnTo>
                  <a:lnTo>
                    <a:pt x="118" y="163"/>
                  </a:lnTo>
                  <a:lnTo>
                    <a:pt x="0" y="121"/>
                  </a:lnTo>
                  <a:lnTo>
                    <a:pt x="0" y="121"/>
                  </a:lnTo>
                  <a:lnTo>
                    <a:pt x="4" y="0"/>
                  </a:lnTo>
                  <a:lnTo>
                    <a:pt x="4" y="0"/>
                  </a:lnTo>
                  <a:close/>
                </a:path>
              </a:pathLst>
            </a:custGeom>
            <a:solidFill>
              <a:srgbClr val="AEAEB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64" name="Freeform 64"/>
            <p:cNvSpPr>
              <a:spLocks/>
            </p:cNvSpPr>
            <p:nvPr/>
          </p:nvSpPr>
          <p:spPr bwMode="auto">
            <a:xfrm>
              <a:off x="3313113" y="5083175"/>
              <a:ext cx="244475" cy="258763"/>
            </a:xfrm>
            <a:custGeom>
              <a:avLst/>
              <a:gdLst>
                <a:gd name="T0" fmla="*/ 4 w 154"/>
                <a:gd name="T1" fmla="*/ 0 h 163"/>
                <a:gd name="T2" fmla="*/ 4 w 154"/>
                <a:gd name="T3" fmla="*/ 0 h 163"/>
                <a:gd name="T4" fmla="*/ 154 w 154"/>
                <a:gd name="T5" fmla="*/ 0 h 163"/>
                <a:gd name="T6" fmla="*/ 154 w 154"/>
                <a:gd name="T7" fmla="*/ 0 h 163"/>
                <a:gd name="T8" fmla="*/ 137 w 154"/>
                <a:gd name="T9" fmla="*/ 140 h 163"/>
                <a:gd name="T10" fmla="*/ 137 w 154"/>
                <a:gd name="T11" fmla="*/ 140 h 163"/>
                <a:gd name="T12" fmla="*/ 136 w 154"/>
                <a:gd name="T13" fmla="*/ 144 h 163"/>
                <a:gd name="T14" fmla="*/ 134 w 154"/>
                <a:gd name="T15" fmla="*/ 148 h 163"/>
                <a:gd name="T16" fmla="*/ 129 w 154"/>
                <a:gd name="T17" fmla="*/ 155 h 163"/>
                <a:gd name="T18" fmla="*/ 122 w 154"/>
                <a:gd name="T19" fmla="*/ 160 h 163"/>
                <a:gd name="T20" fmla="*/ 114 w 154"/>
                <a:gd name="T21" fmla="*/ 163 h 163"/>
                <a:gd name="T22" fmla="*/ 114 w 154"/>
                <a:gd name="T23" fmla="*/ 163 h 163"/>
                <a:gd name="T24" fmla="*/ 0 w 154"/>
                <a:gd name="T25" fmla="*/ 119 h 163"/>
                <a:gd name="T26" fmla="*/ 0 w 154"/>
                <a:gd name="T27" fmla="*/ 119 h 163"/>
                <a:gd name="T28" fmla="*/ 4 w 154"/>
                <a:gd name="T29" fmla="*/ 0 h 163"/>
                <a:gd name="T30" fmla="*/ 4 w 154"/>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4" h="163">
                  <a:moveTo>
                    <a:pt x="4" y="0"/>
                  </a:moveTo>
                  <a:lnTo>
                    <a:pt x="4" y="0"/>
                  </a:lnTo>
                  <a:lnTo>
                    <a:pt x="154" y="0"/>
                  </a:lnTo>
                  <a:lnTo>
                    <a:pt x="154" y="0"/>
                  </a:lnTo>
                  <a:lnTo>
                    <a:pt x="137" y="140"/>
                  </a:lnTo>
                  <a:lnTo>
                    <a:pt x="137" y="140"/>
                  </a:lnTo>
                  <a:lnTo>
                    <a:pt x="136" y="144"/>
                  </a:lnTo>
                  <a:lnTo>
                    <a:pt x="134" y="148"/>
                  </a:lnTo>
                  <a:lnTo>
                    <a:pt x="129" y="155"/>
                  </a:lnTo>
                  <a:lnTo>
                    <a:pt x="122" y="160"/>
                  </a:lnTo>
                  <a:lnTo>
                    <a:pt x="114" y="163"/>
                  </a:lnTo>
                  <a:lnTo>
                    <a:pt x="114" y="163"/>
                  </a:lnTo>
                  <a:lnTo>
                    <a:pt x="0" y="119"/>
                  </a:lnTo>
                  <a:lnTo>
                    <a:pt x="0" y="119"/>
                  </a:lnTo>
                  <a:lnTo>
                    <a:pt x="4" y="0"/>
                  </a:lnTo>
                  <a:lnTo>
                    <a:pt x="4" y="0"/>
                  </a:lnTo>
                  <a:close/>
                </a:path>
              </a:pathLst>
            </a:custGeom>
            <a:solidFill>
              <a:srgbClr val="AFAFB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65" name="Freeform 65"/>
            <p:cNvSpPr>
              <a:spLocks/>
            </p:cNvSpPr>
            <p:nvPr/>
          </p:nvSpPr>
          <p:spPr bwMode="auto">
            <a:xfrm>
              <a:off x="3317876" y="5083175"/>
              <a:ext cx="239713" cy="258763"/>
            </a:xfrm>
            <a:custGeom>
              <a:avLst/>
              <a:gdLst>
                <a:gd name="T0" fmla="*/ 4 w 151"/>
                <a:gd name="T1" fmla="*/ 0 h 163"/>
                <a:gd name="T2" fmla="*/ 4 w 151"/>
                <a:gd name="T3" fmla="*/ 0 h 163"/>
                <a:gd name="T4" fmla="*/ 151 w 151"/>
                <a:gd name="T5" fmla="*/ 0 h 163"/>
                <a:gd name="T6" fmla="*/ 151 w 151"/>
                <a:gd name="T7" fmla="*/ 0 h 163"/>
                <a:gd name="T8" fmla="*/ 134 w 151"/>
                <a:gd name="T9" fmla="*/ 140 h 163"/>
                <a:gd name="T10" fmla="*/ 134 w 151"/>
                <a:gd name="T11" fmla="*/ 140 h 163"/>
                <a:gd name="T12" fmla="*/ 133 w 151"/>
                <a:gd name="T13" fmla="*/ 144 h 163"/>
                <a:gd name="T14" fmla="*/ 131 w 151"/>
                <a:gd name="T15" fmla="*/ 148 h 163"/>
                <a:gd name="T16" fmla="*/ 126 w 151"/>
                <a:gd name="T17" fmla="*/ 155 h 163"/>
                <a:gd name="T18" fmla="*/ 119 w 151"/>
                <a:gd name="T19" fmla="*/ 160 h 163"/>
                <a:gd name="T20" fmla="*/ 111 w 151"/>
                <a:gd name="T21" fmla="*/ 163 h 163"/>
                <a:gd name="T22" fmla="*/ 111 w 151"/>
                <a:gd name="T23" fmla="*/ 163 h 163"/>
                <a:gd name="T24" fmla="*/ 0 w 151"/>
                <a:gd name="T25" fmla="*/ 119 h 163"/>
                <a:gd name="T26" fmla="*/ 0 w 151"/>
                <a:gd name="T27" fmla="*/ 119 h 163"/>
                <a:gd name="T28" fmla="*/ 4 w 151"/>
                <a:gd name="T29" fmla="*/ 0 h 163"/>
                <a:gd name="T30" fmla="*/ 4 w 151"/>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1" h="163">
                  <a:moveTo>
                    <a:pt x="4" y="0"/>
                  </a:moveTo>
                  <a:lnTo>
                    <a:pt x="4" y="0"/>
                  </a:lnTo>
                  <a:lnTo>
                    <a:pt x="151" y="0"/>
                  </a:lnTo>
                  <a:lnTo>
                    <a:pt x="151" y="0"/>
                  </a:lnTo>
                  <a:lnTo>
                    <a:pt x="134" y="140"/>
                  </a:lnTo>
                  <a:lnTo>
                    <a:pt x="134" y="140"/>
                  </a:lnTo>
                  <a:lnTo>
                    <a:pt x="133" y="144"/>
                  </a:lnTo>
                  <a:lnTo>
                    <a:pt x="131" y="148"/>
                  </a:lnTo>
                  <a:lnTo>
                    <a:pt x="126" y="155"/>
                  </a:lnTo>
                  <a:lnTo>
                    <a:pt x="119" y="160"/>
                  </a:lnTo>
                  <a:lnTo>
                    <a:pt x="111" y="163"/>
                  </a:lnTo>
                  <a:lnTo>
                    <a:pt x="111" y="163"/>
                  </a:lnTo>
                  <a:lnTo>
                    <a:pt x="0" y="119"/>
                  </a:lnTo>
                  <a:lnTo>
                    <a:pt x="0" y="119"/>
                  </a:lnTo>
                  <a:lnTo>
                    <a:pt x="4" y="0"/>
                  </a:lnTo>
                  <a:lnTo>
                    <a:pt x="4" y="0"/>
                  </a:lnTo>
                  <a:close/>
                </a:path>
              </a:pathLst>
            </a:custGeom>
            <a:solidFill>
              <a:srgbClr val="AFAFB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66" name="Freeform 66"/>
            <p:cNvSpPr>
              <a:spLocks/>
            </p:cNvSpPr>
            <p:nvPr/>
          </p:nvSpPr>
          <p:spPr bwMode="auto">
            <a:xfrm>
              <a:off x="3324226" y="5083175"/>
              <a:ext cx="233363" cy="258763"/>
            </a:xfrm>
            <a:custGeom>
              <a:avLst/>
              <a:gdLst>
                <a:gd name="T0" fmla="*/ 4 w 147"/>
                <a:gd name="T1" fmla="*/ 0 h 163"/>
                <a:gd name="T2" fmla="*/ 4 w 147"/>
                <a:gd name="T3" fmla="*/ 0 h 163"/>
                <a:gd name="T4" fmla="*/ 147 w 147"/>
                <a:gd name="T5" fmla="*/ 0 h 163"/>
                <a:gd name="T6" fmla="*/ 147 w 147"/>
                <a:gd name="T7" fmla="*/ 0 h 163"/>
                <a:gd name="T8" fmla="*/ 130 w 147"/>
                <a:gd name="T9" fmla="*/ 140 h 163"/>
                <a:gd name="T10" fmla="*/ 130 w 147"/>
                <a:gd name="T11" fmla="*/ 140 h 163"/>
                <a:gd name="T12" fmla="*/ 129 w 147"/>
                <a:gd name="T13" fmla="*/ 144 h 163"/>
                <a:gd name="T14" fmla="*/ 127 w 147"/>
                <a:gd name="T15" fmla="*/ 148 h 163"/>
                <a:gd name="T16" fmla="*/ 122 w 147"/>
                <a:gd name="T17" fmla="*/ 155 h 163"/>
                <a:gd name="T18" fmla="*/ 115 w 147"/>
                <a:gd name="T19" fmla="*/ 159 h 163"/>
                <a:gd name="T20" fmla="*/ 107 w 147"/>
                <a:gd name="T21" fmla="*/ 163 h 163"/>
                <a:gd name="T22" fmla="*/ 107 w 147"/>
                <a:gd name="T23" fmla="*/ 163 h 163"/>
                <a:gd name="T24" fmla="*/ 0 w 147"/>
                <a:gd name="T25" fmla="*/ 118 h 163"/>
                <a:gd name="T26" fmla="*/ 0 w 147"/>
                <a:gd name="T27" fmla="*/ 118 h 163"/>
                <a:gd name="T28" fmla="*/ 4 w 147"/>
                <a:gd name="T29" fmla="*/ 0 h 163"/>
                <a:gd name="T30" fmla="*/ 4 w 147"/>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7" h="163">
                  <a:moveTo>
                    <a:pt x="4" y="0"/>
                  </a:moveTo>
                  <a:lnTo>
                    <a:pt x="4" y="0"/>
                  </a:lnTo>
                  <a:lnTo>
                    <a:pt x="147" y="0"/>
                  </a:lnTo>
                  <a:lnTo>
                    <a:pt x="147" y="0"/>
                  </a:lnTo>
                  <a:lnTo>
                    <a:pt x="130" y="140"/>
                  </a:lnTo>
                  <a:lnTo>
                    <a:pt x="130" y="140"/>
                  </a:lnTo>
                  <a:lnTo>
                    <a:pt x="129" y="144"/>
                  </a:lnTo>
                  <a:lnTo>
                    <a:pt x="127" y="148"/>
                  </a:lnTo>
                  <a:lnTo>
                    <a:pt x="122" y="155"/>
                  </a:lnTo>
                  <a:lnTo>
                    <a:pt x="115" y="159"/>
                  </a:lnTo>
                  <a:lnTo>
                    <a:pt x="107" y="163"/>
                  </a:lnTo>
                  <a:lnTo>
                    <a:pt x="107" y="163"/>
                  </a:lnTo>
                  <a:lnTo>
                    <a:pt x="0" y="118"/>
                  </a:lnTo>
                  <a:lnTo>
                    <a:pt x="0" y="118"/>
                  </a:lnTo>
                  <a:lnTo>
                    <a:pt x="4" y="0"/>
                  </a:lnTo>
                  <a:lnTo>
                    <a:pt x="4" y="0"/>
                  </a:lnTo>
                  <a:close/>
                </a:path>
              </a:pathLst>
            </a:custGeom>
            <a:solidFill>
              <a:srgbClr val="B0B0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67" name="Freeform 67"/>
            <p:cNvSpPr>
              <a:spLocks/>
            </p:cNvSpPr>
            <p:nvPr/>
          </p:nvSpPr>
          <p:spPr bwMode="auto">
            <a:xfrm>
              <a:off x="3330576" y="5083175"/>
              <a:ext cx="227013" cy="258763"/>
            </a:xfrm>
            <a:custGeom>
              <a:avLst/>
              <a:gdLst>
                <a:gd name="T0" fmla="*/ 4 w 143"/>
                <a:gd name="T1" fmla="*/ 0 h 163"/>
                <a:gd name="T2" fmla="*/ 4 w 143"/>
                <a:gd name="T3" fmla="*/ 0 h 163"/>
                <a:gd name="T4" fmla="*/ 143 w 143"/>
                <a:gd name="T5" fmla="*/ 0 h 163"/>
                <a:gd name="T6" fmla="*/ 143 w 143"/>
                <a:gd name="T7" fmla="*/ 0 h 163"/>
                <a:gd name="T8" fmla="*/ 126 w 143"/>
                <a:gd name="T9" fmla="*/ 140 h 163"/>
                <a:gd name="T10" fmla="*/ 126 w 143"/>
                <a:gd name="T11" fmla="*/ 140 h 163"/>
                <a:gd name="T12" fmla="*/ 125 w 143"/>
                <a:gd name="T13" fmla="*/ 144 h 163"/>
                <a:gd name="T14" fmla="*/ 123 w 143"/>
                <a:gd name="T15" fmla="*/ 148 h 163"/>
                <a:gd name="T16" fmla="*/ 118 w 143"/>
                <a:gd name="T17" fmla="*/ 155 h 163"/>
                <a:gd name="T18" fmla="*/ 111 w 143"/>
                <a:gd name="T19" fmla="*/ 159 h 163"/>
                <a:gd name="T20" fmla="*/ 104 w 143"/>
                <a:gd name="T21" fmla="*/ 163 h 163"/>
                <a:gd name="T22" fmla="*/ 104 w 143"/>
                <a:gd name="T23" fmla="*/ 163 h 163"/>
                <a:gd name="T24" fmla="*/ 0 w 143"/>
                <a:gd name="T25" fmla="*/ 117 h 163"/>
                <a:gd name="T26" fmla="*/ 0 w 143"/>
                <a:gd name="T27" fmla="*/ 117 h 163"/>
                <a:gd name="T28" fmla="*/ 4 w 143"/>
                <a:gd name="T29" fmla="*/ 0 h 163"/>
                <a:gd name="T30" fmla="*/ 4 w 143"/>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63">
                  <a:moveTo>
                    <a:pt x="4" y="0"/>
                  </a:moveTo>
                  <a:lnTo>
                    <a:pt x="4" y="0"/>
                  </a:lnTo>
                  <a:lnTo>
                    <a:pt x="143" y="0"/>
                  </a:lnTo>
                  <a:lnTo>
                    <a:pt x="143" y="0"/>
                  </a:lnTo>
                  <a:lnTo>
                    <a:pt x="126" y="140"/>
                  </a:lnTo>
                  <a:lnTo>
                    <a:pt x="126" y="140"/>
                  </a:lnTo>
                  <a:lnTo>
                    <a:pt x="125" y="144"/>
                  </a:lnTo>
                  <a:lnTo>
                    <a:pt x="123" y="148"/>
                  </a:lnTo>
                  <a:lnTo>
                    <a:pt x="118" y="155"/>
                  </a:lnTo>
                  <a:lnTo>
                    <a:pt x="111" y="159"/>
                  </a:lnTo>
                  <a:lnTo>
                    <a:pt x="104" y="163"/>
                  </a:lnTo>
                  <a:lnTo>
                    <a:pt x="104" y="163"/>
                  </a:lnTo>
                  <a:lnTo>
                    <a:pt x="0" y="117"/>
                  </a:lnTo>
                  <a:lnTo>
                    <a:pt x="0" y="117"/>
                  </a:lnTo>
                  <a:lnTo>
                    <a:pt x="4" y="0"/>
                  </a:lnTo>
                  <a:lnTo>
                    <a:pt x="4" y="0"/>
                  </a:lnTo>
                  <a:close/>
                </a:path>
              </a:pathLst>
            </a:custGeom>
            <a:solidFill>
              <a:srgbClr val="B1B1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68" name="Freeform 68"/>
            <p:cNvSpPr>
              <a:spLocks/>
            </p:cNvSpPr>
            <p:nvPr/>
          </p:nvSpPr>
          <p:spPr bwMode="auto">
            <a:xfrm>
              <a:off x="3336926" y="5083175"/>
              <a:ext cx="220663" cy="255588"/>
            </a:xfrm>
            <a:custGeom>
              <a:avLst/>
              <a:gdLst>
                <a:gd name="T0" fmla="*/ 4 w 139"/>
                <a:gd name="T1" fmla="*/ 0 h 161"/>
                <a:gd name="T2" fmla="*/ 4 w 139"/>
                <a:gd name="T3" fmla="*/ 0 h 161"/>
                <a:gd name="T4" fmla="*/ 139 w 139"/>
                <a:gd name="T5" fmla="*/ 0 h 161"/>
                <a:gd name="T6" fmla="*/ 139 w 139"/>
                <a:gd name="T7" fmla="*/ 0 h 161"/>
                <a:gd name="T8" fmla="*/ 122 w 139"/>
                <a:gd name="T9" fmla="*/ 140 h 161"/>
                <a:gd name="T10" fmla="*/ 122 w 139"/>
                <a:gd name="T11" fmla="*/ 140 h 161"/>
                <a:gd name="T12" fmla="*/ 121 w 139"/>
                <a:gd name="T13" fmla="*/ 144 h 161"/>
                <a:gd name="T14" fmla="*/ 119 w 139"/>
                <a:gd name="T15" fmla="*/ 148 h 161"/>
                <a:gd name="T16" fmla="*/ 114 w 139"/>
                <a:gd name="T17" fmla="*/ 155 h 161"/>
                <a:gd name="T18" fmla="*/ 107 w 139"/>
                <a:gd name="T19" fmla="*/ 159 h 161"/>
                <a:gd name="T20" fmla="*/ 100 w 139"/>
                <a:gd name="T21" fmla="*/ 161 h 161"/>
                <a:gd name="T22" fmla="*/ 100 w 139"/>
                <a:gd name="T23" fmla="*/ 161 h 161"/>
                <a:gd name="T24" fmla="*/ 0 w 139"/>
                <a:gd name="T25" fmla="*/ 115 h 161"/>
                <a:gd name="T26" fmla="*/ 0 w 139"/>
                <a:gd name="T27" fmla="*/ 115 h 161"/>
                <a:gd name="T28" fmla="*/ 4 w 139"/>
                <a:gd name="T29" fmla="*/ 0 h 161"/>
                <a:gd name="T30" fmla="*/ 4 w 139"/>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61">
                  <a:moveTo>
                    <a:pt x="4" y="0"/>
                  </a:moveTo>
                  <a:lnTo>
                    <a:pt x="4" y="0"/>
                  </a:lnTo>
                  <a:lnTo>
                    <a:pt x="139" y="0"/>
                  </a:lnTo>
                  <a:lnTo>
                    <a:pt x="139" y="0"/>
                  </a:lnTo>
                  <a:lnTo>
                    <a:pt x="122" y="140"/>
                  </a:lnTo>
                  <a:lnTo>
                    <a:pt x="122" y="140"/>
                  </a:lnTo>
                  <a:lnTo>
                    <a:pt x="121" y="144"/>
                  </a:lnTo>
                  <a:lnTo>
                    <a:pt x="119" y="148"/>
                  </a:lnTo>
                  <a:lnTo>
                    <a:pt x="114" y="155"/>
                  </a:lnTo>
                  <a:lnTo>
                    <a:pt x="107" y="159"/>
                  </a:lnTo>
                  <a:lnTo>
                    <a:pt x="100" y="161"/>
                  </a:lnTo>
                  <a:lnTo>
                    <a:pt x="100" y="161"/>
                  </a:lnTo>
                  <a:lnTo>
                    <a:pt x="0" y="115"/>
                  </a:lnTo>
                  <a:lnTo>
                    <a:pt x="0" y="115"/>
                  </a:lnTo>
                  <a:lnTo>
                    <a:pt x="4" y="0"/>
                  </a:lnTo>
                  <a:lnTo>
                    <a:pt x="4" y="0"/>
                  </a:lnTo>
                  <a:close/>
                </a:path>
              </a:pathLst>
            </a:custGeom>
            <a:solidFill>
              <a:srgbClr val="B1B1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69" name="Freeform 69"/>
            <p:cNvSpPr>
              <a:spLocks/>
            </p:cNvSpPr>
            <p:nvPr/>
          </p:nvSpPr>
          <p:spPr bwMode="auto">
            <a:xfrm>
              <a:off x="3343276" y="5083175"/>
              <a:ext cx="214313" cy="255588"/>
            </a:xfrm>
            <a:custGeom>
              <a:avLst/>
              <a:gdLst>
                <a:gd name="T0" fmla="*/ 4 w 135"/>
                <a:gd name="T1" fmla="*/ 0 h 161"/>
                <a:gd name="T2" fmla="*/ 4 w 135"/>
                <a:gd name="T3" fmla="*/ 0 h 161"/>
                <a:gd name="T4" fmla="*/ 135 w 135"/>
                <a:gd name="T5" fmla="*/ 0 h 161"/>
                <a:gd name="T6" fmla="*/ 135 w 135"/>
                <a:gd name="T7" fmla="*/ 0 h 161"/>
                <a:gd name="T8" fmla="*/ 118 w 135"/>
                <a:gd name="T9" fmla="*/ 140 h 161"/>
                <a:gd name="T10" fmla="*/ 118 w 135"/>
                <a:gd name="T11" fmla="*/ 140 h 161"/>
                <a:gd name="T12" fmla="*/ 117 w 135"/>
                <a:gd name="T13" fmla="*/ 144 h 161"/>
                <a:gd name="T14" fmla="*/ 115 w 135"/>
                <a:gd name="T15" fmla="*/ 148 h 161"/>
                <a:gd name="T16" fmla="*/ 110 w 135"/>
                <a:gd name="T17" fmla="*/ 155 h 161"/>
                <a:gd name="T18" fmla="*/ 103 w 135"/>
                <a:gd name="T19" fmla="*/ 159 h 161"/>
                <a:gd name="T20" fmla="*/ 96 w 135"/>
                <a:gd name="T21" fmla="*/ 161 h 161"/>
                <a:gd name="T22" fmla="*/ 96 w 135"/>
                <a:gd name="T23" fmla="*/ 161 h 161"/>
                <a:gd name="T24" fmla="*/ 0 w 135"/>
                <a:gd name="T25" fmla="*/ 114 h 161"/>
                <a:gd name="T26" fmla="*/ 0 w 135"/>
                <a:gd name="T27" fmla="*/ 114 h 161"/>
                <a:gd name="T28" fmla="*/ 4 w 135"/>
                <a:gd name="T29" fmla="*/ 0 h 161"/>
                <a:gd name="T30" fmla="*/ 4 w 135"/>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5" h="161">
                  <a:moveTo>
                    <a:pt x="4" y="0"/>
                  </a:moveTo>
                  <a:lnTo>
                    <a:pt x="4" y="0"/>
                  </a:lnTo>
                  <a:lnTo>
                    <a:pt x="135" y="0"/>
                  </a:lnTo>
                  <a:lnTo>
                    <a:pt x="135" y="0"/>
                  </a:lnTo>
                  <a:lnTo>
                    <a:pt x="118" y="140"/>
                  </a:lnTo>
                  <a:lnTo>
                    <a:pt x="118" y="140"/>
                  </a:lnTo>
                  <a:lnTo>
                    <a:pt x="117" y="144"/>
                  </a:lnTo>
                  <a:lnTo>
                    <a:pt x="115" y="148"/>
                  </a:lnTo>
                  <a:lnTo>
                    <a:pt x="110" y="155"/>
                  </a:lnTo>
                  <a:lnTo>
                    <a:pt x="103" y="159"/>
                  </a:lnTo>
                  <a:lnTo>
                    <a:pt x="96" y="161"/>
                  </a:lnTo>
                  <a:lnTo>
                    <a:pt x="96" y="161"/>
                  </a:lnTo>
                  <a:lnTo>
                    <a:pt x="0" y="114"/>
                  </a:lnTo>
                  <a:lnTo>
                    <a:pt x="0" y="114"/>
                  </a:lnTo>
                  <a:lnTo>
                    <a:pt x="4" y="0"/>
                  </a:lnTo>
                  <a:lnTo>
                    <a:pt x="4" y="0"/>
                  </a:lnTo>
                  <a:close/>
                </a:path>
              </a:pathLst>
            </a:custGeom>
            <a:solidFill>
              <a:srgbClr val="B2B2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70" name="Freeform 70"/>
            <p:cNvSpPr>
              <a:spLocks/>
            </p:cNvSpPr>
            <p:nvPr/>
          </p:nvSpPr>
          <p:spPr bwMode="auto">
            <a:xfrm>
              <a:off x="3348038" y="5083175"/>
              <a:ext cx="209550" cy="255588"/>
            </a:xfrm>
            <a:custGeom>
              <a:avLst/>
              <a:gdLst>
                <a:gd name="T0" fmla="*/ 5 w 132"/>
                <a:gd name="T1" fmla="*/ 0 h 161"/>
                <a:gd name="T2" fmla="*/ 5 w 132"/>
                <a:gd name="T3" fmla="*/ 0 h 161"/>
                <a:gd name="T4" fmla="*/ 132 w 132"/>
                <a:gd name="T5" fmla="*/ 0 h 161"/>
                <a:gd name="T6" fmla="*/ 132 w 132"/>
                <a:gd name="T7" fmla="*/ 0 h 161"/>
                <a:gd name="T8" fmla="*/ 115 w 132"/>
                <a:gd name="T9" fmla="*/ 140 h 161"/>
                <a:gd name="T10" fmla="*/ 115 w 132"/>
                <a:gd name="T11" fmla="*/ 140 h 161"/>
                <a:gd name="T12" fmla="*/ 114 w 132"/>
                <a:gd name="T13" fmla="*/ 144 h 161"/>
                <a:gd name="T14" fmla="*/ 112 w 132"/>
                <a:gd name="T15" fmla="*/ 148 h 161"/>
                <a:gd name="T16" fmla="*/ 108 w 132"/>
                <a:gd name="T17" fmla="*/ 153 h 161"/>
                <a:gd name="T18" fmla="*/ 101 w 132"/>
                <a:gd name="T19" fmla="*/ 159 h 161"/>
                <a:gd name="T20" fmla="*/ 95 w 132"/>
                <a:gd name="T21" fmla="*/ 161 h 161"/>
                <a:gd name="T22" fmla="*/ 95 w 132"/>
                <a:gd name="T23" fmla="*/ 161 h 161"/>
                <a:gd name="T24" fmla="*/ 0 w 132"/>
                <a:gd name="T25" fmla="*/ 113 h 161"/>
                <a:gd name="T26" fmla="*/ 0 w 132"/>
                <a:gd name="T27" fmla="*/ 113 h 161"/>
                <a:gd name="T28" fmla="*/ 5 w 132"/>
                <a:gd name="T29" fmla="*/ 0 h 161"/>
                <a:gd name="T30" fmla="*/ 5 w 132"/>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2" h="161">
                  <a:moveTo>
                    <a:pt x="5" y="0"/>
                  </a:moveTo>
                  <a:lnTo>
                    <a:pt x="5" y="0"/>
                  </a:lnTo>
                  <a:lnTo>
                    <a:pt x="132" y="0"/>
                  </a:lnTo>
                  <a:lnTo>
                    <a:pt x="132" y="0"/>
                  </a:lnTo>
                  <a:lnTo>
                    <a:pt x="115" y="140"/>
                  </a:lnTo>
                  <a:lnTo>
                    <a:pt x="115" y="140"/>
                  </a:lnTo>
                  <a:lnTo>
                    <a:pt x="114" y="144"/>
                  </a:lnTo>
                  <a:lnTo>
                    <a:pt x="112" y="148"/>
                  </a:lnTo>
                  <a:lnTo>
                    <a:pt x="108" y="153"/>
                  </a:lnTo>
                  <a:lnTo>
                    <a:pt x="101" y="159"/>
                  </a:lnTo>
                  <a:lnTo>
                    <a:pt x="95" y="161"/>
                  </a:lnTo>
                  <a:lnTo>
                    <a:pt x="95" y="161"/>
                  </a:lnTo>
                  <a:lnTo>
                    <a:pt x="0" y="113"/>
                  </a:lnTo>
                  <a:lnTo>
                    <a:pt x="0" y="113"/>
                  </a:lnTo>
                  <a:lnTo>
                    <a:pt x="5" y="0"/>
                  </a:lnTo>
                  <a:lnTo>
                    <a:pt x="5" y="0"/>
                  </a:lnTo>
                  <a:close/>
                </a:path>
              </a:pathLst>
            </a:custGeom>
            <a:solidFill>
              <a:srgbClr val="B2B2B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71" name="Freeform 71"/>
            <p:cNvSpPr>
              <a:spLocks/>
            </p:cNvSpPr>
            <p:nvPr/>
          </p:nvSpPr>
          <p:spPr bwMode="auto">
            <a:xfrm>
              <a:off x="3354388" y="5083175"/>
              <a:ext cx="203200" cy="255588"/>
            </a:xfrm>
            <a:custGeom>
              <a:avLst/>
              <a:gdLst>
                <a:gd name="T0" fmla="*/ 4 w 128"/>
                <a:gd name="T1" fmla="*/ 0 h 161"/>
                <a:gd name="T2" fmla="*/ 4 w 128"/>
                <a:gd name="T3" fmla="*/ 0 h 161"/>
                <a:gd name="T4" fmla="*/ 128 w 128"/>
                <a:gd name="T5" fmla="*/ 0 h 161"/>
                <a:gd name="T6" fmla="*/ 128 w 128"/>
                <a:gd name="T7" fmla="*/ 0 h 161"/>
                <a:gd name="T8" fmla="*/ 111 w 128"/>
                <a:gd name="T9" fmla="*/ 140 h 161"/>
                <a:gd name="T10" fmla="*/ 111 w 128"/>
                <a:gd name="T11" fmla="*/ 140 h 161"/>
                <a:gd name="T12" fmla="*/ 111 w 128"/>
                <a:gd name="T13" fmla="*/ 144 h 161"/>
                <a:gd name="T14" fmla="*/ 108 w 128"/>
                <a:gd name="T15" fmla="*/ 148 h 161"/>
                <a:gd name="T16" fmla="*/ 104 w 128"/>
                <a:gd name="T17" fmla="*/ 153 h 161"/>
                <a:gd name="T18" fmla="*/ 97 w 128"/>
                <a:gd name="T19" fmla="*/ 159 h 161"/>
                <a:gd name="T20" fmla="*/ 91 w 128"/>
                <a:gd name="T21" fmla="*/ 161 h 161"/>
                <a:gd name="T22" fmla="*/ 91 w 128"/>
                <a:gd name="T23" fmla="*/ 161 h 161"/>
                <a:gd name="T24" fmla="*/ 0 w 128"/>
                <a:gd name="T25" fmla="*/ 113 h 161"/>
                <a:gd name="T26" fmla="*/ 0 w 128"/>
                <a:gd name="T27" fmla="*/ 113 h 161"/>
                <a:gd name="T28" fmla="*/ 4 w 128"/>
                <a:gd name="T29" fmla="*/ 0 h 161"/>
                <a:gd name="T30" fmla="*/ 4 w 128"/>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161">
                  <a:moveTo>
                    <a:pt x="4" y="0"/>
                  </a:moveTo>
                  <a:lnTo>
                    <a:pt x="4" y="0"/>
                  </a:lnTo>
                  <a:lnTo>
                    <a:pt x="128" y="0"/>
                  </a:lnTo>
                  <a:lnTo>
                    <a:pt x="128" y="0"/>
                  </a:lnTo>
                  <a:lnTo>
                    <a:pt x="111" y="140"/>
                  </a:lnTo>
                  <a:lnTo>
                    <a:pt x="111" y="140"/>
                  </a:lnTo>
                  <a:lnTo>
                    <a:pt x="111" y="144"/>
                  </a:lnTo>
                  <a:lnTo>
                    <a:pt x="108" y="148"/>
                  </a:lnTo>
                  <a:lnTo>
                    <a:pt x="104" y="153"/>
                  </a:lnTo>
                  <a:lnTo>
                    <a:pt x="97" y="159"/>
                  </a:lnTo>
                  <a:lnTo>
                    <a:pt x="91" y="161"/>
                  </a:lnTo>
                  <a:lnTo>
                    <a:pt x="91" y="161"/>
                  </a:lnTo>
                  <a:lnTo>
                    <a:pt x="0" y="113"/>
                  </a:lnTo>
                  <a:lnTo>
                    <a:pt x="0" y="113"/>
                  </a:lnTo>
                  <a:lnTo>
                    <a:pt x="4" y="0"/>
                  </a:lnTo>
                  <a:lnTo>
                    <a:pt x="4" y="0"/>
                  </a:lnTo>
                  <a:close/>
                </a:path>
              </a:pathLst>
            </a:custGeom>
            <a:solidFill>
              <a:srgbClr val="B3B3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72" name="Freeform 72"/>
            <p:cNvSpPr>
              <a:spLocks/>
            </p:cNvSpPr>
            <p:nvPr/>
          </p:nvSpPr>
          <p:spPr bwMode="auto">
            <a:xfrm>
              <a:off x="3360738" y="5083175"/>
              <a:ext cx="196850" cy="255588"/>
            </a:xfrm>
            <a:custGeom>
              <a:avLst/>
              <a:gdLst>
                <a:gd name="T0" fmla="*/ 4 w 124"/>
                <a:gd name="T1" fmla="*/ 0 h 161"/>
                <a:gd name="T2" fmla="*/ 4 w 124"/>
                <a:gd name="T3" fmla="*/ 0 h 161"/>
                <a:gd name="T4" fmla="*/ 124 w 124"/>
                <a:gd name="T5" fmla="*/ 0 h 161"/>
                <a:gd name="T6" fmla="*/ 124 w 124"/>
                <a:gd name="T7" fmla="*/ 0 h 161"/>
                <a:gd name="T8" fmla="*/ 107 w 124"/>
                <a:gd name="T9" fmla="*/ 140 h 161"/>
                <a:gd name="T10" fmla="*/ 107 w 124"/>
                <a:gd name="T11" fmla="*/ 140 h 161"/>
                <a:gd name="T12" fmla="*/ 104 w 124"/>
                <a:gd name="T13" fmla="*/ 148 h 161"/>
                <a:gd name="T14" fmla="*/ 100 w 124"/>
                <a:gd name="T15" fmla="*/ 153 h 161"/>
                <a:gd name="T16" fmla="*/ 93 w 124"/>
                <a:gd name="T17" fmla="*/ 159 h 161"/>
                <a:gd name="T18" fmla="*/ 87 w 124"/>
                <a:gd name="T19" fmla="*/ 161 h 161"/>
                <a:gd name="T20" fmla="*/ 87 w 124"/>
                <a:gd name="T21" fmla="*/ 161 h 161"/>
                <a:gd name="T22" fmla="*/ 0 w 124"/>
                <a:gd name="T23" fmla="*/ 111 h 161"/>
                <a:gd name="T24" fmla="*/ 0 w 124"/>
                <a:gd name="T25" fmla="*/ 111 h 161"/>
                <a:gd name="T26" fmla="*/ 4 w 124"/>
                <a:gd name="T27" fmla="*/ 0 h 161"/>
                <a:gd name="T28" fmla="*/ 4 w 124"/>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 h="161">
                  <a:moveTo>
                    <a:pt x="4" y="0"/>
                  </a:moveTo>
                  <a:lnTo>
                    <a:pt x="4" y="0"/>
                  </a:lnTo>
                  <a:lnTo>
                    <a:pt x="124" y="0"/>
                  </a:lnTo>
                  <a:lnTo>
                    <a:pt x="124" y="0"/>
                  </a:lnTo>
                  <a:lnTo>
                    <a:pt x="107" y="140"/>
                  </a:lnTo>
                  <a:lnTo>
                    <a:pt x="107" y="140"/>
                  </a:lnTo>
                  <a:lnTo>
                    <a:pt x="104" y="148"/>
                  </a:lnTo>
                  <a:lnTo>
                    <a:pt x="100" y="153"/>
                  </a:lnTo>
                  <a:lnTo>
                    <a:pt x="93" y="159"/>
                  </a:lnTo>
                  <a:lnTo>
                    <a:pt x="87" y="161"/>
                  </a:lnTo>
                  <a:lnTo>
                    <a:pt x="87" y="161"/>
                  </a:lnTo>
                  <a:lnTo>
                    <a:pt x="0" y="111"/>
                  </a:lnTo>
                  <a:lnTo>
                    <a:pt x="0" y="111"/>
                  </a:lnTo>
                  <a:lnTo>
                    <a:pt x="4" y="0"/>
                  </a:lnTo>
                  <a:lnTo>
                    <a:pt x="4" y="0"/>
                  </a:lnTo>
                  <a:close/>
                </a:path>
              </a:pathLst>
            </a:custGeom>
            <a:solidFill>
              <a:srgbClr val="B4B4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73" name="Freeform 73"/>
            <p:cNvSpPr>
              <a:spLocks/>
            </p:cNvSpPr>
            <p:nvPr/>
          </p:nvSpPr>
          <p:spPr bwMode="auto">
            <a:xfrm>
              <a:off x="3367088" y="5083175"/>
              <a:ext cx="190500" cy="255588"/>
            </a:xfrm>
            <a:custGeom>
              <a:avLst/>
              <a:gdLst>
                <a:gd name="T0" fmla="*/ 4 w 120"/>
                <a:gd name="T1" fmla="*/ 0 h 161"/>
                <a:gd name="T2" fmla="*/ 4 w 120"/>
                <a:gd name="T3" fmla="*/ 0 h 161"/>
                <a:gd name="T4" fmla="*/ 120 w 120"/>
                <a:gd name="T5" fmla="*/ 0 h 161"/>
                <a:gd name="T6" fmla="*/ 120 w 120"/>
                <a:gd name="T7" fmla="*/ 0 h 161"/>
                <a:gd name="T8" fmla="*/ 103 w 120"/>
                <a:gd name="T9" fmla="*/ 140 h 161"/>
                <a:gd name="T10" fmla="*/ 103 w 120"/>
                <a:gd name="T11" fmla="*/ 140 h 161"/>
                <a:gd name="T12" fmla="*/ 100 w 120"/>
                <a:gd name="T13" fmla="*/ 148 h 161"/>
                <a:gd name="T14" fmla="*/ 96 w 120"/>
                <a:gd name="T15" fmla="*/ 153 h 161"/>
                <a:gd name="T16" fmla="*/ 89 w 120"/>
                <a:gd name="T17" fmla="*/ 159 h 161"/>
                <a:gd name="T18" fmla="*/ 83 w 120"/>
                <a:gd name="T19" fmla="*/ 161 h 161"/>
                <a:gd name="T20" fmla="*/ 83 w 120"/>
                <a:gd name="T21" fmla="*/ 161 h 161"/>
                <a:gd name="T22" fmla="*/ 0 w 120"/>
                <a:gd name="T23" fmla="*/ 110 h 161"/>
                <a:gd name="T24" fmla="*/ 0 w 120"/>
                <a:gd name="T25" fmla="*/ 110 h 161"/>
                <a:gd name="T26" fmla="*/ 4 w 120"/>
                <a:gd name="T27" fmla="*/ 0 h 161"/>
                <a:gd name="T28" fmla="*/ 4 w 120"/>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61">
                  <a:moveTo>
                    <a:pt x="4" y="0"/>
                  </a:moveTo>
                  <a:lnTo>
                    <a:pt x="4" y="0"/>
                  </a:lnTo>
                  <a:lnTo>
                    <a:pt x="120" y="0"/>
                  </a:lnTo>
                  <a:lnTo>
                    <a:pt x="120" y="0"/>
                  </a:lnTo>
                  <a:lnTo>
                    <a:pt x="103" y="140"/>
                  </a:lnTo>
                  <a:lnTo>
                    <a:pt x="103" y="140"/>
                  </a:lnTo>
                  <a:lnTo>
                    <a:pt x="100" y="148"/>
                  </a:lnTo>
                  <a:lnTo>
                    <a:pt x="96" y="153"/>
                  </a:lnTo>
                  <a:lnTo>
                    <a:pt x="89" y="159"/>
                  </a:lnTo>
                  <a:lnTo>
                    <a:pt x="83" y="161"/>
                  </a:lnTo>
                  <a:lnTo>
                    <a:pt x="83" y="161"/>
                  </a:lnTo>
                  <a:lnTo>
                    <a:pt x="0" y="110"/>
                  </a:lnTo>
                  <a:lnTo>
                    <a:pt x="0" y="110"/>
                  </a:lnTo>
                  <a:lnTo>
                    <a:pt x="4" y="0"/>
                  </a:lnTo>
                  <a:lnTo>
                    <a:pt x="4" y="0"/>
                  </a:lnTo>
                  <a:close/>
                </a:path>
              </a:pathLst>
            </a:custGeom>
            <a:solidFill>
              <a:srgbClr val="B4B4B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74" name="Freeform 74"/>
            <p:cNvSpPr>
              <a:spLocks/>
            </p:cNvSpPr>
            <p:nvPr/>
          </p:nvSpPr>
          <p:spPr bwMode="auto">
            <a:xfrm>
              <a:off x="3371851" y="5083175"/>
              <a:ext cx="185738" cy="255588"/>
            </a:xfrm>
            <a:custGeom>
              <a:avLst/>
              <a:gdLst>
                <a:gd name="T0" fmla="*/ 5 w 117"/>
                <a:gd name="T1" fmla="*/ 0 h 161"/>
                <a:gd name="T2" fmla="*/ 5 w 117"/>
                <a:gd name="T3" fmla="*/ 0 h 161"/>
                <a:gd name="T4" fmla="*/ 117 w 117"/>
                <a:gd name="T5" fmla="*/ 0 h 161"/>
                <a:gd name="T6" fmla="*/ 117 w 117"/>
                <a:gd name="T7" fmla="*/ 0 h 161"/>
                <a:gd name="T8" fmla="*/ 100 w 117"/>
                <a:gd name="T9" fmla="*/ 140 h 161"/>
                <a:gd name="T10" fmla="*/ 100 w 117"/>
                <a:gd name="T11" fmla="*/ 140 h 161"/>
                <a:gd name="T12" fmla="*/ 97 w 117"/>
                <a:gd name="T13" fmla="*/ 148 h 161"/>
                <a:gd name="T14" fmla="*/ 93 w 117"/>
                <a:gd name="T15" fmla="*/ 153 h 161"/>
                <a:gd name="T16" fmla="*/ 86 w 117"/>
                <a:gd name="T17" fmla="*/ 157 h 161"/>
                <a:gd name="T18" fmla="*/ 81 w 117"/>
                <a:gd name="T19" fmla="*/ 161 h 161"/>
                <a:gd name="T20" fmla="*/ 81 w 117"/>
                <a:gd name="T21" fmla="*/ 161 h 161"/>
                <a:gd name="T22" fmla="*/ 0 w 117"/>
                <a:gd name="T23" fmla="*/ 109 h 161"/>
                <a:gd name="T24" fmla="*/ 0 w 117"/>
                <a:gd name="T25" fmla="*/ 109 h 161"/>
                <a:gd name="T26" fmla="*/ 5 w 117"/>
                <a:gd name="T27" fmla="*/ 0 h 161"/>
                <a:gd name="T28" fmla="*/ 5 w 117"/>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61">
                  <a:moveTo>
                    <a:pt x="5" y="0"/>
                  </a:moveTo>
                  <a:lnTo>
                    <a:pt x="5" y="0"/>
                  </a:lnTo>
                  <a:lnTo>
                    <a:pt x="117" y="0"/>
                  </a:lnTo>
                  <a:lnTo>
                    <a:pt x="117" y="0"/>
                  </a:lnTo>
                  <a:lnTo>
                    <a:pt x="100" y="140"/>
                  </a:lnTo>
                  <a:lnTo>
                    <a:pt x="100" y="140"/>
                  </a:lnTo>
                  <a:lnTo>
                    <a:pt x="97" y="148"/>
                  </a:lnTo>
                  <a:lnTo>
                    <a:pt x="93" y="153"/>
                  </a:lnTo>
                  <a:lnTo>
                    <a:pt x="86" y="157"/>
                  </a:lnTo>
                  <a:lnTo>
                    <a:pt x="81" y="161"/>
                  </a:lnTo>
                  <a:lnTo>
                    <a:pt x="81" y="161"/>
                  </a:lnTo>
                  <a:lnTo>
                    <a:pt x="0" y="109"/>
                  </a:lnTo>
                  <a:lnTo>
                    <a:pt x="0" y="109"/>
                  </a:lnTo>
                  <a:lnTo>
                    <a:pt x="5" y="0"/>
                  </a:lnTo>
                  <a:lnTo>
                    <a:pt x="5" y="0"/>
                  </a:lnTo>
                  <a:close/>
                </a:path>
              </a:pathLst>
            </a:custGeom>
            <a:solidFill>
              <a:srgbClr val="B5B5B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75" name="Freeform 75"/>
            <p:cNvSpPr>
              <a:spLocks/>
            </p:cNvSpPr>
            <p:nvPr/>
          </p:nvSpPr>
          <p:spPr bwMode="auto">
            <a:xfrm>
              <a:off x="3378201" y="5083175"/>
              <a:ext cx="179388" cy="255588"/>
            </a:xfrm>
            <a:custGeom>
              <a:avLst/>
              <a:gdLst>
                <a:gd name="T0" fmla="*/ 5 w 113"/>
                <a:gd name="T1" fmla="*/ 0 h 161"/>
                <a:gd name="T2" fmla="*/ 5 w 113"/>
                <a:gd name="T3" fmla="*/ 0 h 161"/>
                <a:gd name="T4" fmla="*/ 113 w 113"/>
                <a:gd name="T5" fmla="*/ 0 h 161"/>
                <a:gd name="T6" fmla="*/ 113 w 113"/>
                <a:gd name="T7" fmla="*/ 0 h 161"/>
                <a:gd name="T8" fmla="*/ 96 w 113"/>
                <a:gd name="T9" fmla="*/ 140 h 161"/>
                <a:gd name="T10" fmla="*/ 96 w 113"/>
                <a:gd name="T11" fmla="*/ 140 h 161"/>
                <a:gd name="T12" fmla="*/ 93 w 113"/>
                <a:gd name="T13" fmla="*/ 147 h 161"/>
                <a:gd name="T14" fmla="*/ 89 w 113"/>
                <a:gd name="T15" fmla="*/ 153 h 161"/>
                <a:gd name="T16" fmla="*/ 84 w 113"/>
                <a:gd name="T17" fmla="*/ 157 h 161"/>
                <a:gd name="T18" fmla="*/ 77 w 113"/>
                <a:gd name="T19" fmla="*/ 161 h 161"/>
                <a:gd name="T20" fmla="*/ 77 w 113"/>
                <a:gd name="T21" fmla="*/ 161 h 161"/>
                <a:gd name="T22" fmla="*/ 0 w 113"/>
                <a:gd name="T23" fmla="*/ 107 h 161"/>
                <a:gd name="T24" fmla="*/ 0 w 113"/>
                <a:gd name="T25" fmla="*/ 107 h 161"/>
                <a:gd name="T26" fmla="*/ 5 w 113"/>
                <a:gd name="T27" fmla="*/ 0 h 161"/>
                <a:gd name="T28" fmla="*/ 5 w 113"/>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161">
                  <a:moveTo>
                    <a:pt x="5" y="0"/>
                  </a:moveTo>
                  <a:lnTo>
                    <a:pt x="5" y="0"/>
                  </a:lnTo>
                  <a:lnTo>
                    <a:pt x="113" y="0"/>
                  </a:lnTo>
                  <a:lnTo>
                    <a:pt x="113" y="0"/>
                  </a:lnTo>
                  <a:lnTo>
                    <a:pt x="96" y="140"/>
                  </a:lnTo>
                  <a:lnTo>
                    <a:pt x="96" y="140"/>
                  </a:lnTo>
                  <a:lnTo>
                    <a:pt x="93" y="147"/>
                  </a:lnTo>
                  <a:lnTo>
                    <a:pt x="89" y="153"/>
                  </a:lnTo>
                  <a:lnTo>
                    <a:pt x="84" y="157"/>
                  </a:lnTo>
                  <a:lnTo>
                    <a:pt x="77" y="161"/>
                  </a:lnTo>
                  <a:lnTo>
                    <a:pt x="77" y="161"/>
                  </a:lnTo>
                  <a:lnTo>
                    <a:pt x="0" y="107"/>
                  </a:lnTo>
                  <a:lnTo>
                    <a:pt x="0" y="107"/>
                  </a:lnTo>
                  <a:lnTo>
                    <a:pt x="5" y="0"/>
                  </a:lnTo>
                  <a:lnTo>
                    <a:pt x="5" y="0"/>
                  </a:lnTo>
                  <a:close/>
                </a:path>
              </a:pathLst>
            </a:custGeom>
            <a:solidFill>
              <a:srgbClr val="B6B6B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76" name="Freeform 76"/>
            <p:cNvSpPr>
              <a:spLocks/>
            </p:cNvSpPr>
            <p:nvPr/>
          </p:nvSpPr>
          <p:spPr bwMode="auto">
            <a:xfrm>
              <a:off x="3384551" y="5083175"/>
              <a:ext cx="173038" cy="255588"/>
            </a:xfrm>
            <a:custGeom>
              <a:avLst/>
              <a:gdLst>
                <a:gd name="T0" fmla="*/ 5 w 109"/>
                <a:gd name="T1" fmla="*/ 0 h 161"/>
                <a:gd name="T2" fmla="*/ 5 w 109"/>
                <a:gd name="T3" fmla="*/ 0 h 161"/>
                <a:gd name="T4" fmla="*/ 109 w 109"/>
                <a:gd name="T5" fmla="*/ 0 h 161"/>
                <a:gd name="T6" fmla="*/ 109 w 109"/>
                <a:gd name="T7" fmla="*/ 0 h 161"/>
                <a:gd name="T8" fmla="*/ 92 w 109"/>
                <a:gd name="T9" fmla="*/ 140 h 161"/>
                <a:gd name="T10" fmla="*/ 92 w 109"/>
                <a:gd name="T11" fmla="*/ 140 h 161"/>
                <a:gd name="T12" fmla="*/ 89 w 109"/>
                <a:gd name="T13" fmla="*/ 147 h 161"/>
                <a:gd name="T14" fmla="*/ 85 w 109"/>
                <a:gd name="T15" fmla="*/ 153 h 161"/>
                <a:gd name="T16" fmla="*/ 80 w 109"/>
                <a:gd name="T17" fmla="*/ 157 h 161"/>
                <a:gd name="T18" fmla="*/ 73 w 109"/>
                <a:gd name="T19" fmla="*/ 161 h 161"/>
                <a:gd name="T20" fmla="*/ 73 w 109"/>
                <a:gd name="T21" fmla="*/ 161 h 161"/>
                <a:gd name="T22" fmla="*/ 0 w 109"/>
                <a:gd name="T23" fmla="*/ 106 h 161"/>
                <a:gd name="T24" fmla="*/ 0 w 109"/>
                <a:gd name="T25" fmla="*/ 106 h 161"/>
                <a:gd name="T26" fmla="*/ 5 w 109"/>
                <a:gd name="T27" fmla="*/ 0 h 161"/>
                <a:gd name="T28" fmla="*/ 5 w 109"/>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61">
                  <a:moveTo>
                    <a:pt x="5" y="0"/>
                  </a:moveTo>
                  <a:lnTo>
                    <a:pt x="5" y="0"/>
                  </a:lnTo>
                  <a:lnTo>
                    <a:pt x="109" y="0"/>
                  </a:lnTo>
                  <a:lnTo>
                    <a:pt x="109" y="0"/>
                  </a:lnTo>
                  <a:lnTo>
                    <a:pt x="92" y="140"/>
                  </a:lnTo>
                  <a:lnTo>
                    <a:pt x="92" y="140"/>
                  </a:lnTo>
                  <a:lnTo>
                    <a:pt x="89" y="147"/>
                  </a:lnTo>
                  <a:lnTo>
                    <a:pt x="85" y="153"/>
                  </a:lnTo>
                  <a:lnTo>
                    <a:pt x="80" y="157"/>
                  </a:lnTo>
                  <a:lnTo>
                    <a:pt x="73" y="161"/>
                  </a:lnTo>
                  <a:lnTo>
                    <a:pt x="73" y="161"/>
                  </a:lnTo>
                  <a:lnTo>
                    <a:pt x="0" y="106"/>
                  </a:lnTo>
                  <a:lnTo>
                    <a:pt x="0" y="106"/>
                  </a:lnTo>
                  <a:lnTo>
                    <a:pt x="5" y="0"/>
                  </a:lnTo>
                  <a:lnTo>
                    <a:pt x="5" y="0"/>
                  </a:lnTo>
                  <a:close/>
                </a:path>
              </a:pathLst>
            </a:custGeom>
            <a:solidFill>
              <a:srgbClr val="B6B6B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77" name="Freeform 77"/>
            <p:cNvSpPr>
              <a:spLocks/>
            </p:cNvSpPr>
            <p:nvPr/>
          </p:nvSpPr>
          <p:spPr bwMode="auto">
            <a:xfrm>
              <a:off x="3390901" y="5083175"/>
              <a:ext cx="166688" cy="254000"/>
            </a:xfrm>
            <a:custGeom>
              <a:avLst/>
              <a:gdLst>
                <a:gd name="T0" fmla="*/ 5 w 105"/>
                <a:gd name="T1" fmla="*/ 0 h 160"/>
                <a:gd name="T2" fmla="*/ 5 w 105"/>
                <a:gd name="T3" fmla="*/ 0 h 160"/>
                <a:gd name="T4" fmla="*/ 105 w 105"/>
                <a:gd name="T5" fmla="*/ 0 h 160"/>
                <a:gd name="T6" fmla="*/ 105 w 105"/>
                <a:gd name="T7" fmla="*/ 0 h 160"/>
                <a:gd name="T8" fmla="*/ 88 w 105"/>
                <a:gd name="T9" fmla="*/ 140 h 160"/>
                <a:gd name="T10" fmla="*/ 88 w 105"/>
                <a:gd name="T11" fmla="*/ 140 h 160"/>
                <a:gd name="T12" fmla="*/ 87 w 105"/>
                <a:gd name="T13" fmla="*/ 147 h 160"/>
                <a:gd name="T14" fmla="*/ 81 w 105"/>
                <a:gd name="T15" fmla="*/ 153 h 160"/>
                <a:gd name="T16" fmla="*/ 76 w 105"/>
                <a:gd name="T17" fmla="*/ 157 h 160"/>
                <a:gd name="T18" fmla="*/ 69 w 105"/>
                <a:gd name="T19" fmla="*/ 160 h 160"/>
                <a:gd name="T20" fmla="*/ 69 w 105"/>
                <a:gd name="T21" fmla="*/ 160 h 160"/>
                <a:gd name="T22" fmla="*/ 0 w 105"/>
                <a:gd name="T23" fmla="*/ 106 h 160"/>
                <a:gd name="T24" fmla="*/ 0 w 105"/>
                <a:gd name="T25" fmla="*/ 106 h 160"/>
                <a:gd name="T26" fmla="*/ 5 w 105"/>
                <a:gd name="T27" fmla="*/ 0 h 160"/>
                <a:gd name="T28" fmla="*/ 5 w 105"/>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160">
                  <a:moveTo>
                    <a:pt x="5" y="0"/>
                  </a:moveTo>
                  <a:lnTo>
                    <a:pt x="5" y="0"/>
                  </a:lnTo>
                  <a:lnTo>
                    <a:pt x="105" y="0"/>
                  </a:lnTo>
                  <a:lnTo>
                    <a:pt x="105" y="0"/>
                  </a:lnTo>
                  <a:lnTo>
                    <a:pt x="88" y="140"/>
                  </a:lnTo>
                  <a:lnTo>
                    <a:pt x="88" y="140"/>
                  </a:lnTo>
                  <a:lnTo>
                    <a:pt x="87" y="147"/>
                  </a:lnTo>
                  <a:lnTo>
                    <a:pt x="81" y="153"/>
                  </a:lnTo>
                  <a:lnTo>
                    <a:pt x="76" y="157"/>
                  </a:lnTo>
                  <a:lnTo>
                    <a:pt x="69" y="160"/>
                  </a:lnTo>
                  <a:lnTo>
                    <a:pt x="69" y="160"/>
                  </a:lnTo>
                  <a:lnTo>
                    <a:pt x="0" y="106"/>
                  </a:lnTo>
                  <a:lnTo>
                    <a:pt x="0" y="106"/>
                  </a:lnTo>
                  <a:lnTo>
                    <a:pt x="5" y="0"/>
                  </a:lnTo>
                  <a:lnTo>
                    <a:pt x="5" y="0"/>
                  </a:lnTo>
                  <a:close/>
                </a:path>
              </a:pathLst>
            </a:custGeom>
            <a:solidFill>
              <a:srgbClr val="B7B7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78" name="Freeform 78"/>
            <p:cNvSpPr>
              <a:spLocks/>
            </p:cNvSpPr>
            <p:nvPr/>
          </p:nvSpPr>
          <p:spPr bwMode="auto">
            <a:xfrm>
              <a:off x="3395663" y="5083175"/>
              <a:ext cx="161925" cy="254000"/>
            </a:xfrm>
            <a:custGeom>
              <a:avLst/>
              <a:gdLst>
                <a:gd name="T0" fmla="*/ 5 w 102"/>
                <a:gd name="T1" fmla="*/ 0 h 160"/>
                <a:gd name="T2" fmla="*/ 5 w 102"/>
                <a:gd name="T3" fmla="*/ 0 h 160"/>
                <a:gd name="T4" fmla="*/ 102 w 102"/>
                <a:gd name="T5" fmla="*/ 0 h 160"/>
                <a:gd name="T6" fmla="*/ 102 w 102"/>
                <a:gd name="T7" fmla="*/ 0 h 160"/>
                <a:gd name="T8" fmla="*/ 85 w 102"/>
                <a:gd name="T9" fmla="*/ 140 h 160"/>
                <a:gd name="T10" fmla="*/ 85 w 102"/>
                <a:gd name="T11" fmla="*/ 140 h 160"/>
                <a:gd name="T12" fmla="*/ 84 w 102"/>
                <a:gd name="T13" fmla="*/ 147 h 160"/>
                <a:gd name="T14" fmla="*/ 78 w 102"/>
                <a:gd name="T15" fmla="*/ 153 h 160"/>
                <a:gd name="T16" fmla="*/ 73 w 102"/>
                <a:gd name="T17" fmla="*/ 157 h 160"/>
                <a:gd name="T18" fmla="*/ 67 w 102"/>
                <a:gd name="T19" fmla="*/ 160 h 160"/>
                <a:gd name="T20" fmla="*/ 67 w 102"/>
                <a:gd name="T21" fmla="*/ 160 h 160"/>
                <a:gd name="T22" fmla="*/ 0 w 102"/>
                <a:gd name="T23" fmla="*/ 105 h 160"/>
                <a:gd name="T24" fmla="*/ 0 w 102"/>
                <a:gd name="T25" fmla="*/ 105 h 160"/>
                <a:gd name="T26" fmla="*/ 5 w 102"/>
                <a:gd name="T27" fmla="*/ 0 h 160"/>
                <a:gd name="T28" fmla="*/ 5 w 102"/>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60">
                  <a:moveTo>
                    <a:pt x="5" y="0"/>
                  </a:moveTo>
                  <a:lnTo>
                    <a:pt x="5" y="0"/>
                  </a:lnTo>
                  <a:lnTo>
                    <a:pt x="102" y="0"/>
                  </a:lnTo>
                  <a:lnTo>
                    <a:pt x="102" y="0"/>
                  </a:lnTo>
                  <a:lnTo>
                    <a:pt x="85" y="140"/>
                  </a:lnTo>
                  <a:lnTo>
                    <a:pt x="85" y="140"/>
                  </a:lnTo>
                  <a:lnTo>
                    <a:pt x="84" y="147"/>
                  </a:lnTo>
                  <a:lnTo>
                    <a:pt x="78" y="153"/>
                  </a:lnTo>
                  <a:lnTo>
                    <a:pt x="73" y="157"/>
                  </a:lnTo>
                  <a:lnTo>
                    <a:pt x="67" y="160"/>
                  </a:lnTo>
                  <a:lnTo>
                    <a:pt x="67" y="160"/>
                  </a:lnTo>
                  <a:lnTo>
                    <a:pt x="0" y="105"/>
                  </a:lnTo>
                  <a:lnTo>
                    <a:pt x="0" y="105"/>
                  </a:lnTo>
                  <a:lnTo>
                    <a:pt x="5" y="0"/>
                  </a:lnTo>
                  <a:lnTo>
                    <a:pt x="5" y="0"/>
                  </a:lnTo>
                  <a:close/>
                </a:path>
              </a:pathLst>
            </a:custGeom>
            <a:solidFill>
              <a:srgbClr val="B7B7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79" name="Freeform 79"/>
            <p:cNvSpPr>
              <a:spLocks/>
            </p:cNvSpPr>
            <p:nvPr/>
          </p:nvSpPr>
          <p:spPr bwMode="auto">
            <a:xfrm>
              <a:off x="3402013" y="5083175"/>
              <a:ext cx="155575" cy="254000"/>
            </a:xfrm>
            <a:custGeom>
              <a:avLst/>
              <a:gdLst>
                <a:gd name="T0" fmla="*/ 5 w 98"/>
                <a:gd name="T1" fmla="*/ 0 h 160"/>
                <a:gd name="T2" fmla="*/ 5 w 98"/>
                <a:gd name="T3" fmla="*/ 0 h 160"/>
                <a:gd name="T4" fmla="*/ 98 w 98"/>
                <a:gd name="T5" fmla="*/ 0 h 160"/>
                <a:gd name="T6" fmla="*/ 98 w 98"/>
                <a:gd name="T7" fmla="*/ 0 h 160"/>
                <a:gd name="T8" fmla="*/ 81 w 98"/>
                <a:gd name="T9" fmla="*/ 140 h 160"/>
                <a:gd name="T10" fmla="*/ 81 w 98"/>
                <a:gd name="T11" fmla="*/ 140 h 160"/>
                <a:gd name="T12" fmla="*/ 80 w 98"/>
                <a:gd name="T13" fmla="*/ 147 h 160"/>
                <a:gd name="T14" fmla="*/ 74 w 98"/>
                <a:gd name="T15" fmla="*/ 152 h 160"/>
                <a:gd name="T16" fmla="*/ 69 w 98"/>
                <a:gd name="T17" fmla="*/ 157 h 160"/>
                <a:gd name="T18" fmla="*/ 63 w 98"/>
                <a:gd name="T19" fmla="*/ 160 h 160"/>
                <a:gd name="T20" fmla="*/ 63 w 98"/>
                <a:gd name="T21" fmla="*/ 160 h 160"/>
                <a:gd name="T22" fmla="*/ 0 w 98"/>
                <a:gd name="T23" fmla="*/ 103 h 160"/>
                <a:gd name="T24" fmla="*/ 0 w 98"/>
                <a:gd name="T25" fmla="*/ 103 h 160"/>
                <a:gd name="T26" fmla="*/ 5 w 98"/>
                <a:gd name="T27" fmla="*/ 0 h 160"/>
                <a:gd name="T28" fmla="*/ 5 w 98"/>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160">
                  <a:moveTo>
                    <a:pt x="5" y="0"/>
                  </a:moveTo>
                  <a:lnTo>
                    <a:pt x="5" y="0"/>
                  </a:lnTo>
                  <a:lnTo>
                    <a:pt x="98" y="0"/>
                  </a:lnTo>
                  <a:lnTo>
                    <a:pt x="98" y="0"/>
                  </a:lnTo>
                  <a:lnTo>
                    <a:pt x="81" y="140"/>
                  </a:lnTo>
                  <a:lnTo>
                    <a:pt x="81" y="140"/>
                  </a:lnTo>
                  <a:lnTo>
                    <a:pt x="80" y="147"/>
                  </a:lnTo>
                  <a:lnTo>
                    <a:pt x="74" y="152"/>
                  </a:lnTo>
                  <a:lnTo>
                    <a:pt x="69" y="157"/>
                  </a:lnTo>
                  <a:lnTo>
                    <a:pt x="63" y="160"/>
                  </a:lnTo>
                  <a:lnTo>
                    <a:pt x="63" y="160"/>
                  </a:lnTo>
                  <a:lnTo>
                    <a:pt x="0" y="103"/>
                  </a:lnTo>
                  <a:lnTo>
                    <a:pt x="0" y="103"/>
                  </a:lnTo>
                  <a:lnTo>
                    <a:pt x="5" y="0"/>
                  </a:lnTo>
                  <a:lnTo>
                    <a:pt x="5" y="0"/>
                  </a:lnTo>
                  <a:close/>
                </a:path>
              </a:pathLst>
            </a:custGeom>
            <a:solidFill>
              <a:srgbClr val="B8B8B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80" name="Freeform 80"/>
            <p:cNvSpPr>
              <a:spLocks/>
            </p:cNvSpPr>
            <p:nvPr/>
          </p:nvSpPr>
          <p:spPr bwMode="auto">
            <a:xfrm>
              <a:off x="3408363" y="5083175"/>
              <a:ext cx="149225" cy="254000"/>
            </a:xfrm>
            <a:custGeom>
              <a:avLst/>
              <a:gdLst>
                <a:gd name="T0" fmla="*/ 5 w 94"/>
                <a:gd name="T1" fmla="*/ 0 h 160"/>
                <a:gd name="T2" fmla="*/ 5 w 94"/>
                <a:gd name="T3" fmla="*/ 0 h 160"/>
                <a:gd name="T4" fmla="*/ 94 w 94"/>
                <a:gd name="T5" fmla="*/ 0 h 160"/>
                <a:gd name="T6" fmla="*/ 94 w 94"/>
                <a:gd name="T7" fmla="*/ 0 h 160"/>
                <a:gd name="T8" fmla="*/ 77 w 94"/>
                <a:gd name="T9" fmla="*/ 140 h 160"/>
                <a:gd name="T10" fmla="*/ 77 w 94"/>
                <a:gd name="T11" fmla="*/ 140 h 160"/>
                <a:gd name="T12" fmla="*/ 76 w 94"/>
                <a:gd name="T13" fmla="*/ 147 h 160"/>
                <a:gd name="T14" fmla="*/ 71 w 94"/>
                <a:gd name="T15" fmla="*/ 152 h 160"/>
                <a:gd name="T16" fmla="*/ 66 w 94"/>
                <a:gd name="T17" fmla="*/ 157 h 160"/>
                <a:gd name="T18" fmla="*/ 59 w 94"/>
                <a:gd name="T19" fmla="*/ 160 h 160"/>
                <a:gd name="T20" fmla="*/ 59 w 94"/>
                <a:gd name="T21" fmla="*/ 160 h 160"/>
                <a:gd name="T22" fmla="*/ 0 w 94"/>
                <a:gd name="T23" fmla="*/ 102 h 160"/>
                <a:gd name="T24" fmla="*/ 0 w 94"/>
                <a:gd name="T25" fmla="*/ 102 h 160"/>
                <a:gd name="T26" fmla="*/ 5 w 94"/>
                <a:gd name="T27" fmla="*/ 0 h 160"/>
                <a:gd name="T28" fmla="*/ 5 w 94"/>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60">
                  <a:moveTo>
                    <a:pt x="5" y="0"/>
                  </a:moveTo>
                  <a:lnTo>
                    <a:pt x="5" y="0"/>
                  </a:lnTo>
                  <a:lnTo>
                    <a:pt x="94" y="0"/>
                  </a:lnTo>
                  <a:lnTo>
                    <a:pt x="94" y="0"/>
                  </a:lnTo>
                  <a:lnTo>
                    <a:pt x="77" y="140"/>
                  </a:lnTo>
                  <a:lnTo>
                    <a:pt x="77" y="140"/>
                  </a:lnTo>
                  <a:lnTo>
                    <a:pt x="76" y="147"/>
                  </a:lnTo>
                  <a:lnTo>
                    <a:pt x="71" y="152"/>
                  </a:lnTo>
                  <a:lnTo>
                    <a:pt x="66" y="157"/>
                  </a:lnTo>
                  <a:lnTo>
                    <a:pt x="59" y="160"/>
                  </a:lnTo>
                  <a:lnTo>
                    <a:pt x="59" y="160"/>
                  </a:lnTo>
                  <a:lnTo>
                    <a:pt x="0" y="102"/>
                  </a:lnTo>
                  <a:lnTo>
                    <a:pt x="0" y="102"/>
                  </a:lnTo>
                  <a:lnTo>
                    <a:pt x="5" y="0"/>
                  </a:lnTo>
                  <a:lnTo>
                    <a:pt x="5" y="0"/>
                  </a:lnTo>
                  <a:close/>
                </a:path>
              </a:pathLst>
            </a:custGeom>
            <a:solidFill>
              <a:srgbClr val="B9B9B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81" name="Freeform 81"/>
            <p:cNvSpPr>
              <a:spLocks/>
            </p:cNvSpPr>
            <p:nvPr/>
          </p:nvSpPr>
          <p:spPr bwMode="auto">
            <a:xfrm>
              <a:off x="3414713" y="5083175"/>
              <a:ext cx="142875" cy="254000"/>
            </a:xfrm>
            <a:custGeom>
              <a:avLst/>
              <a:gdLst>
                <a:gd name="T0" fmla="*/ 5 w 90"/>
                <a:gd name="T1" fmla="*/ 0 h 160"/>
                <a:gd name="T2" fmla="*/ 5 w 90"/>
                <a:gd name="T3" fmla="*/ 0 h 160"/>
                <a:gd name="T4" fmla="*/ 90 w 90"/>
                <a:gd name="T5" fmla="*/ 0 h 160"/>
                <a:gd name="T6" fmla="*/ 90 w 90"/>
                <a:gd name="T7" fmla="*/ 0 h 160"/>
                <a:gd name="T8" fmla="*/ 73 w 90"/>
                <a:gd name="T9" fmla="*/ 140 h 160"/>
                <a:gd name="T10" fmla="*/ 73 w 90"/>
                <a:gd name="T11" fmla="*/ 140 h 160"/>
                <a:gd name="T12" fmla="*/ 72 w 90"/>
                <a:gd name="T13" fmla="*/ 147 h 160"/>
                <a:gd name="T14" fmla="*/ 67 w 90"/>
                <a:gd name="T15" fmla="*/ 152 h 160"/>
                <a:gd name="T16" fmla="*/ 62 w 90"/>
                <a:gd name="T17" fmla="*/ 157 h 160"/>
                <a:gd name="T18" fmla="*/ 55 w 90"/>
                <a:gd name="T19" fmla="*/ 160 h 160"/>
                <a:gd name="T20" fmla="*/ 55 w 90"/>
                <a:gd name="T21" fmla="*/ 160 h 160"/>
                <a:gd name="T22" fmla="*/ 0 w 90"/>
                <a:gd name="T23" fmla="*/ 101 h 160"/>
                <a:gd name="T24" fmla="*/ 0 w 90"/>
                <a:gd name="T25" fmla="*/ 101 h 160"/>
                <a:gd name="T26" fmla="*/ 5 w 90"/>
                <a:gd name="T27" fmla="*/ 0 h 160"/>
                <a:gd name="T28" fmla="*/ 5 w 90"/>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60">
                  <a:moveTo>
                    <a:pt x="5" y="0"/>
                  </a:moveTo>
                  <a:lnTo>
                    <a:pt x="5" y="0"/>
                  </a:lnTo>
                  <a:lnTo>
                    <a:pt x="90" y="0"/>
                  </a:lnTo>
                  <a:lnTo>
                    <a:pt x="90" y="0"/>
                  </a:lnTo>
                  <a:lnTo>
                    <a:pt x="73" y="140"/>
                  </a:lnTo>
                  <a:lnTo>
                    <a:pt x="73" y="140"/>
                  </a:lnTo>
                  <a:lnTo>
                    <a:pt x="72" y="147"/>
                  </a:lnTo>
                  <a:lnTo>
                    <a:pt x="67" y="152"/>
                  </a:lnTo>
                  <a:lnTo>
                    <a:pt x="62" y="157"/>
                  </a:lnTo>
                  <a:lnTo>
                    <a:pt x="55" y="160"/>
                  </a:lnTo>
                  <a:lnTo>
                    <a:pt x="55" y="160"/>
                  </a:lnTo>
                  <a:lnTo>
                    <a:pt x="0" y="101"/>
                  </a:lnTo>
                  <a:lnTo>
                    <a:pt x="0" y="101"/>
                  </a:lnTo>
                  <a:lnTo>
                    <a:pt x="5" y="0"/>
                  </a:lnTo>
                  <a:lnTo>
                    <a:pt x="5" y="0"/>
                  </a:lnTo>
                  <a:close/>
                </a:path>
              </a:pathLst>
            </a:custGeom>
            <a:solidFill>
              <a:srgbClr val="B9B9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82" name="Freeform 82"/>
            <p:cNvSpPr>
              <a:spLocks/>
            </p:cNvSpPr>
            <p:nvPr/>
          </p:nvSpPr>
          <p:spPr bwMode="auto">
            <a:xfrm>
              <a:off x="3417888" y="5083175"/>
              <a:ext cx="139700" cy="254000"/>
            </a:xfrm>
            <a:custGeom>
              <a:avLst/>
              <a:gdLst>
                <a:gd name="T0" fmla="*/ 7 w 88"/>
                <a:gd name="T1" fmla="*/ 0 h 160"/>
                <a:gd name="T2" fmla="*/ 7 w 88"/>
                <a:gd name="T3" fmla="*/ 0 h 160"/>
                <a:gd name="T4" fmla="*/ 88 w 88"/>
                <a:gd name="T5" fmla="*/ 0 h 160"/>
                <a:gd name="T6" fmla="*/ 88 w 88"/>
                <a:gd name="T7" fmla="*/ 0 h 160"/>
                <a:gd name="T8" fmla="*/ 71 w 88"/>
                <a:gd name="T9" fmla="*/ 140 h 160"/>
                <a:gd name="T10" fmla="*/ 71 w 88"/>
                <a:gd name="T11" fmla="*/ 140 h 160"/>
                <a:gd name="T12" fmla="*/ 70 w 88"/>
                <a:gd name="T13" fmla="*/ 147 h 160"/>
                <a:gd name="T14" fmla="*/ 65 w 88"/>
                <a:gd name="T15" fmla="*/ 152 h 160"/>
                <a:gd name="T16" fmla="*/ 60 w 88"/>
                <a:gd name="T17" fmla="*/ 157 h 160"/>
                <a:gd name="T18" fmla="*/ 55 w 88"/>
                <a:gd name="T19" fmla="*/ 160 h 160"/>
                <a:gd name="T20" fmla="*/ 55 w 88"/>
                <a:gd name="T21" fmla="*/ 160 h 160"/>
                <a:gd name="T22" fmla="*/ 0 w 88"/>
                <a:gd name="T23" fmla="*/ 99 h 160"/>
                <a:gd name="T24" fmla="*/ 0 w 88"/>
                <a:gd name="T25" fmla="*/ 99 h 160"/>
                <a:gd name="T26" fmla="*/ 7 w 88"/>
                <a:gd name="T27" fmla="*/ 0 h 160"/>
                <a:gd name="T28" fmla="*/ 7 w 88"/>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60">
                  <a:moveTo>
                    <a:pt x="7" y="0"/>
                  </a:moveTo>
                  <a:lnTo>
                    <a:pt x="7" y="0"/>
                  </a:lnTo>
                  <a:lnTo>
                    <a:pt x="88" y="0"/>
                  </a:lnTo>
                  <a:lnTo>
                    <a:pt x="88" y="0"/>
                  </a:lnTo>
                  <a:lnTo>
                    <a:pt x="71" y="140"/>
                  </a:lnTo>
                  <a:lnTo>
                    <a:pt x="71" y="140"/>
                  </a:lnTo>
                  <a:lnTo>
                    <a:pt x="70" y="147"/>
                  </a:lnTo>
                  <a:lnTo>
                    <a:pt x="65" y="152"/>
                  </a:lnTo>
                  <a:lnTo>
                    <a:pt x="60" y="157"/>
                  </a:lnTo>
                  <a:lnTo>
                    <a:pt x="55" y="160"/>
                  </a:lnTo>
                  <a:lnTo>
                    <a:pt x="55" y="160"/>
                  </a:lnTo>
                  <a:lnTo>
                    <a:pt x="0" y="99"/>
                  </a:lnTo>
                  <a:lnTo>
                    <a:pt x="0" y="99"/>
                  </a:lnTo>
                  <a:lnTo>
                    <a:pt x="7" y="0"/>
                  </a:lnTo>
                  <a:lnTo>
                    <a:pt x="7" y="0"/>
                  </a:lnTo>
                  <a:close/>
                </a:path>
              </a:pathLst>
            </a:custGeom>
            <a:solidFill>
              <a:srgbClr val="BABAB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83" name="Freeform 83"/>
            <p:cNvSpPr>
              <a:spLocks/>
            </p:cNvSpPr>
            <p:nvPr/>
          </p:nvSpPr>
          <p:spPr bwMode="auto">
            <a:xfrm>
              <a:off x="3425826" y="5083175"/>
              <a:ext cx="131763" cy="254000"/>
            </a:xfrm>
            <a:custGeom>
              <a:avLst/>
              <a:gdLst>
                <a:gd name="T0" fmla="*/ 6 w 83"/>
                <a:gd name="T1" fmla="*/ 0 h 160"/>
                <a:gd name="T2" fmla="*/ 6 w 83"/>
                <a:gd name="T3" fmla="*/ 0 h 160"/>
                <a:gd name="T4" fmla="*/ 83 w 83"/>
                <a:gd name="T5" fmla="*/ 0 h 160"/>
                <a:gd name="T6" fmla="*/ 83 w 83"/>
                <a:gd name="T7" fmla="*/ 0 h 160"/>
                <a:gd name="T8" fmla="*/ 66 w 83"/>
                <a:gd name="T9" fmla="*/ 140 h 160"/>
                <a:gd name="T10" fmla="*/ 66 w 83"/>
                <a:gd name="T11" fmla="*/ 140 h 160"/>
                <a:gd name="T12" fmla="*/ 65 w 83"/>
                <a:gd name="T13" fmla="*/ 147 h 160"/>
                <a:gd name="T14" fmla="*/ 60 w 83"/>
                <a:gd name="T15" fmla="*/ 152 h 160"/>
                <a:gd name="T16" fmla="*/ 55 w 83"/>
                <a:gd name="T17" fmla="*/ 156 h 160"/>
                <a:gd name="T18" fmla="*/ 50 w 83"/>
                <a:gd name="T19" fmla="*/ 160 h 160"/>
                <a:gd name="T20" fmla="*/ 50 w 83"/>
                <a:gd name="T21" fmla="*/ 160 h 160"/>
                <a:gd name="T22" fmla="*/ 0 w 83"/>
                <a:gd name="T23" fmla="*/ 99 h 160"/>
                <a:gd name="T24" fmla="*/ 0 w 83"/>
                <a:gd name="T25" fmla="*/ 99 h 160"/>
                <a:gd name="T26" fmla="*/ 6 w 83"/>
                <a:gd name="T27" fmla="*/ 0 h 160"/>
                <a:gd name="T28" fmla="*/ 6 w 83"/>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160">
                  <a:moveTo>
                    <a:pt x="6" y="0"/>
                  </a:moveTo>
                  <a:lnTo>
                    <a:pt x="6" y="0"/>
                  </a:lnTo>
                  <a:lnTo>
                    <a:pt x="83" y="0"/>
                  </a:lnTo>
                  <a:lnTo>
                    <a:pt x="83" y="0"/>
                  </a:lnTo>
                  <a:lnTo>
                    <a:pt x="66" y="140"/>
                  </a:lnTo>
                  <a:lnTo>
                    <a:pt x="66" y="140"/>
                  </a:lnTo>
                  <a:lnTo>
                    <a:pt x="65" y="147"/>
                  </a:lnTo>
                  <a:lnTo>
                    <a:pt x="60" y="152"/>
                  </a:lnTo>
                  <a:lnTo>
                    <a:pt x="55" y="156"/>
                  </a:lnTo>
                  <a:lnTo>
                    <a:pt x="50" y="160"/>
                  </a:lnTo>
                  <a:lnTo>
                    <a:pt x="50" y="160"/>
                  </a:lnTo>
                  <a:lnTo>
                    <a:pt x="0" y="99"/>
                  </a:lnTo>
                  <a:lnTo>
                    <a:pt x="0" y="99"/>
                  </a:lnTo>
                  <a:lnTo>
                    <a:pt x="6" y="0"/>
                  </a:lnTo>
                  <a:lnTo>
                    <a:pt x="6" y="0"/>
                  </a:lnTo>
                  <a:close/>
                </a:path>
              </a:pathLst>
            </a:custGeom>
            <a:solidFill>
              <a:srgbClr val="BBBBB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84" name="Freeform 84"/>
            <p:cNvSpPr>
              <a:spLocks/>
            </p:cNvSpPr>
            <p:nvPr/>
          </p:nvSpPr>
          <p:spPr bwMode="auto">
            <a:xfrm>
              <a:off x="3432176" y="5083175"/>
              <a:ext cx="125413" cy="254000"/>
            </a:xfrm>
            <a:custGeom>
              <a:avLst/>
              <a:gdLst>
                <a:gd name="T0" fmla="*/ 5 w 79"/>
                <a:gd name="T1" fmla="*/ 0 h 160"/>
                <a:gd name="T2" fmla="*/ 5 w 79"/>
                <a:gd name="T3" fmla="*/ 0 h 160"/>
                <a:gd name="T4" fmla="*/ 79 w 79"/>
                <a:gd name="T5" fmla="*/ 0 h 160"/>
                <a:gd name="T6" fmla="*/ 79 w 79"/>
                <a:gd name="T7" fmla="*/ 0 h 160"/>
                <a:gd name="T8" fmla="*/ 62 w 79"/>
                <a:gd name="T9" fmla="*/ 140 h 160"/>
                <a:gd name="T10" fmla="*/ 62 w 79"/>
                <a:gd name="T11" fmla="*/ 140 h 160"/>
                <a:gd name="T12" fmla="*/ 61 w 79"/>
                <a:gd name="T13" fmla="*/ 147 h 160"/>
                <a:gd name="T14" fmla="*/ 56 w 79"/>
                <a:gd name="T15" fmla="*/ 152 h 160"/>
                <a:gd name="T16" fmla="*/ 51 w 79"/>
                <a:gd name="T17" fmla="*/ 156 h 160"/>
                <a:gd name="T18" fmla="*/ 46 w 79"/>
                <a:gd name="T19" fmla="*/ 160 h 160"/>
                <a:gd name="T20" fmla="*/ 46 w 79"/>
                <a:gd name="T21" fmla="*/ 160 h 160"/>
                <a:gd name="T22" fmla="*/ 0 w 79"/>
                <a:gd name="T23" fmla="*/ 98 h 160"/>
                <a:gd name="T24" fmla="*/ 0 w 79"/>
                <a:gd name="T25" fmla="*/ 98 h 160"/>
                <a:gd name="T26" fmla="*/ 5 w 79"/>
                <a:gd name="T27" fmla="*/ 0 h 160"/>
                <a:gd name="T28" fmla="*/ 5 w 79"/>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60">
                  <a:moveTo>
                    <a:pt x="5" y="0"/>
                  </a:moveTo>
                  <a:lnTo>
                    <a:pt x="5" y="0"/>
                  </a:lnTo>
                  <a:lnTo>
                    <a:pt x="79" y="0"/>
                  </a:lnTo>
                  <a:lnTo>
                    <a:pt x="79" y="0"/>
                  </a:lnTo>
                  <a:lnTo>
                    <a:pt x="62" y="140"/>
                  </a:lnTo>
                  <a:lnTo>
                    <a:pt x="62" y="140"/>
                  </a:lnTo>
                  <a:lnTo>
                    <a:pt x="61" y="147"/>
                  </a:lnTo>
                  <a:lnTo>
                    <a:pt x="56" y="152"/>
                  </a:lnTo>
                  <a:lnTo>
                    <a:pt x="51" y="156"/>
                  </a:lnTo>
                  <a:lnTo>
                    <a:pt x="46" y="160"/>
                  </a:lnTo>
                  <a:lnTo>
                    <a:pt x="46" y="160"/>
                  </a:lnTo>
                  <a:lnTo>
                    <a:pt x="0" y="98"/>
                  </a:lnTo>
                  <a:lnTo>
                    <a:pt x="0" y="98"/>
                  </a:lnTo>
                  <a:lnTo>
                    <a:pt x="5" y="0"/>
                  </a:lnTo>
                  <a:lnTo>
                    <a:pt x="5" y="0"/>
                  </a:lnTo>
                  <a:close/>
                </a:path>
              </a:pathLst>
            </a:custGeom>
            <a:solidFill>
              <a:srgbClr val="BBBB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85" name="Freeform 85"/>
            <p:cNvSpPr>
              <a:spLocks/>
            </p:cNvSpPr>
            <p:nvPr/>
          </p:nvSpPr>
          <p:spPr bwMode="auto">
            <a:xfrm>
              <a:off x="3438526" y="5083175"/>
              <a:ext cx="119063" cy="254000"/>
            </a:xfrm>
            <a:custGeom>
              <a:avLst/>
              <a:gdLst>
                <a:gd name="T0" fmla="*/ 5 w 75"/>
                <a:gd name="T1" fmla="*/ 0 h 160"/>
                <a:gd name="T2" fmla="*/ 5 w 75"/>
                <a:gd name="T3" fmla="*/ 0 h 160"/>
                <a:gd name="T4" fmla="*/ 75 w 75"/>
                <a:gd name="T5" fmla="*/ 0 h 160"/>
                <a:gd name="T6" fmla="*/ 75 w 75"/>
                <a:gd name="T7" fmla="*/ 0 h 160"/>
                <a:gd name="T8" fmla="*/ 58 w 75"/>
                <a:gd name="T9" fmla="*/ 140 h 160"/>
                <a:gd name="T10" fmla="*/ 58 w 75"/>
                <a:gd name="T11" fmla="*/ 140 h 160"/>
                <a:gd name="T12" fmla="*/ 57 w 75"/>
                <a:gd name="T13" fmla="*/ 147 h 160"/>
                <a:gd name="T14" fmla="*/ 52 w 75"/>
                <a:gd name="T15" fmla="*/ 152 h 160"/>
                <a:gd name="T16" fmla="*/ 48 w 75"/>
                <a:gd name="T17" fmla="*/ 156 h 160"/>
                <a:gd name="T18" fmla="*/ 43 w 75"/>
                <a:gd name="T19" fmla="*/ 160 h 160"/>
                <a:gd name="T20" fmla="*/ 43 w 75"/>
                <a:gd name="T21" fmla="*/ 160 h 160"/>
                <a:gd name="T22" fmla="*/ 0 w 75"/>
                <a:gd name="T23" fmla="*/ 96 h 160"/>
                <a:gd name="T24" fmla="*/ 0 w 75"/>
                <a:gd name="T25" fmla="*/ 96 h 160"/>
                <a:gd name="T26" fmla="*/ 5 w 75"/>
                <a:gd name="T27" fmla="*/ 0 h 160"/>
                <a:gd name="T28" fmla="*/ 5 w 75"/>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160">
                  <a:moveTo>
                    <a:pt x="5" y="0"/>
                  </a:moveTo>
                  <a:lnTo>
                    <a:pt x="5" y="0"/>
                  </a:lnTo>
                  <a:lnTo>
                    <a:pt x="75" y="0"/>
                  </a:lnTo>
                  <a:lnTo>
                    <a:pt x="75" y="0"/>
                  </a:lnTo>
                  <a:lnTo>
                    <a:pt x="58" y="140"/>
                  </a:lnTo>
                  <a:lnTo>
                    <a:pt x="58" y="140"/>
                  </a:lnTo>
                  <a:lnTo>
                    <a:pt x="57" y="147"/>
                  </a:lnTo>
                  <a:lnTo>
                    <a:pt x="52" y="152"/>
                  </a:lnTo>
                  <a:lnTo>
                    <a:pt x="48" y="156"/>
                  </a:lnTo>
                  <a:lnTo>
                    <a:pt x="43" y="160"/>
                  </a:lnTo>
                  <a:lnTo>
                    <a:pt x="43" y="160"/>
                  </a:lnTo>
                  <a:lnTo>
                    <a:pt x="0" y="96"/>
                  </a:lnTo>
                  <a:lnTo>
                    <a:pt x="0" y="96"/>
                  </a:lnTo>
                  <a:lnTo>
                    <a:pt x="5" y="0"/>
                  </a:lnTo>
                  <a:lnTo>
                    <a:pt x="5" y="0"/>
                  </a:lnTo>
                  <a:close/>
                </a:path>
              </a:pathLst>
            </a:custGeom>
            <a:solidFill>
              <a:srgbClr val="BCBCC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86" name="Freeform 86"/>
            <p:cNvSpPr>
              <a:spLocks/>
            </p:cNvSpPr>
            <p:nvPr/>
          </p:nvSpPr>
          <p:spPr bwMode="auto">
            <a:xfrm>
              <a:off x="3444876" y="5083175"/>
              <a:ext cx="112713" cy="254000"/>
            </a:xfrm>
            <a:custGeom>
              <a:avLst/>
              <a:gdLst>
                <a:gd name="T0" fmla="*/ 5 w 71"/>
                <a:gd name="T1" fmla="*/ 0 h 160"/>
                <a:gd name="T2" fmla="*/ 5 w 71"/>
                <a:gd name="T3" fmla="*/ 0 h 160"/>
                <a:gd name="T4" fmla="*/ 71 w 71"/>
                <a:gd name="T5" fmla="*/ 0 h 160"/>
                <a:gd name="T6" fmla="*/ 71 w 71"/>
                <a:gd name="T7" fmla="*/ 0 h 160"/>
                <a:gd name="T8" fmla="*/ 54 w 71"/>
                <a:gd name="T9" fmla="*/ 140 h 160"/>
                <a:gd name="T10" fmla="*/ 54 w 71"/>
                <a:gd name="T11" fmla="*/ 140 h 160"/>
                <a:gd name="T12" fmla="*/ 53 w 71"/>
                <a:gd name="T13" fmla="*/ 147 h 160"/>
                <a:gd name="T14" fmla="*/ 48 w 71"/>
                <a:gd name="T15" fmla="*/ 152 h 160"/>
                <a:gd name="T16" fmla="*/ 44 w 71"/>
                <a:gd name="T17" fmla="*/ 156 h 160"/>
                <a:gd name="T18" fmla="*/ 39 w 71"/>
                <a:gd name="T19" fmla="*/ 160 h 160"/>
                <a:gd name="T20" fmla="*/ 39 w 71"/>
                <a:gd name="T21" fmla="*/ 160 h 160"/>
                <a:gd name="T22" fmla="*/ 0 w 71"/>
                <a:gd name="T23" fmla="*/ 95 h 160"/>
                <a:gd name="T24" fmla="*/ 0 w 71"/>
                <a:gd name="T25" fmla="*/ 95 h 160"/>
                <a:gd name="T26" fmla="*/ 5 w 71"/>
                <a:gd name="T27" fmla="*/ 0 h 160"/>
                <a:gd name="T28" fmla="*/ 5 w 71"/>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160">
                  <a:moveTo>
                    <a:pt x="5" y="0"/>
                  </a:moveTo>
                  <a:lnTo>
                    <a:pt x="5" y="0"/>
                  </a:lnTo>
                  <a:lnTo>
                    <a:pt x="71" y="0"/>
                  </a:lnTo>
                  <a:lnTo>
                    <a:pt x="71" y="0"/>
                  </a:lnTo>
                  <a:lnTo>
                    <a:pt x="54" y="140"/>
                  </a:lnTo>
                  <a:lnTo>
                    <a:pt x="54" y="140"/>
                  </a:lnTo>
                  <a:lnTo>
                    <a:pt x="53" y="147"/>
                  </a:lnTo>
                  <a:lnTo>
                    <a:pt x="48" y="152"/>
                  </a:lnTo>
                  <a:lnTo>
                    <a:pt x="44" y="156"/>
                  </a:lnTo>
                  <a:lnTo>
                    <a:pt x="39" y="160"/>
                  </a:lnTo>
                  <a:lnTo>
                    <a:pt x="39" y="160"/>
                  </a:lnTo>
                  <a:lnTo>
                    <a:pt x="0" y="95"/>
                  </a:lnTo>
                  <a:lnTo>
                    <a:pt x="0" y="95"/>
                  </a:lnTo>
                  <a:lnTo>
                    <a:pt x="5" y="0"/>
                  </a:lnTo>
                  <a:lnTo>
                    <a:pt x="5" y="0"/>
                  </a:lnTo>
                  <a:close/>
                </a:path>
              </a:pathLst>
            </a:custGeom>
            <a:solidFill>
              <a:srgbClr val="BCBCC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87" name="Freeform 87"/>
            <p:cNvSpPr>
              <a:spLocks/>
            </p:cNvSpPr>
            <p:nvPr/>
          </p:nvSpPr>
          <p:spPr bwMode="auto">
            <a:xfrm>
              <a:off x="3448051" y="5083175"/>
              <a:ext cx="109538" cy="252413"/>
            </a:xfrm>
            <a:custGeom>
              <a:avLst/>
              <a:gdLst>
                <a:gd name="T0" fmla="*/ 7 w 69"/>
                <a:gd name="T1" fmla="*/ 0 h 159"/>
                <a:gd name="T2" fmla="*/ 7 w 69"/>
                <a:gd name="T3" fmla="*/ 0 h 159"/>
                <a:gd name="T4" fmla="*/ 69 w 69"/>
                <a:gd name="T5" fmla="*/ 0 h 159"/>
                <a:gd name="T6" fmla="*/ 69 w 69"/>
                <a:gd name="T7" fmla="*/ 0 h 159"/>
                <a:gd name="T8" fmla="*/ 52 w 69"/>
                <a:gd name="T9" fmla="*/ 140 h 159"/>
                <a:gd name="T10" fmla="*/ 52 w 69"/>
                <a:gd name="T11" fmla="*/ 140 h 159"/>
                <a:gd name="T12" fmla="*/ 51 w 69"/>
                <a:gd name="T13" fmla="*/ 147 h 159"/>
                <a:gd name="T14" fmla="*/ 46 w 69"/>
                <a:gd name="T15" fmla="*/ 152 h 159"/>
                <a:gd name="T16" fmla="*/ 42 w 69"/>
                <a:gd name="T17" fmla="*/ 156 h 159"/>
                <a:gd name="T18" fmla="*/ 37 w 69"/>
                <a:gd name="T19" fmla="*/ 159 h 159"/>
                <a:gd name="T20" fmla="*/ 37 w 69"/>
                <a:gd name="T21" fmla="*/ 159 h 159"/>
                <a:gd name="T22" fmla="*/ 0 w 69"/>
                <a:gd name="T23" fmla="*/ 94 h 159"/>
                <a:gd name="T24" fmla="*/ 0 w 69"/>
                <a:gd name="T25" fmla="*/ 94 h 159"/>
                <a:gd name="T26" fmla="*/ 7 w 69"/>
                <a:gd name="T27" fmla="*/ 0 h 159"/>
                <a:gd name="T28" fmla="*/ 7 w 69"/>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159">
                  <a:moveTo>
                    <a:pt x="7" y="0"/>
                  </a:moveTo>
                  <a:lnTo>
                    <a:pt x="7" y="0"/>
                  </a:lnTo>
                  <a:lnTo>
                    <a:pt x="69" y="0"/>
                  </a:lnTo>
                  <a:lnTo>
                    <a:pt x="69" y="0"/>
                  </a:lnTo>
                  <a:lnTo>
                    <a:pt x="52" y="140"/>
                  </a:lnTo>
                  <a:lnTo>
                    <a:pt x="52" y="140"/>
                  </a:lnTo>
                  <a:lnTo>
                    <a:pt x="51" y="147"/>
                  </a:lnTo>
                  <a:lnTo>
                    <a:pt x="46" y="152"/>
                  </a:lnTo>
                  <a:lnTo>
                    <a:pt x="42" y="156"/>
                  </a:lnTo>
                  <a:lnTo>
                    <a:pt x="37" y="159"/>
                  </a:lnTo>
                  <a:lnTo>
                    <a:pt x="37" y="159"/>
                  </a:lnTo>
                  <a:lnTo>
                    <a:pt x="0" y="94"/>
                  </a:lnTo>
                  <a:lnTo>
                    <a:pt x="0" y="94"/>
                  </a:lnTo>
                  <a:lnTo>
                    <a:pt x="7" y="0"/>
                  </a:lnTo>
                  <a:lnTo>
                    <a:pt x="7" y="0"/>
                  </a:lnTo>
                  <a:close/>
                </a:path>
              </a:pathLst>
            </a:custGeom>
            <a:solidFill>
              <a:srgbClr val="BDBDC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88" name="Freeform 88"/>
            <p:cNvSpPr>
              <a:spLocks/>
            </p:cNvSpPr>
            <p:nvPr/>
          </p:nvSpPr>
          <p:spPr bwMode="auto">
            <a:xfrm>
              <a:off x="3454401" y="5083175"/>
              <a:ext cx="103188" cy="252413"/>
            </a:xfrm>
            <a:custGeom>
              <a:avLst/>
              <a:gdLst>
                <a:gd name="T0" fmla="*/ 7 w 65"/>
                <a:gd name="T1" fmla="*/ 0 h 159"/>
                <a:gd name="T2" fmla="*/ 7 w 65"/>
                <a:gd name="T3" fmla="*/ 0 h 159"/>
                <a:gd name="T4" fmla="*/ 65 w 65"/>
                <a:gd name="T5" fmla="*/ 0 h 159"/>
                <a:gd name="T6" fmla="*/ 65 w 65"/>
                <a:gd name="T7" fmla="*/ 0 h 159"/>
                <a:gd name="T8" fmla="*/ 48 w 65"/>
                <a:gd name="T9" fmla="*/ 140 h 159"/>
                <a:gd name="T10" fmla="*/ 48 w 65"/>
                <a:gd name="T11" fmla="*/ 140 h 159"/>
                <a:gd name="T12" fmla="*/ 47 w 65"/>
                <a:gd name="T13" fmla="*/ 147 h 159"/>
                <a:gd name="T14" fmla="*/ 42 w 65"/>
                <a:gd name="T15" fmla="*/ 152 h 159"/>
                <a:gd name="T16" fmla="*/ 38 w 65"/>
                <a:gd name="T17" fmla="*/ 156 h 159"/>
                <a:gd name="T18" fmla="*/ 33 w 65"/>
                <a:gd name="T19" fmla="*/ 159 h 159"/>
                <a:gd name="T20" fmla="*/ 33 w 65"/>
                <a:gd name="T21" fmla="*/ 159 h 159"/>
                <a:gd name="T22" fmla="*/ 0 w 65"/>
                <a:gd name="T23" fmla="*/ 92 h 159"/>
                <a:gd name="T24" fmla="*/ 0 w 65"/>
                <a:gd name="T25" fmla="*/ 92 h 159"/>
                <a:gd name="T26" fmla="*/ 7 w 65"/>
                <a:gd name="T27" fmla="*/ 0 h 159"/>
                <a:gd name="T28" fmla="*/ 7 w 65"/>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59">
                  <a:moveTo>
                    <a:pt x="7" y="0"/>
                  </a:moveTo>
                  <a:lnTo>
                    <a:pt x="7" y="0"/>
                  </a:lnTo>
                  <a:lnTo>
                    <a:pt x="65" y="0"/>
                  </a:lnTo>
                  <a:lnTo>
                    <a:pt x="65" y="0"/>
                  </a:lnTo>
                  <a:lnTo>
                    <a:pt x="48" y="140"/>
                  </a:lnTo>
                  <a:lnTo>
                    <a:pt x="48" y="140"/>
                  </a:lnTo>
                  <a:lnTo>
                    <a:pt x="47" y="147"/>
                  </a:lnTo>
                  <a:lnTo>
                    <a:pt x="42" y="152"/>
                  </a:lnTo>
                  <a:lnTo>
                    <a:pt x="38" y="156"/>
                  </a:lnTo>
                  <a:lnTo>
                    <a:pt x="33" y="159"/>
                  </a:lnTo>
                  <a:lnTo>
                    <a:pt x="33" y="159"/>
                  </a:lnTo>
                  <a:lnTo>
                    <a:pt x="0" y="92"/>
                  </a:lnTo>
                  <a:lnTo>
                    <a:pt x="0" y="92"/>
                  </a:lnTo>
                  <a:lnTo>
                    <a:pt x="7" y="0"/>
                  </a:lnTo>
                  <a:lnTo>
                    <a:pt x="7" y="0"/>
                  </a:lnTo>
                  <a:close/>
                </a:path>
              </a:pathLst>
            </a:custGeom>
            <a:solidFill>
              <a:srgbClr val="BEBEC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89" name="Freeform 89"/>
            <p:cNvSpPr>
              <a:spLocks/>
            </p:cNvSpPr>
            <p:nvPr/>
          </p:nvSpPr>
          <p:spPr bwMode="auto">
            <a:xfrm>
              <a:off x="3462338" y="5083175"/>
              <a:ext cx="95250" cy="252413"/>
            </a:xfrm>
            <a:custGeom>
              <a:avLst/>
              <a:gdLst>
                <a:gd name="T0" fmla="*/ 6 w 60"/>
                <a:gd name="T1" fmla="*/ 0 h 159"/>
                <a:gd name="T2" fmla="*/ 6 w 60"/>
                <a:gd name="T3" fmla="*/ 0 h 159"/>
                <a:gd name="T4" fmla="*/ 60 w 60"/>
                <a:gd name="T5" fmla="*/ 0 h 159"/>
                <a:gd name="T6" fmla="*/ 60 w 60"/>
                <a:gd name="T7" fmla="*/ 0 h 159"/>
                <a:gd name="T8" fmla="*/ 43 w 60"/>
                <a:gd name="T9" fmla="*/ 140 h 159"/>
                <a:gd name="T10" fmla="*/ 43 w 60"/>
                <a:gd name="T11" fmla="*/ 140 h 159"/>
                <a:gd name="T12" fmla="*/ 42 w 60"/>
                <a:gd name="T13" fmla="*/ 147 h 159"/>
                <a:gd name="T14" fmla="*/ 39 w 60"/>
                <a:gd name="T15" fmla="*/ 151 h 159"/>
                <a:gd name="T16" fmla="*/ 33 w 60"/>
                <a:gd name="T17" fmla="*/ 156 h 159"/>
                <a:gd name="T18" fmla="*/ 29 w 60"/>
                <a:gd name="T19" fmla="*/ 159 h 159"/>
                <a:gd name="T20" fmla="*/ 29 w 60"/>
                <a:gd name="T21" fmla="*/ 159 h 159"/>
                <a:gd name="T22" fmla="*/ 0 w 60"/>
                <a:gd name="T23" fmla="*/ 91 h 159"/>
                <a:gd name="T24" fmla="*/ 0 w 60"/>
                <a:gd name="T25" fmla="*/ 91 h 159"/>
                <a:gd name="T26" fmla="*/ 6 w 60"/>
                <a:gd name="T27" fmla="*/ 0 h 159"/>
                <a:gd name="T28" fmla="*/ 6 w 60"/>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59">
                  <a:moveTo>
                    <a:pt x="6" y="0"/>
                  </a:moveTo>
                  <a:lnTo>
                    <a:pt x="6" y="0"/>
                  </a:lnTo>
                  <a:lnTo>
                    <a:pt x="60" y="0"/>
                  </a:lnTo>
                  <a:lnTo>
                    <a:pt x="60" y="0"/>
                  </a:lnTo>
                  <a:lnTo>
                    <a:pt x="43" y="140"/>
                  </a:lnTo>
                  <a:lnTo>
                    <a:pt x="43" y="140"/>
                  </a:lnTo>
                  <a:lnTo>
                    <a:pt x="42" y="147"/>
                  </a:lnTo>
                  <a:lnTo>
                    <a:pt x="39" y="151"/>
                  </a:lnTo>
                  <a:lnTo>
                    <a:pt x="33" y="156"/>
                  </a:lnTo>
                  <a:lnTo>
                    <a:pt x="29" y="159"/>
                  </a:lnTo>
                  <a:lnTo>
                    <a:pt x="29" y="159"/>
                  </a:lnTo>
                  <a:lnTo>
                    <a:pt x="0" y="91"/>
                  </a:lnTo>
                  <a:lnTo>
                    <a:pt x="0" y="91"/>
                  </a:lnTo>
                  <a:lnTo>
                    <a:pt x="6" y="0"/>
                  </a:lnTo>
                  <a:lnTo>
                    <a:pt x="6" y="0"/>
                  </a:lnTo>
                  <a:close/>
                </a:path>
              </a:pathLst>
            </a:custGeom>
            <a:solidFill>
              <a:srgbClr val="BEBEC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90" name="Freeform 90"/>
            <p:cNvSpPr>
              <a:spLocks/>
            </p:cNvSpPr>
            <p:nvPr/>
          </p:nvSpPr>
          <p:spPr bwMode="auto">
            <a:xfrm>
              <a:off x="3468688" y="5083175"/>
              <a:ext cx="88900" cy="252413"/>
            </a:xfrm>
            <a:custGeom>
              <a:avLst/>
              <a:gdLst>
                <a:gd name="T0" fmla="*/ 6 w 56"/>
                <a:gd name="T1" fmla="*/ 0 h 159"/>
                <a:gd name="T2" fmla="*/ 6 w 56"/>
                <a:gd name="T3" fmla="*/ 0 h 159"/>
                <a:gd name="T4" fmla="*/ 56 w 56"/>
                <a:gd name="T5" fmla="*/ 0 h 159"/>
                <a:gd name="T6" fmla="*/ 56 w 56"/>
                <a:gd name="T7" fmla="*/ 0 h 159"/>
                <a:gd name="T8" fmla="*/ 39 w 56"/>
                <a:gd name="T9" fmla="*/ 140 h 159"/>
                <a:gd name="T10" fmla="*/ 39 w 56"/>
                <a:gd name="T11" fmla="*/ 140 h 159"/>
                <a:gd name="T12" fmla="*/ 38 w 56"/>
                <a:gd name="T13" fmla="*/ 147 h 159"/>
                <a:gd name="T14" fmla="*/ 35 w 56"/>
                <a:gd name="T15" fmla="*/ 151 h 159"/>
                <a:gd name="T16" fmla="*/ 29 w 56"/>
                <a:gd name="T17" fmla="*/ 156 h 159"/>
                <a:gd name="T18" fmla="*/ 25 w 56"/>
                <a:gd name="T19" fmla="*/ 159 h 159"/>
                <a:gd name="T20" fmla="*/ 25 w 56"/>
                <a:gd name="T21" fmla="*/ 159 h 159"/>
                <a:gd name="T22" fmla="*/ 0 w 56"/>
                <a:gd name="T23" fmla="*/ 91 h 159"/>
                <a:gd name="T24" fmla="*/ 0 w 56"/>
                <a:gd name="T25" fmla="*/ 91 h 159"/>
                <a:gd name="T26" fmla="*/ 6 w 56"/>
                <a:gd name="T27" fmla="*/ 0 h 159"/>
                <a:gd name="T28" fmla="*/ 6 w 56"/>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159">
                  <a:moveTo>
                    <a:pt x="6" y="0"/>
                  </a:moveTo>
                  <a:lnTo>
                    <a:pt x="6" y="0"/>
                  </a:lnTo>
                  <a:lnTo>
                    <a:pt x="56" y="0"/>
                  </a:lnTo>
                  <a:lnTo>
                    <a:pt x="56" y="0"/>
                  </a:lnTo>
                  <a:lnTo>
                    <a:pt x="39" y="140"/>
                  </a:lnTo>
                  <a:lnTo>
                    <a:pt x="39" y="140"/>
                  </a:lnTo>
                  <a:lnTo>
                    <a:pt x="38" y="147"/>
                  </a:lnTo>
                  <a:lnTo>
                    <a:pt x="35" y="151"/>
                  </a:lnTo>
                  <a:lnTo>
                    <a:pt x="29" y="156"/>
                  </a:lnTo>
                  <a:lnTo>
                    <a:pt x="25" y="159"/>
                  </a:lnTo>
                  <a:lnTo>
                    <a:pt x="25" y="159"/>
                  </a:lnTo>
                  <a:lnTo>
                    <a:pt x="0" y="91"/>
                  </a:lnTo>
                  <a:lnTo>
                    <a:pt x="0" y="91"/>
                  </a:lnTo>
                  <a:lnTo>
                    <a:pt x="6" y="0"/>
                  </a:lnTo>
                  <a:lnTo>
                    <a:pt x="6" y="0"/>
                  </a:lnTo>
                  <a:close/>
                </a:path>
              </a:pathLst>
            </a:custGeom>
            <a:solidFill>
              <a:srgbClr val="BFBFC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91" name="Freeform 91"/>
            <p:cNvSpPr>
              <a:spLocks/>
            </p:cNvSpPr>
            <p:nvPr/>
          </p:nvSpPr>
          <p:spPr bwMode="auto">
            <a:xfrm>
              <a:off x="3471863" y="5083175"/>
              <a:ext cx="85725" cy="252413"/>
            </a:xfrm>
            <a:custGeom>
              <a:avLst/>
              <a:gdLst>
                <a:gd name="T0" fmla="*/ 7 w 54"/>
                <a:gd name="T1" fmla="*/ 0 h 159"/>
                <a:gd name="T2" fmla="*/ 7 w 54"/>
                <a:gd name="T3" fmla="*/ 0 h 159"/>
                <a:gd name="T4" fmla="*/ 54 w 54"/>
                <a:gd name="T5" fmla="*/ 0 h 159"/>
                <a:gd name="T6" fmla="*/ 54 w 54"/>
                <a:gd name="T7" fmla="*/ 0 h 159"/>
                <a:gd name="T8" fmla="*/ 37 w 54"/>
                <a:gd name="T9" fmla="*/ 140 h 159"/>
                <a:gd name="T10" fmla="*/ 37 w 54"/>
                <a:gd name="T11" fmla="*/ 140 h 159"/>
                <a:gd name="T12" fmla="*/ 36 w 54"/>
                <a:gd name="T13" fmla="*/ 145 h 159"/>
                <a:gd name="T14" fmla="*/ 33 w 54"/>
                <a:gd name="T15" fmla="*/ 151 h 159"/>
                <a:gd name="T16" fmla="*/ 29 w 54"/>
                <a:gd name="T17" fmla="*/ 155 h 159"/>
                <a:gd name="T18" fmla="*/ 23 w 54"/>
                <a:gd name="T19" fmla="*/ 159 h 159"/>
                <a:gd name="T20" fmla="*/ 23 w 54"/>
                <a:gd name="T21" fmla="*/ 159 h 159"/>
                <a:gd name="T22" fmla="*/ 0 w 54"/>
                <a:gd name="T23" fmla="*/ 90 h 159"/>
                <a:gd name="T24" fmla="*/ 0 w 54"/>
                <a:gd name="T25" fmla="*/ 90 h 159"/>
                <a:gd name="T26" fmla="*/ 7 w 54"/>
                <a:gd name="T27" fmla="*/ 0 h 159"/>
                <a:gd name="T28" fmla="*/ 7 w 54"/>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159">
                  <a:moveTo>
                    <a:pt x="7" y="0"/>
                  </a:moveTo>
                  <a:lnTo>
                    <a:pt x="7" y="0"/>
                  </a:lnTo>
                  <a:lnTo>
                    <a:pt x="54" y="0"/>
                  </a:lnTo>
                  <a:lnTo>
                    <a:pt x="54" y="0"/>
                  </a:lnTo>
                  <a:lnTo>
                    <a:pt x="37" y="140"/>
                  </a:lnTo>
                  <a:lnTo>
                    <a:pt x="37" y="140"/>
                  </a:lnTo>
                  <a:lnTo>
                    <a:pt x="36" y="145"/>
                  </a:lnTo>
                  <a:lnTo>
                    <a:pt x="33" y="151"/>
                  </a:lnTo>
                  <a:lnTo>
                    <a:pt x="29" y="155"/>
                  </a:lnTo>
                  <a:lnTo>
                    <a:pt x="23" y="159"/>
                  </a:lnTo>
                  <a:lnTo>
                    <a:pt x="23" y="159"/>
                  </a:lnTo>
                  <a:lnTo>
                    <a:pt x="0" y="90"/>
                  </a:lnTo>
                  <a:lnTo>
                    <a:pt x="0" y="90"/>
                  </a:lnTo>
                  <a:lnTo>
                    <a:pt x="7" y="0"/>
                  </a:lnTo>
                  <a:lnTo>
                    <a:pt x="7" y="0"/>
                  </a:lnTo>
                  <a:close/>
                </a:path>
              </a:pathLst>
            </a:custGeom>
            <a:solidFill>
              <a:srgbClr val="BFBFC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92" name="Freeform 92"/>
            <p:cNvSpPr>
              <a:spLocks/>
            </p:cNvSpPr>
            <p:nvPr/>
          </p:nvSpPr>
          <p:spPr bwMode="auto">
            <a:xfrm>
              <a:off x="3478213" y="5083175"/>
              <a:ext cx="79375" cy="252413"/>
            </a:xfrm>
            <a:custGeom>
              <a:avLst/>
              <a:gdLst>
                <a:gd name="T0" fmla="*/ 7 w 50"/>
                <a:gd name="T1" fmla="*/ 0 h 159"/>
                <a:gd name="T2" fmla="*/ 7 w 50"/>
                <a:gd name="T3" fmla="*/ 0 h 159"/>
                <a:gd name="T4" fmla="*/ 50 w 50"/>
                <a:gd name="T5" fmla="*/ 0 h 159"/>
                <a:gd name="T6" fmla="*/ 50 w 50"/>
                <a:gd name="T7" fmla="*/ 0 h 159"/>
                <a:gd name="T8" fmla="*/ 33 w 50"/>
                <a:gd name="T9" fmla="*/ 140 h 159"/>
                <a:gd name="T10" fmla="*/ 33 w 50"/>
                <a:gd name="T11" fmla="*/ 140 h 159"/>
                <a:gd name="T12" fmla="*/ 32 w 50"/>
                <a:gd name="T13" fmla="*/ 145 h 159"/>
                <a:gd name="T14" fmla="*/ 29 w 50"/>
                <a:gd name="T15" fmla="*/ 151 h 159"/>
                <a:gd name="T16" fmla="*/ 25 w 50"/>
                <a:gd name="T17" fmla="*/ 155 h 159"/>
                <a:gd name="T18" fmla="*/ 19 w 50"/>
                <a:gd name="T19" fmla="*/ 159 h 159"/>
                <a:gd name="T20" fmla="*/ 19 w 50"/>
                <a:gd name="T21" fmla="*/ 159 h 159"/>
                <a:gd name="T22" fmla="*/ 0 w 50"/>
                <a:gd name="T23" fmla="*/ 88 h 159"/>
                <a:gd name="T24" fmla="*/ 0 w 50"/>
                <a:gd name="T25" fmla="*/ 88 h 159"/>
                <a:gd name="T26" fmla="*/ 7 w 50"/>
                <a:gd name="T27" fmla="*/ 0 h 159"/>
                <a:gd name="T28" fmla="*/ 7 w 50"/>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159">
                  <a:moveTo>
                    <a:pt x="7" y="0"/>
                  </a:moveTo>
                  <a:lnTo>
                    <a:pt x="7" y="0"/>
                  </a:lnTo>
                  <a:lnTo>
                    <a:pt x="50" y="0"/>
                  </a:lnTo>
                  <a:lnTo>
                    <a:pt x="50" y="0"/>
                  </a:lnTo>
                  <a:lnTo>
                    <a:pt x="33" y="140"/>
                  </a:lnTo>
                  <a:lnTo>
                    <a:pt x="33" y="140"/>
                  </a:lnTo>
                  <a:lnTo>
                    <a:pt x="32" y="145"/>
                  </a:lnTo>
                  <a:lnTo>
                    <a:pt x="29" y="151"/>
                  </a:lnTo>
                  <a:lnTo>
                    <a:pt x="25" y="155"/>
                  </a:lnTo>
                  <a:lnTo>
                    <a:pt x="19" y="159"/>
                  </a:lnTo>
                  <a:lnTo>
                    <a:pt x="19" y="159"/>
                  </a:lnTo>
                  <a:lnTo>
                    <a:pt x="0" y="88"/>
                  </a:lnTo>
                  <a:lnTo>
                    <a:pt x="0" y="88"/>
                  </a:lnTo>
                  <a:lnTo>
                    <a:pt x="7" y="0"/>
                  </a:lnTo>
                  <a:lnTo>
                    <a:pt x="7" y="0"/>
                  </a:lnTo>
                  <a:close/>
                </a:path>
              </a:pathLst>
            </a:custGeom>
            <a:solidFill>
              <a:srgbClr val="C0C0C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93" name="Freeform 93"/>
            <p:cNvSpPr>
              <a:spLocks/>
            </p:cNvSpPr>
            <p:nvPr/>
          </p:nvSpPr>
          <p:spPr bwMode="auto">
            <a:xfrm>
              <a:off x="3484563" y="5083175"/>
              <a:ext cx="73025" cy="252413"/>
            </a:xfrm>
            <a:custGeom>
              <a:avLst/>
              <a:gdLst>
                <a:gd name="T0" fmla="*/ 7 w 46"/>
                <a:gd name="T1" fmla="*/ 0 h 159"/>
                <a:gd name="T2" fmla="*/ 7 w 46"/>
                <a:gd name="T3" fmla="*/ 0 h 159"/>
                <a:gd name="T4" fmla="*/ 46 w 46"/>
                <a:gd name="T5" fmla="*/ 0 h 159"/>
                <a:gd name="T6" fmla="*/ 46 w 46"/>
                <a:gd name="T7" fmla="*/ 0 h 159"/>
                <a:gd name="T8" fmla="*/ 29 w 46"/>
                <a:gd name="T9" fmla="*/ 140 h 159"/>
                <a:gd name="T10" fmla="*/ 29 w 46"/>
                <a:gd name="T11" fmla="*/ 140 h 159"/>
                <a:gd name="T12" fmla="*/ 28 w 46"/>
                <a:gd name="T13" fmla="*/ 145 h 159"/>
                <a:gd name="T14" fmla="*/ 25 w 46"/>
                <a:gd name="T15" fmla="*/ 151 h 159"/>
                <a:gd name="T16" fmla="*/ 21 w 46"/>
                <a:gd name="T17" fmla="*/ 155 h 159"/>
                <a:gd name="T18" fmla="*/ 17 w 46"/>
                <a:gd name="T19" fmla="*/ 159 h 159"/>
                <a:gd name="T20" fmla="*/ 17 w 46"/>
                <a:gd name="T21" fmla="*/ 159 h 159"/>
                <a:gd name="T22" fmla="*/ 0 w 46"/>
                <a:gd name="T23" fmla="*/ 87 h 159"/>
                <a:gd name="T24" fmla="*/ 0 w 46"/>
                <a:gd name="T25" fmla="*/ 87 h 159"/>
                <a:gd name="T26" fmla="*/ 7 w 46"/>
                <a:gd name="T27" fmla="*/ 0 h 159"/>
                <a:gd name="T28" fmla="*/ 7 w 46"/>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159">
                  <a:moveTo>
                    <a:pt x="7" y="0"/>
                  </a:moveTo>
                  <a:lnTo>
                    <a:pt x="7" y="0"/>
                  </a:lnTo>
                  <a:lnTo>
                    <a:pt x="46" y="0"/>
                  </a:lnTo>
                  <a:lnTo>
                    <a:pt x="46" y="0"/>
                  </a:lnTo>
                  <a:lnTo>
                    <a:pt x="29" y="140"/>
                  </a:lnTo>
                  <a:lnTo>
                    <a:pt x="29" y="140"/>
                  </a:lnTo>
                  <a:lnTo>
                    <a:pt x="28" y="145"/>
                  </a:lnTo>
                  <a:lnTo>
                    <a:pt x="25" y="151"/>
                  </a:lnTo>
                  <a:lnTo>
                    <a:pt x="21" y="155"/>
                  </a:lnTo>
                  <a:lnTo>
                    <a:pt x="17" y="159"/>
                  </a:lnTo>
                  <a:lnTo>
                    <a:pt x="17" y="159"/>
                  </a:lnTo>
                  <a:lnTo>
                    <a:pt x="0" y="87"/>
                  </a:lnTo>
                  <a:lnTo>
                    <a:pt x="0" y="87"/>
                  </a:lnTo>
                  <a:lnTo>
                    <a:pt x="7" y="0"/>
                  </a:lnTo>
                  <a:lnTo>
                    <a:pt x="7" y="0"/>
                  </a:lnTo>
                  <a:close/>
                </a:path>
              </a:pathLst>
            </a:custGeom>
            <a:solidFill>
              <a:srgbClr val="C1C1C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94" name="Freeform 94"/>
            <p:cNvSpPr>
              <a:spLocks/>
            </p:cNvSpPr>
            <p:nvPr/>
          </p:nvSpPr>
          <p:spPr bwMode="auto">
            <a:xfrm>
              <a:off x="3492501" y="5083175"/>
              <a:ext cx="65088" cy="252413"/>
            </a:xfrm>
            <a:custGeom>
              <a:avLst/>
              <a:gdLst>
                <a:gd name="T0" fmla="*/ 6 w 41"/>
                <a:gd name="T1" fmla="*/ 0 h 159"/>
                <a:gd name="T2" fmla="*/ 6 w 41"/>
                <a:gd name="T3" fmla="*/ 0 h 159"/>
                <a:gd name="T4" fmla="*/ 41 w 41"/>
                <a:gd name="T5" fmla="*/ 0 h 159"/>
                <a:gd name="T6" fmla="*/ 41 w 41"/>
                <a:gd name="T7" fmla="*/ 0 h 159"/>
                <a:gd name="T8" fmla="*/ 24 w 41"/>
                <a:gd name="T9" fmla="*/ 140 h 159"/>
                <a:gd name="T10" fmla="*/ 24 w 41"/>
                <a:gd name="T11" fmla="*/ 140 h 159"/>
                <a:gd name="T12" fmla="*/ 23 w 41"/>
                <a:gd name="T13" fmla="*/ 145 h 159"/>
                <a:gd name="T14" fmla="*/ 20 w 41"/>
                <a:gd name="T15" fmla="*/ 151 h 159"/>
                <a:gd name="T16" fmla="*/ 16 w 41"/>
                <a:gd name="T17" fmla="*/ 155 h 159"/>
                <a:gd name="T18" fmla="*/ 12 w 41"/>
                <a:gd name="T19" fmla="*/ 159 h 159"/>
                <a:gd name="T20" fmla="*/ 12 w 41"/>
                <a:gd name="T21" fmla="*/ 159 h 159"/>
                <a:gd name="T22" fmla="*/ 0 w 41"/>
                <a:gd name="T23" fmla="*/ 86 h 159"/>
                <a:gd name="T24" fmla="*/ 0 w 41"/>
                <a:gd name="T25" fmla="*/ 86 h 159"/>
                <a:gd name="T26" fmla="*/ 6 w 41"/>
                <a:gd name="T27" fmla="*/ 0 h 159"/>
                <a:gd name="T28" fmla="*/ 6 w 41"/>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159">
                  <a:moveTo>
                    <a:pt x="6" y="0"/>
                  </a:moveTo>
                  <a:lnTo>
                    <a:pt x="6" y="0"/>
                  </a:lnTo>
                  <a:lnTo>
                    <a:pt x="41" y="0"/>
                  </a:lnTo>
                  <a:lnTo>
                    <a:pt x="41" y="0"/>
                  </a:lnTo>
                  <a:lnTo>
                    <a:pt x="24" y="140"/>
                  </a:lnTo>
                  <a:lnTo>
                    <a:pt x="24" y="140"/>
                  </a:lnTo>
                  <a:lnTo>
                    <a:pt x="23" y="145"/>
                  </a:lnTo>
                  <a:lnTo>
                    <a:pt x="20" y="151"/>
                  </a:lnTo>
                  <a:lnTo>
                    <a:pt x="16" y="155"/>
                  </a:lnTo>
                  <a:lnTo>
                    <a:pt x="12" y="159"/>
                  </a:lnTo>
                  <a:lnTo>
                    <a:pt x="12" y="159"/>
                  </a:lnTo>
                  <a:lnTo>
                    <a:pt x="0" y="86"/>
                  </a:lnTo>
                  <a:lnTo>
                    <a:pt x="0" y="86"/>
                  </a:lnTo>
                  <a:lnTo>
                    <a:pt x="6" y="0"/>
                  </a:lnTo>
                  <a:lnTo>
                    <a:pt x="6" y="0"/>
                  </a:lnTo>
                  <a:close/>
                </a:path>
              </a:pathLst>
            </a:custGeom>
            <a:solidFill>
              <a:srgbClr val="C1C1C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95" name="Freeform 95"/>
            <p:cNvSpPr>
              <a:spLocks/>
            </p:cNvSpPr>
            <p:nvPr/>
          </p:nvSpPr>
          <p:spPr bwMode="auto">
            <a:xfrm>
              <a:off x="3495676" y="5083175"/>
              <a:ext cx="61913" cy="252413"/>
            </a:xfrm>
            <a:custGeom>
              <a:avLst/>
              <a:gdLst>
                <a:gd name="T0" fmla="*/ 8 w 39"/>
                <a:gd name="T1" fmla="*/ 0 h 159"/>
                <a:gd name="T2" fmla="*/ 8 w 39"/>
                <a:gd name="T3" fmla="*/ 0 h 159"/>
                <a:gd name="T4" fmla="*/ 39 w 39"/>
                <a:gd name="T5" fmla="*/ 0 h 159"/>
                <a:gd name="T6" fmla="*/ 39 w 39"/>
                <a:gd name="T7" fmla="*/ 0 h 159"/>
                <a:gd name="T8" fmla="*/ 22 w 39"/>
                <a:gd name="T9" fmla="*/ 140 h 159"/>
                <a:gd name="T10" fmla="*/ 22 w 39"/>
                <a:gd name="T11" fmla="*/ 140 h 159"/>
                <a:gd name="T12" fmla="*/ 21 w 39"/>
                <a:gd name="T13" fmla="*/ 145 h 159"/>
                <a:gd name="T14" fmla="*/ 18 w 39"/>
                <a:gd name="T15" fmla="*/ 151 h 159"/>
                <a:gd name="T16" fmla="*/ 14 w 39"/>
                <a:gd name="T17" fmla="*/ 155 h 159"/>
                <a:gd name="T18" fmla="*/ 10 w 39"/>
                <a:gd name="T19" fmla="*/ 159 h 159"/>
                <a:gd name="T20" fmla="*/ 10 w 39"/>
                <a:gd name="T21" fmla="*/ 159 h 159"/>
                <a:gd name="T22" fmla="*/ 0 w 39"/>
                <a:gd name="T23" fmla="*/ 84 h 159"/>
                <a:gd name="T24" fmla="*/ 0 w 39"/>
                <a:gd name="T25" fmla="*/ 84 h 159"/>
                <a:gd name="T26" fmla="*/ 8 w 39"/>
                <a:gd name="T27" fmla="*/ 0 h 159"/>
                <a:gd name="T28" fmla="*/ 8 w 39"/>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159">
                  <a:moveTo>
                    <a:pt x="8" y="0"/>
                  </a:moveTo>
                  <a:lnTo>
                    <a:pt x="8" y="0"/>
                  </a:lnTo>
                  <a:lnTo>
                    <a:pt x="39" y="0"/>
                  </a:lnTo>
                  <a:lnTo>
                    <a:pt x="39" y="0"/>
                  </a:lnTo>
                  <a:lnTo>
                    <a:pt x="22" y="140"/>
                  </a:lnTo>
                  <a:lnTo>
                    <a:pt x="22" y="140"/>
                  </a:lnTo>
                  <a:lnTo>
                    <a:pt x="21" y="145"/>
                  </a:lnTo>
                  <a:lnTo>
                    <a:pt x="18" y="151"/>
                  </a:lnTo>
                  <a:lnTo>
                    <a:pt x="14" y="155"/>
                  </a:lnTo>
                  <a:lnTo>
                    <a:pt x="10" y="159"/>
                  </a:lnTo>
                  <a:lnTo>
                    <a:pt x="10" y="159"/>
                  </a:lnTo>
                  <a:lnTo>
                    <a:pt x="0" y="84"/>
                  </a:lnTo>
                  <a:lnTo>
                    <a:pt x="0" y="84"/>
                  </a:lnTo>
                  <a:lnTo>
                    <a:pt x="8" y="0"/>
                  </a:lnTo>
                  <a:lnTo>
                    <a:pt x="8" y="0"/>
                  </a:lnTo>
                  <a:close/>
                </a:path>
              </a:pathLst>
            </a:custGeom>
            <a:solidFill>
              <a:srgbClr val="C2C2C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96" name="Freeform 96"/>
            <p:cNvSpPr>
              <a:spLocks/>
            </p:cNvSpPr>
            <p:nvPr/>
          </p:nvSpPr>
          <p:spPr bwMode="auto">
            <a:xfrm>
              <a:off x="3502026" y="5083175"/>
              <a:ext cx="55563" cy="252413"/>
            </a:xfrm>
            <a:custGeom>
              <a:avLst/>
              <a:gdLst>
                <a:gd name="T0" fmla="*/ 8 w 35"/>
                <a:gd name="T1" fmla="*/ 0 h 159"/>
                <a:gd name="T2" fmla="*/ 8 w 35"/>
                <a:gd name="T3" fmla="*/ 0 h 159"/>
                <a:gd name="T4" fmla="*/ 35 w 35"/>
                <a:gd name="T5" fmla="*/ 0 h 159"/>
                <a:gd name="T6" fmla="*/ 35 w 35"/>
                <a:gd name="T7" fmla="*/ 0 h 159"/>
                <a:gd name="T8" fmla="*/ 18 w 35"/>
                <a:gd name="T9" fmla="*/ 140 h 159"/>
                <a:gd name="T10" fmla="*/ 18 w 35"/>
                <a:gd name="T11" fmla="*/ 140 h 159"/>
                <a:gd name="T12" fmla="*/ 17 w 35"/>
                <a:gd name="T13" fmla="*/ 145 h 159"/>
                <a:gd name="T14" fmla="*/ 14 w 35"/>
                <a:gd name="T15" fmla="*/ 151 h 159"/>
                <a:gd name="T16" fmla="*/ 11 w 35"/>
                <a:gd name="T17" fmla="*/ 155 h 159"/>
                <a:gd name="T18" fmla="*/ 7 w 35"/>
                <a:gd name="T19" fmla="*/ 159 h 159"/>
                <a:gd name="T20" fmla="*/ 7 w 35"/>
                <a:gd name="T21" fmla="*/ 159 h 159"/>
                <a:gd name="T22" fmla="*/ 0 w 35"/>
                <a:gd name="T23" fmla="*/ 84 h 159"/>
                <a:gd name="T24" fmla="*/ 0 w 35"/>
                <a:gd name="T25" fmla="*/ 84 h 159"/>
                <a:gd name="T26" fmla="*/ 8 w 35"/>
                <a:gd name="T27" fmla="*/ 0 h 159"/>
                <a:gd name="T28" fmla="*/ 8 w 35"/>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159">
                  <a:moveTo>
                    <a:pt x="8" y="0"/>
                  </a:moveTo>
                  <a:lnTo>
                    <a:pt x="8" y="0"/>
                  </a:lnTo>
                  <a:lnTo>
                    <a:pt x="35" y="0"/>
                  </a:lnTo>
                  <a:lnTo>
                    <a:pt x="35" y="0"/>
                  </a:lnTo>
                  <a:lnTo>
                    <a:pt x="18" y="140"/>
                  </a:lnTo>
                  <a:lnTo>
                    <a:pt x="18" y="140"/>
                  </a:lnTo>
                  <a:lnTo>
                    <a:pt x="17" y="145"/>
                  </a:lnTo>
                  <a:lnTo>
                    <a:pt x="14" y="151"/>
                  </a:lnTo>
                  <a:lnTo>
                    <a:pt x="11" y="155"/>
                  </a:lnTo>
                  <a:lnTo>
                    <a:pt x="7" y="159"/>
                  </a:lnTo>
                  <a:lnTo>
                    <a:pt x="7" y="159"/>
                  </a:lnTo>
                  <a:lnTo>
                    <a:pt x="0" y="84"/>
                  </a:lnTo>
                  <a:lnTo>
                    <a:pt x="0" y="84"/>
                  </a:lnTo>
                  <a:lnTo>
                    <a:pt x="8" y="0"/>
                  </a:lnTo>
                  <a:lnTo>
                    <a:pt x="8" y="0"/>
                  </a:lnTo>
                  <a:close/>
                </a:path>
              </a:pathLst>
            </a:custGeom>
            <a:solidFill>
              <a:srgbClr val="C3C3C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97" name="Freeform 97"/>
            <p:cNvSpPr>
              <a:spLocks/>
            </p:cNvSpPr>
            <p:nvPr/>
          </p:nvSpPr>
          <p:spPr bwMode="auto">
            <a:xfrm>
              <a:off x="3508376" y="5083175"/>
              <a:ext cx="49213" cy="249238"/>
            </a:xfrm>
            <a:custGeom>
              <a:avLst/>
              <a:gdLst>
                <a:gd name="T0" fmla="*/ 7 w 31"/>
                <a:gd name="T1" fmla="*/ 0 h 157"/>
                <a:gd name="T2" fmla="*/ 7 w 31"/>
                <a:gd name="T3" fmla="*/ 0 h 157"/>
                <a:gd name="T4" fmla="*/ 31 w 31"/>
                <a:gd name="T5" fmla="*/ 0 h 157"/>
                <a:gd name="T6" fmla="*/ 31 w 31"/>
                <a:gd name="T7" fmla="*/ 0 h 157"/>
                <a:gd name="T8" fmla="*/ 14 w 31"/>
                <a:gd name="T9" fmla="*/ 140 h 157"/>
                <a:gd name="T10" fmla="*/ 14 w 31"/>
                <a:gd name="T11" fmla="*/ 140 h 157"/>
                <a:gd name="T12" fmla="*/ 13 w 31"/>
                <a:gd name="T13" fmla="*/ 145 h 157"/>
                <a:gd name="T14" fmla="*/ 10 w 31"/>
                <a:gd name="T15" fmla="*/ 151 h 157"/>
                <a:gd name="T16" fmla="*/ 7 w 31"/>
                <a:gd name="T17" fmla="*/ 155 h 157"/>
                <a:gd name="T18" fmla="*/ 3 w 31"/>
                <a:gd name="T19" fmla="*/ 157 h 157"/>
                <a:gd name="T20" fmla="*/ 3 w 31"/>
                <a:gd name="T21" fmla="*/ 157 h 157"/>
                <a:gd name="T22" fmla="*/ 0 w 31"/>
                <a:gd name="T23" fmla="*/ 83 h 157"/>
                <a:gd name="T24" fmla="*/ 0 w 31"/>
                <a:gd name="T25" fmla="*/ 83 h 157"/>
                <a:gd name="T26" fmla="*/ 7 w 31"/>
                <a:gd name="T27" fmla="*/ 0 h 157"/>
                <a:gd name="T28" fmla="*/ 7 w 31"/>
                <a:gd name="T2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157">
                  <a:moveTo>
                    <a:pt x="7" y="0"/>
                  </a:moveTo>
                  <a:lnTo>
                    <a:pt x="7" y="0"/>
                  </a:lnTo>
                  <a:lnTo>
                    <a:pt x="31" y="0"/>
                  </a:lnTo>
                  <a:lnTo>
                    <a:pt x="31" y="0"/>
                  </a:lnTo>
                  <a:lnTo>
                    <a:pt x="14" y="140"/>
                  </a:lnTo>
                  <a:lnTo>
                    <a:pt x="14" y="140"/>
                  </a:lnTo>
                  <a:lnTo>
                    <a:pt x="13" y="145"/>
                  </a:lnTo>
                  <a:lnTo>
                    <a:pt x="10" y="151"/>
                  </a:lnTo>
                  <a:lnTo>
                    <a:pt x="7" y="155"/>
                  </a:lnTo>
                  <a:lnTo>
                    <a:pt x="3" y="157"/>
                  </a:lnTo>
                  <a:lnTo>
                    <a:pt x="3" y="157"/>
                  </a:lnTo>
                  <a:lnTo>
                    <a:pt x="0" y="83"/>
                  </a:lnTo>
                  <a:lnTo>
                    <a:pt x="0" y="83"/>
                  </a:lnTo>
                  <a:lnTo>
                    <a:pt x="7" y="0"/>
                  </a:lnTo>
                  <a:lnTo>
                    <a:pt x="7" y="0"/>
                  </a:lnTo>
                  <a:close/>
                </a:path>
              </a:pathLst>
            </a:custGeom>
            <a:solidFill>
              <a:srgbClr val="C3C3C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98" name="Freeform 98"/>
            <p:cNvSpPr>
              <a:spLocks/>
            </p:cNvSpPr>
            <p:nvPr/>
          </p:nvSpPr>
          <p:spPr bwMode="auto">
            <a:xfrm>
              <a:off x="3513138" y="5083175"/>
              <a:ext cx="44450" cy="249238"/>
            </a:xfrm>
            <a:custGeom>
              <a:avLst/>
              <a:gdLst>
                <a:gd name="T0" fmla="*/ 8 w 28"/>
                <a:gd name="T1" fmla="*/ 0 h 157"/>
                <a:gd name="T2" fmla="*/ 8 w 28"/>
                <a:gd name="T3" fmla="*/ 0 h 157"/>
                <a:gd name="T4" fmla="*/ 28 w 28"/>
                <a:gd name="T5" fmla="*/ 0 h 157"/>
                <a:gd name="T6" fmla="*/ 28 w 28"/>
                <a:gd name="T7" fmla="*/ 0 h 157"/>
                <a:gd name="T8" fmla="*/ 11 w 28"/>
                <a:gd name="T9" fmla="*/ 140 h 157"/>
                <a:gd name="T10" fmla="*/ 11 w 28"/>
                <a:gd name="T11" fmla="*/ 140 h 157"/>
                <a:gd name="T12" fmla="*/ 10 w 28"/>
                <a:gd name="T13" fmla="*/ 145 h 157"/>
                <a:gd name="T14" fmla="*/ 7 w 28"/>
                <a:gd name="T15" fmla="*/ 151 h 157"/>
                <a:gd name="T16" fmla="*/ 4 w 28"/>
                <a:gd name="T17" fmla="*/ 155 h 157"/>
                <a:gd name="T18" fmla="*/ 0 w 28"/>
                <a:gd name="T19" fmla="*/ 157 h 157"/>
                <a:gd name="T20" fmla="*/ 0 w 28"/>
                <a:gd name="T21" fmla="*/ 157 h 157"/>
                <a:gd name="T22" fmla="*/ 1 w 28"/>
                <a:gd name="T23" fmla="*/ 82 h 157"/>
                <a:gd name="T24" fmla="*/ 1 w 28"/>
                <a:gd name="T25" fmla="*/ 82 h 157"/>
                <a:gd name="T26" fmla="*/ 8 w 28"/>
                <a:gd name="T27" fmla="*/ 0 h 157"/>
                <a:gd name="T28" fmla="*/ 8 w 28"/>
                <a:gd name="T2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57">
                  <a:moveTo>
                    <a:pt x="8" y="0"/>
                  </a:moveTo>
                  <a:lnTo>
                    <a:pt x="8" y="0"/>
                  </a:lnTo>
                  <a:lnTo>
                    <a:pt x="28" y="0"/>
                  </a:lnTo>
                  <a:lnTo>
                    <a:pt x="28" y="0"/>
                  </a:lnTo>
                  <a:lnTo>
                    <a:pt x="11" y="140"/>
                  </a:lnTo>
                  <a:lnTo>
                    <a:pt x="11" y="140"/>
                  </a:lnTo>
                  <a:lnTo>
                    <a:pt x="10" y="145"/>
                  </a:lnTo>
                  <a:lnTo>
                    <a:pt x="7" y="151"/>
                  </a:lnTo>
                  <a:lnTo>
                    <a:pt x="4" y="155"/>
                  </a:lnTo>
                  <a:lnTo>
                    <a:pt x="0" y="157"/>
                  </a:lnTo>
                  <a:lnTo>
                    <a:pt x="0" y="157"/>
                  </a:lnTo>
                  <a:lnTo>
                    <a:pt x="1" y="82"/>
                  </a:lnTo>
                  <a:lnTo>
                    <a:pt x="1" y="82"/>
                  </a:lnTo>
                  <a:lnTo>
                    <a:pt x="8" y="0"/>
                  </a:lnTo>
                  <a:lnTo>
                    <a:pt x="8" y="0"/>
                  </a:lnTo>
                  <a:close/>
                </a:path>
              </a:pathLst>
            </a:custGeom>
            <a:solidFill>
              <a:srgbClr val="C4C4C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99" name="Freeform 99"/>
            <p:cNvSpPr>
              <a:spLocks/>
            </p:cNvSpPr>
            <p:nvPr/>
          </p:nvSpPr>
          <p:spPr bwMode="auto">
            <a:xfrm>
              <a:off x="3513138" y="5083175"/>
              <a:ext cx="44450" cy="249238"/>
            </a:xfrm>
            <a:custGeom>
              <a:avLst/>
              <a:gdLst>
                <a:gd name="T0" fmla="*/ 12 w 28"/>
                <a:gd name="T1" fmla="*/ 0 h 157"/>
                <a:gd name="T2" fmla="*/ 12 w 28"/>
                <a:gd name="T3" fmla="*/ 0 h 157"/>
                <a:gd name="T4" fmla="*/ 28 w 28"/>
                <a:gd name="T5" fmla="*/ 0 h 157"/>
                <a:gd name="T6" fmla="*/ 28 w 28"/>
                <a:gd name="T7" fmla="*/ 0 h 157"/>
                <a:gd name="T8" fmla="*/ 11 w 28"/>
                <a:gd name="T9" fmla="*/ 140 h 157"/>
                <a:gd name="T10" fmla="*/ 11 w 28"/>
                <a:gd name="T11" fmla="*/ 140 h 157"/>
                <a:gd name="T12" fmla="*/ 10 w 28"/>
                <a:gd name="T13" fmla="*/ 145 h 157"/>
                <a:gd name="T14" fmla="*/ 8 w 28"/>
                <a:gd name="T15" fmla="*/ 149 h 157"/>
                <a:gd name="T16" fmla="*/ 4 w 28"/>
                <a:gd name="T17" fmla="*/ 155 h 157"/>
                <a:gd name="T18" fmla="*/ 0 w 28"/>
                <a:gd name="T19" fmla="*/ 157 h 157"/>
                <a:gd name="T20" fmla="*/ 0 w 28"/>
                <a:gd name="T21" fmla="*/ 157 h 157"/>
                <a:gd name="T22" fmla="*/ 5 w 28"/>
                <a:gd name="T23" fmla="*/ 80 h 157"/>
                <a:gd name="T24" fmla="*/ 5 w 28"/>
                <a:gd name="T25" fmla="*/ 80 h 157"/>
                <a:gd name="T26" fmla="*/ 12 w 28"/>
                <a:gd name="T27" fmla="*/ 0 h 157"/>
                <a:gd name="T28" fmla="*/ 12 w 28"/>
                <a:gd name="T2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57">
                  <a:moveTo>
                    <a:pt x="12" y="0"/>
                  </a:moveTo>
                  <a:lnTo>
                    <a:pt x="12" y="0"/>
                  </a:lnTo>
                  <a:lnTo>
                    <a:pt x="28" y="0"/>
                  </a:lnTo>
                  <a:lnTo>
                    <a:pt x="28" y="0"/>
                  </a:lnTo>
                  <a:lnTo>
                    <a:pt x="11" y="140"/>
                  </a:lnTo>
                  <a:lnTo>
                    <a:pt x="11" y="140"/>
                  </a:lnTo>
                  <a:lnTo>
                    <a:pt x="10" y="145"/>
                  </a:lnTo>
                  <a:lnTo>
                    <a:pt x="8" y="149"/>
                  </a:lnTo>
                  <a:lnTo>
                    <a:pt x="4" y="155"/>
                  </a:lnTo>
                  <a:lnTo>
                    <a:pt x="0" y="157"/>
                  </a:lnTo>
                  <a:lnTo>
                    <a:pt x="0" y="157"/>
                  </a:lnTo>
                  <a:lnTo>
                    <a:pt x="5" y="80"/>
                  </a:lnTo>
                  <a:lnTo>
                    <a:pt x="5" y="80"/>
                  </a:lnTo>
                  <a:lnTo>
                    <a:pt x="12" y="0"/>
                  </a:lnTo>
                  <a:lnTo>
                    <a:pt x="12" y="0"/>
                  </a:lnTo>
                  <a:close/>
                </a:path>
              </a:pathLst>
            </a:custGeom>
            <a:solidFill>
              <a:srgbClr val="C4C4C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00" name="Freeform 100"/>
            <p:cNvSpPr>
              <a:spLocks/>
            </p:cNvSpPr>
            <p:nvPr/>
          </p:nvSpPr>
          <p:spPr bwMode="auto">
            <a:xfrm>
              <a:off x="3514726" y="5083175"/>
              <a:ext cx="42863" cy="249238"/>
            </a:xfrm>
            <a:custGeom>
              <a:avLst/>
              <a:gdLst>
                <a:gd name="T0" fmla="*/ 15 w 27"/>
                <a:gd name="T1" fmla="*/ 0 h 157"/>
                <a:gd name="T2" fmla="*/ 27 w 27"/>
                <a:gd name="T3" fmla="*/ 0 h 157"/>
                <a:gd name="T4" fmla="*/ 10 w 27"/>
                <a:gd name="T5" fmla="*/ 140 h 157"/>
                <a:gd name="T6" fmla="*/ 10 w 27"/>
                <a:gd name="T7" fmla="*/ 140 h 157"/>
                <a:gd name="T8" fmla="*/ 9 w 27"/>
                <a:gd name="T9" fmla="*/ 145 h 157"/>
                <a:gd name="T10" fmla="*/ 7 w 27"/>
                <a:gd name="T11" fmla="*/ 149 h 157"/>
                <a:gd name="T12" fmla="*/ 3 w 27"/>
                <a:gd name="T13" fmla="*/ 153 h 157"/>
                <a:gd name="T14" fmla="*/ 0 w 27"/>
                <a:gd name="T15" fmla="*/ 157 h 157"/>
                <a:gd name="T16" fmla="*/ 15 w 27"/>
                <a:gd name="T1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57">
                  <a:moveTo>
                    <a:pt x="15" y="0"/>
                  </a:moveTo>
                  <a:lnTo>
                    <a:pt x="27" y="0"/>
                  </a:lnTo>
                  <a:lnTo>
                    <a:pt x="10" y="140"/>
                  </a:lnTo>
                  <a:lnTo>
                    <a:pt x="10" y="140"/>
                  </a:lnTo>
                  <a:lnTo>
                    <a:pt x="9" y="145"/>
                  </a:lnTo>
                  <a:lnTo>
                    <a:pt x="7" y="149"/>
                  </a:lnTo>
                  <a:lnTo>
                    <a:pt x="3" y="153"/>
                  </a:lnTo>
                  <a:lnTo>
                    <a:pt x="0" y="157"/>
                  </a:lnTo>
                  <a:lnTo>
                    <a:pt x="15" y="0"/>
                  </a:lnTo>
                  <a:close/>
                </a:path>
              </a:pathLst>
            </a:custGeom>
            <a:solidFill>
              <a:srgbClr val="C5C5C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08" name="Freeform 108"/>
            <p:cNvSpPr>
              <a:spLocks/>
            </p:cNvSpPr>
            <p:nvPr/>
          </p:nvSpPr>
          <p:spPr bwMode="auto">
            <a:xfrm>
              <a:off x="2687638" y="4930775"/>
              <a:ext cx="47625" cy="55563"/>
            </a:xfrm>
            <a:custGeom>
              <a:avLst/>
              <a:gdLst>
                <a:gd name="T0" fmla="*/ 30 w 30"/>
                <a:gd name="T1" fmla="*/ 2 h 35"/>
                <a:gd name="T2" fmla="*/ 30 w 30"/>
                <a:gd name="T3" fmla="*/ 2 h 35"/>
                <a:gd name="T4" fmla="*/ 27 w 30"/>
                <a:gd name="T5" fmla="*/ 14 h 35"/>
                <a:gd name="T6" fmla="*/ 23 w 30"/>
                <a:gd name="T7" fmla="*/ 30 h 35"/>
                <a:gd name="T8" fmla="*/ 23 w 30"/>
                <a:gd name="T9" fmla="*/ 30 h 35"/>
                <a:gd name="T10" fmla="*/ 20 w 30"/>
                <a:gd name="T11" fmla="*/ 34 h 35"/>
                <a:gd name="T12" fmla="*/ 19 w 30"/>
                <a:gd name="T13" fmla="*/ 35 h 35"/>
                <a:gd name="T14" fmla="*/ 16 w 30"/>
                <a:gd name="T15" fmla="*/ 34 h 35"/>
                <a:gd name="T16" fmla="*/ 14 w 30"/>
                <a:gd name="T17" fmla="*/ 31 h 35"/>
                <a:gd name="T18" fmla="*/ 11 w 30"/>
                <a:gd name="T19" fmla="*/ 26 h 35"/>
                <a:gd name="T20" fmla="*/ 0 w 30"/>
                <a:gd name="T21" fmla="*/ 7 h 35"/>
                <a:gd name="T22" fmla="*/ 0 w 30"/>
                <a:gd name="T23" fmla="*/ 7 h 35"/>
                <a:gd name="T24" fmla="*/ 3 w 30"/>
                <a:gd name="T25" fmla="*/ 6 h 35"/>
                <a:gd name="T26" fmla="*/ 8 w 30"/>
                <a:gd name="T27" fmla="*/ 2 h 35"/>
                <a:gd name="T28" fmla="*/ 12 w 30"/>
                <a:gd name="T29" fmla="*/ 0 h 35"/>
                <a:gd name="T30" fmla="*/ 18 w 30"/>
                <a:gd name="T31" fmla="*/ 0 h 35"/>
                <a:gd name="T32" fmla="*/ 23 w 30"/>
                <a:gd name="T33" fmla="*/ 0 h 35"/>
                <a:gd name="T34" fmla="*/ 30 w 30"/>
                <a:gd name="T35" fmla="*/ 2 h 35"/>
                <a:gd name="T36" fmla="*/ 30 w 30"/>
                <a:gd name="T37"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35">
                  <a:moveTo>
                    <a:pt x="30" y="2"/>
                  </a:moveTo>
                  <a:lnTo>
                    <a:pt x="30" y="2"/>
                  </a:lnTo>
                  <a:lnTo>
                    <a:pt x="27" y="14"/>
                  </a:lnTo>
                  <a:lnTo>
                    <a:pt x="23" y="30"/>
                  </a:lnTo>
                  <a:lnTo>
                    <a:pt x="23" y="30"/>
                  </a:lnTo>
                  <a:lnTo>
                    <a:pt x="20" y="34"/>
                  </a:lnTo>
                  <a:lnTo>
                    <a:pt x="19" y="35"/>
                  </a:lnTo>
                  <a:lnTo>
                    <a:pt x="16" y="34"/>
                  </a:lnTo>
                  <a:lnTo>
                    <a:pt x="14" y="31"/>
                  </a:lnTo>
                  <a:lnTo>
                    <a:pt x="11" y="26"/>
                  </a:lnTo>
                  <a:lnTo>
                    <a:pt x="0" y="7"/>
                  </a:lnTo>
                  <a:lnTo>
                    <a:pt x="0" y="7"/>
                  </a:lnTo>
                  <a:lnTo>
                    <a:pt x="3" y="6"/>
                  </a:lnTo>
                  <a:lnTo>
                    <a:pt x="8" y="2"/>
                  </a:lnTo>
                  <a:lnTo>
                    <a:pt x="12" y="0"/>
                  </a:lnTo>
                  <a:lnTo>
                    <a:pt x="18" y="0"/>
                  </a:lnTo>
                  <a:lnTo>
                    <a:pt x="23" y="0"/>
                  </a:lnTo>
                  <a:lnTo>
                    <a:pt x="30" y="2"/>
                  </a:lnTo>
                  <a:lnTo>
                    <a:pt x="30" y="2"/>
                  </a:lnTo>
                  <a:close/>
                </a:path>
              </a:pathLst>
            </a:custGeom>
            <a:solidFill>
              <a:srgbClr val="F246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grpSp>
        <p:nvGrpSpPr>
          <p:cNvPr id="210" name="组合 209"/>
          <p:cNvGrpSpPr/>
          <p:nvPr/>
        </p:nvGrpSpPr>
        <p:grpSpPr>
          <a:xfrm>
            <a:off x="2487342" y="3467480"/>
            <a:ext cx="203147" cy="601506"/>
            <a:chOff x="2555876" y="4340225"/>
            <a:chExt cx="203200" cy="601663"/>
          </a:xfrm>
        </p:grpSpPr>
        <p:sp>
          <p:nvSpPr>
            <p:cNvPr id="105" name="Freeform 105"/>
            <p:cNvSpPr>
              <a:spLocks/>
            </p:cNvSpPr>
            <p:nvPr/>
          </p:nvSpPr>
          <p:spPr bwMode="auto">
            <a:xfrm>
              <a:off x="2582863" y="4424363"/>
              <a:ext cx="176213" cy="517525"/>
            </a:xfrm>
            <a:custGeom>
              <a:avLst/>
              <a:gdLst>
                <a:gd name="T0" fmla="*/ 35 w 111"/>
                <a:gd name="T1" fmla="*/ 266 h 326"/>
                <a:gd name="T2" fmla="*/ 66 w 111"/>
                <a:gd name="T3" fmla="*/ 326 h 326"/>
                <a:gd name="T4" fmla="*/ 94 w 111"/>
                <a:gd name="T5" fmla="*/ 322 h 326"/>
                <a:gd name="T6" fmla="*/ 111 w 111"/>
                <a:gd name="T7" fmla="*/ 256 h 326"/>
                <a:gd name="T8" fmla="*/ 76 w 111"/>
                <a:gd name="T9" fmla="*/ 0 h 326"/>
                <a:gd name="T10" fmla="*/ 0 w 111"/>
                <a:gd name="T11" fmla="*/ 11 h 326"/>
                <a:gd name="T12" fmla="*/ 35 w 111"/>
                <a:gd name="T13" fmla="*/ 266 h 326"/>
              </a:gdLst>
              <a:ahLst/>
              <a:cxnLst>
                <a:cxn ang="0">
                  <a:pos x="T0" y="T1"/>
                </a:cxn>
                <a:cxn ang="0">
                  <a:pos x="T2" y="T3"/>
                </a:cxn>
                <a:cxn ang="0">
                  <a:pos x="T4" y="T5"/>
                </a:cxn>
                <a:cxn ang="0">
                  <a:pos x="T6" y="T7"/>
                </a:cxn>
                <a:cxn ang="0">
                  <a:pos x="T8" y="T9"/>
                </a:cxn>
                <a:cxn ang="0">
                  <a:pos x="T10" y="T11"/>
                </a:cxn>
                <a:cxn ang="0">
                  <a:pos x="T12" y="T13"/>
                </a:cxn>
              </a:cxnLst>
              <a:rect l="0" t="0" r="r" b="b"/>
              <a:pathLst>
                <a:path w="111" h="326">
                  <a:moveTo>
                    <a:pt x="35" y="266"/>
                  </a:moveTo>
                  <a:lnTo>
                    <a:pt x="66" y="326"/>
                  </a:lnTo>
                  <a:lnTo>
                    <a:pt x="94" y="322"/>
                  </a:lnTo>
                  <a:lnTo>
                    <a:pt x="111" y="256"/>
                  </a:lnTo>
                  <a:lnTo>
                    <a:pt x="76" y="0"/>
                  </a:lnTo>
                  <a:lnTo>
                    <a:pt x="0" y="11"/>
                  </a:lnTo>
                  <a:lnTo>
                    <a:pt x="35" y="266"/>
                  </a:lnTo>
                  <a:close/>
                </a:path>
              </a:pathLst>
            </a:custGeom>
            <a:solidFill>
              <a:srgbClr val="F246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06" name="Freeform 106"/>
            <p:cNvSpPr>
              <a:spLocks/>
            </p:cNvSpPr>
            <p:nvPr/>
          </p:nvSpPr>
          <p:spPr bwMode="auto">
            <a:xfrm>
              <a:off x="2576513" y="4340225"/>
              <a:ext cx="127000" cy="146050"/>
            </a:xfrm>
            <a:custGeom>
              <a:avLst/>
              <a:gdLst>
                <a:gd name="T0" fmla="*/ 4 w 80"/>
                <a:gd name="T1" fmla="*/ 59 h 92"/>
                <a:gd name="T2" fmla="*/ 4 w 80"/>
                <a:gd name="T3" fmla="*/ 59 h 92"/>
                <a:gd name="T4" fmla="*/ 5 w 80"/>
                <a:gd name="T5" fmla="*/ 66 h 92"/>
                <a:gd name="T6" fmla="*/ 9 w 80"/>
                <a:gd name="T7" fmla="*/ 73 h 92"/>
                <a:gd name="T8" fmla="*/ 13 w 80"/>
                <a:gd name="T9" fmla="*/ 80 h 92"/>
                <a:gd name="T10" fmla="*/ 19 w 80"/>
                <a:gd name="T11" fmla="*/ 84 h 92"/>
                <a:gd name="T12" fmla="*/ 24 w 80"/>
                <a:gd name="T13" fmla="*/ 88 h 92"/>
                <a:gd name="T14" fmla="*/ 31 w 80"/>
                <a:gd name="T15" fmla="*/ 91 h 92"/>
                <a:gd name="T16" fmla="*/ 39 w 80"/>
                <a:gd name="T17" fmla="*/ 92 h 92"/>
                <a:gd name="T18" fmla="*/ 46 w 80"/>
                <a:gd name="T19" fmla="*/ 92 h 92"/>
                <a:gd name="T20" fmla="*/ 47 w 80"/>
                <a:gd name="T21" fmla="*/ 92 h 92"/>
                <a:gd name="T22" fmla="*/ 47 w 80"/>
                <a:gd name="T23" fmla="*/ 92 h 92"/>
                <a:gd name="T24" fmla="*/ 55 w 80"/>
                <a:gd name="T25" fmla="*/ 89 h 92"/>
                <a:gd name="T26" fmla="*/ 62 w 80"/>
                <a:gd name="T27" fmla="*/ 87 h 92"/>
                <a:gd name="T28" fmla="*/ 67 w 80"/>
                <a:gd name="T29" fmla="*/ 82 h 92"/>
                <a:gd name="T30" fmla="*/ 71 w 80"/>
                <a:gd name="T31" fmla="*/ 77 h 92"/>
                <a:gd name="T32" fmla="*/ 75 w 80"/>
                <a:gd name="T33" fmla="*/ 70 h 92"/>
                <a:gd name="T34" fmla="*/ 78 w 80"/>
                <a:gd name="T35" fmla="*/ 64 h 92"/>
                <a:gd name="T36" fmla="*/ 80 w 80"/>
                <a:gd name="T37" fmla="*/ 57 h 92"/>
                <a:gd name="T38" fmla="*/ 80 w 80"/>
                <a:gd name="T39" fmla="*/ 49 h 92"/>
                <a:gd name="T40" fmla="*/ 75 w 80"/>
                <a:gd name="T41" fmla="*/ 15 h 92"/>
                <a:gd name="T42" fmla="*/ 75 w 80"/>
                <a:gd name="T43" fmla="*/ 15 h 92"/>
                <a:gd name="T44" fmla="*/ 73 w 80"/>
                <a:gd name="T45" fmla="*/ 8 h 92"/>
                <a:gd name="T46" fmla="*/ 70 w 80"/>
                <a:gd name="T47" fmla="*/ 4 h 92"/>
                <a:gd name="T48" fmla="*/ 66 w 80"/>
                <a:gd name="T49" fmla="*/ 1 h 92"/>
                <a:gd name="T50" fmla="*/ 62 w 80"/>
                <a:gd name="T51" fmla="*/ 0 h 92"/>
                <a:gd name="T52" fmla="*/ 50 w 80"/>
                <a:gd name="T53" fmla="*/ 1 h 92"/>
                <a:gd name="T54" fmla="*/ 35 w 80"/>
                <a:gd name="T55" fmla="*/ 3 h 92"/>
                <a:gd name="T56" fmla="*/ 35 w 80"/>
                <a:gd name="T57" fmla="*/ 3 h 92"/>
                <a:gd name="T58" fmla="*/ 35 w 80"/>
                <a:gd name="T59" fmla="*/ 3 h 92"/>
                <a:gd name="T60" fmla="*/ 20 w 80"/>
                <a:gd name="T61" fmla="*/ 5 h 92"/>
                <a:gd name="T62" fmla="*/ 8 w 80"/>
                <a:gd name="T63" fmla="*/ 7 h 92"/>
                <a:gd name="T64" fmla="*/ 4 w 80"/>
                <a:gd name="T65" fmla="*/ 9 h 92"/>
                <a:gd name="T66" fmla="*/ 1 w 80"/>
                <a:gd name="T67" fmla="*/ 13 h 92"/>
                <a:gd name="T68" fmla="*/ 0 w 80"/>
                <a:gd name="T69" fmla="*/ 17 h 92"/>
                <a:gd name="T70" fmla="*/ 0 w 80"/>
                <a:gd name="T71" fmla="*/ 24 h 92"/>
                <a:gd name="T72" fmla="*/ 4 w 80"/>
                <a:gd name="T73" fmla="*/ 5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92">
                  <a:moveTo>
                    <a:pt x="4" y="59"/>
                  </a:moveTo>
                  <a:lnTo>
                    <a:pt x="4" y="59"/>
                  </a:lnTo>
                  <a:lnTo>
                    <a:pt x="5" y="66"/>
                  </a:lnTo>
                  <a:lnTo>
                    <a:pt x="9" y="73"/>
                  </a:lnTo>
                  <a:lnTo>
                    <a:pt x="13" y="80"/>
                  </a:lnTo>
                  <a:lnTo>
                    <a:pt x="19" y="84"/>
                  </a:lnTo>
                  <a:lnTo>
                    <a:pt x="24" y="88"/>
                  </a:lnTo>
                  <a:lnTo>
                    <a:pt x="31" y="91"/>
                  </a:lnTo>
                  <a:lnTo>
                    <a:pt x="39" y="92"/>
                  </a:lnTo>
                  <a:lnTo>
                    <a:pt x="46" y="92"/>
                  </a:lnTo>
                  <a:lnTo>
                    <a:pt x="47" y="92"/>
                  </a:lnTo>
                  <a:lnTo>
                    <a:pt x="47" y="92"/>
                  </a:lnTo>
                  <a:lnTo>
                    <a:pt x="55" y="89"/>
                  </a:lnTo>
                  <a:lnTo>
                    <a:pt x="62" y="87"/>
                  </a:lnTo>
                  <a:lnTo>
                    <a:pt x="67" y="82"/>
                  </a:lnTo>
                  <a:lnTo>
                    <a:pt x="71" y="77"/>
                  </a:lnTo>
                  <a:lnTo>
                    <a:pt x="75" y="70"/>
                  </a:lnTo>
                  <a:lnTo>
                    <a:pt x="78" y="64"/>
                  </a:lnTo>
                  <a:lnTo>
                    <a:pt x="80" y="57"/>
                  </a:lnTo>
                  <a:lnTo>
                    <a:pt x="80" y="49"/>
                  </a:lnTo>
                  <a:lnTo>
                    <a:pt x="75" y="15"/>
                  </a:lnTo>
                  <a:lnTo>
                    <a:pt x="75" y="15"/>
                  </a:lnTo>
                  <a:lnTo>
                    <a:pt x="73" y="8"/>
                  </a:lnTo>
                  <a:lnTo>
                    <a:pt x="70" y="4"/>
                  </a:lnTo>
                  <a:lnTo>
                    <a:pt x="66" y="1"/>
                  </a:lnTo>
                  <a:lnTo>
                    <a:pt x="62" y="0"/>
                  </a:lnTo>
                  <a:lnTo>
                    <a:pt x="50" y="1"/>
                  </a:lnTo>
                  <a:lnTo>
                    <a:pt x="35" y="3"/>
                  </a:lnTo>
                  <a:lnTo>
                    <a:pt x="35" y="3"/>
                  </a:lnTo>
                  <a:lnTo>
                    <a:pt x="35" y="3"/>
                  </a:lnTo>
                  <a:lnTo>
                    <a:pt x="20" y="5"/>
                  </a:lnTo>
                  <a:lnTo>
                    <a:pt x="8" y="7"/>
                  </a:lnTo>
                  <a:lnTo>
                    <a:pt x="4" y="9"/>
                  </a:lnTo>
                  <a:lnTo>
                    <a:pt x="1" y="13"/>
                  </a:lnTo>
                  <a:lnTo>
                    <a:pt x="0" y="17"/>
                  </a:lnTo>
                  <a:lnTo>
                    <a:pt x="0" y="24"/>
                  </a:lnTo>
                  <a:lnTo>
                    <a:pt x="4" y="59"/>
                  </a:lnTo>
                  <a:close/>
                </a:path>
              </a:pathLst>
            </a:custGeom>
            <a:solidFill>
              <a:srgbClr val="F246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07" name="Freeform 107"/>
            <p:cNvSpPr>
              <a:spLocks/>
            </p:cNvSpPr>
            <p:nvPr/>
          </p:nvSpPr>
          <p:spPr bwMode="auto">
            <a:xfrm>
              <a:off x="2571751" y="4389438"/>
              <a:ext cx="150813" cy="144463"/>
            </a:xfrm>
            <a:custGeom>
              <a:avLst/>
              <a:gdLst>
                <a:gd name="T0" fmla="*/ 11 w 95"/>
                <a:gd name="T1" fmla="*/ 91 h 91"/>
                <a:gd name="T2" fmla="*/ 95 w 95"/>
                <a:gd name="T3" fmla="*/ 80 h 91"/>
                <a:gd name="T4" fmla="*/ 84 w 95"/>
                <a:gd name="T5" fmla="*/ 0 h 91"/>
                <a:gd name="T6" fmla="*/ 0 w 95"/>
                <a:gd name="T7" fmla="*/ 11 h 91"/>
                <a:gd name="T8" fmla="*/ 11 w 95"/>
                <a:gd name="T9" fmla="*/ 91 h 91"/>
              </a:gdLst>
              <a:ahLst/>
              <a:cxnLst>
                <a:cxn ang="0">
                  <a:pos x="T0" y="T1"/>
                </a:cxn>
                <a:cxn ang="0">
                  <a:pos x="T2" y="T3"/>
                </a:cxn>
                <a:cxn ang="0">
                  <a:pos x="T4" y="T5"/>
                </a:cxn>
                <a:cxn ang="0">
                  <a:pos x="T6" y="T7"/>
                </a:cxn>
                <a:cxn ang="0">
                  <a:pos x="T8" y="T9"/>
                </a:cxn>
              </a:cxnLst>
              <a:rect l="0" t="0" r="r" b="b"/>
              <a:pathLst>
                <a:path w="95" h="91">
                  <a:moveTo>
                    <a:pt x="11" y="91"/>
                  </a:moveTo>
                  <a:lnTo>
                    <a:pt x="95" y="80"/>
                  </a:lnTo>
                  <a:lnTo>
                    <a:pt x="84" y="0"/>
                  </a:lnTo>
                  <a:lnTo>
                    <a:pt x="0" y="11"/>
                  </a:lnTo>
                  <a:lnTo>
                    <a:pt x="11" y="91"/>
                  </a:lnTo>
                  <a:close/>
                </a:path>
              </a:pathLst>
            </a:custGeom>
            <a:solidFill>
              <a:srgbClr val="F246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09" name="Freeform 109"/>
            <p:cNvSpPr>
              <a:spLocks/>
            </p:cNvSpPr>
            <p:nvPr/>
          </p:nvSpPr>
          <p:spPr bwMode="auto">
            <a:xfrm>
              <a:off x="2555876" y="4430713"/>
              <a:ext cx="44450" cy="260350"/>
            </a:xfrm>
            <a:custGeom>
              <a:avLst/>
              <a:gdLst>
                <a:gd name="T0" fmla="*/ 21 w 28"/>
                <a:gd name="T1" fmla="*/ 0 h 164"/>
                <a:gd name="T2" fmla="*/ 21 w 28"/>
                <a:gd name="T3" fmla="*/ 0 h 164"/>
                <a:gd name="T4" fmla="*/ 11 w 28"/>
                <a:gd name="T5" fmla="*/ 7 h 164"/>
                <a:gd name="T6" fmla="*/ 5 w 28"/>
                <a:gd name="T7" fmla="*/ 13 h 164"/>
                <a:gd name="T8" fmla="*/ 2 w 28"/>
                <a:gd name="T9" fmla="*/ 17 h 164"/>
                <a:gd name="T10" fmla="*/ 0 w 28"/>
                <a:gd name="T11" fmla="*/ 20 h 164"/>
                <a:gd name="T12" fmla="*/ 0 w 28"/>
                <a:gd name="T13" fmla="*/ 20 h 164"/>
                <a:gd name="T14" fmla="*/ 3 w 28"/>
                <a:gd name="T15" fmla="*/ 44 h 164"/>
                <a:gd name="T16" fmla="*/ 9 w 28"/>
                <a:gd name="T17" fmla="*/ 90 h 164"/>
                <a:gd name="T18" fmla="*/ 18 w 28"/>
                <a:gd name="T19" fmla="*/ 154 h 164"/>
                <a:gd name="T20" fmla="*/ 18 w 28"/>
                <a:gd name="T21" fmla="*/ 154 h 164"/>
                <a:gd name="T22" fmla="*/ 17 w 28"/>
                <a:gd name="T23" fmla="*/ 155 h 164"/>
                <a:gd name="T24" fmla="*/ 18 w 28"/>
                <a:gd name="T25" fmla="*/ 160 h 164"/>
                <a:gd name="T26" fmla="*/ 19 w 28"/>
                <a:gd name="T27" fmla="*/ 161 h 164"/>
                <a:gd name="T28" fmla="*/ 21 w 28"/>
                <a:gd name="T29" fmla="*/ 162 h 164"/>
                <a:gd name="T30" fmla="*/ 23 w 28"/>
                <a:gd name="T31" fmla="*/ 164 h 164"/>
                <a:gd name="T32" fmla="*/ 28 w 28"/>
                <a:gd name="T33" fmla="*/ 164 h 164"/>
                <a:gd name="T34" fmla="*/ 13 w 28"/>
                <a:gd name="T35" fmla="*/ 58 h 164"/>
                <a:gd name="T36" fmla="*/ 19 w 28"/>
                <a:gd name="T37" fmla="*/ 44 h 164"/>
                <a:gd name="T38" fmla="*/ 21 w 28"/>
                <a:gd name="T39" fmla="*/ 0 h 164"/>
                <a:gd name="T40" fmla="*/ 21 w 28"/>
                <a:gd name="T4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164">
                  <a:moveTo>
                    <a:pt x="21" y="0"/>
                  </a:moveTo>
                  <a:lnTo>
                    <a:pt x="21" y="0"/>
                  </a:lnTo>
                  <a:lnTo>
                    <a:pt x="11" y="7"/>
                  </a:lnTo>
                  <a:lnTo>
                    <a:pt x="5" y="13"/>
                  </a:lnTo>
                  <a:lnTo>
                    <a:pt x="2" y="17"/>
                  </a:lnTo>
                  <a:lnTo>
                    <a:pt x="0" y="20"/>
                  </a:lnTo>
                  <a:lnTo>
                    <a:pt x="0" y="20"/>
                  </a:lnTo>
                  <a:lnTo>
                    <a:pt x="3" y="44"/>
                  </a:lnTo>
                  <a:lnTo>
                    <a:pt x="9" y="90"/>
                  </a:lnTo>
                  <a:lnTo>
                    <a:pt x="18" y="154"/>
                  </a:lnTo>
                  <a:lnTo>
                    <a:pt x="18" y="154"/>
                  </a:lnTo>
                  <a:lnTo>
                    <a:pt x="17" y="155"/>
                  </a:lnTo>
                  <a:lnTo>
                    <a:pt x="18" y="160"/>
                  </a:lnTo>
                  <a:lnTo>
                    <a:pt x="19" y="161"/>
                  </a:lnTo>
                  <a:lnTo>
                    <a:pt x="21" y="162"/>
                  </a:lnTo>
                  <a:lnTo>
                    <a:pt x="23" y="164"/>
                  </a:lnTo>
                  <a:lnTo>
                    <a:pt x="28" y="164"/>
                  </a:lnTo>
                  <a:lnTo>
                    <a:pt x="13" y="58"/>
                  </a:lnTo>
                  <a:lnTo>
                    <a:pt x="19" y="44"/>
                  </a:lnTo>
                  <a:lnTo>
                    <a:pt x="21" y="0"/>
                  </a:lnTo>
                  <a:lnTo>
                    <a:pt x="21" y="0"/>
                  </a:lnTo>
                  <a:close/>
                </a:path>
              </a:pathLst>
            </a:custGeom>
            <a:solidFill>
              <a:srgbClr val="F246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grpSp>
        <p:nvGrpSpPr>
          <p:cNvPr id="208" name="组合 207"/>
          <p:cNvGrpSpPr/>
          <p:nvPr/>
        </p:nvGrpSpPr>
        <p:grpSpPr>
          <a:xfrm>
            <a:off x="2950772" y="3473828"/>
            <a:ext cx="796717" cy="612616"/>
            <a:chOff x="3019426" y="4346575"/>
            <a:chExt cx="796925" cy="612776"/>
          </a:xfrm>
        </p:grpSpPr>
        <p:sp>
          <p:nvSpPr>
            <p:cNvPr id="110" name="Freeform 110"/>
            <p:cNvSpPr>
              <a:spLocks/>
            </p:cNvSpPr>
            <p:nvPr/>
          </p:nvSpPr>
          <p:spPr bwMode="auto">
            <a:xfrm>
              <a:off x="3040063" y="4346575"/>
              <a:ext cx="776288" cy="347663"/>
            </a:xfrm>
            <a:custGeom>
              <a:avLst/>
              <a:gdLst>
                <a:gd name="T0" fmla="*/ 247 w 489"/>
                <a:gd name="T1" fmla="*/ 219 h 219"/>
                <a:gd name="T2" fmla="*/ 489 w 489"/>
                <a:gd name="T3" fmla="*/ 110 h 219"/>
                <a:gd name="T4" fmla="*/ 240 w 489"/>
                <a:gd name="T5" fmla="*/ 0 h 219"/>
                <a:gd name="T6" fmla="*/ 0 w 489"/>
                <a:gd name="T7" fmla="*/ 107 h 219"/>
                <a:gd name="T8" fmla="*/ 247 w 489"/>
                <a:gd name="T9" fmla="*/ 219 h 219"/>
              </a:gdLst>
              <a:ahLst/>
              <a:cxnLst>
                <a:cxn ang="0">
                  <a:pos x="T0" y="T1"/>
                </a:cxn>
                <a:cxn ang="0">
                  <a:pos x="T2" y="T3"/>
                </a:cxn>
                <a:cxn ang="0">
                  <a:pos x="T4" y="T5"/>
                </a:cxn>
                <a:cxn ang="0">
                  <a:pos x="T6" y="T7"/>
                </a:cxn>
                <a:cxn ang="0">
                  <a:pos x="T8" y="T9"/>
                </a:cxn>
              </a:cxnLst>
              <a:rect l="0" t="0" r="r" b="b"/>
              <a:pathLst>
                <a:path w="489" h="219">
                  <a:moveTo>
                    <a:pt x="247" y="219"/>
                  </a:moveTo>
                  <a:lnTo>
                    <a:pt x="489" y="110"/>
                  </a:lnTo>
                  <a:lnTo>
                    <a:pt x="240" y="0"/>
                  </a:lnTo>
                  <a:lnTo>
                    <a:pt x="0" y="107"/>
                  </a:lnTo>
                  <a:lnTo>
                    <a:pt x="247" y="219"/>
                  </a:lnTo>
                  <a:close/>
                </a:path>
              </a:pathLst>
            </a:custGeom>
            <a:solidFill>
              <a:srgbClr val="FF8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11" name="Rectangle 111"/>
            <p:cNvSpPr>
              <a:spLocks noChangeArrowheads="1"/>
            </p:cNvSpPr>
            <p:nvPr/>
          </p:nvSpPr>
          <p:spPr bwMode="auto">
            <a:xfrm>
              <a:off x="3049588" y="4510088"/>
              <a:ext cx="22225" cy="255588"/>
            </a:xfrm>
            <a:prstGeom prst="rect">
              <a:avLst/>
            </a:prstGeom>
            <a:solidFill>
              <a:srgbClr val="FF8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12" name="Freeform 112"/>
            <p:cNvSpPr>
              <a:spLocks/>
            </p:cNvSpPr>
            <p:nvPr/>
          </p:nvSpPr>
          <p:spPr bwMode="auto">
            <a:xfrm>
              <a:off x="3022601" y="4735513"/>
              <a:ext cx="76200" cy="77788"/>
            </a:xfrm>
            <a:custGeom>
              <a:avLst/>
              <a:gdLst>
                <a:gd name="T0" fmla="*/ 0 w 48"/>
                <a:gd name="T1" fmla="*/ 24 h 49"/>
                <a:gd name="T2" fmla="*/ 0 w 48"/>
                <a:gd name="T3" fmla="*/ 24 h 49"/>
                <a:gd name="T4" fmla="*/ 0 w 48"/>
                <a:gd name="T5" fmla="*/ 20 h 49"/>
                <a:gd name="T6" fmla="*/ 2 w 48"/>
                <a:gd name="T7" fmla="*/ 15 h 49"/>
                <a:gd name="T8" fmla="*/ 4 w 48"/>
                <a:gd name="T9" fmla="*/ 11 h 49"/>
                <a:gd name="T10" fmla="*/ 7 w 48"/>
                <a:gd name="T11" fmla="*/ 8 h 49"/>
                <a:gd name="T12" fmla="*/ 11 w 48"/>
                <a:gd name="T13" fmla="*/ 4 h 49"/>
                <a:gd name="T14" fmla="*/ 15 w 48"/>
                <a:gd name="T15" fmla="*/ 3 h 49"/>
                <a:gd name="T16" fmla="*/ 19 w 48"/>
                <a:gd name="T17" fmla="*/ 1 h 49"/>
                <a:gd name="T18" fmla="*/ 25 w 48"/>
                <a:gd name="T19" fmla="*/ 0 h 49"/>
                <a:gd name="T20" fmla="*/ 25 w 48"/>
                <a:gd name="T21" fmla="*/ 0 h 49"/>
                <a:gd name="T22" fmla="*/ 29 w 48"/>
                <a:gd name="T23" fmla="*/ 1 h 49"/>
                <a:gd name="T24" fmla="*/ 34 w 48"/>
                <a:gd name="T25" fmla="*/ 3 h 49"/>
                <a:gd name="T26" fmla="*/ 38 w 48"/>
                <a:gd name="T27" fmla="*/ 4 h 49"/>
                <a:gd name="T28" fmla="*/ 41 w 48"/>
                <a:gd name="T29" fmla="*/ 8 h 49"/>
                <a:gd name="T30" fmla="*/ 44 w 48"/>
                <a:gd name="T31" fmla="*/ 11 h 49"/>
                <a:gd name="T32" fmla="*/ 46 w 48"/>
                <a:gd name="T33" fmla="*/ 15 h 49"/>
                <a:gd name="T34" fmla="*/ 48 w 48"/>
                <a:gd name="T35" fmla="*/ 20 h 49"/>
                <a:gd name="T36" fmla="*/ 48 w 48"/>
                <a:gd name="T37" fmla="*/ 24 h 49"/>
                <a:gd name="T38" fmla="*/ 48 w 48"/>
                <a:gd name="T39" fmla="*/ 24 h 49"/>
                <a:gd name="T40" fmla="*/ 48 w 48"/>
                <a:gd name="T41" fmla="*/ 30 h 49"/>
                <a:gd name="T42" fmla="*/ 46 w 48"/>
                <a:gd name="T43" fmla="*/ 34 h 49"/>
                <a:gd name="T44" fmla="*/ 44 w 48"/>
                <a:gd name="T45" fmla="*/ 38 h 49"/>
                <a:gd name="T46" fmla="*/ 41 w 48"/>
                <a:gd name="T47" fmla="*/ 42 h 49"/>
                <a:gd name="T48" fmla="*/ 38 w 48"/>
                <a:gd name="T49" fmla="*/ 45 h 49"/>
                <a:gd name="T50" fmla="*/ 34 w 48"/>
                <a:gd name="T51" fmla="*/ 47 h 49"/>
                <a:gd name="T52" fmla="*/ 29 w 48"/>
                <a:gd name="T53" fmla="*/ 49 h 49"/>
                <a:gd name="T54" fmla="*/ 25 w 48"/>
                <a:gd name="T55" fmla="*/ 49 h 49"/>
                <a:gd name="T56" fmla="*/ 25 w 48"/>
                <a:gd name="T57" fmla="*/ 49 h 49"/>
                <a:gd name="T58" fmla="*/ 19 w 48"/>
                <a:gd name="T59" fmla="*/ 49 h 49"/>
                <a:gd name="T60" fmla="*/ 15 w 48"/>
                <a:gd name="T61" fmla="*/ 47 h 49"/>
                <a:gd name="T62" fmla="*/ 11 w 48"/>
                <a:gd name="T63" fmla="*/ 45 h 49"/>
                <a:gd name="T64" fmla="*/ 7 w 48"/>
                <a:gd name="T65" fmla="*/ 42 h 49"/>
                <a:gd name="T66" fmla="*/ 4 w 48"/>
                <a:gd name="T67" fmla="*/ 38 h 49"/>
                <a:gd name="T68" fmla="*/ 2 w 48"/>
                <a:gd name="T69" fmla="*/ 34 h 49"/>
                <a:gd name="T70" fmla="*/ 0 w 48"/>
                <a:gd name="T71" fmla="*/ 30 h 49"/>
                <a:gd name="T72" fmla="*/ 0 w 48"/>
                <a:gd name="T73" fmla="*/ 24 h 49"/>
                <a:gd name="T74" fmla="*/ 0 w 48"/>
                <a:gd name="T75"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9">
                  <a:moveTo>
                    <a:pt x="0" y="24"/>
                  </a:moveTo>
                  <a:lnTo>
                    <a:pt x="0" y="24"/>
                  </a:lnTo>
                  <a:lnTo>
                    <a:pt x="0" y="20"/>
                  </a:lnTo>
                  <a:lnTo>
                    <a:pt x="2" y="15"/>
                  </a:lnTo>
                  <a:lnTo>
                    <a:pt x="4" y="11"/>
                  </a:lnTo>
                  <a:lnTo>
                    <a:pt x="7" y="8"/>
                  </a:lnTo>
                  <a:lnTo>
                    <a:pt x="11" y="4"/>
                  </a:lnTo>
                  <a:lnTo>
                    <a:pt x="15" y="3"/>
                  </a:lnTo>
                  <a:lnTo>
                    <a:pt x="19" y="1"/>
                  </a:lnTo>
                  <a:lnTo>
                    <a:pt x="25" y="0"/>
                  </a:lnTo>
                  <a:lnTo>
                    <a:pt x="25" y="0"/>
                  </a:lnTo>
                  <a:lnTo>
                    <a:pt x="29" y="1"/>
                  </a:lnTo>
                  <a:lnTo>
                    <a:pt x="34" y="3"/>
                  </a:lnTo>
                  <a:lnTo>
                    <a:pt x="38" y="4"/>
                  </a:lnTo>
                  <a:lnTo>
                    <a:pt x="41" y="8"/>
                  </a:lnTo>
                  <a:lnTo>
                    <a:pt x="44" y="11"/>
                  </a:lnTo>
                  <a:lnTo>
                    <a:pt x="46" y="15"/>
                  </a:lnTo>
                  <a:lnTo>
                    <a:pt x="48" y="20"/>
                  </a:lnTo>
                  <a:lnTo>
                    <a:pt x="48" y="24"/>
                  </a:lnTo>
                  <a:lnTo>
                    <a:pt x="48" y="24"/>
                  </a:lnTo>
                  <a:lnTo>
                    <a:pt x="48" y="30"/>
                  </a:lnTo>
                  <a:lnTo>
                    <a:pt x="46" y="34"/>
                  </a:lnTo>
                  <a:lnTo>
                    <a:pt x="44" y="38"/>
                  </a:lnTo>
                  <a:lnTo>
                    <a:pt x="41" y="42"/>
                  </a:lnTo>
                  <a:lnTo>
                    <a:pt x="38" y="45"/>
                  </a:lnTo>
                  <a:lnTo>
                    <a:pt x="34" y="47"/>
                  </a:lnTo>
                  <a:lnTo>
                    <a:pt x="29" y="49"/>
                  </a:lnTo>
                  <a:lnTo>
                    <a:pt x="25" y="49"/>
                  </a:lnTo>
                  <a:lnTo>
                    <a:pt x="25" y="49"/>
                  </a:lnTo>
                  <a:lnTo>
                    <a:pt x="19" y="49"/>
                  </a:lnTo>
                  <a:lnTo>
                    <a:pt x="15" y="47"/>
                  </a:lnTo>
                  <a:lnTo>
                    <a:pt x="11" y="45"/>
                  </a:lnTo>
                  <a:lnTo>
                    <a:pt x="7" y="42"/>
                  </a:lnTo>
                  <a:lnTo>
                    <a:pt x="4" y="38"/>
                  </a:lnTo>
                  <a:lnTo>
                    <a:pt x="2" y="34"/>
                  </a:lnTo>
                  <a:lnTo>
                    <a:pt x="0" y="30"/>
                  </a:lnTo>
                  <a:lnTo>
                    <a:pt x="0" y="24"/>
                  </a:lnTo>
                  <a:lnTo>
                    <a:pt x="0" y="24"/>
                  </a:lnTo>
                  <a:close/>
                </a:path>
              </a:pathLst>
            </a:custGeom>
            <a:solidFill>
              <a:srgbClr val="FF8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13" name="Freeform 113"/>
            <p:cNvSpPr>
              <a:spLocks/>
            </p:cNvSpPr>
            <p:nvPr/>
          </p:nvSpPr>
          <p:spPr bwMode="auto">
            <a:xfrm>
              <a:off x="3052763" y="4778375"/>
              <a:ext cx="46038" cy="169863"/>
            </a:xfrm>
            <a:custGeom>
              <a:avLst/>
              <a:gdLst>
                <a:gd name="T0" fmla="*/ 17 w 29"/>
                <a:gd name="T1" fmla="*/ 5 h 107"/>
                <a:gd name="T2" fmla="*/ 17 w 29"/>
                <a:gd name="T3" fmla="*/ 5 h 107"/>
                <a:gd name="T4" fmla="*/ 19 w 29"/>
                <a:gd name="T5" fmla="*/ 12 h 107"/>
                <a:gd name="T6" fmla="*/ 22 w 29"/>
                <a:gd name="T7" fmla="*/ 22 h 107"/>
                <a:gd name="T8" fmla="*/ 25 w 29"/>
                <a:gd name="T9" fmla="*/ 33 h 107"/>
                <a:gd name="T10" fmla="*/ 27 w 29"/>
                <a:gd name="T11" fmla="*/ 47 h 107"/>
                <a:gd name="T12" fmla="*/ 29 w 29"/>
                <a:gd name="T13" fmla="*/ 65 h 107"/>
                <a:gd name="T14" fmla="*/ 29 w 29"/>
                <a:gd name="T15" fmla="*/ 84 h 107"/>
                <a:gd name="T16" fmla="*/ 27 w 29"/>
                <a:gd name="T17" fmla="*/ 107 h 107"/>
                <a:gd name="T18" fmla="*/ 0 w 29"/>
                <a:gd name="T19" fmla="*/ 107 h 107"/>
                <a:gd name="T20" fmla="*/ 0 w 29"/>
                <a:gd name="T21" fmla="*/ 0 h 107"/>
                <a:gd name="T22" fmla="*/ 0 w 29"/>
                <a:gd name="T23" fmla="*/ 0 h 107"/>
                <a:gd name="T24" fmla="*/ 8 w 29"/>
                <a:gd name="T25" fmla="*/ 4 h 107"/>
                <a:gd name="T26" fmla="*/ 14 w 29"/>
                <a:gd name="T27" fmla="*/ 5 h 107"/>
                <a:gd name="T28" fmla="*/ 15 w 29"/>
                <a:gd name="T29" fmla="*/ 5 h 107"/>
                <a:gd name="T30" fmla="*/ 17 w 29"/>
                <a:gd name="T31" fmla="*/ 5 h 107"/>
                <a:gd name="T32" fmla="*/ 17 w 29"/>
                <a:gd name="T33" fmla="*/ 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107">
                  <a:moveTo>
                    <a:pt x="17" y="5"/>
                  </a:moveTo>
                  <a:lnTo>
                    <a:pt x="17" y="5"/>
                  </a:lnTo>
                  <a:lnTo>
                    <a:pt x="19" y="12"/>
                  </a:lnTo>
                  <a:lnTo>
                    <a:pt x="22" y="22"/>
                  </a:lnTo>
                  <a:lnTo>
                    <a:pt x="25" y="33"/>
                  </a:lnTo>
                  <a:lnTo>
                    <a:pt x="27" y="47"/>
                  </a:lnTo>
                  <a:lnTo>
                    <a:pt x="29" y="65"/>
                  </a:lnTo>
                  <a:lnTo>
                    <a:pt x="29" y="84"/>
                  </a:lnTo>
                  <a:lnTo>
                    <a:pt x="27" y="107"/>
                  </a:lnTo>
                  <a:lnTo>
                    <a:pt x="0" y="107"/>
                  </a:lnTo>
                  <a:lnTo>
                    <a:pt x="0" y="0"/>
                  </a:lnTo>
                  <a:lnTo>
                    <a:pt x="0" y="0"/>
                  </a:lnTo>
                  <a:lnTo>
                    <a:pt x="8" y="4"/>
                  </a:lnTo>
                  <a:lnTo>
                    <a:pt x="14" y="5"/>
                  </a:lnTo>
                  <a:lnTo>
                    <a:pt x="15" y="5"/>
                  </a:lnTo>
                  <a:lnTo>
                    <a:pt x="17" y="5"/>
                  </a:lnTo>
                  <a:lnTo>
                    <a:pt x="17" y="5"/>
                  </a:lnTo>
                  <a:close/>
                </a:path>
              </a:pathLst>
            </a:custGeom>
            <a:solidFill>
              <a:srgbClr val="FF8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14" name="Freeform 114"/>
            <p:cNvSpPr>
              <a:spLocks/>
            </p:cNvSpPr>
            <p:nvPr/>
          </p:nvSpPr>
          <p:spPr bwMode="auto">
            <a:xfrm>
              <a:off x="3019426" y="4778375"/>
              <a:ext cx="46038" cy="169863"/>
            </a:xfrm>
            <a:custGeom>
              <a:avLst/>
              <a:gdLst>
                <a:gd name="T0" fmla="*/ 13 w 29"/>
                <a:gd name="T1" fmla="*/ 5 h 107"/>
                <a:gd name="T2" fmla="*/ 13 w 29"/>
                <a:gd name="T3" fmla="*/ 5 h 107"/>
                <a:gd name="T4" fmla="*/ 10 w 29"/>
                <a:gd name="T5" fmla="*/ 12 h 107"/>
                <a:gd name="T6" fmla="*/ 4 w 29"/>
                <a:gd name="T7" fmla="*/ 33 h 107"/>
                <a:gd name="T8" fmla="*/ 2 w 29"/>
                <a:gd name="T9" fmla="*/ 47 h 107"/>
                <a:gd name="T10" fmla="*/ 0 w 29"/>
                <a:gd name="T11" fmla="*/ 65 h 107"/>
                <a:gd name="T12" fmla="*/ 0 w 29"/>
                <a:gd name="T13" fmla="*/ 84 h 107"/>
                <a:gd name="T14" fmla="*/ 1 w 29"/>
                <a:gd name="T15" fmla="*/ 107 h 107"/>
                <a:gd name="T16" fmla="*/ 29 w 29"/>
                <a:gd name="T17" fmla="*/ 107 h 107"/>
                <a:gd name="T18" fmla="*/ 29 w 29"/>
                <a:gd name="T19" fmla="*/ 0 h 107"/>
                <a:gd name="T20" fmla="*/ 29 w 29"/>
                <a:gd name="T21" fmla="*/ 0 h 107"/>
                <a:gd name="T22" fmla="*/ 21 w 29"/>
                <a:gd name="T23" fmla="*/ 4 h 107"/>
                <a:gd name="T24" fmla="*/ 16 w 29"/>
                <a:gd name="T25" fmla="*/ 5 h 107"/>
                <a:gd name="T26" fmla="*/ 13 w 29"/>
                <a:gd name="T27" fmla="*/ 5 h 107"/>
                <a:gd name="T28" fmla="*/ 13 w 29"/>
                <a:gd name="T29" fmla="*/ 5 h 107"/>
                <a:gd name="T30" fmla="*/ 13 w 29"/>
                <a:gd name="T31" fmla="*/ 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07">
                  <a:moveTo>
                    <a:pt x="13" y="5"/>
                  </a:moveTo>
                  <a:lnTo>
                    <a:pt x="13" y="5"/>
                  </a:lnTo>
                  <a:lnTo>
                    <a:pt x="10" y="12"/>
                  </a:lnTo>
                  <a:lnTo>
                    <a:pt x="4" y="33"/>
                  </a:lnTo>
                  <a:lnTo>
                    <a:pt x="2" y="47"/>
                  </a:lnTo>
                  <a:lnTo>
                    <a:pt x="0" y="65"/>
                  </a:lnTo>
                  <a:lnTo>
                    <a:pt x="0" y="84"/>
                  </a:lnTo>
                  <a:lnTo>
                    <a:pt x="1" y="107"/>
                  </a:lnTo>
                  <a:lnTo>
                    <a:pt x="29" y="107"/>
                  </a:lnTo>
                  <a:lnTo>
                    <a:pt x="29" y="0"/>
                  </a:lnTo>
                  <a:lnTo>
                    <a:pt x="29" y="0"/>
                  </a:lnTo>
                  <a:lnTo>
                    <a:pt x="21" y="4"/>
                  </a:lnTo>
                  <a:lnTo>
                    <a:pt x="16" y="5"/>
                  </a:lnTo>
                  <a:lnTo>
                    <a:pt x="13" y="5"/>
                  </a:lnTo>
                  <a:lnTo>
                    <a:pt x="13" y="5"/>
                  </a:lnTo>
                  <a:lnTo>
                    <a:pt x="13" y="5"/>
                  </a:lnTo>
                  <a:close/>
                </a:path>
              </a:pathLst>
            </a:custGeom>
            <a:solidFill>
              <a:srgbClr val="FF8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15" name="Freeform 115"/>
            <p:cNvSpPr>
              <a:spLocks/>
            </p:cNvSpPr>
            <p:nvPr/>
          </p:nvSpPr>
          <p:spPr bwMode="auto">
            <a:xfrm>
              <a:off x="3211513" y="4624388"/>
              <a:ext cx="449263" cy="334963"/>
            </a:xfrm>
            <a:custGeom>
              <a:avLst/>
              <a:gdLst>
                <a:gd name="T0" fmla="*/ 0 w 283"/>
                <a:gd name="T1" fmla="*/ 0 h 211"/>
                <a:gd name="T2" fmla="*/ 0 w 283"/>
                <a:gd name="T3" fmla="*/ 0 h 211"/>
                <a:gd name="T4" fmla="*/ 63 w 283"/>
                <a:gd name="T5" fmla="*/ 29 h 211"/>
                <a:gd name="T6" fmla="*/ 143 w 283"/>
                <a:gd name="T7" fmla="*/ 67 h 211"/>
                <a:gd name="T8" fmla="*/ 143 w 283"/>
                <a:gd name="T9" fmla="*/ 67 h 211"/>
                <a:gd name="T10" fmla="*/ 221 w 283"/>
                <a:gd name="T11" fmla="*/ 29 h 211"/>
                <a:gd name="T12" fmla="*/ 283 w 283"/>
                <a:gd name="T13" fmla="*/ 0 h 211"/>
                <a:gd name="T14" fmla="*/ 283 w 283"/>
                <a:gd name="T15" fmla="*/ 163 h 211"/>
                <a:gd name="T16" fmla="*/ 283 w 283"/>
                <a:gd name="T17" fmla="*/ 163 h 211"/>
                <a:gd name="T18" fmla="*/ 277 w 283"/>
                <a:gd name="T19" fmla="*/ 170 h 211"/>
                <a:gd name="T20" fmla="*/ 267 w 283"/>
                <a:gd name="T21" fmla="*/ 177 h 211"/>
                <a:gd name="T22" fmla="*/ 259 w 283"/>
                <a:gd name="T23" fmla="*/ 182 h 211"/>
                <a:gd name="T24" fmla="*/ 250 w 283"/>
                <a:gd name="T25" fmla="*/ 188 h 211"/>
                <a:gd name="T26" fmla="*/ 229 w 283"/>
                <a:gd name="T27" fmla="*/ 196 h 211"/>
                <a:gd name="T28" fmla="*/ 209 w 283"/>
                <a:gd name="T29" fmla="*/ 201 h 211"/>
                <a:gd name="T30" fmla="*/ 190 w 283"/>
                <a:gd name="T31" fmla="*/ 205 h 211"/>
                <a:gd name="T32" fmla="*/ 172 w 283"/>
                <a:gd name="T33" fmla="*/ 208 h 211"/>
                <a:gd name="T34" fmla="*/ 147 w 283"/>
                <a:gd name="T35" fmla="*/ 211 h 211"/>
                <a:gd name="T36" fmla="*/ 147 w 283"/>
                <a:gd name="T37" fmla="*/ 211 h 211"/>
                <a:gd name="T38" fmla="*/ 147 w 283"/>
                <a:gd name="T39" fmla="*/ 211 h 211"/>
                <a:gd name="T40" fmla="*/ 143 w 283"/>
                <a:gd name="T41" fmla="*/ 211 h 211"/>
                <a:gd name="T42" fmla="*/ 143 w 283"/>
                <a:gd name="T43" fmla="*/ 211 h 211"/>
                <a:gd name="T44" fmla="*/ 139 w 283"/>
                <a:gd name="T45" fmla="*/ 211 h 211"/>
                <a:gd name="T46" fmla="*/ 139 w 283"/>
                <a:gd name="T47" fmla="*/ 211 h 211"/>
                <a:gd name="T48" fmla="*/ 139 w 283"/>
                <a:gd name="T49" fmla="*/ 211 h 211"/>
                <a:gd name="T50" fmla="*/ 113 w 283"/>
                <a:gd name="T51" fmla="*/ 208 h 211"/>
                <a:gd name="T52" fmla="*/ 94 w 283"/>
                <a:gd name="T53" fmla="*/ 205 h 211"/>
                <a:gd name="T54" fmla="*/ 75 w 283"/>
                <a:gd name="T55" fmla="*/ 201 h 211"/>
                <a:gd name="T56" fmla="*/ 55 w 283"/>
                <a:gd name="T57" fmla="*/ 196 h 211"/>
                <a:gd name="T58" fmla="*/ 36 w 283"/>
                <a:gd name="T59" fmla="*/ 188 h 211"/>
                <a:gd name="T60" fmla="*/ 26 w 283"/>
                <a:gd name="T61" fmla="*/ 182 h 211"/>
                <a:gd name="T62" fmla="*/ 17 w 283"/>
                <a:gd name="T63" fmla="*/ 177 h 211"/>
                <a:gd name="T64" fmla="*/ 9 w 283"/>
                <a:gd name="T65" fmla="*/ 170 h 211"/>
                <a:gd name="T66" fmla="*/ 0 w 283"/>
                <a:gd name="T67" fmla="*/ 163 h 211"/>
                <a:gd name="T68" fmla="*/ 0 w 283"/>
                <a:gd name="T69"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3" h="211">
                  <a:moveTo>
                    <a:pt x="0" y="0"/>
                  </a:moveTo>
                  <a:lnTo>
                    <a:pt x="0" y="0"/>
                  </a:lnTo>
                  <a:lnTo>
                    <a:pt x="63" y="29"/>
                  </a:lnTo>
                  <a:lnTo>
                    <a:pt x="143" y="67"/>
                  </a:lnTo>
                  <a:lnTo>
                    <a:pt x="143" y="67"/>
                  </a:lnTo>
                  <a:lnTo>
                    <a:pt x="221" y="29"/>
                  </a:lnTo>
                  <a:lnTo>
                    <a:pt x="283" y="0"/>
                  </a:lnTo>
                  <a:lnTo>
                    <a:pt x="283" y="163"/>
                  </a:lnTo>
                  <a:lnTo>
                    <a:pt x="283" y="163"/>
                  </a:lnTo>
                  <a:lnTo>
                    <a:pt x="277" y="170"/>
                  </a:lnTo>
                  <a:lnTo>
                    <a:pt x="267" y="177"/>
                  </a:lnTo>
                  <a:lnTo>
                    <a:pt x="259" y="182"/>
                  </a:lnTo>
                  <a:lnTo>
                    <a:pt x="250" y="188"/>
                  </a:lnTo>
                  <a:lnTo>
                    <a:pt x="229" y="196"/>
                  </a:lnTo>
                  <a:lnTo>
                    <a:pt x="209" y="201"/>
                  </a:lnTo>
                  <a:lnTo>
                    <a:pt x="190" y="205"/>
                  </a:lnTo>
                  <a:lnTo>
                    <a:pt x="172" y="208"/>
                  </a:lnTo>
                  <a:lnTo>
                    <a:pt x="147" y="211"/>
                  </a:lnTo>
                  <a:lnTo>
                    <a:pt x="147" y="211"/>
                  </a:lnTo>
                  <a:lnTo>
                    <a:pt x="147" y="211"/>
                  </a:lnTo>
                  <a:lnTo>
                    <a:pt x="143" y="211"/>
                  </a:lnTo>
                  <a:lnTo>
                    <a:pt x="143" y="211"/>
                  </a:lnTo>
                  <a:lnTo>
                    <a:pt x="139" y="211"/>
                  </a:lnTo>
                  <a:lnTo>
                    <a:pt x="139" y="211"/>
                  </a:lnTo>
                  <a:lnTo>
                    <a:pt x="139" y="211"/>
                  </a:lnTo>
                  <a:lnTo>
                    <a:pt x="113" y="208"/>
                  </a:lnTo>
                  <a:lnTo>
                    <a:pt x="94" y="205"/>
                  </a:lnTo>
                  <a:lnTo>
                    <a:pt x="75" y="201"/>
                  </a:lnTo>
                  <a:lnTo>
                    <a:pt x="55" y="196"/>
                  </a:lnTo>
                  <a:lnTo>
                    <a:pt x="36" y="188"/>
                  </a:lnTo>
                  <a:lnTo>
                    <a:pt x="26" y="182"/>
                  </a:lnTo>
                  <a:lnTo>
                    <a:pt x="17" y="177"/>
                  </a:lnTo>
                  <a:lnTo>
                    <a:pt x="9" y="170"/>
                  </a:lnTo>
                  <a:lnTo>
                    <a:pt x="0" y="163"/>
                  </a:lnTo>
                  <a:lnTo>
                    <a:pt x="0" y="0"/>
                  </a:lnTo>
                  <a:close/>
                </a:path>
              </a:pathLst>
            </a:custGeom>
            <a:solidFill>
              <a:srgbClr val="FF8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sp>
        <p:nvSpPr>
          <p:cNvPr id="116" name="Freeform 116"/>
          <p:cNvSpPr>
            <a:spLocks noEditPoints="1"/>
          </p:cNvSpPr>
          <p:nvPr/>
        </p:nvSpPr>
        <p:spPr bwMode="auto">
          <a:xfrm>
            <a:off x="3961745" y="1347132"/>
            <a:ext cx="392011" cy="491997"/>
          </a:xfrm>
          <a:custGeom>
            <a:avLst/>
            <a:gdLst>
              <a:gd name="T0" fmla="*/ 82 w 247"/>
              <a:gd name="T1" fmla="*/ 150 h 310"/>
              <a:gd name="T2" fmla="*/ 87 w 247"/>
              <a:gd name="T3" fmla="*/ 132 h 310"/>
              <a:gd name="T4" fmla="*/ 87 w 247"/>
              <a:gd name="T5" fmla="*/ 59 h 310"/>
              <a:gd name="T6" fmla="*/ 79 w 247"/>
              <a:gd name="T7" fmla="*/ 50 h 310"/>
              <a:gd name="T8" fmla="*/ 80 w 247"/>
              <a:gd name="T9" fmla="*/ 17 h 310"/>
              <a:gd name="T10" fmla="*/ 80 w 247"/>
              <a:gd name="T11" fmla="*/ 13 h 310"/>
              <a:gd name="T12" fmla="*/ 92 w 247"/>
              <a:gd name="T13" fmla="*/ 5 h 310"/>
              <a:gd name="T14" fmla="*/ 125 w 247"/>
              <a:gd name="T15" fmla="*/ 0 h 310"/>
              <a:gd name="T16" fmla="*/ 162 w 247"/>
              <a:gd name="T17" fmla="*/ 6 h 310"/>
              <a:gd name="T18" fmla="*/ 168 w 247"/>
              <a:gd name="T19" fmla="*/ 16 h 310"/>
              <a:gd name="T20" fmla="*/ 170 w 247"/>
              <a:gd name="T21" fmla="*/ 17 h 310"/>
              <a:gd name="T22" fmla="*/ 168 w 247"/>
              <a:gd name="T23" fmla="*/ 50 h 310"/>
              <a:gd name="T24" fmla="*/ 162 w 247"/>
              <a:gd name="T25" fmla="*/ 58 h 310"/>
              <a:gd name="T26" fmla="*/ 156 w 247"/>
              <a:gd name="T27" fmla="*/ 132 h 310"/>
              <a:gd name="T28" fmla="*/ 157 w 247"/>
              <a:gd name="T29" fmla="*/ 140 h 310"/>
              <a:gd name="T30" fmla="*/ 166 w 247"/>
              <a:gd name="T31" fmla="*/ 150 h 310"/>
              <a:gd name="T32" fmla="*/ 190 w 247"/>
              <a:gd name="T33" fmla="*/ 171 h 310"/>
              <a:gd name="T34" fmla="*/ 231 w 247"/>
              <a:gd name="T35" fmla="*/ 222 h 310"/>
              <a:gd name="T36" fmla="*/ 246 w 247"/>
              <a:gd name="T37" fmla="*/ 253 h 310"/>
              <a:gd name="T38" fmla="*/ 243 w 247"/>
              <a:gd name="T39" fmla="*/ 278 h 310"/>
              <a:gd name="T40" fmla="*/ 236 w 247"/>
              <a:gd name="T41" fmla="*/ 285 h 310"/>
              <a:gd name="T42" fmla="*/ 187 w 247"/>
              <a:gd name="T43" fmla="*/ 304 h 310"/>
              <a:gd name="T44" fmla="*/ 141 w 247"/>
              <a:gd name="T45" fmla="*/ 310 h 310"/>
              <a:gd name="T46" fmla="*/ 113 w 247"/>
              <a:gd name="T47" fmla="*/ 310 h 310"/>
              <a:gd name="T48" fmla="*/ 51 w 247"/>
              <a:gd name="T49" fmla="*/ 303 h 310"/>
              <a:gd name="T50" fmla="*/ 63 w 247"/>
              <a:gd name="T51" fmla="*/ 285 h 310"/>
              <a:gd name="T52" fmla="*/ 83 w 247"/>
              <a:gd name="T53" fmla="*/ 287 h 310"/>
              <a:gd name="T54" fmla="*/ 61 w 247"/>
              <a:gd name="T55" fmla="*/ 280 h 310"/>
              <a:gd name="T56" fmla="*/ 51 w 247"/>
              <a:gd name="T57" fmla="*/ 211 h 310"/>
              <a:gd name="T58" fmla="*/ 76 w 247"/>
              <a:gd name="T59" fmla="*/ 180 h 310"/>
              <a:gd name="T60" fmla="*/ 51 w 247"/>
              <a:gd name="T61" fmla="*/ 203 h 310"/>
              <a:gd name="T62" fmla="*/ 68 w 247"/>
              <a:gd name="T63" fmla="*/ 159 h 310"/>
              <a:gd name="T64" fmla="*/ 51 w 247"/>
              <a:gd name="T65" fmla="*/ 303 h 310"/>
              <a:gd name="T66" fmla="*/ 30 w 247"/>
              <a:gd name="T67" fmla="*/ 296 h 310"/>
              <a:gd name="T68" fmla="*/ 11 w 247"/>
              <a:gd name="T69" fmla="*/ 285 h 310"/>
              <a:gd name="T70" fmla="*/ 2 w 247"/>
              <a:gd name="T71" fmla="*/ 270 h 310"/>
              <a:gd name="T72" fmla="*/ 3 w 247"/>
              <a:gd name="T73" fmla="*/ 251 h 310"/>
              <a:gd name="T74" fmla="*/ 27 w 247"/>
              <a:gd name="T75" fmla="*/ 205 h 310"/>
              <a:gd name="T76" fmla="*/ 51 w 247"/>
              <a:gd name="T77" fmla="*/ 203 h 310"/>
              <a:gd name="T78" fmla="*/ 27 w 247"/>
              <a:gd name="T79" fmla="*/ 228 h 310"/>
              <a:gd name="T80" fmla="*/ 18 w 247"/>
              <a:gd name="T81" fmla="*/ 249 h 310"/>
              <a:gd name="T82" fmla="*/ 18 w 247"/>
              <a:gd name="T83" fmla="*/ 261 h 310"/>
              <a:gd name="T84" fmla="*/ 27 w 247"/>
              <a:gd name="T85" fmla="*/ 273 h 310"/>
              <a:gd name="T86" fmla="*/ 51 w 247"/>
              <a:gd name="T87" fmla="*/ 303 h 310"/>
              <a:gd name="T88" fmla="*/ 51 w 247"/>
              <a:gd name="T89" fmla="*/ 211 h 310"/>
              <a:gd name="T90" fmla="*/ 34 w 247"/>
              <a:gd name="T91" fmla="*/ 243 h 310"/>
              <a:gd name="T92" fmla="*/ 36 w 247"/>
              <a:gd name="T93" fmla="*/ 259 h 310"/>
              <a:gd name="T94" fmla="*/ 51 w 247"/>
              <a:gd name="T95" fmla="*/ 27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7" h="310">
                <a:moveTo>
                  <a:pt x="80" y="150"/>
                </a:moveTo>
                <a:lnTo>
                  <a:pt x="80" y="150"/>
                </a:lnTo>
                <a:lnTo>
                  <a:pt x="82" y="150"/>
                </a:lnTo>
                <a:lnTo>
                  <a:pt x="84" y="146"/>
                </a:lnTo>
                <a:lnTo>
                  <a:pt x="86" y="140"/>
                </a:lnTo>
                <a:lnTo>
                  <a:pt x="87" y="132"/>
                </a:lnTo>
                <a:lnTo>
                  <a:pt x="87" y="132"/>
                </a:lnTo>
                <a:lnTo>
                  <a:pt x="87" y="59"/>
                </a:lnTo>
                <a:lnTo>
                  <a:pt x="87" y="59"/>
                </a:lnTo>
                <a:lnTo>
                  <a:pt x="82" y="55"/>
                </a:lnTo>
                <a:lnTo>
                  <a:pt x="80" y="50"/>
                </a:lnTo>
                <a:lnTo>
                  <a:pt x="79" y="50"/>
                </a:lnTo>
                <a:lnTo>
                  <a:pt x="79" y="17"/>
                </a:lnTo>
                <a:lnTo>
                  <a:pt x="80" y="17"/>
                </a:lnTo>
                <a:lnTo>
                  <a:pt x="80" y="17"/>
                </a:lnTo>
                <a:lnTo>
                  <a:pt x="80" y="16"/>
                </a:lnTo>
                <a:lnTo>
                  <a:pt x="80" y="16"/>
                </a:lnTo>
                <a:lnTo>
                  <a:pt x="80" y="13"/>
                </a:lnTo>
                <a:lnTo>
                  <a:pt x="83" y="10"/>
                </a:lnTo>
                <a:lnTo>
                  <a:pt x="87" y="6"/>
                </a:lnTo>
                <a:lnTo>
                  <a:pt x="92" y="5"/>
                </a:lnTo>
                <a:lnTo>
                  <a:pt x="107" y="1"/>
                </a:lnTo>
                <a:lnTo>
                  <a:pt x="125" y="0"/>
                </a:lnTo>
                <a:lnTo>
                  <a:pt x="125" y="0"/>
                </a:lnTo>
                <a:lnTo>
                  <a:pt x="141" y="1"/>
                </a:lnTo>
                <a:lnTo>
                  <a:pt x="156" y="5"/>
                </a:lnTo>
                <a:lnTo>
                  <a:pt x="162" y="6"/>
                </a:lnTo>
                <a:lnTo>
                  <a:pt x="166" y="10"/>
                </a:lnTo>
                <a:lnTo>
                  <a:pt x="168" y="13"/>
                </a:lnTo>
                <a:lnTo>
                  <a:pt x="168" y="16"/>
                </a:lnTo>
                <a:lnTo>
                  <a:pt x="168" y="16"/>
                </a:lnTo>
                <a:lnTo>
                  <a:pt x="168" y="17"/>
                </a:lnTo>
                <a:lnTo>
                  <a:pt x="170" y="17"/>
                </a:lnTo>
                <a:lnTo>
                  <a:pt x="170" y="50"/>
                </a:lnTo>
                <a:lnTo>
                  <a:pt x="168" y="50"/>
                </a:lnTo>
                <a:lnTo>
                  <a:pt x="168" y="50"/>
                </a:lnTo>
                <a:lnTo>
                  <a:pt x="168" y="52"/>
                </a:lnTo>
                <a:lnTo>
                  <a:pt x="166" y="55"/>
                </a:lnTo>
                <a:lnTo>
                  <a:pt x="162" y="58"/>
                </a:lnTo>
                <a:lnTo>
                  <a:pt x="156" y="59"/>
                </a:lnTo>
                <a:lnTo>
                  <a:pt x="156" y="59"/>
                </a:lnTo>
                <a:lnTo>
                  <a:pt x="156" y="132"/>
                </a:lnTo>
                <a:lnTo>
                  <a:pt x="156" y="132"/>
                </a:lnTo>
                <a:lnTo>
                  <a:pt x="156" y="136"/>
                </a:lnTo>
                <a:lnTo>
                  <a:pt x="157" y="140"/>
                </a:lnTo>
                <a:lnTo>
                  <a:pt x="160" y="146"/>
                </a:lnTo>
                <a:lnTo>
                  <a:pt x="164" y="150"/>
                </a:lnTo>
                <a:lnTo>
                  <a:pt x="166" y="150"/>
                </a:lnTo>
                <a:lnTo>
                  <a:pt x="166" y="150"/>
                </a:lnTo>
                <a:lnTo>
                  <a:pt x="175" y="158"/>
                </a:lnTo>
                <a:lnTo>
                  <a:pt x="190" y="171"/>
                </a:lnTo>
                <a:lnTo>
                  <a:pt x="206" y="189"/>
                </a:lnTo>
                <a:lnTo>
                  <a:pt x="222" y="211"/>
                </a:lnTo>
                <a:lnTo>
                  <a:pt x="231" y="222"/>
                </a:lnTo>
                <a:lnTo>
                  <a:pt x="236" y="232"/>
                </a:lnTo>
                <a:lnTo>
                  <a:pt x="241" y="243"/>
                </a:lnTo>
                <a:lnTo>
                  <a:pt x="246" y="253"/>
                </a:lnTo>
                <a:lnTo>
                  <a:pt x="247" y="262"/>
                </a:lnTo>
                <a:lnTo>
                  <a:pt x="246" y="272"/>
                </a:lnTo>
                <a:lnTo>
                  <a:pt x="243" y="278"/>
                </a:lnTo>
                <a:lnTo>
                  <a:pt x="240" y="282"/>
                </a:lnTo>
                <a:lnTo>
                  <a:pt x="236" y="285"/>
                </a:lnTo>
                <a:lnTo>
                  <a:pt x="236" y="285"/>
                </a:lnTo>
                <a:lnTo>
                  <a:pt x="221" y="293"/>
                </a:lnTo>
                <a:lnTo>
                  <a:pt x="205" y="300"/>
                </a:lnTo>
                <a:lnTo>
                  <a:pt x="187" y="304"/>
                </a:lnTo>
                <a:lnTo>
                  <a:pt x="171" y="307"/>
                </a:lnTo>
                <a:lnTo>
                  <a:pt x="155" y="310"/>
                </a:lnTo>
                <a:lnTo>
                  <a:pt x="141" y="310"/>
                </a:lnTo>
                <a:lnTo>
                  <a:pt x="124" y="310"/>
                </a:lnTo>
                <a:lnTo>
                  <a:pt x="124" y="310"/>
                </a:lnTo>
                <a:lnTo>
                  <a:pt x="113" y="310"/>
                </a:lnTo>
                <a:lnTo>
                  <a:pt x="95" y="310"/>
                </a:lnTo>
                <a:lnTo>
                  <a:pt x="74" y="307"/>
                </a:lnTo>
                <a:lnTo>
                  <a:pt x="51" y="303"/>
                </a:lnTo>
                <a:lnTo>
                  <a:pt x="51" y="282"/>
                </a:lnTo>
                <a:lnTo>
                  <a:pt x="51" y="282"/>
                </a:lnTo>
                <a:lnTo>
                  <a:pt x="63" y="285"/>
                </a:lnTo>
                <a:lnTo>
                  <a:pt x="72" y="287"/>
                </a:lnTo>
                <a:lnTo>
                  <a:pt x="83" y="287"/>
                </a:lnTo>
                <a:lnTo>
                  <a:pt x="83" y="287"/>
                </a:lnTo>
                <a:lnTo>
                  <a:pt x="83" y="287"/>
                </a:lnTo>
                <a:lnTo>
                  <a:pt x="72" y="284"/>
                </a:lnTo>
                <a:lnTo>
                  <a:pt x="61" y="280"/>
                </a:lnTo>
                <a:lnTo>
                  <a:pt x="51" y="274"/>
                </a:lnTo>
                <a:lnTo>
                  <a:pt x="51" y="211"/>
                </a:lnTo>
                <a:lnTo>
                  <a:pt x="51" y="211"/>
                </a:lnTo>
                <a:lnTo>
                  <a:pt x="60" y="199"/>
                </a:lnTo>
                <a:lnTo>
                  <a:pt x="68" y="189"/>
                </a:lnTo>
                <a:lnTo>
                  <a:pt x="76" y="180"/>
                </a:lnTo>
                <a:lnTo>
                  <a:pt x="76" y="180"/>
                </a:lnTo>
                <a:lnTo>
                  <a:pt x="68" y="186"/>
                </a:lnTo>
                <a:lnTo>
                  <a:pt x="51" y="203"/>
                </a:lnTo>
                <a:lnTo>
                  <a:pt x="51" y="178"/>
                </a:lnTo>
                <a:lnTo>
                  <a:pt x="51" y="178"/>
                </a:lnTo>
                <a:lnTo>
                  <a:pt x="68" y="159"/>
                </a:lnTo>
                <a:lnTo>
                  <a:pt x="80" y="150"/>
                </a:lnTo>
                <a:lnTo>
                  <a:pt x="80" y="150"/>
                </a:lnTo>
                <a:close/>
                <a:moveTo>
                  <a:pt x="51" y="303"/>
                </a:moveTo>
                <a:lnTo>
                  <a:pt x="51" y="303"/>
                </a:lnTo>
                <a:lnTo>
                  <a:pt x="40" y="299"/>
                </a:lnTo>
                <a:lnTo>
                  <a:pt x="30" y="296"/>
                </a:lnTo>
                <a:lnTo>
                  <a:pt x="21" y="291"/>
                </a:lnTo>
                <a:lnTo>
                  <a:pt x="11" y="285"/>
                </a:lnTo>
                <a:lnTo>
                  <a:pt x="11" y="285"/>
                </a:lnTo>
                <a:lnTo>
                  <a:pt x="6" y="281"/>
                </a:lnTo>
                <a:lnTo>
                  <a:pt x="3" y="276"/>
                </a:lnTo>
                <a:lnTo>
                  <a:pt x="2" y="270"/>
                </a:lnTo>
                <a:lnTo>
                  <a:pt x="0" y="265"/>
                </a:lnTo>
                <a:lnTo>
                  <a:pt x="0" y="258"/>
                </a:lnTo>
                <a:lnTo>
                  <a:pt x="3" y="251"/>
                </a:lnTo>
                <a:lnTo>
                  <a:pt x="9" y="236"/>
                </a:lnTo>
                <a:lnTo>
                  <a:pt x="17" y="222"/>
                </a:lnTo>
                <a:lnTo>
                  <a:pt x="27" y="205"/>
                </a:lnTo>
                <a:lnTo>
                  <a:pt x="38" y="192"/>
                </a:lnTo>
                <a:lnTo>
                  <a:pt x="51" y="178"/>
                </a:lnTo>
                <a:lnTo>
                  <a:pt x="51" y="203"/>
                </a:lnTo>
                <a:lnTo>
                  <a:pt x="51" y="203"/>
                </a:lnTo>
                <a:lnTo>
                  <a:pt x="38" y="215"/>
                </a:lnTo>
                <a:lnTo>
                  <a:pt x="27" y="228"/>
                </a:lnTo>
                <a:lnTo>
                  <a:pt x="23" y="235"/>
                </a:lnTo>
                <a:lnTo>
                  <a:pt x="21" y="242"/>
                </a:lnTo>
                <a:lnTo>
                  <a:pt x="18" y="249"/>
                </a:lnTo>
                <a:lnTo>
                  <a:pt x="18" y="255"/>
                </a:lnTo>
                <a:lnTo>
                  <a:pt x="18" y="255"/>
                </a:lnTo>
                <a:lnTo>
                  <a:pt x="18" y="261"/>
                </a:lnTo>
                <a:lnTo>
                  <a:pt x="21" y="266"/>
                </a:lnTo>
                <a:lnTo>
                  <a:pt x="23" y="270"/>
                </a:lnTo>
                <a:lnTo>
                  <a:pt x="27" y="273"/>
                </a:lnTo>
                <a:lnTo>
                  <a:pt x="38" y="278"/>
                </a:lnTo>
                <a:lnTo>
                  <a:pt x="51" y="282"/>
                </a:lnTo>
                <a:lnTo>
                  <a:pt x="51" y="303"/>
                </a:lnTo>
                <a:lnTo>
                  <a:pt x="51" y="303"/>
                </a:lnTo>
                <a:close/>
                <a:moveTo>
                  <a:pt x="51" y="211"/>
                </a:moveTo>
                <a:lnTo>
                  <a:pt x="51" y="211"/>
                </a:lnTo>
                <a:lnTo>
                  <a:pt x="44" y="222"/>
                </a:lnTo>
                <a:lnTo>
                  <a:pt x="38" y="232"/>
                </a:lnTo>
                <a:lnTo>
                  <a:pt x="34" y="243"/>
                </a:lnTo>
                <a:lnTo>
                  <a:pt x="33" y="253"/>
                </a:lnTo>
                <a:lnTo>
                  <a:pt x="33" y="253"/>
                </a:lnTo>
                <a:lnTo>
                  <a:pt x="36" y="259"/>
                </a:lnTo>
                <a:lnTo>
                  <a:pt x="38" y="265"/>
                </a:lnTo>
                <a:lnTo>
                  <a:pt x="44" y="270"/>
                </a:lnTo>
                <a:lnTo>
                  <a:pt x="51" y="274"/>
                </a:lnTo>
                <a:lnTo>
                  <a:pt x="51" y="211"/>
                </a:lnTo>
                <a:close/>
              </a:path>
            </a:pathLst>
          </a:custGeom>
          <a:solidFill>
            <a:srgbClr val="5ABBC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nvGrpSpPr>
          <p:cNvPr id="205" name="组合 204"/>
          <p:cNvGrpSpPr/>
          <p:nvPr/>
        </p:nvGrpSpPr>
        <p:grpSpPr>
          <a:xfrm>
            <a:off x="1133557" y="1180488"/>
            <a:ext cx="404708" cy="611029"/>
            <a:chOff x="1201738" y="2052638"/>
            <a:chExt cx="404813" cy="611188"/>
          </a:xfrm>
        </p:grpSpPr>
        <p:sp>
          <p:nvSpPr>
            <p:cNvPr id="117" name="Freeform 117"/>
            <p:cNvSpPr>
              <a:spLocks/>
            </p:cNvSpPr>
            <p:nvPr/>
          </p:nvSpPr>
          <p:spPr bwMode="auto">
            <a:xfrm>
              <a:off x="1325563" y="2101850"/>
              <a:ext cx="139700" cy="139700"/>
            </a:xfrm>
            <a:custGeom>
              <a:avLst/>
              <a:gdLst>
                <a:gd name="T0" fmla="*/ 88 w 88"/>
                <a:gd name="T1" fmla="*/ 44 h 88"/>
                <a:gd name="T2" fmla="*/ 88 w 88"/>
                <a:gd name="T3" fmla="*/ 44 h 88"/>
                <a:gd name="T4" fmla="*/ 86 w 88"/>
                <a:gd name="T5" fmla="*/ 36 h 88"/>
                <a:gd name="T6" fmla="*/ 83 w 88"/>
                <a:gd name="T7" fmla="*/ 27 h 88"/>
                <a:gd name="T8" fmla="*/ 79 w 88"/>
                <a:gd name="T9" fmla="*/ 19 h 88"/>
                <a:gd name="T10" fmla="*/ 74 w 88"/>
                <a:gd name="T11" fmla="*/ 13 h 88"/>
                <a:gd name="T12" fmla="*/ 67 w 88"/>
                <a:gd name="T13" fmla="*/ 7 h 88"/>
                <a:gd name="T14" fmla="*/ 60 w 88"/>
                <a:gd name="T15" fmla="*/ 3 h 88"/>
                <a:gd name="T16" fmla="*/ 52 w 88"/>
                <a:gd name="T17" fmla="*/ 0 h 88"/>
                <a:gd name="T18" fmla="*/ 43 w 88"/>
                <a:gd name="T19" fmla="*/ 0 h 88"/>
                <a:gd name="T20" fmla="*/ 43 w 88"/>
                <a:gd name="T21" fmla="*/ 0 h 88"/>
                <a:gd name="T22" fmla="*/ 35 w 88"/>
                <a:gd name="T23" fmla="*/ 0 h 88"/>
                <a:gd name="T24" fmla="*/ 27 w 88"/>
                <a:gd name="T25" fmla="*/ 3 h 88"/>
                <a:gd name="T26" fmla="*/ 18 w 88"/>
                <a:gd name="T27" fmla="*/ 7 h 88"/>
                <a:gd name="T28" fmla="*/ 12 w 88"/>
                <a:gd name="T29" fmla="*/ 13 h 88"/>
                <a:gd name="T30" fmla="*/ 6 w 88"/>
                <a:gd name="T31" fmla="*/ 19 h 88"/>
                <a:gd name="T32" fmla="*/ 2 w 88"/>
                <a:gd name="T33" fmla="*/ 27 h 88"/>
                <a:gd name="T34" fmla="*/ 0 w 88"/>
                <a:gd name="T35" fmla="*/ 36 h 88"/>
                <a:gd name="T36" fmla="*/ 0 w 88"/>
                <a:gd name="T37" fmla="*/ 44 h 88"/>
                <a:gd name="T38" fmla="*/ 0 w 88"/>
                <a:gd name="T39" fmla="*/ 44 h 88"/>
                <a:gd name="T40" fmla="*/ 0 w 88"/>
                <a:gd name="T41" fmla="*/ 53 h 88"/>
                <a:gd name="T42" fmla="*/ 2 w 88"/>
                <a:gd name="T43" fmla="*/ 61 h 88"/>
                <a:gd name="T44" fmla="*/ 6 w 88"/>
                <a:gd name="T45" fmla="*/ 68 h 88"/>
                <a:gd name="T46" fmla="*/ 12 w 88"/>
                <a:gd name="T47" fmla="*/ 75 h 88"/>
                <a:gd name="T48" fmla="*/ 18 w 88"/>
                <a:gd name="T49" fmla="*/ 80 h 88"/>
                <a:gd name="T50" fmla="*/ 27 w 88"/>
                <a:gd name="T51" fmla="*/ 84 h 88"/>
                <a:gd name="T52" fmla="*/ 35 w 88"/>
                <a:gd name="T53" fmla="*/ 87 h 88"/>
                <a:gd name="T54" fmla="*/ 43 w 88"/>
                <a:gd name="T55" fmla="*/ 88 h 88"/>
                <a:gd name="T56" fmla="*/ 43 w 88"/>
                <a:gd name="T57" fmla="*/ 88 h 88"/>
                <a:gd name="T58" fmla="*/ 52 w 88"/>
                <a:gd name="T59" fmla="*/ 87 h 88"/>
                <a:gd name="T60" fmla="*/ 60 w 88"/>
                <a:gd name="T61" fmla="*/ 84 h 88"/>
                <a:gd name="T62" fmla="*/ 67 w 88"/>
                <a:gd name="T63" fmla="*/ 80 h 88"/>
                <a:gd name="T64" fmla="*/ 74 w 88"/>
                <a:gd name="T65" fmla="*/ 75 h 88"/>
                <a:gd name="T66" fmla="*/ 79 w 88"/>
                <a:gd name="T67" fmla="*/ 68 h 88"/>
                <a:gd name="T68" fmla="*/ 83 w 88"/>
                <a:gd name="T69" fmla="*/ 61 h 88"/>
                <a:gd name="T70" fmla="*/ 86 w 88"/>
                <a:gd name="T71" fmla="*/ 53 h 88"/>
                <a:gd name="T72" fmla="*/ 88 w 88"/>
                <a:gd name="T73" fmla="*/ 44 h 88"/>
                <a:gd name="T74" fmla="*/ 88 w 88"/>
                <a:gd name="T75"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88">
                  <a:moveTo>
                    <a:pt x="88" y="44"/>
                  </a:moveTo>
                  <a:lnTo>
                    <a:pt x="88" y="44"/>
                  </a:lnTo>
                  <a:lnTo>
                    <a:pt x="86" y="36"/>
                  </a:lnTo>
                  <a:lnTo>
                    <a:pt x="83" y="27"/>
                  </a:lnTo>
                  <a:lnTo>
                    <a:pt x="79" y="19"/>
                  </a:lnTo>
                  <a:lnTo>
                    <a:pt x="74" y="13"/>
                  </a:lnTo>
                  <a:lnTo>
                    <a:pt x="67" y="7"/>
                  </a:lnTo>
                  <a:lnTo>
                    <a:pt x="60" y="3"/>
                  </a:lnTo>
                  <a:lnTo>
                    <a:pt x="52" y="0"/>
                  </a:lnTo>
                  <a:lnTo>
                    <a:pt x="43" y="0"/>
                  </a:lnTo>
                  <a:lnTo>
                    <a:pt x="43" y="0"/>
                  </a:lnTo>
                  <a:lnTo>
                    <a:pt x="35" y="0"/>
                  </a:lnTo>
                  <a:lnTo>
                    <a:pt x="27" y="3"/>
                  </a:lnTo>
                  <a:lnTo>
                    <a:pt x="18" y="7"/>
                  </a:lnTo>
                  <a:lnTo>
                    <a:pt x="12" y="13"/>
                  </a:lnTo>
                  <a:lnTo>
                    <a:pt x="6" y="19"/>
                  </a:lnTo>
                  <a:lnTo>
                    <a:pt x="2" y="27"/>
                  </a:lnTo>
                  <a:lnTo>
                    <a:pt x="0" y="36"/>
                  </a:lnTo>
                  <a:lnTo>
                    <a:pt x="0" y="44"/>
                  </a:lnTo>
                  <a:lnTo>
                    <a:pt x="0" y="44"/>
                  </a:lnTo>
                  <a:lnTo>
                    <a:pt x="0" y="53"/>
                  </a:lnTo>
                  <a:lnTo>
                    <a:pt x="2" y="61"/>
                  </a:lnTo>
                  <a:lnTo>
                    <a:pt x="6" y="68"/>
                  </a:lnTo>
                  <a:lnTo>
                    <a:pt x="12" y="75"/>
                  </a:lnTo>
                  <a:lnTo>
                    <a:pt x="18" y="80"/>
                  </a:lnTo>
                  <a:lnTo>
                    <a:pt x="27" y="84"/>
                  </a:lnTo>
                  <a:lnTo>
                    <a:pt x="35" y="87"/>
                  </a:lnTo>
                  <a:lnTo>
                    <a:pt x="43" y="88"/>
                  </a:lnTo>
                  <a:lnTo>
                    <a:pt x="43" y="88"/>
                  </a:lnTo>
                  <a:lnTo>
                    <a:pt x="52" y="87"/>
                  </a:lnTo>
                  <a:lnTo>
                    <a:pt x="60" y="84"/>
                  </a:lnTo>
                  <a:lnTo>
                    <a:pt x="67" y="80"/>
                  </a:lnTo>
                  <a:lnTo>
                    <a:pt x="74" y="75"/>
                  </a:lnTo>
                  <a:lnTo>
                    <a:pt x="79" y="68"/>
                  </a:lnTo>
                  <a:lnTo>
                    <a:pt x="83" y="61"/>
                  </a:lnTo>
                  <a:lnTo>
                    <a:pt x="86" y="53"/>
                  </a:lnTo>
                  <a:lnTo>
                    <a:pt x="88" y="44"/>
                  </a:lnTo>
                  <a:lnTo>
                    <a:pt x="88" y="44"/>
                  </a:lnTo>
                  <a:close/>
                </a:path>
              </a:pathLst>
            </a:custGeom>
            <a:solidFill>
              <a:srgbClr val="7CBE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18" name="Freeform 118"/>
            <p:cNvSpPr>
              <a:spLocks/>
            </p:cNvSpPr>
            <p:nvPr/>
          </p:nvSpPr>
          <p:spPr bwMode="auto">
            <a:xfrm>
              <a:off x="1201738" y="2205038"/>
              <a:ext cx="212725" cy="458788"/>
            </a:xfrm>
            <a:custGeom>
              <a:avLst/>
              <a:gdLst>
                <a:gd name="T0" fmla="*/ 134 w 134"/>
                <a:gd name="T1" fmla="*/ 7 h 289"/>
                <a:gd name="T2" fmla="*/ 134 w 134"/>
                <a:gd name="T3" fmla="*/ 7 h 289"/>
                <a:gd name="T4" fmla="*/ 88 w 134"/>
                <a:gd name="T5" fmla="*/ 129 h 289"/>
                <a:gd name="T6" fmla="*/ 42 w 134"/>
                <a:gd name="T7" fmla="*/ 248 h 289"/>
                <a:gd name="T8" fmla="*/ 42 w 134"/>
                <a:gd name="T9" fmla="*/ 248 h 289"/>
                <a:gd name="T10" fmla="*/ 22 w 134"/>
                <a:gd name="T11" fmla="*/ 268 h 289"/>
                <a:gd name="T12" fmla="*/ 8 w 134"/>
                <a:gd name="T13" fmla="*/ 282 h 289"/>
                <a:gd name="T14" fmla="*/ 3 w 134"/>
                <a:gd name="T15" fmla="*/ 286 h 289"/>
                <a:gd name="T16" fmla="*/ 0 w 134"/>
                <a:gd name="T17" fmla="*/ 289 h 289"/>
                <a:gd name="T18" fmla="*/ 0 w 134"/>
                <a:gd name="T19" fmla="*/ 289 h 289"/>
                <a:gd name="T20" fmla="*/ 3 w 134"/>
                <a:gd name="T21" fmla="*/ 275 h 289"/>
                <a:gd name="T22" fmla="*/ 15 w 134"/>
                <a:gd name="T23" fmla="*/ 243 h 289"/>
                <a:gd name="T24" fmla="*/ 50 w 134"/>
                <a:gd name="T25" fmla="*/ 144 h 289"/>
                <a:gd name="T26" fmla="*/ 105 w 134"/>
                <a:gd name="T27" fmla="*/ 0 h 289"/>
                <a:gd name="T28" fmla="*/ 134 w 134"/>
                <a:gd name="T29" fmla="*/ 7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 h="289">
                  <a:moveTo>
                    <a:pt x="134" y="7"/>
                  </a:moveTo>
                  <a:lnTo>
                    <a:pt x="134" y="7"/>
                  </a:lnTo>
                  <a:lnTo>
                    <a:pt x="88" y="129"/>
                  </a:lnTo>
                  <a:lnTo>
                    <a:pt x="42" y="248"/>
                  </a:lnTo>
                  <a:lnTo>
                    <a:pt x="42" y="248"/>
                  </a:lnTo>
                  <a:lnTo>
                    <a:pt x="22" y="268"/>
                  </a:lnTo>
                  <a:lnTo>
                    <a:pt x="8" y="282"/>
                  </a:lnTo>
                  <a:lnTo>
                    <a:pt x="3" y="286"/>
                  </a:lnTo>
                  <a:lnTo>
                    <a:pt x="0" y="289"/>
                  </a:lnTo>
                  <a:lnTo>
                    <a:pt x="0" y="289"/>
                  </a:lnTo>
                  <a:lnTo>
                    <a:pt x="3" y="275"/>
                  </a:lnTo>
                  <a:lnTo>
                    <a:pt x="15" y="243"/>
                  </a:lnTo>
                  <a:lnTo>
                    <a:pt x="50" y="144"/>
                  </a:lnTo>
                  <a:lnTo>
                    <a:pt x="105" y="0"/>
                  </a:lnTo>
                  <a:lnTo>
                    <a:pt x="134" y="7"/>
                  </a:lnTo>
                  <a:close/>
                </a:path>
              </a:pathLst>
            </a:custGeom>
            <a:solidFill>
              <a:srgbClr val="7CBE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19" name="Freeform 119"/>
            <p:cNvSpPr>
              <a:spLocks/>
            </p:cNvSpPr>
            <p:nvPr/>
          </p:nvSpPr>
          <p:spPr bwMode="auto">
            <a:xfrm>
              <a:off x="1371601" y="2205038"/>
              <a:ext cx="234950" cy="449263"/>
            </a:xfrm>
            <a:custGeom>
              <a:avLst/>
              <a:gdLst>
                <a:gd name="T0" fmla="*/ 2 w 148"/>
                <a:gd name="T1" fmla="*/ 13 h 283"/>
                <a:gd name="T2" fmla="*/ 109 w 148"/>
                <a:gd name="T3" fmla="*/ 244 h 283"/>
                <a:gd name="T4" fmla="*/ 148 w 148"/>
                <a:gd name="T5" fmla="*/ 283 h 283"/>
                <a:gd name="T6" fmla="*/ 137 w 148"/>
                <a:gd name="T7" fmla="*/ 229 h 283"/>
                <a:gd name="T8" fmla="*/ 33 w 148"/>
                <a:gd name="T9" fmla="*/ 0 h 283"/>
                <a:gd name="T10" fmla="*/ 0 w 148"/>
                <a:gd name="T11" fmla="*/ 10 h 283"/>
                <a:gd name="T12" fmla="*/ 2 w 148"/>
                <a:gd name="T13" fmla="*/ 13 h 283"/>
              </a:gdLst>
              <a:ahLst/>
              <a:cxnLst>
                <a:cxn ang="0">
                  <a:pos x="T0" y="T1"/>
                </a:cxn>
                <a:cxn ang="0">
                  <a:pos x="T2" y="T3"/>
                </a:cxn>
                <a:cxn ang="0">
                  <a:pos x="T4" y="T5"/>
                </a:cxn>
                <a:cxn ang="0">
                  <a:pos x="T6" y="T7"/>
                </a:cxn>
                <a:cxn ang="0">
                  <a:pos x="T8" y="T9"/>
                </a:cxn>
                <a:cxn ang="0">
                  <a:pos x="T10" y="T11"/>
                </a:cxn>
                <a:cxn ang="0">
                  <a:pos x="T12" y="T13"/>
                </a:cxn>
              </a:cxnLst>
              <a:rect l="0" t="0" r="r" b="b"/>
              <a:pathLst>
                <a:path w="148" h="283">
                  <a:moveTo>
                    <a:pt x="2" y="13"/>
                  </a:moveTo>
                  <a:lnTo>
                    <a:pt x="109" y="244"/>
                  </a:lnTo>
                  <a:lnTo>
                    <a:pt x="148" y="283"/>
                  </a:lnTo>
                  <a:lnTo>
                    <a:pt x="137" y="229"/>
                  </a:lnTo>
                  <a:lnTo>
                    <a:pt x="33" y="0"/>
                  </a:lnTo>
                  <a:lnTo>
                    <a:pt x="0" y="10"/>
                  </a:lnTo>
                  <a:lnTo>
                    <a:pt x="2" y="13"/>
                  </a:lnTo>
                  <a:close/>
                </a:path>
              </a:pathLst>
            </a:custGeom>
            <a:solidFill>
              <a:srgbClr val="7CBE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20" name="Freeform 120"/>
            <p:cNvSpPr>
              <a:spLocks/>
            </p:cNvSpPr>
            <p:nvPr/>
          </p:nvSpPr>
          <p:spPr bwMode="auto">
            <a:xfrm>
              <a:off x="1376363" y="2052638"/>
              <a:ext cx="25400" cy="77788"/>
            </a:xfrm>
            <a:custGeom>
              <a:avLst/>
              <a:gdLst>
                <a:gd name="T0" fmla="*/ 0 w 16"/>
                <a:gd name="T1" fmla="*/ 41 h 49"/>
                <a:gd name="T2" fmla="*/ 0 w 16"/>
                <a:gd name="T3" fmla="*/ 41 h 49"/>
                <a:gd name="T4" fmla="*/ 0 w 16"/>
                <a:gd name="T5" fmla="*/ 44 h 49"/>
                <a:gd name="T6" fmla="*/ 3 w 16"/>
                <a:gd name="T7" fmla="*/ 46 h 49"/>
                <a:gd name="T8" fmla="*/ 4 w 16"/>
                <a:gd name="T9" fmla="*/ 48 h 49"/>
                <a:gd name="T10" fmla="*/ 8 w 16"/>
                <a:gd name="T11" fmla="*/ 49 h 49"/>
                <a:gd name="T12" fmla="*/ 8 w 16"/>
                <a:gd name="T13" fmla="*/ 49 h 49"/>
                <a:gd name="T14" fmla="*/ 11 w 16"/>
                <a:gd name="T15" fmla="*/ 48 h 49"/>
                <a:gd name="T16" fmla="*/ 14 w 16"/>
                <a:gd name="T17" fmla="*/ 46 h 49"/>
                <a:gd name="T18" fmla="*/ 15 w 16"/>
                <a:gd name="T19" fmla="*/ 44 h 49"/>
                <a:gd name="T20" fmla="*/ 16 w 16"/>
                <a:gd name="T21" fmla="*/ 41 h 49"/>
                <a:gd name="T22" fmla="*/ 16 w 16"/>
                <a:gd name="T23" fmla="*/ 8 h 49"/>
                <a:gd name="T24" fmla="*/ 16 w 16"/>
                <a:gd name="T25" fmla="*/ 8 h 49"/>
                <a:gd name="T26" fmla="*/ 15 w 16"/>
                <a:gd name="T27" fmla="*/ 6 h 49"/>
                <a:gd name="T28" fmla="*/ 14 w 16"/>
                <a:gd name="T29" fmla="*/ 3 h 49"/>
                <a:gd name="T30" fmla="*/ 11 w 16"/>
                <a:gd name="T31" fmla="*/ 0 h 49"/>
                <a:gd name="T32" fmla="*/ 8 w 16"/>
                <a:gd name="T33" fmla="*/ 0 h 49"/>
                <a:gd name="T34" fmla="*/ 8 w 16"/>
                <a:gd name="T35" fmla="*/ 0 h 49"/>
                <a:gd name="T36" fmla="*/ 4 w 16"/>
                <a:gd name="T37" fmla="*/ 0 h 49"/>
                <a:gd name="T38" fmla="*/ 3 w 16"/>
                <a:gd name="T39" fmla="*/ 3 h 49"/>
                <a:gd name="T40" fmla="*/ 0 w 16"/>
                <a:gd name="T41" fmla="*/ 6 h 49"/>
                <a:gd name="T42" fmla="*/ 0 w 16"/>
                <a:gd name="T43" fmla="*/ 8 h 49"/>
                <a:gd name="T44" fmla="*/ 0 w 16"/>
                <a:gd name="T45" fmla="*/ 4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49">
                  <a:moveTo>
                    <a:pt x="0" y="41"/>
                  </a:moveTo>
                  <a:lnTo>
                    <a:pt x="0" y="41"/>
                  </a:lnTo>
                  <a:lnTo>
                    <a:pt x="0" y="44"/>
                  </a:lnTo>
                  <a:lnTo>
                    <a:pt x="3" y="46"/>
                  </a:lnTo>
                  <a:lnTo>
                    <a:pt x="4" y="48"/>
                  </a:lnTo>
                  <a:lnTo>
                    <a:pt x="8" y="49"/>
                  </a:lnTo>
                  <a:lnTo>
                    <a:pt x="8" y="49"/>
                  </a:lnTo>
                  <a:lnTo>
                    <a:pt x="11" y="48"/>
                  </a:lnTo>
                  <a:lnTo>
                    <a:pt x="14" y="46"/>
                  </a:lnTo>
                  <a:lnTo>
                    <a:pt x="15" y="44"/>
                  </a:lnTo>
                  <a:lnTo>
                    <a:pt x="16" y="41"/>
                  </a:lnTo>
                  <a:lnTo>
                    <a:pt x="16" y="8"/>
                  </a:lnTo>
                  <a:lnTo>
                    <a:pt x="16" y="8"/>
                  </a:lnTo>
                  <a:lnTo>
                    <a:pt x="15" y="6"/>
                  </a:lnTo>
                  <a:lnTo>
                    <a:pt x="14" y="3"/>
                  </a:lnTo>
                  <a:lnTo>
                    <a:pt x="11" y="0"/>
                  </a:lnTo>
                  <a:lnTo>
                    <a:pt x="8" y="0"/>
                  </a:lnTo>
                  <a:lnTo>
                    <a:pt x="8" y="0"/>
                  </a:lnTo>
                  <a:lnTo>
                    <a:pt x="4" y="0"/>
                  </a:lnTo>
                  <a:lnTo>
                    <a:pt x="3" y="3"/>
                  </a:lnTo>
                  <a:lnTo>
                    <a:pt x="0" y="6"/>
                  </a:lnTo>
                  <a:lnTo>
                    <a:pt x="0" y="8"/>
                  </a:lnTo>
                  <a:lnTo>
                    <a:pt x="0" y="41"/>
                  </a:lnTo>
                  <a:close/>
                </a:path>
              </a:pathLst>
            </a:custGeom>
            <a:solidFill>
              <a:srgbClr val="7CBE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grpSp>
        <p:nvGrpSpPr>
          <p:cNvPr id="202" name="组合 201"/>
          <p:cNvGrpSpPr/>
          <p:nvPr/>
        </p:nvGrpSpPr>
        <p:grpSpPr>
          <a:xfrm>
            <a:off x="2042958" y="840852"/>
            <a:ext cx="601506" cy="601506"/>
            <a:chOff x="2111376" y="1712913"/>
            <a:chExt cx="601663" cy="601663"/>
          </a:xfrm>
        </p:grpSpPr>
        <p:sp>
          <p:nvSpPr>
            <p:cNvPr id="121" name="Freeform 121"/>
            <p:cNvSpPr>
              <a:spLocks noEditPoints="1"/>
            </p:cNvSpPr>
            <p:nvPr/>
          </p:nvSpPr>
          <p:spPr bwMode="auto">
            <a:xfrm>
              <a:off x="2300288" y="1712913"/>
              <a:ext cx="223838" cy="601663"/>
            </a:xfrm>
            <a:custGeom>
              <a:avLst/>
              <a:gdLst>
                <a:gd name="T0" fmla="*/ 71 w 141"/>
                <a:gd name="T1" fmla="*/ 0 h 379"/>
                <a:gd name="T2" fmla="*/ 84 w 141"/>
                <a:gd name="T3" fmla="*/ 4 h 379"/>
                <a:gd name="T4" fmla="*/ 98 w 141"/>
                <a:gd name="T5" fmla="*/ 15 h 379"/>
                <a:gd name="T6" fmla="*/ 110 w 141"/>
                <a:gd name="T7" fmla="*/ 33 h 379"/>
                <a:gd name="T8" fmla="*/ 119 w 141"/>
                <a:gd name="T9" fmla="*/ 56 h 379"/>
                <a:gd name="T10" fmla="*/ 136 w 141"/>
                <a:gd name="T11" fmla="*/ 117 h 379"/>
                <a:gd name="T12" fmla="*/ 141 w 141"/>
                <a:gd name="T13" fmla="*/ 190 h 379"/>
                <a:gd name="T14" fmla="*/ 140 w 141"/>
                <a:gd name="T15" fmla="*/ 228 h 379"/>
                <a:gd name="T16" fmla="*/ 129 w 141"/>
                <a:gd name="T17" fmla="*/ 295 h 379"/>
                <a:gd name="T18" fmla="*/ 115 w 141"/>
                <a:gd name="T19" fmla="*/ 336 h 379"/>
                <a:gd name="T20" fmla="*/ 105 w 141"/>
                <a:gd name="T21" fmla="*/ 356 h 379"/>
                <a:gd name="T22" fmla="*/ 91 w 141"/>
                <a:gd name="T23" fmla="*/ 371 h 379"/>
                <a:gd name="T24" fmla="*/ 77 w 141"/>
                <a:gd name="T25" fmla="*/ 378 h 379"/>
                <a:gd name="T26" fmla="*/ 71 w 141"/>
                <a:gd name="T27" fmla="*/ 379 h 379"/>
                <a:gd name="T28" fmla="*/ 71 w 141"/>
                <a:gd name="T29" fmla="*/ 348 h 379"/>
                <a:gd name="T30" fmla="*/ 71 w 141"/>
                <a:gd name="T31" fmla="*/ 348 h 379"/>
                <a:gd name="T32" fmla="*/ 83 w 141"/>
                <a:gd name="T33" fmla="*/ 346 h 379"/>
                <a:gd name="T34" fmla="*/ 94 w 141"/>
                <a:gd name="T35" fmla="*/ 336 h 379"/>
                <a:gd name="T36" fmla="*/ 103 w 141"/>
                <a:gd name="T37" fmla="*/ 321 h 379"/>
                <a:gd name="T38" fmla="*/ 119 w 141"/>
                <a:gd name="T39" fmla="*/ 279 h 379"/>
                <a:gd name="T40" fmla="*/ 128 w 141"/>
                <a:gd name="T41" fmla="*/ 222 h 379"/>
                <a:gd name="T42" fmla="*/ 129 w 141"/>
                <a:gd name="T43" fmla="*/ 190 h 379"/>
                <a:gd name="T44" fmla="*/ 125 w 141"/>
                <a:gd name="T45" fmla="*/ 128 h 379"/>
                <a:gd name="T46" fmla="*/ 113 w 141"/>
                <a:gd name="T47" fmla="*/ 77 h 379"/>
                <a:gd name="T48" fmla="*/ 99 w 141"/>
                <a:gd name="T49" fmla="*/ 50 h 379"/>
                <a:gd name="T50" fmla="*/ 88 w 141"/>
                <a:gd name="T51" fmla="*/ 38 h 379"/>
                <a:gd name="T52" fmla="*/ 76 w 141"/>
                <a:gd name="T53" fmla="*/ 31 h 379"/>
                <a:gd name="T54" fmla="*/ 71 w 141"/>
                <a:gd name="T55" fmla="*/ 31 h 379"/>
                <a:gd name="T56" fmla="*/ 71 w 141"/>
                <a:gd name="T57" fmla="*/ 0 h 379"/>
                <a:gd name="T58" fmla="*/ 71 w 141"/>
                <a:gd name="T59" fmla="*/ 379 h 379"/>
                <a:gd name="T60" fmla="*/ 57 w 141"/>
                <a:gd name="T61" fmla="*/ 375 h 379"/>
                <a:gd name="T62" fmla="*/ 44 w 141"/>
                <a:gd name="T63" fmla="*/ 365 h 379"/>
                <a:gd name="T64" fmla="*/ 31 w 141"/>
                <a:gd name="T65" fmla="*/ 347 h 379"/>
                <a:gd name="T66" fmla="*/ 22 w 141"/>
                <a:gd name="T67" fmla="*/ 324 h 379"/>
                <a:gd name="T68" fmla="*/ 7 w 141"/>
                <a:gd name="T69" fmla="*/ 264 h 379"/>
                <a:gd name="T70" fmla="*/ 0 w 141"/>
                <a:gd name="T71" fmla="*/ 190 h 379"/>
                <a:gd name="T72" fmla="*/ 3 w 141"/>
                <a:gd name="T73" fmla="*/ 152 h 379"/>
                <a:gd name="T74" fmla="*/ 12 w 141"/>
                <a:gd name="T75" fmla="*/ 84 h 379"/>
                <a:gd name="T76" fmla="*/ 26 w 141"/>
                <a:gd name="T77" fmla="*/ 44 h 379"/>
                <a:gd name="T78" fmla="*/ 37 w 141"/>
                <a:gd name="T79" fmla="*/ 23 h 379"/>
                <a:gd name="T80" fmla="*/ 50 w 141"/>
                <a:gd name="T81" fmla="*/ 8 h 379"/>
                <a:gd name="T82" fmla="*/ 64 w 141"/>
                <a:gd name="T83" fmla="*/ 2 h 379"/>
                <a:gd name="T84" fmla="*/ 71 w 141"/>
                <a:gd name="T85" fmla="*/ 31 h 379"/>
                <a:gd name="T86" fmla="*/ 65 w 141"/>
                <a:gd name="T87" fmla="*/ 31 h 379"/>
                <a:gd name="T88" fmla="*/ 53 w 141"/>
                <a:gd name="T89" fmla="*/ 38 h 379"/>
                <a:gd name="T90" fmla="*/ 42 w 141"/>
                <a:gd name="T91" fmla="*/ 50 h 379"/>
                <a:gd name="T92" fmla="*/ 29 w 141"/>
                <a:gd name="T93" fmla="*/ 77 h 379"/>
                <a:gd name="T94" fmla="*/ 17 w 141"/>
                <a:gd name="T95" fmla="*/ 128 h 379"/>
                <a:gd name="T96" fmla="*/ 12 w 141"/>
                <a:gd name="T97" fmla="*/ 190 h 379"/>
                <a:gd name="T98" fmla="*/ 14 w 141"/>
                <a:gd name="T99" fmla="*/ 222 h 379"/>
                <a:gd name="T100" fmla="*/ 22 w 141"/>
                <a:gd name="T101" fmla="*/ 279 h 379"/>
                <a:gd name="T102" fmla="*/ 38 w 141"/>
                <a:gd name="T103" fmla="*/ 321 h 379"/>
                <a:gd name="T104" fmla="*/ 48 w 141"/>
                <a:gd name="T105" fmla="*/ 336 h 379"/>
                <a:gd name="T106" fmla="*/ 59 w 141"/>
                <a:gd name="T107" fmla="*/ 346 h 379"/>
                <a:gd name="T108" fmla="*/ 71 w 141"/>
                <a:gd name="T109" fmla="*/ 34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1" h="379">
                  <a:moveTo>
                    <a:pt x="71" y="0"/>
                  </a:moveTo>
                  <a:lnTo>
                    <a:pt x="71" y="0"/>
                  </a:lnTo>
                  <a:lnTo>
                    <a:pt x="77" y="2"/>
                  </a:lnTo>
                  <a:lnTo>
                    <a:pt x="84" y="4"/>
                  </a:lnTo>
                  <a:lnTo>
                    <a:pt x="91" y="8"/>
                  </a:lnTo>
                  <a:lnTo>
                    <a:pt x="98" y="15"/>
                  </a:lnTo>
                  <a:lnTo>
                    <a:pt x="105" y="23"/>
                  </a:lnTo>
                  <a:lnTo>
                    <a:pt x="110" y="33"/>
                  </a:lnTo>
                  <a:lnTo>
                    <a:pt x="115" y="44"/>
                  </a:lnTo>
                  <a:lnTo>
                    <a:pt x="119" y="56"/>
                  </a:lnTo>
                  <a:lnTo>
                    <a:pt x="129" y="84"/>
                  </a:lnTo>
                  <a:lnTo>
                    <a:pt x="136" y="117"/>
                  </a:lnTo>
                  <a:lnTo>
                    <a:pt x="140" y="152"/>
                  </a:lnTo>
                  <a:lnTo>
                    <a:pt x="141" y="190"/>
                  </a:lnTo>
                  <a:lnTo>
                    <a:pt x="141" y="190"/>
                  </a:lnTo>
                  <a:lnTo>
                    <a:pt x="140" y="228"/>
                  </a:lnTo>
                  <a:lnTo>
                    <a:pt x="136" y="264"/>
                  </a:lnTo>
                  <a:lnTo>
                    <a:pt x="129" y="295"/>
                  </a:lnTo>
                  <a:lnTo>
                    <a:pt x="119" y="324"/>
                  </a:lnTo>
                  <a:lnTo>
                    <a:pt x="115" y="336"/>
                  </a:lnTo>
                  <a:lnTo>
                    <a:pt x="110" y="347"/>
                  </a:lnTo>
                  <a:lnTo>
                    <a:pt x="105" y="356"/>
                  </a:lnTo>
                  <a:lnTo>
                    <a:pt x="98" y="365"/>
                  </a:lnTo>
                  <a:lnTo>
                    <a:pt x="91" y="371"/>
                  </a:lnTo>
                  <a:lnTo>
                    <a:pt x="84" y="375"/>
                  </a:lnTo>
                  <a:lnTo>
                    <a:pt x="77" y="378"/>
                  </a:lnTo>
                  <a:lnTo>
                    <a:pt x="71" y="379"/>
                  </a:lnTo>
                  <a:lnTo>
                    <a:pt x="71" y="379"/>
                  </a:lnTo>
                  <a:lnTo>
                    <a:pt x="71" y="348"/>
                  </a:lnTo>
                  <a:lnTo>
                    <a:pt x="71" y="348"/>
                  </a:lnTo>
                  <a:lnTo>
                    <a:pt x="71" y="348"/>
                  </a:lnTo>
                  <a:lnTo>
                    <a:pt x="71" y="348"/>
                  </a:lnTo>
                  <a:lnTo>
                    <a:pt x="76" y="348"/>
                  </a:lnTo>
                  <a:lnTo>
                    <a:pt x="83" y="346"/>
                  </a:lnTo>
                  <a:lnTo>
                    <a:pt x="88" y="342"/>
                  </a:lnTo>
                  <a:lnTo>
                    <a:pt x="94" y="336"/>
                  </a:lnTo>
                  <a:lnTo>
                    <a:pt x="99" y="329"/>
                  </a:lnTo>
                  <a:lnTo>
                    <a:pt x="103" y="321"/>
                  </a:lnTo>
                  <a:lnTo>
                    <a:pt x="113" y="302"/>
                  </a:lnTo>
                  <a:lnTo>
                    <a:pt x="119" y="279"/>
                  </a:lnTo>
                  <a:lnTo>
                    <a:pt x="125" y="252"/>
                  </a:lnTo>
                  <a:lnTo>
                    <a:pt x="128" y="222"/>
                  </a:lnTo>
                  <a:lnTo>
                    <a:pt x="129" y="190"/>
                  </a:lnTo>
                  <a:lnTo>
                    <a:pt x="129" y="190"/>
                  </a:lnTo>
                  <a:lnTo>
                    <a:pt x="128" y="157"/>
                  </a:lnTo>
                  <a:lnTo>
                    <a:pt x="125" y="128"/>
                  </a:lnTo>
                  <a:lnTo>
                    <a:pt x="119" y="102"/>
                  </a:lnTo>
                  <a:lnTo>
                    <a:pt x="113" y="77"/>
                  </a:lnTo>
                  <a:lnTo>
                    <a:pt x="103" y="59"/>
                  </a:lnTo>
                  <a:lnTo>
                    <a:pt x="99" y="50"/>
                  </a:lnTo>
                  <a:lnTo>
                    <a:pt x="94" y="44"/>
                  </a:lnTo>
                  <a:lnTo>
                    <a:pt x="88" y="38"/>
                  </a:lnTo>
                  <a:lnTo>
                    <a:pt x="83" y="34"/>
                  </a:lnTo>
                  <a:lnTo>
                    <a:pt x="76" y="31"/>
                  </a:lnTo>
                  <a:lnTo>
                    <a:pt x="71" y="31"/>
                  </a:lnTo>
                  <a:lnTo>
                    <a:pt x="71" y="31"/>
                  </a:lnTo>
                  <a:lnTo>
                    <a:pt x="71" y="0"/>
                  </a:lnTo>
                  <a:lnTo>
                    <a:pt x="71" y="0"/>
                  </a:lnTo>
                  <a:close/>
                  <a:moveTo>
                    <a:pt x="71" y="379"/>
                  </a:moveTo>
                  <a:lnTo>
                    <a:pt x="71" y="379"/>
                  </a:lnTo>
                  <a:lnTo>
                    <a:pt x="64" y="378"/>
                  </a:lnTo>
                  <a:lnTo>
                    <a:pt x="57" y="375"/>
                  </a:lnTo>
                  <a:lnTo>
                    <a:pt x="50" y="371"/>
                  </a:lnTo>
                  <a:lnTo>
                    <a:pt x="44" y="365"/>
                  </a:lnTo>
                  <a:lnTo>
                    <a:pt x="37" y="356"/>
                  </a:lnTo>
                  <a:lnTo>
                    <a:pt x="31" y="347"/>
                  </a:lnTo>
                  <a:lnTo>
                    <a:pt x="26" y="336"/>
                  </a:lnTo>
                  <a:lnTo>
                    <a:pt x="22" y="324"/>
                  </a:lnTo>
                  <a:lnTo>
                    <a:pt x="12" y="295"/>
                  </a:lnTo>
                  <a:lnTo>
                    <a:pt x="7" y="264"/>
                  </a:lnTo>
                  <a:lnTo>
                    <a:pt x="3" y="228"/>
                  </a:lnTo>
                  <a:lnTo>
                    <a:pt x="0" y="190"/>
                  </a:lnTo>
                  <a:lnTo>
                    <a:pt x="0" y="190"/>
                  </a:lnTo>
                  <a:lnTo>
                    <a:pt x="3" y="152"/>
                  </a:lnTo>
                  <a:lnTo>
                    <a:pt x="7" y="117"/>
                  </a:lnTo>
                  <a:lnTo>
                    <a:pt x="12" y="84"/>
                  </a:lnTo>
                  <a:lnTo>
                    <a:pt x="22" y="56"/>
                  </a:lnTo>
                  <a:lnTo>
                    <a:pt x="26" y="44"/>
                  </a:lnTo>
                  <a:lnTo>
                    <a:pt x="31" y="33"/>
                  </a:lnTo>
                  <a:lnTo>
                    <a:pt x="37" y="23"/>
                  </a:lnTo>
                  <a:lnTo>
                    <a:pt x="44" y="15"/>
                  </a:lnTo>
                  <a:lnTo>
                    <a:pt x="50" y="8"/>
                  </a:lnTo>
                  <a:lnTo>
                    <a:pt x="57" y="4"/>
                  </a:lnTo>
                  <a:lnTo>
                    <a:pt x="64" y="2"/>
                  </a:lnTo>
                  <a:lnTo>
                    <a:pt x="71" y="0"/>
                  </a:lnTo>
                  <a:lnTo>
                    <a:pt x="71" y="31"/>
                  </a:lnTo>
                  <a:lnTo>
                    <a:pt x="71" y="31"/>
                  </a:lnTo>
                  <a:lnTo>
                    <a:pt x="65" y="31"/>
                  </a:lnTo>
                  <a:lnTo>
                    <a:pt x="59" y="34"/>
                  </a:lnTo>
                  <a:lnTo>
                    <a:pt x="53" y="38"/>
                  </a:lnTo>
                  <a:lnTo>
                    <a:pt x="48" y="44"/>
                  </a:lnTo>
                  <a:lnTo>
                    <a:pt x="42" y="50"/>
                  </a:lnTo>
                  <a:lnTo>
                    <a:pt x="38" y="59"/>
                  </a:lnTo>
                  <a:lnTo>
                    <a:pt x="29" y="77"/>
                  </a:lnTo>
                  <a:lnTo>
                    <a:pt x="22" y="102"/>
                  </a:lnTo>
                  <a:lnTo>
                    <a:pt x="17" y="128"/>
                  </a:lnTo>
                  <a:lnTo>
                    <a:pt x="14" y="157"/>
                  </a:lnTo>
                  <a:lnTo>
                    <a:pt x="12" y="190"/>
                  </a:lnTo>
                  <a:lnTo>
                    <a:pt x="12" y="190"/>
                  </a:lnTo>
                  <a:lnTo>
                    <a:pt x="14" y="222"/>
                  </a:lnTo>
                  <a:lnTo>
                    <a:pt x="17" y="252"/>
                  </a:lnTo>
                  <a:lnTo>
                    <a:pt x="22" y="279"/>
                  </a:lnTo>
                  <a:lnTo>
                    <a:pt x="29" y="302"/>
                  </a:lnTo>
                  <a:lnTo>
                    <a:pt x="38" y="321"/>
                  </a:lnTo>
                  <a:lnTo>
                    <a:pt x="42" y="329"/>
                  </a:lnTo>
                  <a:lnTo>
                    <a:pt x="48" y="336"/>
                  </a:lnTo>
                  <a:lnTo>
                    <a:pt x="53" y="342"/>
                  </a:lnTo>
                  <a:lnTo>
                    <a:pt x="59" y="346"/>
                  </a:lnTo>
                  <a:lnTo>
                    <a:pt x="65" y="348"/>
                  </a:lnTo>
                  <a:lnTo>
                    <a:pt x="71" y="348"/>
                  </a:lnTo>
                  <a:lnTo>
                    <a:pt x="71" y="379"/>
                  </a:lnTo>
                  <a:close/>
                </a:path>
              </a:pathLst>
            </a:custGeom>
            <a:solidFill>
              <a:srgbClr val="7CBE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22" name="Freeform 122"/>
            <p:cNvSpPr>
              <a:spLocks noEditPoints="1"/>
            </p:cNvSpPr>
            <p:nvPr/>
          </p:nvSpPr>
          <p:spPr bwMode="auto">
            <a:xfrm>
              <a:off x="2111376" y="1905000"/>
              <a:ext cx="601663" cy="220663"/>
            </a:xfrm>
            <a:custGeom>
              <a:avLst/>
              <a:gdLst>
                <a:gd name="T0" fmla="*/ 190 w 379"/>
                <a:gd name="T1" fmla="*/ 0 h 139"/>
                <a:gd name="T2" fmla="*/ 228 w 379"/>
                <a:gd name="T3" fmla="*/ 1 h 139"/>
                <a:gd name="T4" fmla="*/ 295 w 379"/>
                <a:gd name="T5" fmla="*/ 11 h 139"/>
                <a:gd name="T6" fmla="*/ 336 w 379"/>
                <a:gd name="T7" fmla="*/ 24 h 139"/>
                <a:gd name="T8" fmla="*/ 356 w 379"/>
                <a:gd name="T9" fmla="*/ 35 h 139"/>
                <a:gd name="T10" fmla="*/ 371 w 379"/>
                <a:gd name="T11" fmla="*/ 49 h 139"/>
                <a:gd name="T12" fmla="*/ 378 w 379"/>
                <a:gd name="T13" fmla="*/ 62 h 139"/>
                <a:gd name="T14" fmla="*/ 379 w 379"/>
                <a:gd name="T15" fmla="*/ 69 h 139"/>
                <a:gd name="T16" fmla="*/ 375 w 379"/>
                <a:gd name="T17" fmla="*/ 82 h 139"/>
                <a:gd name="T18" fmla="*/ 364 w 379"/>
                <a:gd name="T19" fmla="*/ 96 h 139"/>
                <a:gd name="T20" fmla="*/ 347 w 379"/>
                <a:gd name="T21" fmla="*/ 108 h 139"/>
                <a:gd name="T22" fmla="*/ 324 w 379"/>
                <a:gd name="T23" fmla="*/ 119 h 139"/>
                <a:gd name="T24" fmla="*/ 264 w 379"/>
                <a:gd name="T25" fmla="*/ 134 h 139"/>
                <a:gd name="T26" fmla="*/ 190 w 379"/>
                <a:gd name="T27" fmla="*/ 139 h 139"/>
                <a:gd name="T28" fmla="*/ 190 w 379"/>
                <a:gd name="T29" fmla="*/ 127 h 139"/>
                <a:gd name="T30" fmla="*/ 190 w 379"/>
                <a:gd name="T31" fmla="*/ 127 h 139"/>
                <a:gd name="T32" fmla="*/ 252 w 379"/>
                <a:gd name="T33" fmla="*/ 123 h 139"/>
                <a:gd name="T34" fmla="*/ 302 w 379"/>
                <a:gd name="T35" fmla="*/ 111 h 139"/>
                <a:gd name="T36" fmla="*/ 329 w 379"/>
                <a:gd name="T37" fmla="*/ 97 h 139"/>
                <a:gd name="T38" fmla="*/ 341 w 379"/>
                <a:gd name="T39" fmla="*/ 86 h 139"/>
                <a:gd name="T40" fmla="*/ 348 w 379"/>
                <a:gd name="T41" fmla="*/ 74 h 139"/>
                <a:gd name="T42" fmla="*/ 348 w 379"/>
                <a:gd name="T43" fmla="*/ 69 h 139"/>
                <a:gd name="T44" fmla="*/ 348 w 379"/>
                <a:gd name="T45" fmla="*/ 63 h 139"/>
                <a:gd name="T46" fmla="*/ 341 w 379"/>
                <a:gd name="T47" fmla="*/ 51 h 139"/>
                <a:gd name="T48" fmla="*/ 329 w 379"/>
                <a:gd name="T49" fmla="*/ 40 h 139"/>
                <a:gd name="T50" fmla="*/ 302 w 379"/>
                <a:gd name="T51" fmla="*/ 28 h 139"/>
                <a:gd name="T52" fmla="*/ 252 w 379"/>
                <a:gd name="T53" fmla="*/ 15 h 139"/>
                <a:gd name="T54" fmla="*/ 190 w 379"/>
                <a:gd name="T55" fmla="*/ 11 h 139"/>
                <a:gd name="T56" fmla="*/ 190 w 379"/>
                <a:gd name="T57" fmla="*/ 0 h 139"/>
                <a:gd name="T58" fmla="*/ 0 w 379"/>
                <a:gd name="T59" fmla="*/ 69 h 139"/>
                <a:gd name="T60" fmla="*/ 4 w 379"/>
                <a:gd name="T61" fmla="*/ 55 h 139"/>
                <a:gd name="T62" fmla="*/ 15 w 379"/>
                <a:gd name="T63" fmla="*/ 42 h 139"/>
                <a:gd name="T64" fmla="*/ 33 w 379"/>
                <a:gd name="T65" fmla="*/ 30 h 139"/>
                <a:gd name="T66" fmla="*/ 56 w 379"/>
                <a:gd name="T67" fmla="*/ 20 h 139"/>
                <a:gd name="T68" fmla="*/ 117 w 379"/>
                <a:gd name="T69" fmla="*/ 5 h 139"/>
                <a:gd name="T70" fmla="*/ 190 w 379"/>
                <a:gd name="T71" fmla="*/ 0 h 139"/>
                <a:gd name="T72" fmla="*/ 190 w 379"/>
                <a:gd name="T73" fmla="*/ 11 h 139"/>
                <a:gd name="T74" fmla="*/ 127 w 379"/>
                <a:gd name="T75" fmla="*/ 15 h 139"/>
                <a:gd name="T76" fmla="*/ 77 w 379"/>
                <a:gd name="T77" fmla="*/ 28 h 139"/>
                <a:gd name="T78" fmla="*/ 50 w 379"/>
                <a:gd name="T79" fmla="*/ 40 h 139"/>
                <a:gd name="T80" fmla="*/ 38 w 379"/>
                <a:gd name="T81" fmla="*/ 51 h 139"/>
                <a:gd name="T82" fmla="*/ 31 w 379"/>
                <a:gd name="T83" fmla="*/ 63 h 139"/>
                <a:gd name="T84" fmla="*/ 31 w 379"/>
                <a:gd name="T85" fmla="*/ 69 h 139"/>
                <a:gd name="T86" fmla="*/ 34 w 379"/>
                <a:gd name="T87" fmla="*/ 81 h 139"/>
                <a:gd name="T88" fmla="*/ 43 w 379"/>
                <a:gd name="T89" fmla="*/ 92 h 139"/>
                <a:gd name="T90" fmla="*/ 58 w 379"/>
                <a:gd name="T91" fmla="*/ 101 h 139"/>
                <a:gd name="T92" fmla="*/ 102 w 379"/>
                <a:gd name="T93" fmla="*/ 118 h 139"/>
                <a:gd name="T94" fmla="*/ 157 w 379"/>
                <a:gd name="T95" fmla="*/ 126 h 139"/>
                <a:gd name="T96" fmla="*/ 190 w 379"/>
                <a:gd name="T97" fmla="*/ 139 h 139"/>
                <a:gd name="T98" fmla="*/ 152 w 379"/>
                <a:gd name="T99" fmla="*/ 138 h 139"/>
                <a:gd name="T100" fmla="*/ 84 w 379"/>
                <a:gd name="T101" fmla="*/ 127 h 139"/>
                <a:gd name="T102" fmla="*/ 43 w 379"/>
                <a:gd name="T103" fmla="*/ 114 h 139"/>
                <a:gd name="T104" fmla="*/ 23 w 379"/>
                <a:gd name="T105" fmla="*/ 103 h 139"/>
                <a:gd name="T106" fmla="*/ 8 w 379"/>
                <a:gd name="T107" fmla="*/ 89 h 139"/>
                <a:gd name="T108" fmla="*/ 1 w 379"/>
                <a:gd name="T109" fmla="*/ 76 h 139"/>
                <a:gd name="T110" fmla="*/ 0 w 379"/>
                <a:gd name="T111"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9" h="139">
                  <a:moveTo>
                    <a:pt x="190" y="0"/>
                  </a:moveTo>
                  <a:lnTo>
                    <a:pt x="190" y="0"/>
                  </a:lnTo>
                  <a:lnTo>
                    <a:pt x="190" y="0"/>
                  </a:lnTo>
                  <a:lnTo>
                    <a:pt x="228" y="1"/>
                  </a:lnTo>
                  <a:lnTo>
                    <a:pt x="264" y="5"/>
                  </a:lnTo>
                  <a:lnTo>
                    <a:pt x="295" y="11"/>
                  </a:lnTo>
                  <a:lnTo>
                    <a:pt x="324" y="20"/>
                  </a:lnTo>
                  <a:lnTo>
                    <a:pt x="336" y="24"/>
                  </a:lnTo>
                  <a:lnTo>
                    <a:pt x="347" y="30"/>
                  </a:lnTo>
                  <a:lnTo>
                    <a:pt x="356" y="35"/>
                  </a:lnTo>
                  <a:lnTo>
                    <a:pt x="364" y="42"/>
                  </a:lnTo>
                  <a:lnTo>
                    <a:pt x="371" y="49"/>
                  </a:lnTo>
                  <a:lnTo>
                    <a:pt x="375" y="55"/>
                  </a:lnTo>
                  <a:lnTo>
                    <a:pt x="378" y="62"/>
                  </a:lnTo>
                  <a:lnTo>
                    <a:pt x="379" y="69"/>
                  </a:lnTo>
                  <a:lnTo>
                    <a:pt x="379" y="69"/>
                  </a:lnTo>
                  <a:lnTo>
                    <a:pt x="378" y="76"/>
                  </a:lnTo>
                  <a:lnTo>
                    <a:pt x="375" y="82"/>
                  </a:lnTo>
                  <a:lnTo>
                    <a:pt x="371" y="89"/>
                  </a:lnTo>
                  <a:lnTo>
                    <a:pt x="364" y="96"/>
                  </a:lnTo>
                  <a:lnTo>
                    <a:pt x="356" y="103"/>
                  </a:lnTo>
                  <a:lnTo>
                    <a:pt x="347" y="108"/>
                  </a:lnTo>
                  <a:lnTo>
                    <a:pt x="336" y="114"/>
                  </a:lnTo>
                  <a:lnTo>
                    <a:pt x="324" y="119"/>
                  </a:lnTo>
                  <a:lnTo>
                    <a:pt x="295" y="127"/>
                  </a:lnTo>
                  <a:lnTo>
                    <a:pt x="264" y="134"/>
                  </a:lnTo>
                  <a:lnTo>
                    <a:pt x="228" y="138"/>
                  </a:lnTo>
                  <a:lnTo>
                    <a:pt x="190" y="139"/>
                  </a:lnTo>
                  <a:lnTo>
                    <a:pt x="190" y="139"/>
                  </a:lnTo>
                  <a:lnTo>
                    <a:pt x="190" y="127"/>
                  </a:lnTo>
                  <a:lnTo>
                    <a:pt x="190" y="127"/>
                  </a:lnTo>
                  <a:lnTo>
                    <a:pt x="190" y="127"/>
                  </a:lnTo>
                  <a:lnTo>
                    <a:pt x="222" y="126"/>
                  </a:lnTo>
                  <a:lnTo>
                    <a:pt x="252" y="123"/>
                  </a:lnTo>
                  <a:lnTo>
                    <a:pt x="279" y="118"/>
                  </a:lnTo>
                  <a:lnTo>
                    <a:pt x="302" y="111"/>
                  </a:lnTo>
                  <a:lnTo>
                    <a:pt x="321" y="101"/>
                  </a:lnTo>
                  <a:lnTo>
                    <a:pt x="329" y="97"/>
                  </a:lnTo>
                  <a:lnTo>
                    <a:pt x="336" y="92"/>
                  </a:lnTo>
                  <a:lnTo>
                    <a:pt x="341" y="86"/>
                  </a:lnTo>
                  <a:lnTo>
                    <a:pt x="345" y="81"/>
                  </a:lnTo>
                  <a:lnTo>
                    <a:pt x="348" y="74"/>
                  </a:lnTo>
                  <a:lnTo>
                    <a:pt x="348" y="69"/>
                  </a:lnTo>
                  <a:lnTo>
                    <a:pt x="348" y="69"/>
                  </a:lnTo>
                  <a:lnTo>
                    <a:pt x="348" y="69"/>
                  </a:lnTo>
                  <a:lnTo>
                    <a:pt x="348" y="63"/>
                  </a:lnTo>
                  <a:lnTo>
                    <a:pt x="345" y="57"/>
                  </a:lnTo>
                  <a:lnTo>
                    <a:pt x="341" y="51"/>
                  </a:lnTo>
                  <a:lnTo>
                    <a:pt x="336" y="46"/>
                  </a:lnTo>
                  <a:lnTo>
                    <a:pt x="329" y="40"/>
                  </a:lnTo>
                  <a:lnTo>
                    <a:pt x="321" y="36"/>
                  </a:lnTo>
                  <a:lnTo>
                    <a:pt x="302" y="28"/>
                  </a:lnTo>
                  <a:lnTo>
                    <a:pt x="279" y="20"/>
                  </a:lnTo>
                  <a:lnTo>
                    <a:pt x="252" y="15"/>
                  </a:lnTo>
                  <a:lnTo>
                    <a:pt x="222" y="12"/>
                  </a:lnTo>
                  <a:lnTo>
                    <a:pt x="190" y="11"/>
                  </a:lnTo>
                  <a:lnTo>
                    <a:pt x="190" y="11"/>
                  </a:lnTo>
                  <a:lnTo>
                    <a:pt x="190" y="0"/>
                  </a:lnTo>
                  <a:close/>
                  <a:moveTo>
                    <a:pt x="0" y="69"/>
                  </a:moveTo>
                  <a:lnTo>
                    <a:pt x="0" y="69"/>
                  </a:lnTo>
                  <a:lnTo>
                    <a:pt x="1" y="62"/>
                  </a:lnTo>
                  <a:lnTo>
                    <a:pt x="4" y="55"/>
                  </a:lnTo>
                  <a:lnTo>
                    <a:pt x="8" y="49"/>
                  </a:lnTo>
                  <a:lnTo>
                    <a:pt x="15" y="42"/>
                  </a:lnTo>
                  <a:lnTo>
                    <a:pt x="23" y="36"/>
                  </a:lnTo>
                  <a:lnTo>
                    <a:pt x="33" y="30"/>
                  </a:lnTo>
                  <a:lnTo>
                    <a:pt x="43" y="24"/>
                  </a:lnTo>
                  <a:lnTo>
                    <a:pt x="56" y="20"/>
                  </a:lnTo>
                  <a:lnTo>
                    <a:pt x="84" y="11"/>
                  </a:lnTo>
                  <a:lnTo>
                    <a:pt x="117" y="5"/>
                  </a:lnTo>
                  <a:lnTo>
                    <a:pt x="152" y="1"/>
                  </a:lnTo>
                  <a:lnTo>
                    <a:pt x="190" y="0"/>
                  </a:lnTo>
                  <a:lnTo>
                    <a:pt x="190" y="11"/>
                  </a:lnTo>
                  <a:lnTo>
                    <a:pt x="190" y="11"/>
                  </a:lnTo>
                  <a:lnTo>
                    <a:pt x="157" y="12"/>
                  </a:lnTo>
                  <a:lnTo>
                    <a:pt x="127" y="15"/>
                  </a:lnTo>
                  <a:lnTo>
                    <a:pt x="102" y="20"/>
                  </a:lnTo>
                  <a:lnTo>
                    <a:pt x="77" y="28"/>
                  </a:lnTo>
                  <a:lnTo>
                    <a:pt x="58" y="36"/>
                  </a:lnTo>
                  <a:lnTo>
                    <a:pt x="50" y="40"/>
                  </a:lnTo>
                  <a:lnTo>
                    <a:pt x="43" y="46"/>
                  </a:lnTo>
                  <a:lnTo>
                    <a:pt x="38" y="51"/>
                  </a:lnTo>
                  <a:lnTo>
                    <a:pt x="34" y="57"/>
                  </a:lnTo>
                  <a:lnTo>
                    <a:pt x="31" y="63"/>
                  </a:lnTo>
                  <a:lnTo>
                    <a:pt x="31" y="69"/>
                  </a:lnTo>
                  <a:lnTo>
                    <a:pt x="31" y="69"/>
                  </a:lnTo>
                  <a:lnTo>
                    <a:pt x="31" y="74"/>
                  </a:lnTo>
                  <a:lnTo>
                    <a:pt x="34" y="81"/>
                  </a:lnTo>
                  <a:lnTo>
                    <a:pt x="38" y="86"/>
                  </a:lnTo>
                  <a:lnTo>
                    <a:pt x="43" y="92"/>
                  </a:lnTo>
                  <a:lnTo>
                    <a:pt x="50" y="97"/>
                  </a:lnTo>
                  <a:lnTo>
                    <a:pt x="58" y="101"/>
                  </a:lnTo>
                  <a:lnTo>
                    <a:pt x="77" y="111"/>
                  </a:lnTo>
                  <a:lnTo>
                    <a:pt x="102" y="118"/>
                  </a:lnTo>
                  <a:lnTo>
                    <a:pt x="127" y="123"/>
                  </a:lnTo>
                  <a:lnTo>
                    <a:pt x="157" y="126"/>
                  </a:lnTo>
                  <a:lnTo>
                    <a:pt x="190" y="127"/>
                  </a:lnTo>
                  <a:lnTo>
                    <a:pt x="190" y="139"/>
                  </a:lnTo>
                  <a:lnTo>
                    <a:pt x="190" y="139"/>
                  </a:lnTo>
                  <a:lnTo>
                    <a:pt x="152" y="138"/>
                  </a:lnTo>
                  <a:lnTo>
                    <a:pt x="117" y="134"/>
                  </a:lnTo>
                  <a:lnTo>
                    <a:pt x="84" y="127"/>
                  </a:lnTo>
                  <a:lnTo>
                    <a:pt x="56" y="119"/>
                  </a:lnTo>
                  <a:lnTo>
                    <a:pt x="43" y="114"/>
                  </a:lnTo>
                  <a:lnTo>
                    <a:pt x="33" y="108"/>
                  </a:lnTo>
                  <a:lnTo>
                    <a:pt x="23" y="103"/>
                  </a:lnTo>
                  <a:lnTo>
                    <a:pt x="15" y="96"/>
                  </a:lnTo>
                  <a:lnTo>
                    <a:pt x="8" y="89"/>
                  </a:lnTo>
                  <a:lnTo>
                    <a:pt x="4" y="82"/>
                  </a:lnTo>
                  <a:lnTo>
                    <a:pt x="1" y="76"/>
                  </a:lnTo>
                  <a:lnTo>
                    <a:pt x="0" y="69"/>
                  </a:lnTo>
                  <a:lnTo>
                    <a:pt x="0" y="69"/>
                  </a:lnTo>
                  <a:close/>
                </a:path>
              </a:pathLst>
            </a:custGeom>
            <a:solidFill>
              <a:srgbClr val="7CBE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23" name="Freeform 123"/>
            <p:cNvSpPr>
              <a:spLocks noEditPoints="1"/>
            </p:cNvSpPr>
            <p:nvPr/>
          </p:nvSpPr>
          <p:spPr bwMode="auto">
            <a:xfrm>
              <a:off x="2187576" y="1789113"/>
              <a:ext cx="450850" cy="452438"/>
            </a:xfrm>
            <a:custGeom>
              <a:avLst/>
              <a:gdLst>
                <a:gd name="T0" fmla="*/ 142 w 284"/>
                <a:gd name="T1" fmla="*/ 50 h 285"/>
                <a:gd name="T2" fmla="*/ 190 w 284"/>
                <a:gd name="T3" fmla="*/ 93 h 285"/>
                <a:gd name="T4" fmla="*/ 218 w 284"/>
                <a:gd name="T5" fmla="*/ 120 h 285"/>
                <a:gd name="T6" fmla="*/ 258 w 284"/>
                <a:gd name="T7" fmla="*/ 176 h 285"/>
                <a:gd name="T8" fmla="*/ 277 w 284"/>
                <a:gd name="T9" fmla="*/ 214 h 285"/>
                <a:gd name="T10" fmla="*/ 283 w 284"/>
                <a:gd name="T11" fmla="*/ 237 h 285"/>
                <a:gd name="T12" fmla="*/ 284 w 284"/>
                <a:gd name="T13" fmla="*/ 256 h 285"/>
                <a:gd name="T14" fmla="*/ 280 w 284"/>
                <a:gd name="T15" fmla="*/ 271 h 285"/>
                <a:gd name="T16" fmla="*/ 276 w 284"/>
                <a:gd name="T17" fmla="*/ 276 h 285"/>
                <a:gd name="T18" fmla="*/ 266 w 284"/>
                <a:gd name="T19" fmla="*/ 283 h 285"/>
                <a:gd name="T20" fmla="*/ 254 w 284"/>
                <a:gd name="T21" fmla="*/ 285 h 285"/>
                <a:gd name="T22" fmla="*/ 223 w 284"/>
                <a:gd name="T23" fmla="*/ 280 h 285"/>
                <a:gd name="T24" fmla="*/ 184 w 284"/>
                <a:gd name="T25" fmla="*/ 262 h 285"/>
                <a:gd name="T26" fmla="*/ 142 w 284"/>
                <a:gd name="T27" fmla="*/ 235 h 285"/>
                <a:gd name="T28" fmla="*/ 142 w 284"/>
                <a:gd name="T29" fmla="*/ 219 h 285"/>
                <a:gd name="T30" fmla="*/ 177 w 284"/>
                <a:gd name="T31" fmla="*/ 243 h 285"/>
                <a:gd name="T32" fmla="*/ 209 w 284"/>
                <a:gd name="T33" fmla="*/ 257 h 285"/>
                <a:gd name="T34" fmla="*/ 235 w 284"/>
                <a:gd name="T35" fmla="*/ 261 h 285"/>
                <a:gd name="T36" fmla="*/ 246 w 284"/>
                <a:gd name="T37" fmla="*/ 260 h 285"/>
                <a:gd name="T38" fmla="*/ 254 w 284"/>
                <a:gd name="T39" fmla="*/ 254 h 285"/>
                <a:gd name="T40" fmla="*/ 254 w 284"/>
                <a:gd name="T41" fmla="*/ 254 h 285"/>
                <a:gd name="T42" fmla="*/ 260 w 284"/>
                <a:gd name="T43" fmla="*/ 243 h 285"/>
                <a:gd name="T44" fmla="*/ 261 w 284"/>
                <a:gd name="T45" fmla="*/ 230 h 285"/>
                <a:gd name="T46" fmla="*/ 258 w 284"/>
                <a:gd name="T47" fmla="*/ 212 h 285"/>
                <a:gd name="T48" fmla="*/ 239 w 284"/>
                <a:gd name="T49" fmla="*/ 170 h 285"/>
                <a:gd name="T50" fmla="*/ 205 w 284"/>
                <a:gd name="T51" fmla="*/ 124 h 285"/>
                <a:gd name="T52" fmla="*/ 184 w 284"/>
                <a:gd name="T53" fmla="*/ 101 h 285"/>
                <a:gd name="T54" fmla="*/ 142 w 284"/>
                <a:gd name="T55" fmla="*/ 65 h 285"/>
                <a:gd name="T56" fmla="*/ 8 w 284"/>
                <a:gd name="T57" fmla="*/ 8 h 285"/>
                <a:gd name="T58" fmla="*/ 12 w 284"/>
                <a:gd name="T59" fmla="*/ 5 h 285"/>
                <a:gd name="T60" fmla="*/ 23 w 284"/>
                <a:gd name="T61" fmla="*/ 0 h 285"/>
                <a:gd name="T62" fmla="*/ 44 w 284"/>
                <a:gd name="T63" fmla="*/ 0 h 285"/>
                <a:gd name="T64" fmla="*/ 79 w 284"/>
                <a:gd name="T65" fmla="*/ 11 h 285"/>
                <a:gd name="T66" fmla="*/ 120 w 284"/>
                <a:gd name="T67" fmla="*/ 34 h 285"/>
                <a:gd name="T68" fmla="*/ 142 w 284"/>
                <a:gd name="T69" fmla="*/ 65 h 285"/>
                <a:gd name="T70" fmla="*/ 124 w 284"/>
                <a:gd name="T71" fmla="*/ 51 h 285"/>
                <a:gd name="T72" fmla="*/ 89 w 284"/>
                <a:gd name="T73" fmla="*/ 32 h 285"/>
                <a:gd name="T74" fmla="*/ 60 w 284"/>
                <a:gd name="T75" fmla="*/ 23 h 285"/>
                <a:gd name="T76" fmla="*/ 43 w 284"/>
                <a:gd name="T77" fmla="*/ 23 h 285"/>
                <a:gd name="T78" fmla="*/ 33 w 284"/>
                <a:gd name="T79" fmla="*/ 27 h 285"/>
                <a:gd name="T80" fmla="*/ 29 w 284"/>
                <a:gd name="T81" fmla="*/ 29 h 285"/>
                <a:gd name="T82" fmla="*/ 24 w 284"/>
                <a:gd name="T83" fmla="*/ 40 h 285"/>
                <a:gd name="T84" fmla="*/ 23 w 284"/>
                <a:gd name="T85" fmla="*/ 55 h 285"/>
                <a:gd name="T86" fmla="*/ 25 w 284"/>
                <a:gd name="T87" fmla="*/ 71 h 285"/>
                <a:gd name="T88" fmla="*/ 44 w 284"/>
                <a:gd name="T89" fmla="*/ 113 h 285"/>
                <a:gd name="T90" fmla="*/ 78 w 284"/>
                <a:gd name="T91" fmla="*/ 159 h 285"/>
                <a:gd name="T92" fmla="*/ 100 w 284"/>
                <a:gd name="T93" fmla="*/ 184 h 285"/>
                <a:gd name="T94" fmla="*/ 142 w 284"/>
                <a:gd name="T95" fmla="*/ 219 h 285"/>
                <a:gd name="T96" fmla="*/ 142 w 284"/>
                <a:gd name="T97" fmla="*/ 235 h 285"/>
                <a:gd name="T98" fmla="*/ 93 w 284"/>
                <a:gd name="T99" fmla="*/ 192 h 285"/>
                <a:gd name="T100" fmla="*/ 66 w 284"/>
                <a:gd name="T101" fmla="*/ 164 h 285"/>
                <a:gd name="T102" fmla="*/ 25 w 284"/>
                <a:gd name="T103" fmla="*/ 108 h 285"/>
                <a:gd name="T104" fmla="*/ 6 w 284"/>
                <a:gd name="T105" fmla="*/ 70 h 285"/>
                <a:gd name="T106" fmla="*/ 1 w 284"/>
                <a:gd name="T107" fmla="*/ 47 h 285"/>
                <a:gd name="T108" fmla="*/ 0 w 284"/>
                <a:gd name="T109" fmla="*/ 28 h 285"/>
                <a:gd name="T110" fmla="*/ 4 w 284"/>
                <a:gd name="T111" fmla="*/ 13 h 285"/>
                <a:gd name="T112" fmla="*/ 8 w 284"/>
                <a:gd name="T113"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4" h="285">
                  <a:moveTo>
                    <a:pt x="142" y="50"/>
                  </a:moveTo>
                  <a:lnTo>
                    <a:pt x="142" y="50"/>
                  </a:lnTo>
                  <a:lnTo>
                    <a:pt x="166" y="70"/>
                  </a:lnTo>
                  <a:lnTo>
                    <a:pt x="190" y="93"/>
                  </a:lnTo>
                  <a:lnTo>
                    <a:pt x="190" y="93"/>
                  </a:lnTo>
                  <a:lnTo>
                    <a:pt x="218" y="120"/>
                  </a:lnTo>
                  <a:lnTo>
                    <a:pt x="239" y="149"/>
                  </a:lnTo>
                  <a:lnTo>
                    <a:pt x="258" y="176"/>
                  </a:lnTo>
                  <a:lnTo>
                    <a:pt x="272" y="201"/>
                  </a:lnTo>
                  <a:lnTo>
                    <a:pt x="277" y="214"/>
                  </a:lnTo>
                  <a:lnTo>
                    <a:pt x="280" y="226"/>
                  </a:lnTo>
                  <a:lnTo>
                    <a:pt x="283" y="237"/>
                  </a:lnTo>
                  <a:lnTo>
                    <a:pt x="284" y="246"/>
                  </a:lnTo>
                  <a:lnTo>
                    <a:pt x="284" y="256"/>
                  </a:lnTo>
                  <a:lnTo>
                    <a:pt x="283" y="264"/>
                  </a:lnTo>
                  <a:lnTo>
                    <a:pt x="280" y="271"/>
                  </a:lnTo>
                  <a:lnTo>
                    <a:pt x="276" y="276"/>
                  </a:lnTo>
                  <a:lnTo>
                    <a:pt x="276" y="276"/>
                  </a:lnTo>
                  <a:lnTo>
                    <a:pt x="272" y="280"/>
                  </a:lnTo>
                  <a:lnTo>
                    <a:pt x="266" y="283"/>
                  </a:lnTo>
                  <a:lnTo>
                    <a:pt x="261" y="284"/>
                  </a:lnTo>
                  <a:lnTo>
                    <a:pt x="254" y="285"/>
                  </a:lnTo>
                  <a:lnTo>
                    <a:pt x="239" y="284"/>
                  </a:lnTo>
                  <a:lnTo>
                    <a:pt x="223" y="280"/>
                  </a:lnTo>
                  <a:lnTo>
                    <a:pt x="204" y="273"/>
                  </a:lnTo>
                  <a:lnTo>
                    <a:pt x="184" y="262"/>
                  </a:lnTo>
                  <a:lnTo>
                    <a:pt x="163" y="250"/>
                  </a:lnTo>
                  <a:lnTo>
                    <a:pt x="142" y="235"/>
                  </a:lnTo>
                  <a:lnTo>
                    <a:pt x="142" y="219"/>
                  </a:lnTo>
                  <a:lnTo>
                    <a:pt x="142" y="219"/>
                  </a:lnTo>
                  <a:lnTo>
                    <a:pt x="159" y="233"/>
                  </a:lnTo>
                  <a:lnTo>
                    <a:pt x="177" y="243"/>
                  </a:lnTo>
                  <a:lnTo>
                    <a:pt x="195" y="252"/>
                  </a:lnTo>
                  <a:lnTo>
                    <a:pt x="209" y="257"/>
                  </a:lnTo>
                  <a:lnTo>
                    <a:pt x="223" y="261"/>
                  </a:lnTo>
                  <a:lnTo>
                    <a:pt x="235" y="261"/>
                  </a:lnTo>
                  <a:lnTo>
                    <a:pt x="241" y="261"/>
                  </a:lnTo>
                  <a:lnTo>
                    <a:pt x="246" y="260"/>
                  </a:lnTo>
                  <a:lnTo>
                    <a:pt x="250" y="257"/>
                  </a:lnTo>
                  <a:lnTo>
                    <a:pt x="254" y="254"/>
                  </a:lnTo>
                  <a:lnTo>
                    <a:pt x="254" y="254"/>
                  </a:lnTo>
                  <a:lnTo>
                    <a:pt x="254" y="254"/>
                  </a:lnTo>
                  <a:lnTo>
                    <a:pt x="258" y="249"/>
                  </a:lnTo>
                  <a:lnTo>
                    <a:pt x="260" y="243"/>
                  </a:lnTo>
                  <a:lnTo>
                    <a:pt x="261" y="237"/>
                  </a:lnTo>
                  <a:lnTo>
                    <a:pt x="261" y="230"/>
                  </a:lnTo>
                  <a:lnTo>
                    <a:pt x="260" y="220"/>
                  </a:lnTo>
                  <a:lnTo>
                    <a:pt x="258" y="212"/>
                  </a:lnTo>
                  <a:lnTo>
                    <a:pt x="250" y="192"/>
                  </a:lnTo>
                  <a:lnTo>
                    <a:pt x="239" y="170"/>
                  </a:lnTo>
                  <a:lnTo>
                    <a:pt x="223" y="147"/>
                  </a:lnTo>
                  <a:lnTo>
                    <a:pt x="205" y="124"/>
                  </a:lnTo>
                  <a:lnTo>
                    <a:pt x="184" y="101"/>
                  </a:lnTo>
                  <a:lnTo>
                    <a:pt x="184" y="101"/>
                  </a:lnTo>
                  <a:lnTo>
                    <a:pt x="162" y="81"/>
                  </a:lnTo>
                  <a:lnTo>
                    <a:pt x="142" y="65"/>
                  </a:lnTo>
                  <a:lnTo>
                    <a:pt x="142" y="50"/>
                  </a:lnTo>
                  <a:close/>
                  <a:moveTo>
                    <a:pt x="8" y="8"/>
                  </a:moveTo>
                  <a:lnTo>
                    <a:pt x="8" y="8"/>
                  </a:lnTo>
                  <a:lnTo>
                    <a:pt x="12" y="5"/>
                  </a:lnTo>
                  <a:lnTo>
                    <a:pt x="17" y="2"/>
                  </a:lnTo>
                  <a:lnTo>
                    <a:pt x="23" y="0"/>
                  </a:lnTo>
                  <a:lnTo>
                    <a:pt x="29" y="0"/>
                  </a:lnTo>
                  <a:lnTo>
                    <a:pt x="44" y="0"/>
                  </a:lnTo>
                  <a:lnTo>
                    <a:pt x="60" y="4"/>
                  </a:lnTo>
                  <a:lnTo>
                    <a:pt x="79" y="11"/>
                  </a:lnTo>
                  <a:lnTo>
                    <a:pt x="100" y="21"/>
                  </a:lnTo>
                  <a:lnTo>
                    <a:pt x="120" y="34"/>
                  </a:lnTo>
                  <a:lnTo>
                    <a:pt x="142" y="50"/>
                  </a:lnTo>
                  <a:lnTo>
                    <a:pt x="142" y="65"/>
                  </a:lnTo>
                  <a:lnTo>
                    <a:pt x="142" y="65"/>
                  </a:lnTo>
                  <a:lnTo>
                    <a:pt x="124" y="51"/>
                  </a:lnTo>
                  <a:lnTo>
                    <a:pt x="107" y="40"/>
                  </a:lnTo>
                  <a:lnTo>
                    <a:pt x="89" y="32"/>
                  </a:lnTo>
                  <a:lnTo>
                    <a:pt x="74" y="27"/>
                  </a:lnTo>
                  <a:lnTo>
                    <a:pt x="60" y="23"/>
                  </a:lnTo>
                  <a:lnTo>
                    <a:pt x="48" y="23"/>
                  </a:lnTo>
                  <a:lnTo>
                    <a:pt x="43" y="23"/>
                  </a:lnTo>
                  <a:lnTo>
                    <a:pt x="37" y="24"/>
                  </a:lnTo>
                  <a:lnTo>
                    <a:pt x="33" y="27"/>
                  </a:lnTo>
                  <a:lnTo>
                    <a:pt x="29" y="29"/>
                  </a:lnTo>
                  <a:lnTo>
                    <a:pt x="29" y="29"/>
                  </a:lnTo>
                  <a:lnTo>
                    <a:pt x="25" y="35"/>
                  </a:lnTo>
                  <a:lnTo>
                    <a:pt x="24" y="40"/>
                  </a:lnTo>
                  <a:lnTo>
                    <a:pt x="23" y="47"/>
                  </a:lnTo>
                  <a:lnTo>
                    <a:pt x="23" y="55"/>
                  </a:lnTo>
                  <a:lnTo>
                    <a:pt x="24" y="63"/>
                  </a:lnTo>
                  <a:lnTo>
                    <a:pt x="25" y="71"/>
                  </a:lnTo>
                  <a:lnTo>
                    <a:pt x="33" y="92"/>
                  </a:lnTo>
                  <a:lnTo>
                    <a:pt x="44" y="113"/>
                  </a:lnTo>
                  <a:lnTo>
                    <a:pt x="60" y="136"/>
                  </a:lnTo>
                  <a:lnTo>
                    <a:pt x="78" y="159"/>
                  </a:lnTo>
                  <a:lnTo>
                    <a:pt x="100" y="184"/>
                  </a:lnTo>
                  <a:lnTo>
                    <a:pt x="100" y="184"/>
                  </a:lnTo>
                  <a:lnTo>
                    <a:pt x="121" y="203"/>
                  </a:lnTo>
                  <a:lnTo>
                    <a:pt x="142" y="219"/>
                  </a:lnTo>
                  <a:lnTo>
                    <a:pt x="142" y="235"/>
                  </a:lnTo>
                  <a:lnTo>
                    <a:pt x="142" y="235"/>
                  </a:lnTo>
                  <a:lnTo>
                    <a:pt x="117" y="215"/>
                  </a:lnTo>
                  <a:lnTo>
                    <a:pt x="93" y="192"/>
                  </a:lnTo>
                  <a:lnTo>
                    <a:pt x="93" y="192"/>
                  </a:lnTo>
                  <a:lnTo>
                    <a:pt x="66" y="164"/>
                  </a:lnTo>
                  <a:lnTo>
                    <a:pt x="44" y="135"/>
                  </a:lnTo>
                  <a:lnTo>
                    <a:pt x="25" y="108"/>
                  </a:lnTo>
                  <a:lnTo>
                    <a:pt x="12" y="82"/>
                  </a:lnTo>
                  <a:lnTo>
                    <a:pt x="6" y="70"/>
                  </a:lnTo>
                  <a:lnTo>
                    <a:pt x="4" y="58"/>
                  </a:lnTo>
                  <a:lnTo>
                    <a:pt x="1" y="47"/>
                  </a:lnTo>
                  <a:lnTo>
                    <a:pt x="0" y="38"/>
                  </a:lnTo>
                  <a:lnTo>
                    <a:pt x="0" y="28"/>
                  </a:lnTo>
                  <a:lnTo>
                    <a:pt x="1" y="20"/>
                  </a:lnTo>
                  <a:lnTo>
                    <a:pt x="4" y="13"/>
                  </a:lnTo>
                  <a:lnTo>
                    <a:pt x="8" y="8"/>
                  </a:lnTo>
                  <a:lnTo>
                    <a:pt x="8" y="8"/>
                  </a:lnTo>
                  <a:close/>
                </a:path>
              </a:pathLst>
            </a:custGeom>
            <a:solidFill>
              <a:srgbClr val="7CBE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24" name="Freeform 124"/>
            <p:cNvSpPr>
              <a:spLocks noEditPoints="1"/>
            </p:cNvSpPr>
            <p:nvPr/>
          </p:nvSpPr>
          <p:spPr bwMode="auto">
            <a:xfrm>
              <a:off x="2187576" y="1789113"/>
              <a:ext cx="450850" cy="452438"/>
            </a:xfrm>
            <a:custGeom>
              <a:avLst/>
              <a:gdLst>
                <a:gd name="T0" fmla="*/ 142 w 284"/>
                <a:gd name="T1" fmla="*/ 50 h 285"/>
                <a:gd name="T2" fmla="*/ 184 w 284"/>
                <a:gd name="T3" fmla="*/ 21 h 285"/>
                <a:gd name="T4" fmla="*/ 223 w 284"/>
                <a:gd name="T5" fmla="*/ 4 h 285"/>
                <a:gd name="T6" fmla="*/ 254 w 284"/>
                <a:gd name="T7" fmla="*/ 0 h 285"/>
                <a:gd name="T8" fmla="*/ 266 w 284"/>
                <a:gd name="T9" fmla="*/ 2 h 285"/>
                <a:gd name="T10" fmla="*/ 276 w 284"/>
                <a:gd name="T11" fmla="*/ 8 h 285"/>
                <a:gd name="T12" fmla="*/ 280 w 284"/>
                <a:gd name="T13" fmla="*/ 13 h 285"/>
                <a:gd name="T14" fmla="*/ 284 w 284"/>
                <a:gd name="T15" fmla="*/ 28 h 285"/>
                <a:gd name="T16" fmla="*/ 283 w 284"/>
                <a:gd name="T17" fmla="*/ 47 h 285"/>
                <a:gd name="T18" fmla="*/ 277 w 284"/>
                <a:gd name="T19" fmla="*/ 70 h 285"/>
                <a:gd name="T20" fmla="*/ 258 w 284"/>
                <a:gd name="T21" fmla="*/ 108 h 285"/>
                <a:gd name="T22" fmla="*/ 218 w 284"/>
                <a:gd name="T23" fmla="*/ 164 h 285"/>
                <a:gd name="T24" fmla="*/ 190 w 284"/>
                <a:gd name="T25" fmla="*/ 192 h 285"/>
                <a:gd name="T26" fmla="*/ 142 w 284"/>
                <a:gd name="T27" fmla="*/ 235 h 285"/>
                <a:gd name="T28" fmla="*/ 142 w 284"/>
                <a:gd name="T29" fmla="*/ 219 h 285"/>
                <a:gd name="T30" fmla="*/ 184 w 284"/>
                <a:gd name="T31" fmla="*/ 184 h 285"/>
                <a:gd name="T32" fmla="*/ 205 w 284"/>
                <a:gd name="T33" fmla="*/ 159 h 285"/>
                <a:gd name="T34" fmla="*/ 239 w 284"/>
                <a:gd name="T35" fmla="*/ 113 h 285"/>
                <a:gd name="T36" fmla="*/ 258 w 284"/>
                <a:gd name="T37" fmla="*/ 71 h 285"/>
                <a:gd name="T38" fmla="*/ 261 w 284"/>
                <a:gd name="T39" fmla="*/ 55 h 285"/>
                <a:gd name="T40" fmla="*/ 260 w 284"/>
                <a:gd name="T41" fmla="*/ 40 h 285"/>
                <a:gd name="T42" fmla="*/ 254 w 284"/>
                <a:gd name="T43" fmla="*/ 29 h 285"/>
                <a:gd name="T44" fmla="*/ 254 w 284"/>
                <a:gd name="T45" fmla="*/ 29 h 285"/>
                <a:gd name="T46" fmla="*/ 246 w 284"/>
                <a:gd name="T47" fmla="*/ 24 h 285"/>
                <a:gd name="T48" fmla="*/ 235 w 284"/>
                <a:gd name="T49" fmla="*/ 23 h 285"/>
                <a:gd name="T50" fmla="*/ 209 w 284"/>
                <a:gd name="T51" fmla="*/ 27 h 285"/>
                <a:gd name="T52" fmla="*/ 177 w 284"/>
                <a:gd name="T53" fmla="*/ 40 h 285"/>
                <a:gd name="T54" fmla="*/ 142 w 284"/>
                <a:gd name="T55" fmla="*/ 65 h 285"/>
                <a:gd name="T56" fmla="*/ 8 w 284"/>
                <a:gd name="T57" fmla="*/ 276 h 285"/>
                <a:gd name="T58" fmla="*/ 4 w 284"/>
                <a:gd name="T59" fmla="*/ 271 h 285"/>
                <a:gd name="T60" fmla="*/ 0 w 284"/>
                <a:gd name="T61" fmla="*/ 256 h 285"/>
                <a:gd name="T62" fmla="*/ 1 w 284"/>
                <a:gd name="T63" fmla="*/ 237 h 285"/>
                <a:gd name="T64" fmla="*/ 6 w 284"/>
                <a:gd name="T65" fmla="*/ 214 h 285"/>
                <a:gd name="T66" fmla="*/ 25 w 284"/>
                <a:gd name="T67" fmla="*/ 176 h 285"/>
                <a:gd name="T68" fmla="*/ 66 w 284"/>
                <a:gd name="T69" fmla="*/ 120 h 285"/>
                <a:gd name="T70" fmla="*/ 93 w 284"/>
                <a:gd name="T71" fmla="*/ 93 h 285"/>
                <a:gd name="T72" fmla="*/ 142 w 284"/>
                <a:gd name="T73" fmla="*/ 50 h 285"/>
                <a:gd name="T74" fmla="*/ 142 w 284"/>
                <a:gd name="T75" fmla="*/ 65 h 285"/>
                <a:gd name="T76" fmla="*/ 100 w 284"/>
                <a:gd name="T77" fmla="*/ 101 h 285"/>
                <a:gd name="T78" fmla="*/ 78 w 284"/>
                <a:gd name="T79" fmla="*/ 124 h 285"/>
                <a:gd name="T80" fmla="*/ 44 w 284"/>
                <a:gd name="T81" fmla="*/ 170 h 285"/>
                <a:gd name="T82" fmla="*/ 25 w 284"/>
                <a:gd name="T83" fmla="*/ 212 h 285"/>
                <a:gd name="T84" fmla="*/ 23 w 284"/>
                <a:gd name="T85" fmla="*/ 230 h 285"/>
                <a:gd name="T86" fmla="*/ 24 w 284"/>
                <a:gd name="T87" fmla="*/ 243 h 285"/>
                <a:gd name="T88" fmla="*/ 29 w 284"/>
                <a:gd name="T89" fmla="*/ 254 h 285"/>
                <a:gd name="T90" fmla="*/ 33 w 284"/>
                <a:gd name="T91" fmla="*/ 257 h 285"/>
                <a:gd name="T92" fmla="*/ 43 w 284"/>
                <a:gd name="T93" fmla="*/ 261 h 285"/>
                <a:gd name="T94" fmla="*/ 60 w 284"/>
                <a:gd name="T95" fmla="*/ 261 h 285"/>
                <a:gd name="T96" fmla="*/ 89 w 284"/>
                <a:gd name="T97" fmla="*/ 252 h 285"/>
                <a:gd name="T98" fmla="*/ 124 w 284"/>
                <a:gd name="T99" fmla="*/ 233 h 285"/>
                <a:gd name="T100" fmla="*/ 142 w 284"/>
                <a:gd name="T101" fmla="*/ 235 h 285"/>
                <a:gd name="T102" fmla="*/ 120 w 284"/>
                <a:gd name="T103" fmla="*/ 250 h 285"/>
                <a:gd name="T104" fmla="*/ 79 w 284"/>
                <a:gd name="T105" fmla="*/ 273 h 285"/>
                <a:gd name="T106" fmla="*/ 44 w 284"/>
                <a:gd name="T107" fmla="*/ 284 h 285"/>
                <a:gd name="T108" fmla="*/ 23 w 284"/>
                <a:gd name="T109" fmla="*/ 284 h 285"/>
                <a:gd name="T110" fmla="*/ 12 w 284"/>
                <a:gd name="T111" fmla="*/ 280 h 285"/>
                <a:gd name="T112" fmla="*/ 8 w 284"/>
                <a:gd name="T113" fmla="*/ 276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4" h="285">
                  <a:moveTo>
                    <a:pt x="142" y="50"/>
                  </a:moveTo>
                  <a:lnTo>
                    <a:pt x="142" y="50"/>
                  </a:lnTo>
                  <a:lnTo>
                    <a:pt x="163" y="34"/>
                  </a:lnTo>
                  <a:lnTo>
                    <a:pt x="184" y="21"/>
                  </a:lnTo>
                  <a:lnTo>
                    <a:pt x="204" y="11"/>
                  </a:lnTo>
                  <a:lnTo>
                    <a:pt x="223" y="4"/>
                  </a:lnTo>
                  <a:lnTo>
                    <a:pt x="239" y="0"/>
                  </a:lnTo>
                  <a:lnTo>
                    <a:pt x="254" y="0"/>
                  </a:lnTo>
                  <a:lnTo>
                    <a:pt x="261" y="0"/>
                  </a:lnTo>
                  <a:lnTo>
                    <a:pt x="266" y="2"/>
                  </a:lnTo>
                  <a:lnTo>
                    <a:pt x="272" y="4"/>
                  </a:lnTo>
                  <a:lnTo>
                    <a:pt x="276" y="8"/>
                  </a:lnTo>
                  <a:lnTo>
                    <a:pt x="276" y="8"/>
                  </a:lnTo>
                  <a:lnTo>
                    <a:pt x="280" y="13"/>
                  </a:lnTo>
                  <a:lnTo>
                    <a:pt x="283" y="20"/>
                  </a:lnTo>
                  <a:lnTo>
                    <a:pt x="284" y="28"/>
                  </a:lnTo>
                  <a:lnTo>
                    <a:pt x="284" y="38"/>
                  </a:lnTo>
                  <a:lnTo>
                    <a:pt x="283" y="47"/>
                  </a:lnTo>
                  <a:lnTo>
                    <a:pt x="280" y="58"/>
                  </a:lnTo>
                  <a:lnTo>
                    <a:pt x="277" y="70"/>
                  </a:lnTo>
                  <a:lnTo>
                    <a:pt x="272" y="82"/>
                  </a:lnTo>
                  <a:lnTo>
                    <a:pt x="258" y="108"/>
                  </a:lnTo>
                  <a:lnTo>
                    <a:pt x="239" y="135"/>
                  </a:lnTo>
                  <a:lnTo>
                    <a:pt x="218" y="164"/>
                  </a:lnTo>
                  <a:lnTo>
                    <a:pt x="190" y="192"/>
                  </a:lnTo>
                  <a:lnTo>
                    <a:pt x="190" y="192"/>
                  </a:lnTo>
                  <a:lnTo>
                    <a:pt x="166" y="215"/>
                  </a:lnTo>
                  <a:lnTo>
                    <a:pt x="142" y="235"/>
                  </a:lnTo>
                  <a:lnTo>
                    <a:pt x="142" y="219"/>
                  </a:lnTo>
                  <a:lnTo>
                    <a:pt x="142" y="219"/>
                  </a:lnTo>
                  <a:lnTo>
                    <a:pt x="162" y="203"/>
                  </a:lnTo>
                  <a:lnTo>
                    <a:pt x="184" y="184"/>
                  </a:lnTo>
                  <a:lnTo>
                    <a:pt x="184" y="184"/>
                  </a:lnTo>
                  <a:lnTo>
                    <a:pt x="205" y="159"/>
                  </a:lnTo>
                  <a:lnTo>
                    <a:pt x="223" y="136"/>
                  </a:lnTo>
                  <a:lnTo>
                    <a:pt x="239" y="113"/>
                  </a:lnTo>
                  <a:lnTo>
                    <a:pt x="250" y="92"/>
                  </a:lnTo>
                  <a:lnTo>
                    <a:pt x="258" y="71"/>
                  </a:lnTo>
                  <a:lnTo>
                    <a:pt x="260" y="63"/>
                  </a:lnTo>
                  <a:lnTo>
                    <a:pt x="261" y="55"/>
                  </a:lnTo>
                  <a:lnTo>
                    <a:pt x="261" y="47"/>
                  </a:lnTo>
                  <a:lnTo>
                    <a:pt x="260" y="40"/>
                  </a:lnTo>
                  <a:lnTo>
                    <a:pt x="258" y="35"/>
                  </a:lnTo>
                  <a:lnTo>
                    <a:pt x="254" y="29"/>
                  </a:lnTo>
                  <a:lnTo>
                    <a:pt x="254" y="29"/>
                  </a:lnTo>
                  <a:lnTo>
                    <a:pt x="254" y="29"/>
                  </a:lnTo>
                  <a:lnTo>
                    <a:pt x="250" y="27"/>
                  </a:lnTo>
                  <a:lnTo>
                    <a:pt x="246" y="24"/>
                  </a:lnTo>
                  <a:lnTo>
                    <a:pt x="241" y="23"/>
                  </a:lnTo>
                  <a:lnTo>
                    <a:pt x="235" y="23"/>
                  </a:lnTo>
                  <a:lnTo>
                    <a:pt x="223" y="23"/>
                  </a:lnTo>
                  <a:lnTo>
                    <a:pt x="209" y="27"/>
                  </a:lnTo>
                  <a:lnTo>
                    <a:pt x="195" y="32"/>
                  </a:lnTo>
                  <a:lnTo>
                    <a:pt x="177" y="40"/>
                  </a:lnTo>
                  <a:lnTo>
                    <a:pt x="159" y="51"/>
                  </a:lnTo>
                  <a:lnTo>
                    <a:pt x="142" y="65"/>
                  </a:lnTo>
                  <a:lnTo>
                    <a:pt x="142" y="50"/>
                  </a:lnTo>
                  <a:close/>
                  <a:moveTo>
                    <a:pt x="8" y="276"/>
                  </a:moveTo>
                  <a:lnTo>
                    <a:pt x="8" y="276"/>
                  </a:lnTo>
                  <a:lnTo>
                    <a:pt x="4" y="271"/>
                  </a:lnTo>
                  <a:lnTo>
                    <a:pt x="1" y="264"/>
                  </a:lnTo>
                  <a:lnTo>
                    <a:pt x="0" y="256"/>
                  </a:lnTo>
                  <a:lnTo>
                    <a:pt x="0" y="246"/>
                  </a:lnTo>
                  <a:lnTo>
                    <a:pt x="1" y="237"/>
                  </a:lnTo>
                  <a:lnTo>
                    <a:pt x="4" y="226"/>
                  </a:lnTo>
                  <a:lnTo>
                    <a:pt x="6" y="214"/>
                  </a:lnTo>
                  <a:lnTo>
                    <a:pt x="12" y="201"/>
                  </a:lnTo>
                  <a:lnTo>
                    <a:pt x="25" y="176"/>
                  </a:lnTo>
                  <a:lnTo>
                    <a:pt x="44" y="149"/>
                  </a:lnTo>
                  <a:lnTo>
                    <a:pt x="66" y="120"/>
                  </a:lnTo>
                  <a:lnTo>
                    <a:pt x="93" y="93"/>
                  </a:lnTo>
                  <a:lnTo>
                    <a:pt x="93" y="93"/>
                  </a:lnTo>
                  <a:lnTo>
                    <a:pt x="117" y="70"/>
                  </a:lnTo>
                  <a:lnTo>
                    <a:pt x="142" y="50"/>
                  </a:lnTo>
                  <a:lnTo>
                    <a:pt x="142" y="65"/>
                  </a:lnTo>
                  <a:lnTo>
                    <a:pt x="142" y="65"/>
                  </a:lnTo>
                  <a:lnTo>
                    <a:pt x="121" y="81"/>
                  </a:lnTo>
                  <a:lnTo>
                    <a:pt x="100" y="101"/>
                  </a:lnTo>
                  <a:lnTo>
                    <a:pt x="100" y="101"/>
                  </a:lnTo>
                  <a:lnTo>
                    <a:pt x="78" y="124"/>
                  </a:lnTo>
                  <a:lnTo>
                    <a:pt x="60" y="147"/>
                  </a:lnTo>
                  <a:lnTo>
                    <a:pt x="44" y="170"/>
                  </a:lnTo>
                  <a:lnTo>
                    <a:pt x="33" y="192"/>
                  </a:lnTo>
                  <a:lnTo>
                    <a:pt x="25" y="212"/>
                  </a:lnTo>
                  <a:lnTo>
                    <a:pt x="24" y="220"/>
                  </a:lnTo>
                  <a:lnTo>
                    <a:pt x="23" y="230"/>
                  </a:lnTo>
                  <a:lnTo>
                    <a:pt x="23" y="237"/>
                  </a:lnTo>
                  <a:lnTo>
                    <a:pt x="24" y="243"/>
                  </a:lnTo>
                  <a:lnTo>
                    <a:pt x="25" y="249"/>
                  </a:lnTo>
                  <a:lnTo>
                    <a:pt x="29" y="254"/>
                  </a:lnTo>
                  <a:lnTo>
                    <a:pt x="29" y="254"/>
                  </a:lnTo>
                  <a:lnTo>
                    <a:pt x="33" y="257"/>
                  </a:lnTo>
                  <a:lnTo>
                    <a:pt x="37" y="260"/>
                  </a:lnTo>
                  <a:lnTo>
                    <a:pt x="43" y="261"/>
                  </a:lnTo>
                  <a:lnTo>
                    <a:pt x="48" y="261"/>
                  </a:lnTo>
                  <a:lnTo>
                    <a:pt x="60" y="261"/>
                  </a:lnTo>
                  <a:lnTo>
                    <a:pt x="74" y="257"/>
                  </a:lnTo>
                  <a:lnTo>
                    <a:pt x="89" y="252"/>
                  </a:lnTo>
                  <a:lnTo>
                    <a:pt x="107" y="243"/>
                  </a:lnTo>
                  <a:lnTo>
                    <a:pt x="124" y="233"/>
                  </a:lnTo>
                  <a:lnTo>
                    <a:pt x="142" y="219"/>
                  </a:lnTo>
                  <a:lnTo>
                    <a:pt x="142" y="235"/>
                  </a:lnTo>
                  <a:lnTo>
                    <a:pt x="142" y="235"/>
                  </a:lnTo>
                  <a:lnTo>
                    <a:pt x="120" y="250"/>
                  </a:lnTo>
                  <a:lnTo>
                    <a:pt x="100" y="262"/>
                  </a:lnTo>
                  <a:lnTo>
                    <a:pt x="79" y="273"/>
                  </a:lnTo>
                  <a:lnTo>
                    <a:pt x="60" y="280"/>
                  </a:lnTo>
                  <a:lnTo>
                    <a:pt x="44" y="284"/>
                  </a:lnTo>
                  <a:lnTo>
                    <a:pt x="29" y="285"/>
                  </a:lnTo>
                  <a:lnTo>
                    <a:pt x="23" y="284"/>
                  </a:lnTo>
                  <a:lnTo>
                    <a:pt x="17" y="283"/>
                  </a:lnTo>
                  <a:lnTo>
                    <a:pt x="12" y="280"/>
                  </a:lnTo>
                  <a:lnTo>
                    <a:pt x="8" y="276"/>
                  </a:lnTo>
                  <a:lnTo>
                    <a:pt x="8" y="276"/>
                  </a:lnTo>
                  <a:close/>
                </a:path>
              </a:pathLst>
            </a:custGeom>
            <a:solidFill>
              <a:srgbClr val="7CBE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25" name="Freeform 125"/>
            <p:cNvSpPr>
              <a:spLocks/>
            </p:cNvSpPr>
            <p:nvPr/>
          </p:nvSpPr>
          <p:spPr bwMode="auto">
            <a:xfrm>
              <a:off x="2365376" y="1966913"/>
              <a:ext cx="92075" cy="95250"/>
            </a:xfrm>
            <a:custGeom>
              <a:avLst/>
              <a:gdLst>
                <a:gd name="T0" fmla="*/ 0 w 58"/>
                <a:gd name="T1" fmla="*/ 30 h 60"/>
                <a:gd name="T2" fmla="*/ 0 w 58"/>
                <a:gd name="T3" fmla="*/ 30 h 60"/>
                <a:gd name="T4" fmla="*/ 1 w 58"/>
                <a:gd name="T5" fmla="*/ 24 h 60"/>
                <a:gd name="T6" fmla="*/ 3 w 58"/>
                <a:gd name="T7" fmla="*/ 19 h 60"/>
                <a:gd name="T8" fmla="*/ 5 w 58"/>
                <a:gd name="T9" fmla="*/ 14 h 60"/>
                <a:gd name="T10" fmla="*/ 9 w 58"/>
                <a:gd name="T11" fmla="*/ 10 h 60"/>
                <a:gd name="T12" fmla="*/ 13 w 58"/>
                <a:gd name="T13" fmla="*/ 6 h 60"/>
                <a:gd name="T14" fmla="*/ 18 w 58"/>
                <a:gd name="T15" fmla="*/ 3 h 60"/>
                <a:gd name="T16" fmla="*/ 24 w 58"/>
                <a:gd name="T17" fmla="*/ 1 h 60"/>
                <a:gd name="T18" fmla="*/ 30 w 58"/>
                <a:gd name="T19" fmla="*/ 0 h 60"/>
                <a:gd name="T20" fmla="*/ 30 w 58"/>
                <a:gd name="T21" fmla="*/ 0 h 60"/>
                <a:gd name="T22" fmla="*/ 35 w 58"/>
                <a:gd name="T23" fmla="*/ 1 h 60"/>
                <a:gd name="T24" fmla="*/ 41 w 58"/>
                <a:gd name="T25" fmla="*/ 3 h 60"/>
                <a:gd name="T26" fmla="*/ 46 w 58"/>
                <a:gd name="T27" fmla="*/ 6 h 60"/>
                <a:gd name="T28" fmla="*/ 50 w 58"/>
                <a:gd name="T29" fmla="*/ 10 h 60"/>
                <a:gd name="T30" fmla="*/ 54 w 58"/>
                <a:gd name="T31" fmla="*/ 14 h 60"/>
                <a:gd name="T32" fmla="*/ 57 w 58"/>
                <a:gd name="T33" fmla="*/ 19 h 60"/>
                <a:gd name="T34" fmla="*/ 58 w 58"/>
                <a:gd name="T35" fmla="*/ 24 h 60"/>
                <a:gd name="T36" fmla="*/ 58 w 58"/>
                <a:gd name="T37" fmla="*/ 30 h 60"/>
                <a:gd name="T38" fmla="*/ 58 w 58"/>
                <a:gd name="T39" fmla="*/ 30 h 60"/>
                <a:gd name="T40" fmla="*/ 58 w 58"/>
                <a:gd name="T41" fmla="*/ 35 h 60"/>
                <a:gd name="T42" fmla="*/ 57 w 58"/>
                <a:gd name="T43" fmla="*/ 41 h 60"/>
                <a:gd name="T44" fmla="*/ 54 w 58"/>
                <a:gd name="T45" fmla="*/ 46 h 60"/>
                <a:gd name="T46" fmla="*/ 50 w 58"/>
                <a:gd name="T47" fmla="*/ 50 h 60"/>
                <a:gd name="T48" fmla="*/ 46 w 58"/>
                <a:gd name="T49" fmla="*/ 54 h 60"/>
                <a:gd name="T50" fmla="*/ 41 w 58"/>
                <a:gd name="T51" fmla="*/ 57 h 60"/>
                <a:gd name="T52" fmla="*/ 35 w 58"/>
                <a:gd name="T53" fmla="*/ 58 h 60"/>
                <a:gd name="T54" fmla="*/ 30 w 58"/>
                <a:gd name="T55" fmla="*/ 60 h 60"/>
                <a:gd name="T56" fmla="*/ 30 w 58"/>
                <a:gd name="T57" fmla="*/ 60 h 60"/>
                <a:gd name="T58" fmla="*/ 24 w 58"/>
                <a:gd name="T59" fmla="*/ 58 h 60"/>
                <a:gd name="T60" fmla="*/ 18 w 58"/>
                <a:gd name="T61" fmla="*/ 57 h 60"/>
                <a:gd name="T62" fmla="*/ 13 w 58"/>
                <a:gd name="T63" fmla="*/ 54 h 60"/>
                <a:gd name="T64" fmla="*/ 9 w 58"/>
                <a:gd name="T65" fmla="*/ 50 h 60"/>
                <a:gd name="T66" fmla="*/ 5 w 58"/>
                <a:gd name="T67" fmla="*/ 46 h 60"/>
                <a:gd name="T68" fmla="*/ 3 w 58"/>
                <a:gd name="T69" fmla="*/ 41 h 60"/>
                <a:gd name="T70" fmla="*/ 1 w 58"/>
                <a:gd name="T71" fmla="*/ 35 h 60"/>
                <a:gd name="T72" fmla="*/ 0 w 58"/>
                <a:gd name="T73" fmla="*/ 30 h 60"/>
                <a:gd name="T74" fmla="*/ 0 w 58"/>
                <a:gd name="T75"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60">
                  <a:moveTo>
                    <a:pt x="0" y="30"/>
                  </a:moveTo>
                  <a:lnTo>
                    <a:pt x="0" y="30"/>
                  </a:lnTo>
                  <a:lnTo>
                    <a:pt x="1" y="24"/>
                  </a:lnTo>
                  <a:lnTo>
                    <a:pt x="3" y="19"/>
                  </a:lnTo>
                  <a:lnTo>
                    <a:pt x="5" y="14"/>
                  </a:lnTo>
                  <a:lnTo>
                    <a:pt x="9" y="10"/>
                  </a:lnTo>
                  <a:lnTo>
                    <a:pt x="13" y="6"/>
                  </a:lnTo>
                  <a:lnTo>
                    <a:pt x="18" y="3"/>
                  </a:lnTo>
                  <a:lnTo>
                    <a:pt x="24" y="1"/>
                  </a:lnTo>
                  <a:lnTo>
                    <a:pt x="30" y="0"/>
                  </a:lnTo>
                  <a:lnTo>
                    <a:pt x="30" y="0"/>
                  </a:lnTo>
                  <a:lnTo>
                    <a:pt x="35" y="1"/>
                  </a:lnTo>
                  <a:lnTo>
                    <a:pt x="41" y="3"/>
                  </a:lnTo>
                  <a:lnTo>
                    <a:pt x="46" y="6"/>
                  </a:lnTo>
                  <a:lnTo>
                    <a:pt x="50" y="10"/>
                  </a:lnTo>
                  <a:lnTo>
                    <a:pt x="54" y="14"/>
                  </a:lnTo>
                  <a:lnTo>
                    <a:pt x="57" y="19"/>
                  </a:lnTo>
                  <a:lnTo>
                    <a:pt x="58" y="24"/>
                  </a:lnTo>
                  <a:lnTo>
                    <a:pt x="58" y="30"/>
                  </a:lnTo>
                  <a:lnTo>
                    <a:pt x="58" y="30"/>
                  </a:lnTo>
                  <a:lnTo>
                    <a:pt x="58" y="35"/>
                  </a:lnTo>
                  <a:lnTo>
                    <a:pt x="57" y="41"/>
                  </a:lnTo>
                  <a:lnTo>
                    <a:pt x="54" y="46"/>
                  </a:lnTo>
                  <a:lnTo>
                    <a:pt x="50" y="50"/>
                  </a:lnTo>
                  <a:lnTo>
                    <a:pt x="46" y="54"/>
                  </a:lnTo>
                  <a:lnTo>
                    <a:pt x="41" y="57"/>
                  </a:lnTo>
                  <a:lnTo>
                    <a:pt x="35" y="58"/>
                  </a:lnTo>
                  <a:lnTo>
                    <a:pt x="30" y="60"/>
                  </a:lnTo>
                  <a:lnTo>
                    <a:pt x="30" y="60"/>
                  </a:lnTo>
                  <a:lnTo>
                    <a:pt x="24" y="58"/>
                  </a:lnTo>
                  <a:lnTo>
                    <a:pt x="18" y="57"/>
                  </a:lnTo>
                  <a:lnTo>
                    <a:pt x="13" y="54"/>
                  </a:lnTo>
                  <a:lnTo>
                    <a:pt x="9" y="50"/>
                  </a:lnTo>
                  <a:lnTo>
                    <a:pt x="5" y="46"/>
                  </a:lnTo>
                  <a:lnTo>
                    <a:pt x="3" y="41"/>
                  </a:lnTo>
                  <a:lnTo>
                    <a:pt x="1" y="35"/>
                  </a:lnTo>
                  <a:lnTo>
                    <a:pt x="0" y="30"/>
                  </a:lnTo>
                  <a:lnTo>
                    <a:pt x="0" y="30"/>
                  </a:lnTo>
                  <a:close/>
                </a:path>
              </a:pathLst>
            </a:custGeom>
            <a:solidFill>
              <a:srgbClr val="7CBE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grpSp>
        <p:nvGrpSpPr>
          <p:cNvPr id="204" name="组合 203"/>
          <p:cNvGrpSpPr/>
          <p:nvPr/>
        </p:nvGrpSpPr>
        <p:grpSpPr>
          <a:xfrm>
            <a:off x="1425580" y="669446"/>
            <a:ext cx="380901" cy="484061"/>
            <a:chOff x="1493838" y="1541463"/>
            <a:chExt cx="381000" cy="484187"/>
          </a:xfrm>
        </p:grpSpPr>
        <p:sp>
          <p:nvSpPr>
            <p:cNvPr id="126" name="Freeform 126"/>
            <p:cNvSpPr>
              <a:spLocks noEditPoints="1"/>
            </p:cNvSpPr>
            <p:nvPr/>
          </p:nvSpPr>
          <p:spPr bwMode="auto">
            <a:xfrm>
              <a:off x="1493838" y="1546225"/>
              <a:ext cx="254000" cy="479425"/>
            </a:xfrm>
            <a:custGeom>
              <a:avLst/>
              <a:gdLst>
                <a:gd name="T0" fmla="*/ 160 w 160"/>
                <a:gd name="T1" fmla="*/ 0 h 302"/>
                <a:gd name="T2" fmla="*/ 160 w 160"/>
                <a:gd name="T3" fmla="*/ 302 h 302"/>
                <a:gd name="T4" fmla="*/ 94 w 160"/>
                <a:gd name="T5" fmla="*/ 302 h 302"/>
                <a:gd name="T6" fmla="*/ 94 w 160"/>
                <a:gd name="T7" fmla="*/ 261 h 302"/>
                <a:gd name="T8" fmla="*/ 136 w 160"/>
                <a:gd name="T9" fmla="*/ 261 h 302"/>
                <a:gd name="T10" fmla="*/ 136 w 160"/>
                <a:gd name="T11" fmla="*/ 116 h 302"/>
                <a:gd name="T12" fmla="*/ 136 w 160"/>
                <a:gd name="T13" fmla="*/ 116 h 302"/>
                <a:gd name="T14" fmla="*/ 94 w 160"/>
                <a:gd name="T15" fmla="*/ 189 h 302"/>
                <a:gd name="T16" fmla="*/ 94 w 160"/>
                <a:gd name="T17" fmla="*/ 124 h 302"/>
                <a:gd name="T18" fmla="*/ 160 w 160"/>
                <a:gd name="T19" fmla="*/ 0 h 302"/>
                <a:gd name="T20" fmla="*/ 94 w 160"/>
                <a:gd name="T21" fmla="*/ 302 h 302"/>
                <a:gd name="T22" fmla="*/ 0 w 160"/>
                <a:gd name="T23" fmla="*/ 302 h 302"/>
                <a:gd name="T24" fmla="*/ 94 w 160"/>
                <a:gd name="T25" fmla="*/ 124 h 302"/>
                <a:gd name="T26" fmla="*/ 94 w 160"/>
                <a:gd name="T27" fmla="*/ 189 h 302"/>
                <a:gd name="T28" fmla="*/ 53 w 160"/>
                <a:gd name="T29" fmla="*/ 261 h 302"/>
                <a:gd name="T30" fmla="*/ 94 w 160"/>
                <a:gd name="T31" fmla="*/ 261 h 302"/>
                <a:gd name="T32" fmla="*/ 94 w 160"/>
                <a:gd name="T33"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302">
                  <a:moveTo>
                    <a:pt x="160" y="0"/>
                  </a:moveTo>
                  <a:lnTo>
                    <a:pt x="160" y="302"/>
                  </a:lnTo>
                  <a:lnTo>
                    <a:pt x="94" y="302"/>
                  </a:lnTo>
                  <a:lnTo>
                    <a:pt x="94" y="261"/>
                  </a:lnTo>
                  <a:lnTo>
                    <a:pt x="136" y="261"/>
                  </a:lnTo>
                  <a:lnTo>
                    <a:pt x="136" y="116"/>
                  </a:lnTo>
                  <a:lnTo>
                    <a:pt x="136" y="116"/>
                  </a:lnTo>
                  <a:lnTo>
                    <a:pt x="94" y="189"/>
                  </a:lnTo>
                  <a:lnTo>
                    <a:pt x="94" y="124"/>
                  </a:lnTo>
                  <a:lnTo>
                    <a:pt x="160" y="0"/>
                  </a:lnTo>
                  <a:close/>
                  <a:moveTo>
                    <a:pt x="94" y="302"/>
                  </a:moveTo>
                  <a:lnTo>
                    <a:pt x="0" y="302"/>
                  </a:lnTo>
                  <a:lnTo>
                    <a:pt x="94" y="124"/>
                  </a:lnTo>
                  <a:lnTo>
                    <a:pt x="94" y="189"/>
                  </a:lnTo>
                  <a:lnTo>
                    <a:pt x="53" y="261"/>
                  </a:lnTo>
                  <a:lnTo>
                    <a:pt x="94" y="261"/>
                  </a:lnTo>
                  <a:lnTo>
                    <a:pt x="94" y="302"/>
                  </a:lnTo>
                  <a:close/>
                </a:path>
              </a:pathLst>
            </a:custGeom>
            <a:solidFill>
              <a:srgbClr val="EDCD2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27" name="Rectangle 127"/>
            <p:cNvSpPr>
              <a:spLocks noChangeArrowheads="1"/>
            </p:cNvSpPr>
            <p:nvPr/>
          </p:nvSpPr>
          <p:spPr bwMode="auto">
            <a:xfrm>
              <a:off x="1811338" y="1541463"/>
              <a:ext cx="63500" cy="471488"/>
            </a:xfrm>
            <a:prstGeom prst="rect">
              <a:avLst/>
            </a:prstGeom>
            <a:solidFill>
              <a:srgbClr val="EDCD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sp>
        <p:nvSpPr>
          <p:cNvPr id="128" name="Freeform 128"/>
          <p:cNvSpPr>
            <a:spLocks noEditPoints="1"/>
          </p:cNvSpPr>
          <p:nvPr/>
        </p:nvSpPr>
        <p:spPr bwMode="auto">
          <a:xfrm>
            <a:off x="3341194" y="3035792"/>
            <a:ext cx="507868" cy="396772"/>
          </a:xfrm>
          <a:custGeom>
            <a:avLst/>
            <a:gdLst>
              <a:gd name="T0" fmla="*/ 298 w 320"/>
              <a:gd name="T1" fmla="*/ 57 h 250"/>
              <a:gd name="T2" fmla="*/ 320 w 320"/>
              <a:gd name="T3" fmla="*/ 138 h 250"/>
              <a:gd name="T4" fmla="*/ 303 w 320"/>
              <a:gd name="T5" fmla="*/ 212 h 250"/>
              <a:gd name="T6" fmla="*/ 271 w 320"/>
              <a:gd name="T7" fmla="*/ 245 h 250"/>
              <a:gd name="T8" fmla="*/ 263 w 320"/>
              <a:gd name="T9" fmla="*/ 233 h 250"/>
              <a:gd name="T10" fmla="*/ 279 w 320"/>
              <a:gd name="T11" fmla="*/ 214 h 250"/>
              <a:gd name="T12" fmla="*/ 276 w 320"/>
              <a:gd name="T13" fmla="*/ 191 h 250"/>
              <a:gd name="T14" fmla="*/ 261 w 320"/>
              <a:gd name="T15" fmla="*/ 165 h 250"/>
              <a:gd name="T16" fmla="*/ 287 w 320"/>
              <a:gd name="T17" fmla="*/ 165 h 250"/>
              <a:gd name="T18" fmla="*/ 299 w 320"/>
              <a:gd name="T19" fmla="*/ 153 h 250"/>
              <a:gd name="T20" fmla="*/ 299 w 320"/>
              <a:gd name="T21" fmla="*/ 126 h 250"/>
              <a:gd name="T22" fmla="*/ 283 w 320"/>
              <a:gd name="T23" fmla="*/ 112 h 250"/>
              <a:gd name="T24" fmla="*/ 261 w 320"/>
              <a:gd name="T25" fmla="*/ 100 h 250"/>
              <a:gd name="T26" fmla="*/ 278 w 320"/>
              <a:gd name="T27" fmla="*/ 96 h 250"/>
              <a:gd name="T28" fmla="*/ 287 w 320"/>
              <a:gd name="T29" fmla="*/ 74 h 250"/>
              <a:gd name="T30" fmla="*/ 280 w 320"/>
              <a:gd name="T31" fmla="*/ 58 h 250"/>
              <a:gd name="T32" fmla="*/ 238 w 320"/>
              <a:gd name="T33" fmla="*/ 8 h 250"/>
              <a:gd name="T34" fmla="*/ 261 w 320"/>
              <a:gd name="T35" fmla="*/ 50 h 250"/>
              <a:gd name="T36" fmla="*/ 242 w 320"/>
              <a:gd name="T37" fmla="*/ 59 h 250"/>
              <a:gd name="T38" fmla="*/ 238 w 320"/>
              <a:gd name="T39" fmla="*/ 34 h 250"/>
              <a:gd name="T40" fmla="*/ 261 w 320"/>
              <a:gd name="T41" fmla="*/ 247 h 250"/>
              <a:gd name="T42" fmla="*/ 244 w 320"/>
              <a:gd name="T43" fmla="*/ 235 h 250"/>
              <a:gd name="T44" fmla="*/ 261 w 320"/>
              <a:gd name="T45" fmla="*/ 247 h 250"/>
              <a:gd name="T46" fmla="*/ 261 w 320"/>
              <a:gd name="T47" fmla="*/ 113 h 250"/>
              <a:gd name="T48" fmla="*/ 245 w 320"/>
              <a:gd name="T49" fmla="*/ 135 h 250"/>
              <a:gd name="T50" fmla="*/ 252 w 320"/>
              <a:gd name="T51" fmla="*/ 155 h 250"/>
              <a:gd name="T52" fmla="*/ 256 w 320"/>
              <a:gd name="T53" fmla="*/ 174 h 250"/>
              <a:gd name="T54" fmla="*/ 238 w 320"/>
              <a:gd name="T55" fmla="*/ 82 h 250"/>
              <a:gd name="T56" fmla="*/ 255 w 320"/>
              <a:gd name="T57" fmla="*/ 100 h 250"/>
              <a:gd name="T58" fmla="*/ 238 w 320"/>
              <a:gd name="T59" fmla="*/ 8 h 250"/>
              <a:gd name="T60" fmla="*/ 234 w 320"/>
              <a:gd name="T61" fmla="*/ 20 h 250"/>
              <a:gd name="T62" fmla="*/ 219 w 320"/>
              <a:gd name="T63" fmla="*/ 2 h 250"/>
              <a:gd name="T64" fmla="*/ 219 w 320"/>
              <a:gd name="T65" fmla="*/ 215 h 250"/>
              <a:gd name="T66" fmla="*/ 229 w 320"/>
              <a:gd name="T67" fmla="*/ 227 h 250"/>
              <a:gd name="T68" fmla="*/ 238 w 320"/>
              <a:gd name="T69" fmla="*/ 39 h 250"/>
              <a:gd name="T70" fmla="*/ 238 w 320"/>
              <a:gd name="T71" fmla="*/ 174 h 250"/>
              <a:gd name="T72" fmla="*/ 226 w 320"/>
              <a:gd name="T73" fmla="*/ 184 h 250"/>
              <a:gd name="T74" fmla="*/ 225 w 320"/>
              <a:gd name="T75" fmla="*/ 51 h 250"/>
              <a:gd name="T76" fmla="*/ 238 w 320"/>
              <a:gd name="T77" fmla="*/ 39 h 250"/>
              <a:gd name="T78" fmla="*/ 134 w 320"/>
              <a:gd name="T79" fmla="*/ 8 h 250"/>
              <a:gd name="T80" fmla="*/ 219 w 320"/>
              <a:gd name="T81" fmla="*/ 2 h 250"/>
              <a:gd name="T82" fmla="*/ 211 w 320"/>
              <a:gd name="T83" fmla="*/ 16 h 250"/>
              <a:gd name="T84" fmla="*/ 203 w 320"/>
              <a:gd name="T85" fmla="*/ 42 h 250"/>
              <a:gd name="T86" fmla="*/ 219 w 320"/>
              <a:gd name="T87" fmla="*/ 53 h 250"/>
              <a:gd name="T88" fmla="*/ 218 w 320"/>
              <a:gd name="T89" fmla="*/ 210 h 250"/>
              <a:gd name="T90" fmla="*/ 194 w 320"/>
              <a:gd name="T91" fmla="*/ 230 h 250"/>
              <a:gd name="T92" fmla="*/ 125 w 320"/>
              <a:gd name="T93" fmla="*/ 192 h 250"/>
              <a:gd name="T94" fmla="*/ 68 w 320"/>
              <a:gd name="T95" fmla="*/ 164 h 250"/>
              <a:gd name="T96" fmla="*/ 84 w 320"/>
              <a:gd name="T97" fmla="*/ 159 h 250"/>
              <a:gd name="T98" fmla="*/ 104 w 320"/>
              <a:gd name="T99" fmla="*/ 131 h 250"/>
              <a:gd name="T100" fmla="*/ 95 w 320"/>
              <a:gd name="T101" fmla="*/ 100 h 250"/>
              <a:gd name="T102" fmla="*/ 0 w 320"/>
              <a:gd name="T103" fmla="*/ 136 h 250"/>
              <a:gd name="T104" fmla="*/ 5 w 320"/>
              <a:gd name="T105" fmla="*/ 96 h 250"/>
              <a:gd name="T106" fmla="*/ 45 w 320"/>
              <a:gd name="T107" fmla="*/ 44 h 250"/>
              <a:gd name="T108" fmla="*/ 68 w 320"/>
              <a:gd name="T109" fmla="*/ 88 h 250"/>
              <a:gd name="T110" fmla="*/ 38 w 320"/>
              <a:gd name="T111" fmla="*/ 101 h 250"/>
              <a:gd name="T112" fmla="*/ 31 w 320"/>
              <a:gd name="T113" fmla="*/ 135 h 250"/>
              <a:gd name="T114" fmla="*/ 57 w 320"/>
              <a:gd name="T115" fmla="*/ 162 h 250"/>
              <a:gd name="T116" fmla="*/ 42 w 320"/>
              <a:gd name="T117" fmla="*/ 189 h 250"/>
              <a:gd name="T118" fmla="*/ 3 w 320"/>
              <a:gd name="T119" fmla="*/ 1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0" h="250">
                <a:moveTo>
                  <a:pt x="261" y="19"/>
                </a:moveTo>
                <a:lnTo>
                  <a:pt x="261" y="19"/>
                </a:lnTo>
                <a:lnTo>
                  <a:pt x="276" y="30"/>
                </a:lnTo>
                <a:lnTo>
                  <a:pt x="288" y="42"/>
                </a:lnTo>
                <a:lnTo>
                  <a:pt x="298" y="57"/>
                </a:lnTo>
                <a:lnTo>
                  <a:pt x="306" y="71"/>
                </a:lnTo>
                <a:lnTo>
                  <a:pt x="312" y="88"/>
                </a:lnTo>
                <a:lnTo>
                  <a:pt x="316" y="104"/>
                </a:lnTo>
                <a:lnTo>
                  <a:pt x="318" y="120"/>
                </a:lnTo>
                <a:lnTo>
                  <a:pt x="320" y="138"/>
                </a:lnTo>
                <a:lnTo>
                  <a:pt x="320" y="154"/>
                </a:lnTo>
                <a:lnTo>
                  <a:pt x="317" y="170"/>
                </a:lnTo>
                <a:lnTo>
                  <a:pt x="314" y="185"/>
                </a:lnTo>
                <a:lnTo>
                  <a:pt x="310" y="200"/>
                </a:lnTo>
                <a:lnTo>
                  <a:pt x="303" y="212"/>
                </a:lnTo>
                <a:lnTo>
                  <a:pt x="297" y="223"/>
                </a:lnTo>
                <a:lnTo>
                  <a:pt x="290" y="233"/>
                </a:lnTo>
                <a:lnTo>
                  <a:pt x="282" y="239"/>
                </a:lnTo>
                <a:lnTo>
                  <a:pt x="282" y="239"/>
                </a:lnTo>
                <a:lnTo>
                  <a:pt x="271" y="245"/>
                </a:lnTo>
                <a:lnTo>
                  <a:pt x="261" y="247"/>
                </a:lnTo>
                <a:lnTo>
                  <a:pt x="261" y="233"/>
                </a:lnTo>
                <a:lnTo>
                  <a:pt x="261" y="233"/>
                </a:lnTo>
                <a:lnTo>
                  <a:pt x="263" y="233"/>
                </a:lnTo>
                <a:lnTo>
                  <a:pt x="263" y="233"/>
                </a:lnTo>
                <a:lnTo>
                  <a:pt x="263" y="233"/>
                </a:lnTo>
                <a:lnTo>
                  <a:pt x="268" y="229"/>
                </a:lnTo>
                <a:lnTo>
                  <a:pt x="272" y="224"/>
                </a:lnTo>
                <a:lnTo>
                  <a:pt x="276" y="219"/>
                </a:lnTo>
                <a:lnTo>
                  <a:pt x="279" y="214"/>
                </a:lnTo>
                <a:lnTo>
                  <a:pt x="280" y="208"/>
                </a:lnTo>
                <a:lnTo>
                  <a:pt x="280" y="203"/>
                </a:lnTo>
                <a:lnTo>
                  <a:pt x="279" y="196"/>
                </a:lnTo>
                <a:lnTo>
                  <a:pt x="276" y="191"/>
                </a:lnTo>
                <a:lnTo>
                  <a:pt x="276" y="191"/>
                </a:lnTo>
                <a:lnTo>
                  <a:pt x="274" y="185"/>
                </a:lnTo>
                <a:lnTo>
                  <a:pt x="271" y="181"/>
                </a:lnTo>
                <a:lnTo>
                  <a:pt x="267" y="178"/>
                </a:lnTo>
                <a:lnTo>
                  <a:pt x="261" y="176"/>
                </a:lnTo>
                <a:lnTo>
                  <a:pt x="261" y="165"/>
                </a:lnTo>
                <a:lnTo>
                  <a:pt x="261" y="165"/>
                </a:lnTo>
                <a:lnTo>
                  <a:pt x="268" y="168"/>
                </a:lnTo>
                <a:lnTo>
                  <a:pt x="275" y="168"/>
                </a:lnTo>
                <a:lnTo>
                  <a:pt x="280" y="168"/>
                </a:lnTo>
                <a:lnTo>
                  <a:pt x="287" y="165"/>
                </a:lnTo>
                <a:lnTo>
                  <a:pt x="287" y="165"/>
                </a:lnTo>
                <a:lnTo>
                  <a:pt x="287" y="165"/>
                </a:lnTo>
                <a:lnTo>
                  <a:pt x="293" y="162"/>
                </a:lnTo>
                <a:lnTo>
                  <a:pt x="297" y="158"/>
                </a:lnTo>
                <a:lnTo>
                  <a:pt x="299" y="153"/>
                </a:lnTo>
                <a:lnTo>
                  <a:pt x="302" y="149"/>
                </a:lnTo>
                <a:lnTo>
                  <a:pt x="303" y="143"/>
                </a:lnTo>
                <a:lnTo>
                  <a:pt x="303" y="136"/>
                </a:lnTo>
                <a:lnTo>
                  <a:pt x="302" y="131"/>
                </a:lnTo>
                <a:lnTo>
                  <a:pt x="299" y="126"/>
                </a:lnTo>
                <a:lnTo>
                  <a:pt x="299" y="126"/>
                </a:lnTo>
                <a:lnTo>
                  <a:pt x="297" y="122"/>
                </a:lnTo>
                <a:lnTo>
                  <a:pt x="293" y="118"/>
                </a:lnTo>
                <a:lnTo>
                  <a:pt x="288" y="113"/>
                </a:lnTo>
                <a:lnTo>
                  <a:pt x="283" y="112"/>
                </a:lnTo>
                <a:lnTo>
                  <a:pt x="279" y="111"/>
                </a:lnTo>
                <a:lnTo>
                  <a:pt x="272" y="109"/>
                </a:lnTo>
                <a:lnTo>
                  <a:pt x="267" y="111"/>
                </a:lnTo>
                <a:lnTo>
                  <a:pt x="261" y="112"/>
                </a:lnTo>
                <a:lnTo>
                  <a:pt x="261" y="100"/>
                </a:lnTo>
                <a:lnTo>
                  <a:pt x="261" y="100"/>
                </a:lnTo>
                <a:lnTo>
                  <a:pt x="268" y="100"/>
                </a:lnTo>
                <a:lnTo>
                  <a:pt x="274" y="99"/>
                </a:lnTo>
                <a:lnTo>
                  <a:pt x="274" y="99"/>
                </a:lnTo>
                <a:lnTo>
                  <a:pt x="278" y="96"/>
                </a:lnTo>
                <a:lnTo>
                  <a:pt x="282" y="92"/>
                </a:lnTo>
                <a:lnTo>
                  <a:pt x="284" y="88"/>
                </a:lnTo>
                <a:lnTo>
                  <a:pt x="286" y="84"/>
                </a:lnTo>
                <a:lnTo>
                  <a:pt x="287" y="78"/>
                </a:lnTo>
                <a:lnTo>
                  <a:pt x="287" y="74"/>
                </a:lnTo>
                <a:lnTo>
                  <a:pt x="286" y="69"/>
                </a:lnTo>
                <a:lnTo>
                  <a:pt x="284" y="63"/>
                </a:lnTo>
                <a:lnTo>
                  <a:pt x="284" y="63"/>
                </a:lnTo>
                <a:lnTo>
                  <a:pt x="284" y="63"/>
                </a:lnTo>
                <a:lnTo>
                  <a:pt x="280" y="58"/>
                </a:lnTo>
                <a:lnTo>
                  <a:pt x="275" y="54"/>
                </a:lnTo>
                <a:lnTo>
                  <a:pt x="270" y="51"/>
                </a:lnTo>
                <a:lnTo>
                  <a:pt x="261" y="50"/>
                </a:lnTo>
                <a:lnTo>
                  <a:pt x="261" y="19"/>
                </a:lnTo>
                <a:close/>
                <a:moveTo>
                  <a:pt x="238" y="8"/>
                </a:moveTo>
                <a:lnTo>
                  <a:pt x="238" y="8"/>
                </a:lnTo>
                <a:lnTo>
                  <a:pt x="251" y="12"/>
                </a:lnTo>
                <a:lnTo>
                  <a:pt x="261" y="19"/>
                </a:lnTo>
                <a:lnTo>
                  <a:pt x="261" y="50"/>
                </a:lnTo>
                <a:lnTo>
                  <a:pt x="261" y="50"/>
                </a:lnTo>
                <a:lnTo>
                  <a:pt x="256" y="50"/>
                </a:lnTo>
                <a:lnTo>
                  <a:pt x="251" y="53"/>
                </a:lnTo>
                <a:lnTo>
                  <a:pt x="251" y="53"/>
                </a:lnTo>
                <a:lnTo>
                  <a:pt x="247" y="55"/>
                </a:lnTo>
                <a:lnTo>
                  <a:pt x="242" y="59"/>
                </a:lnTo>
                <a:lnTo>
                  <a:pt x="240" y="63"/>
                </a:lnTo>
                <a:lnTo>
                  <a:pt x="238" y="67"/>
                </a:lnTo>
                <a:lnTo>
                  <a:pt x="238" y="39"/>
                </a:lnTo>
                <a:lnTo>
                  <a:pt x="238" y="39"/>
                </a:lnTo>
                <a:lnTo>
                  <a:pt x="238" y="34"/>
                </a:lnTo>
                <a:lnTo>
                  <a:pt x="238" y="27"/>
                </a:lnTo>
                <a:lnTo>
                  <a:pt x="238" y="8"/>
                </a:lnTo>
                <a:lnTo>
                  <a:pt x="238" y="8"/>
                </a:lnTo>
                <a:close/>
                <a:moveTo>
                  <a:pt x="261" y="247"/>
                </a:moveTo>
                <a:lnTo>
                  <a:pt x="261" y="247"/>
                </a:lnTo>
                <a:lnTo>
                  <a:pt x="249" y="250"/>
                </a:lnTo>
                <a:lnTo>
                  <a:pt x="238" y="250"/>
                </a:lnTo>
                <a:lnTo>
                  <a:pt x="238" y="233"/>
                </a:lnTo>
                <a:lnTo>
                  <a:pt x="238" y="233"/>
                </a:lnTo>
                <a:lnTo>
                  <a:pt x="244" y="235"/>
                </a:lnTo>
                <a:lnTo>
                  <a:pt x="249" y="235"/>
                </a:lnTo>
                <a:lnTo>
                  <a:pt x="256" y="235"/>
                </a:lnTo>
                <a:lnTo>
                  <a:pt x="261" y="233"/>
                </a:lnTo>
                <a:lnTo>
                  <a:pt x="261" y="247"/>
                </a:lnTo>
                <a:lnTo>
                  <a:pt x="261" y="247"/>
                </a:lnTo>
                <a:close/>
                <a:moveTo>
                  <a:pt x="261" y="100"/>
                </a:moveTo>
                <a:lnTo>
                  <a:pt x="261" y="112"/>
                </a:lnTo>
                <a:lnTo>
                  <a:pt x="261" y="112"/>
                </a:lnTo>
                <a:lnTo>
                  <a:pt x="261" y="113"/>
                </a:lnTo>
                <a:lnTo>
                  <a:pt x="261" y="113"/>
                </a:lnTo>
                <a:lnTo>
                  <a:pt x="256" y="116"/>
                </a:lnTo>
                <a:lnTo>
                  <a:pt x="252" y="120"/>
                </a:lnTo>
                <a:lnTo>
                  <a:pt x="249" y="124"/>
                </a:lnTo>
                <a:lnTo>
                  <a:pt x="247" y="130"/>
                </a:lnTo>
                <a:lnTo>
                  <a:pt x="245" y="135"/>
                </a:lnTo>
                <a:lnTo>
                  <a:pt x="245" y="141"/>
                </a:lnTo>
                <a:lnTo>
                  <a:pt x="247" y="146"/>
                </a:lnTo>
                <a:lnTo>
                  <a:pt x="249" y="151"/>
                </a:lnTo>
                <a:lnTo>
                  <a:pt x="249" y="151"/>
                </a:lnTo>
                <a:lnTo>
                  <a:pt x="252" y="155"/>
                </a:lnTo>
                <a:lnTo>
                  <a:pt x="255" y="159"/>
                </a:lnTo>
                <a:lnTo>
                  <a:pt x="261" y="165"/>
                </a:lnTo>
                <a:lnTo>
                  <a:pt x="261" y="176"/>
                </a:lnTo>
                <a:lnTo>
                  <a:pt x="261" y="176"/>
                </a:lnTo>
                <a:lnTo>
                  <a:pt x="256" y="174"/>
                </a:lnTo>
                <a:lnTo>
                  <a:pt x="251" y="173"/>
                </a:lnTo>
                <a:lnTo>
                  <a:pt x="244" y="173"/>
                </a:lnTo>
                <a:lnTo>
                  <a:pt x="238" y="174"/>
                </a:lnTo>
                <a:lnTo>
                  <a:pt x="238" y="82"/>
                </a:lnTo>
                <a:lnTo>
                  <a:pt x="238" y="82"/>
                </a:lnTo>
                <a:lnTo>
                  <a:pt x="240" y="86"/>
                </a:lnTo>
                <a:lnTo>
                  <a:pt x="240" y="86"/>
                </a:lnTo>
                <a:lnTo>
                  <a:pt x="244" y="92"/>
                </a:lnTo>
                <a:lnTo>
                  <a:pt x="249" y="97"/>
                </a:lnTo>
                <a:lnTo>
                  <a:pt x="255" y="100"/>
                </a:lnTo>
                <a:lnTo>
                  <a:pt x="261" y="100"/>
                </a:lnTo>
                <a:lnTo>
                  <a:pt x="261" y="100"/>
                </a:lnTo>
                <a:close/>
                <a:moveTo>
                  <a:pt x="219" y="2"/>
                </a:moveTo>
                <a:lnTo>
                  <a:pt x="219" y="2"/>
                </a:lnTo>
                <a:lnTo>
                  <a:pt x="238" y="8"/>
                </a:lnTo>
                <a:lnTo>
                  <a:pt x="238" y="27"/>
                </a:lnTo>
                <a:lnTo>
                  <a:pt x="238" y="27"/>
                </a:lnTo>
                <a:lnTo>
                  <a:pt x="237" y="24"/>
                </a:lnTo>
                <a:lnTo>
                  <a:pt x="237" y="24"/>
                </a:lnTo>
                <a:lnTo>
                  <a:pt x="234" y="20"/>
                </a:lnTo>
                <a:lnTo>
                  <a:pt x="230" y="17"/>
                </a:lnTo>
                <a:lnTo>
                  <a:pt x="225" y="15"/>
                </a:lnTo>
                <a:lnTo>
                  <a:pt x="219" y="15"/>
                </a:lnTo>
                <a:lnTo>
                  <a:pt x="219" y="2"/>
                </a:lnTo>
                <a:lnTo>
                  <a:pt x="219" y="2"/>
                </a:lnTo>
                <a:close/>
                <a:moveTo>
                  <a:pt x="238" y="250"/>
                </a:moveTo>
                <a:lnTo>
                  <a:pt x="238" y="250"/>
                </a:lnTo>
                <a:lnTo>
                  <a:pt x="229" y="247"/>
                </a:lnTo>
                <a:lnTo>
                  <a:pt x="219" y="245"/>
                </a:lnTo>
                <a:lnTo>
                  <a:pt x="219" y="215"/>
                </a:lnTo>
                <a:lnTo>
                  <a:pt x="219" y="215"/>
                </a:lnTo>
                <a:lnTo>
                  <a:pt x="221" y="218"/>
                </a:lnTo>
                <a:lnTo>
                  <a:pt x="221" y="218"/>
                </a:lnTo>
                <a:lnTo>
                  <a:pt x="225" y="223"/>
                </a:lnTo>
                <a:lnTo>
                  <a:pt x="229" y="227"/>
                </a:lnTo>
                <a:lnTo>
                  <a:pt x="233" y="231"/>
                </a:lnTo>
                <a:lnTo>
                  <a:pt x="238" y="233"/>
                </a:lnTo>
                <a:lnTo>
                  <a:pt x="238" y="250"/>
                </a:lnTo>
                <a:lnTo>
                  <a:pt x="238" y="250"/>
                </a:lnTo>
                <a:close/>
                <a:moveTo>
                  <a:pt x="238" y="39"/>
                </a:moveTo>
                <a:lnTo>
                  <a:pt x="238" y="67"/>
                </a:lnTo>
                <a:lnTo>
                  <a:pt x="238" y="67"/>
                </a:lnTo>
                <a:lnTo>
                  <a:pt x="237" y="74"/>
                </a:lnTo>
                <a:lnTo>
                  <a:pt x="238" y="82"/>
                </a:lnTo>
                <a:lnTo>
                  <a:pt x="238" y="174"/>
                </a:lnTo>
                <a:lnTo>
                  <a:pt x="238" y="174"/>
                </a:lnTo>
                <a:lnTo>
                  <a:pt x="236" y="176"/>
                </a:lnTo>
                <a:lnTo>
                  <a:pt x="236" y="176"/>
                </a:lnTo>
                <a:lnTo>
                  <a:pt x="230" y="180"/>
                </a:lnTo>
                <a:lnTo>
                  <a:pt x="226" y="184"/>
                </a:lnTo>
                <a:lnTo>
                  <a:pt x="222" y="188"/>
                </a:lnTo>
                <a:lnTo>
                  <a:pt x="219" y="193"/>
                </a:lnTo>
                <a:lnTo>
                  <a:pt x="219" y="53"/>
                </a:lnTo>
                <a:lnTo>
                  <a:pt x="219" y="53"/>
                </a:lnTo>
                <a:lnTo>
                  <a:pt x="225" y="51"/>
                </a:lnTo>
                <a:lnTo>
                  <a:pt x="229" y="50"/>
                </a:lnTo>
                <a:lnTo>
                  <a:pt x="229" y="50"/>
                </a:lnTo>
                <a:lnTo>
                  <a:pt x="234" y="46"/>
                </a:lnTo>
                <a:lnTo>
                  <a:pt x="238" y="39"/>
                </a:lnTo>
                <a:lnTo>
                  <a:pt x="238" y="39"/>
                </a:lnTo>
                <a:close/>
                <a:moveTo>
                  <a:pt x="68" y="31"/>
                </a:moveTo>
                <a:lnTo>
                  <a:pt x="68" y="31"/>
                </a:lnTo>
                <a:lnTo>
                  <a:pt x="91" y="21"/>
                </a:lnTo>
                <a:lnTo>
                  <a:pt x="112" y="13"/>
                </a:lnTo>
                <a:lnTo>
                  <a:pt x="134" y="8"/>
                </a:lnTo>
                <a:lnTo>
                  <a:pt x="153" y="4"/>
                </a:lnTo>
                <a:lnTo>
                  <a:pt x="172" y="1"/>
                </a:lnTo>
                <a:lnTo>
                  <a:pt x="190" y="0"/>
                </a:lnTo>
                <a:lnTo>
                  <a:pt x="205" y="1"/>
                </a:lnTo>
                <a:lnTo>
                  <a:pt x="219" y="2"/>
                </a:lnTo>
                <a:lnTo>
                  <a:pt x="219" y="15"/>
                </a:lnTo>
                <a:lnTo>
                  <a:pt x="219" y="15"/>
                </a:lnTo>
                <a:lnTo>
                  <a:pt x="215" y="15"/>
                </a:lnTo>
                <a:lnTo>
                  <a:pt x="211" y="16"/>
                </a:lnTo>
                <a:lnTo>
                  <a:pt x="211" y="16"/>
                </a:lnTo>
                <a:lnTo>
                  <a:pt x="211" y="16"/>
                </a:lnTo>
                <a:lnTo>
                  <a:pt x="206" y="20"/>
                </a:lnTo>
                <a:lnTo>
                  <a:pt x="202" y="27"/>
                </a:lnTo>
                <a:lnTo>
                  <a:pt x="200" y="34"/>
                </a:lnTo>
                <a:lnTo>
                  <a:pt x="203" y="42"/>
                </a:lnTo>
                <a:lnTo>
                  <a:pt x="203" y="42"/>
                </a:lnTo>
                <a:lnTo>
                  <a:pt x="206" y="46"/>
                </a:lnTo>
                <a:lnTo>
                  <a:pt x="210" y="50"/>
                </a:lnTo>
                <a:lnTo>
                  <a:pt x="215" y="51"/>
                </a:lnTo>
                <a:lnTo>
                  <a:pt x="219" y="53"/>
                </a:lnTo>
                <a:lnTo>
                  <a:pt x="219" y="193"/>
                </a:lnTo>
                <a:lnTo>
                  <a:pt x="219" y="193"/>
                </a:lnTo>
                <a:lnTo>
                  <a:pt x="218" y="199"/>
                </a:lnTo>
                <a:lnTo>
                  <a:pt x="218" y="204"/>
                </a:lnTo>
                <a:lnTo>
                  <a:pt x="218" y="210"/>
                </a:lnTo>
                <a:lnTo>
                  <a:pt x="219" y="215"/>
                </a:lnTo>
                <a:lnTo>
                  <a:pt x="219" y="245"/>
                </a:lnTo>
                <a:lnTo>
                  <a:pt x="219" y="245"/>
                </a:lnTo>
                <a:lnTo>
                  <a:pt x="207" y="238"/>
                </a:lnTo>
                <a:lnTo>
                  <a:pt x="194" y="230"/>
                </a:lnTo>
                <a:lnTo>
                  <a:pt x="169" y="212"/>
                </a:lnTo>
                <a:lnTo>
                  <a:pt x="157" y="203"/>
                </a:lnTo>
                <a:lnTo>
                  <a:pt x="145" y="196"/>
                </a:lnTo>
                <a:lnTo>
                  <a:pt x="131" y="192"/>
                </a:lnTo>
                <a:lnTo>
                  <a:pt x="125" y="192"/>
                </a:lnTo>
                <a:lnTo>
                  <a:pt x="118" y="192"/>
                </a:lnTo>
                <a:lnTo>
                  <a:pt x="118" y="192"/>
                </a:lnTo>
                <a:lnTo>
                  <a:pt x="92" y="193"/>
                </a:lnTo>
                <a:lnTo>
                  <a:pt x="68" y="193"/>
                </a:lnTo>
                <a:lnTo>
                  <a:pt x="68" y="164"/>
                </a:lnTo>
                <a:lnTo>
                  <a:pt x="68" y="164"/>
                </a:lnTo>
                <a:lnTo>
                  <a:pt x="76" y="162"/>
                </a:lnTo>
                <a:lnTo>
                  <a:pt x="84" y="159"/>
                </a:lnTo>
                <a:lnTo>
                  <a:pt x="84" y="159"/>
                </a:lnTo>
                <a:lnTo>
                  <a:pt x="84" y="159"/>
                </a:lnTo>
                <a:lnTo>
                  <a:pt x="91" y="155"/>
                </a:lnTo>
                <a:lnTo>
                  <a:pt x="96" y="150"/>
                </a:lnTo>
                <a:lnTo>
                  <a:pt x="100" y="145"/>
                </a:lnTo>
                <a:lnTo>
                  <a:pt x="103" y="138"/>
                </a:lnTo>
                <a:lnTo>
                  <a:pt x="104" y="131"/>
                </a:lnTo>
                <a:lnTo>
                  <a:pt x="104" y="123"/>
                </a:lnTo>
                <a:lnTo>
                  <a:pt x="103" y="116"/>
                </a:lnTo>
                <a:lnTo>
                  <a:pt x="100" y="109"/>
                </a:lnTo>
                <a:lnTo>
                  <a:pt x="100" y="109"/>
                </a:lnTo>
                <a:lnTo>
                  <a:pt x="95" y="100"/>
                </a:lnTo>
                <a:lnTo>
                  <a:pt x="87" y="93"/>
                </a:lnTo>
                <a:lnTo>
                  <a:pt x="77" y="89"/>
                </a:lnTo>
                <a:lnTo>
                  <a:pt x="68" y="88"/>
                </a:lnTo>
                <a:lnTo>
                  <a:pt x="68" y="31"/>
                </a:lnTo>
                <a:close/>
                <a:moveTo>
                  <a:pt x="0" y="136"/>
                </a:moveTo>
                <a:lnTo>
                  <a:pt x="0" y="136"/>
                </a:lnTo>
                <a:lnTo>
                  <a:pt x="0" y="124"/>
                </a:lnTo>
                <a:lnTo>
                  <a:pt x="0" y="115"/>
                </a:lnTo>
                <a:lnTo>
                  <a:pt x="3" y="104"/>
                </a:lnTo>
                <a:lnTo>
                  <a:pt x="5" y="96"/>
                </a:lnTo>
                <a:lnTo>
                  <a:pt x="10" y="86"/>
                </a:lnTo>
                <a:lnTo>
                  <a:pt x="14" y="78"/>
                </a:lnTo>
                <a:lnTo>
                  <a:pt x="24" y="65"/>
                </a:lnTo>
                <a:lnTo>
                  <a:pt x="35" y="53"/>
                </a:lnTo>
                <a:lnTo>
                  <a:pt x="45" y="44"/>
                </a:lnTo>
                <a:lnTo>
                  <a:pt x="54" y="38"/>
                </a:lnTo>
                <a:lnTo>
                  <a:pt x="54" y="38"/>
                </a:lnTo>
                <a:lnTo>
                  <a:pt x="68" y="31"/>
                </a:lnTo>
                <a:lnTo>
                  <a:pt x="68" y="88"/>
                </a:lnTo>
                <a:lnTo>
                  <a:pt x="68" y="88"/>
                </a:lnTo>
                <a:lnTo>
                  <a:pt x="58" y="89"/>
                </a:lnTo>
                <a:lnTo>
                  <a:pt x="50" y="92"/>
                </a:lnTo>
                <a:lnTo>
                  <a:pt x="50" y="92"/>
                </a:lnTo>
                <a:lnTo>
                  <a:pt x="43" y="96"/>
                </a:lnTo>
                <a:lnTo>
                  <a:pt x="38" y="101"/>
                </a:lnTo>
                <a:lnTo>
                  <a:pt x="34" y="108"/>
                </a:lnTo>
                <a:lnTo>
                  <a:pt x="31" y="113"/>
                </a:lnTo>
                <a:lnTo>
                  <a:pt x="30" y="122"/>
                </a:lnTo>
                <a:lnTo>
                  <a:pt x="30" y="128"/>
                </a:lnTo>
                <a:lnTo>
                  <a:pt x="31" y="135"/>
                </a:lnTo>
                <a:lnTo>
                  <a:pt x="34" y="143"/>
                </a:lnTo>
                <a:lnTo>
                  <a:pt x="34" y="143"/>
                </a:lnTo>
                <a:lnTo>
                  <a:pt x="39" y="151"/>
                </a:lnTo>
                <a:lnTo>
                  <a:pt x="47" y="158"/>
                </a:lnTo>
                <a:lnTo>
                  <a:pt x="57" y="162"/>
                </a:lnTo>
                <a:lnTo>
                  <a:pt x="68" y="164"/>
                </a:lnTo>
                <a:lnTo>
                  <a:pt x="68" y="193"/>
                </a:lnTo>
                <a:lnTo>
                  <a:pt x="68" y="193"/>
                </a:lnTo>
                <a:lnTo>
                  <a:pt x="54" y="192"/>
                </a:lnTo>
                <a:lnTo>
                  <a:pt x="42" y="189"/>
                </a:lnTo>
                <a:lnTo>
                  <a:pt x="31" y="185"/>
                </a:lnTo>
                <a:lnTo>
                  <a:pt x="22" y="178"/>
                </a:lnTo>
                <a:lnTo>
                  <a:pt x="14" y="172"/>
                </a:lnTo>
                <a:lnTo>
                  <a:pt x="8" y="162"/>
                </a:lnTo>
                <a:lnTo>
                  <a:pt x="3" y="150"/>
                </a:lnTo>
                <a:lnTo>
                  <a:pt x="0" y="136"/>
                </a:lnTo>
                <a:lnTo>
                  <a:pt x="0" y="136"/>
                </a:lnTo>
                <a:close/>
              </a:path>
            </a:pathLst>
          </a:custGeom>
          <a:solidFill>
            <a:srgbClr val="EDCD2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nvGrpSpPr>
          <p:cNvPr id="207" name="组合 206"/>
          <p:cNvGrpSpPr/>
          <p:nvPr/>
        </p:nvGrpSpPr>
        <p:grpSpPr>
          <a:xfrm>
            <a:off x="1825526" y="3432563"/>
            <a:ext cx="495171" cy="644358"/>
            <a:chOff x="1893888" y="4305300"/>
            <a:chExt cx="495300" cy="644526"/>
          </a:xfrm>
        </p:grpSpPr>
        <p:sp>
          <p:nvSpPr>
            <p:cNvPr id="129" name="Freeform 129"/>
            <p:cNvSpPr>
              <a:spLocks/>
            </p:cNvSpPr>
            <p:nvPr/>
          </p:nvSpPr>
          <p:spPr bwMode="auto">
            <a:xfrm>
              <a:off x="1893888" y="4305300"/>
              <a:ext cx="495300" cy="496888"/>
            </a:xfrm>
            <a:custGeom>
              <a:avLst/>
              <a:gdLst>
                <a:gd name="T0" fmla="*/ 83 w 312"/>
                <a:gd name="T1" fmla="*/ 16 h 313"/>
                <a:gd name="T2" fmla="*/ 57 w 312"/>
                <a:gd name="T3" fmla="*/ 41 h 313"/>
                <a:gd name="T4" fmla="*/ 37 w 312"/>
                <a:gd name="T5" fmla="*/ 71 h 313"/>
                <a:gd name="T6" fmla="*/ 25 w 312"/>
                <a:gd name="T7" fmla="*/ 103 h 313"/>
                <a:gd name="T8" fmla="*/ 21 w 312"/>
                <a:gd name="T9" fmla="*/ 140 h 313"/>
                <a:gd name="T10" fmla="*/ 21 w 312"/>
                <a:gd name="T11" fmla="*/ 156 h 313"/>
                <a:gd name="T12" fmla="*/ 27 w 312"/>
                <a:gd name="T13" fmla="*/ 186 h 313"/>
                <a:gd name="T14" fmla="*/ 40 w 312"/>
                <a:gd name="T15" fmla="*/ 213 h 313"/>
                <a:gd name="T16" fmla="*/ 56 w 312"/>
                <a:gd name="T17" fmla="*/ 237 h 313"/>
                <a:gd name="T18" fmla="*/ 76 w 312"/>
                <a:gd name="T19" fmla="*/ 259 h 313"/>
                <a:gd name="T20" fmla="*/ 101 w 312"/>
                <a:gd name="T21" fmla="*/ 275 h 313"/>
                <a:gd name="T22" fmla="*/ 128 w 312"/>
                <a:gd name="T23" fmla="*/ 287 h 313"/>
                <a:gd name="T24" fmla="*/ 157 w 312"/>
                <a:gd name="T25" fmla="*/ 293 h 313"/>
                <a:gd name="T26" fmla="*/ 174 w 312"/>
                <a:gd name="T27" fmla="*/ 294 h 313"/>
                <a:gd name="T28" fmla="*/ 210 w 312"/>
                <a:gd name="T29" fmla="*/ 289 h 313"/>
                <a:gd name="T30" fmla="*/ 243 w 312"/>
                <a:gd name="T31" fmla="*/ 276 h 313"/>
                <a:gd name="T32" fmla="*/ 273 w 312"/>
                <a:gd name="T33" fmla="*/ 257 h 313"/>
                <a:gd name="T34" fmla="*/ 296 w 312"/>
                <a:gd name="T35" fmla="*/ 233 h 313"/>
                <a:gd name="T36" fmla="*/ 312 w 312"/>
                <a:gd name="T37" fmla="*/ 245 h 313"/>
                <a:gd name="T38" fmla="*/ 285 w 312"/>
                <a:gd name="T39" fmla="*/ 274 h 313"/>
                <a:gd name="T40" fmla="*/ 252 w 312"/>
                <a:gd name="T41" fmla="*/ 295 h 313"/>
                <a:gd name="T42" fmla="*/ 214 w 312"/>
                <a:gd name="T43" fmla="*/ 309 h 313"/>
                <a:gd name="T44" fmla="*/ 174 w 312"/>
                <a:gd name="T45" fmla="*/ 313 h 313"/>
                <a:gd name="T46" fmla="*/ 156 w 312"/>
                <a:gd name="T47" fmla="*/ 313 h 313"/>
                <a:gd name="T48" fmla="*/ 122 w 312"/>
                <a:gd name="T49" fmla="*/ 306 h 313"/>
                <a:gd name="T50" fmla="*/ 91 w 312"/>
                <a:gd name="T51" fmla="*/ 293 h 313"/>
                <a:gd name="T52" fmla="*/ 64 w 312"/>
                <a:gd name="T53" fmla="*/ 274 h 313"/>
                <a:gd name="T54" fmla="*/ 40 w 312"/>
                <a:gd name="T55" fmla="*/ 251 h 313"/>
                <a:gd name="T56" fmla="*/ 21 w 312"/>
                <a:gd name="T57" fmla="*/ 222 h 313"/>
                <a:gd name="T58" fmla="*/ 8 w 312"/>
                <a:gd name="T59" fmla="*/ 191 h 313"/>
                <a:gd name="T60" fmla="*/ 2 w 312"/>
                <a:gd name="T61" fmla="*/ 159 h 313"/>
                <a:gd name="T62" fmla="*/ 0 w 312"/>
                <a:gd name="T63" fmla="*/ 140 h 313"/>
                <a:gd name="T64" fmla="*/ 6 w 312"/>
                <a:gd name="T65" fmla="*/ 99 h 313"/>
                <a:gd name="T66" fmla="*/ 19 w 312"/>
                <a:gd name="T67" fmla="*/ 61 h 313"/>
                <a:gd name="T68" fmla="*/ 42 w 312"/>
                <a:gd name="T69" fmla="*/ 27 h 313"/>
                <a:gd name="T70" fmla="*/ 71 w 312"/>
                <a:gd name="T7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solidFill>
              <a:srgbClr val="7CBE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30" name="Freeform 130"/>
            <p:cNvSpPr>
              <a:spLocks noEditPoints="1"/>
            </p:cNvSpPr>
            <p:nvPr/>
          </p:nvSpPr>
          <p:spPr bwMode="auto">
            <a:xfrm>
              <a:off x="1947863" y="4314825"/>
              <a:ext cx="436563" cy="434975"/>
            </a:xfrm>
            <a:custGeom>
              <a:avLst/>
              <a:gdLst>
                <a:gd name="T0" fmla="*/ 152 w 275"/>
                <a:gd name="T1" fmla="*/ 1 h 274"/>
                <a:gd name="T2" fmla="*/ 191 w 275"/>
                <a:gd name="T3" fmla="*/ 10 h 274"/>
                <a:gd name="T4" fmla="*/ 225 w 275"/>
                <a:gd name="T5" fmla="*/ 32 h 274"/>
                <a:gd name="T6" fmla="*/ 252 w 275"/>
                <a:gd name="T7" fmla="*/ 61 h 274"/>
                <a:gd name="T8" fmla="*/ 268 w 275"/>
                <a:gd name="T9" fmla="*/ 97 h 274"/>
                <a:gd name="T10" fmla="*/ 275 w 275"/>
                <a:gd name="T11" fmla="*/ 138 h 274"/>
                <a:gd name="T12" fmla="*/ 272 w 275"/>
                <a:gd name="T13" fmla="*/ 165 h 274"/>
                <a:gd name="T14" fmla="*/ 259 w 275"/>
                <a:gd name="T15" fmla="*/ 203 h 274"/>
                <a:gd name="T16" fmla="*/ 234 w 275"/>
                <a:gd name="T17" fmla="*/ 235 h 274"/>
                <a:gd name="T18" fmla="*/ 203 w 275"/>
                <a:gd name="T19" fmla="*/ 258 h 274"/>
                <a:gd name="T20" fmla="*/ 165 w 275"/>
                <a:gd name="T21" fmla="*/ 272 h 274"/>
                <a:gd name="T22" fmla="*/ 137 w 275"/>
                <a:gd name="T23" fmla="*/ 274 h 274"/>
                <a:gd name="T24" fmla="*/ 137 w 275"/>
                <a:gd name="T25" fmla="*/ 269 h 274"/>
                <a:gd name="T26" fmla="*/ 164 w 275"/>
                <a:gd name="T27" fmla="*/ 266 h 274"/>
                <a:gd name="T28" fmla="*/ 201 w 275"/>
                <a:gd name="T29" fmla="*/ 253 h 274"/>
                <a:gd name="T30" fmla="*/ 230 w 275"/>
                <a:gd name="T31" fmla="*/ 230 h 274"/>
                <a:gd name="T32" fmla="*/ 253 w 275"/>
                <a:gd name="T33" fmla="*/ 200 h 274"/>
                <a:gd name="T34" fmla="*/ 266 w 275"/>
                <a:gd name="T35" fmla="*/ 163 h 274"/>
                <a:gd name="T36" fmla="*/ 268 w 275"/>
                <a:gd name="T37" fmla="*/ 138 h 274"/>
                <a:gd name="T38" fmla="*/ 263 w 275"/>
                <a:gd name="T39" fmla="*/ 98 h 274"/>
                <a:gd name="T40" fmla="*/ 247 w 275"/>
                <a:gd name="T41" fmla="*/ 65 h 274"/>
                <a:gd name="T42" fmla="*/ 221 w 275"/>
                <a:gd name="T43" fmla="*/ 36 h 274"/>
                <a:gd name="T44" fmla="*/ 188 w 275"/>
                <a:gd name="T45" fmla="*/ 17 h 274"/>
                <a:gd name="T46" fmla="*/ 151 w 275"/>
                <a:gd name="T47" fmla="*/ 8 h 274"/>
                <a:gd name="T48" fmla="*/ 137 w 275"/>
                <a:gd name="T49" fmla="*/ 0 h 274"/>
                <a:gd name="T50" fmla="*/ 137 w 275"/>
                <a:gd name="T51" fmla="*/ 274 h 274"/>
                <a:gd name="T52" fmla="*/ 96 w 275"/>
                <a:gd name="T53" fmla="*/ 269 h 274"/>
                <a:gd name="T54" fmla="*/ 61 w 275"/>
                <a:gd name="T55" fmla="*/ 251 h 274"/>
                <a:gd name="T56" fmla="*/ 31 w 275"/>
                <a:gd name="T57" fmla="*/ 224 h 274"/>
                <a:gd name="T58" fmla="*/ 11 w 275"/>
                <a:gd name="T59" fmla="*/ 191 h 274"/>
                <a:gd name="T60" fmla="*/ 2 w 275"/>
                <a:gd name="T61" fmla="*/ 151 h 274"/>
                <a:gd name="T62" fmla="*/ 2 w 275"/>
                <a:gd name="T63" fmla="*/ 123 h 274"/>
                <a:gd name="T64" fmla="*/ 11 w 275"/>
                <a:gd name="T65" fmla="*/ 84 h 274"/>
                <a:gd name="T66" fmla="*/ 31 w 275"/>
                <a:gd name="T67" fmla="*/ 50 h 274"/>
                <a:gd name="T68" fmla="*/ 61 w 275"/>
                <a:gd name="T69" fmla="*/ 24 h 274"/>
                <a:gd name="T70" fmla="*/ 96 w 275"/>
                <a:gd name="T71" fmla="*/ 6 h 274"/>
                <a:gd name="T72" fmla="*/ 137 w 275"/>
                <a:gd name="T73" fmla="*/ 0 h 274"/>
                <a:gd name="T74" fmla="*/ 125 w 275"/>
                <a:gd name="T75" fmla="*/ 8 h 274"/>
                <a:gd name="T76" fmla="*/ 87 w 275"/>
                <a:gd name="T77" fmla="*/ 17 h 274"/>
                <a:gd name="T78" fmla="*/ 54 w 275"/>
                <a:gd name="T79" fmla="*/ 36 h 274"/>
                <a:gd name="T80" fmla="*/ 29 w 275"/>
                <a:gd name="T81" fmla="*/ 65 h 274"/>
                <a:gd name="T82" fmla="*/ 12 w 275"/>
                <a:gd name="T83" fmla="*/ 98 h 274"/>
                <a:gd name="T84" fmla="*/ 7 w 275"/>
                <a:gd name="T85" fmla="*/ 138 h 274"/>
                <a:gd name="T86" fmla="*/ 10 w 275"/>
                <a:gd name="T87" fmla="*/ 163 h 274"/>
                <a:gd name="T88" fmla="*/ 22 w 275"/>
                <a:gd name="T89" fmla="*/ 200 h 274"/>
                <a:gd name="T90" fmla="*/ 45 w 275"/>
                <a:gd name="T91" fmla="*/ 230 h 274"/>
                <a:gd name="T92" fmla="*/ 75 w 275"/>
                <a:gd name="T93" fmla="*/ 253 h 274"/>
                <a:gd name="T94" fmla="*/ 111 w 275"/>
                <a:gd name="T95" fmla="*/ 266 h 274"/>
                <a:gd name="T96" fmla="*/ 137 w 275"/>
                <a:gd name="T97"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solidFill>
              <a:srgbClr val="7CBE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31" name="Freeform 131"/>
            <p:cNvSpPr>
              <a:spLocks/>
            </p:cNvSpPr>
            <p:nvPr/>
          </p:nvSpPr>
          <p:spPr bwMode="auto">
            <a:xfrm>
              <a:off x="1941513" y="4322763"/>
              <a:ext cx="434975" cy="423863"/>
            </a:xfrm>
            <a:custGeom>
              <a:avLst/>
              <a:gdLst>
                <a:gd name="T0" fmla="*/ 199 w 274"/>
                <a:gd name="T1" fmla="*/ 18 h 267"/>
                <a:gd name="T2" fmla="*/ 203 w 274"/>
                <a:gd name="T3" fmla="*/ 37 h 267"/>
                <a:gd name="T4" fmla="*/ 214 w 274"/>
                <a:gd name="T5" fmla="*/ 35 h 267"/>
                <a:gd name="T6" fmla="*/ 221 w 274"/>
                <a:gd name="T7" fmla="*/ 43 h 267"/>
                <a:gd name="T8" fmla="*/ 238 w 274"/>
                <a:gd name="T9" fmla="*/ 56 h 267"/>
                <a:gd name="T10" fmla="*/ 257 w 274"/>
                <a:gd name="T11" fmla="*/ 80 h 267"/>
                <a:gd name="T12" fmla="*/ 251 w 274"/>
                <a:gd name="T13" fmla="*/ 91 h 267"/>
                <a:gd name="T14" fmla="*/ 256 w 274"/>
                <a:gd name="T15" fmla="*/ 93 h 267"/>
                <a:gd name="T16" fmla="*/ 262 w 274"/>
                <a:gd name="T17" fmla="*/ 85 h 267"/>
                <a:gd name="T18" fmla="*/ 264 w 274"/>
                <a:gd name="T19" fmla="*/ 93 h 267"/>
                <a:gd name="T20" fmla="*/ 259 w 274"/>
                <a:gd name="T21" fmla="*/ 110 h 267"/>
                <a:gd name="T22" fmla="*/ 247 w 274"/>
                <a:gd name="T23" fmla="*/ 112 h 267"/>
                <a:gd name="T24" fmla="*/ 232 w 274"/>
                <a:gd name="T25" fmla="*/ 127 h 267"/>
                <a:gd name="T26" fmla="*/ 220 w 274"/>
                <a:gd name="T27" fmla="*/ 141 h 267"/>
                <a:gd name="T28" fmla="*/ 202 w 274"/>
                <a:gd name="T29" fmla="*/ 154 h 267"/>
                <a:gd name="T30" fmla="*/ 209 w 274"/>
                <a:gd name="T31" fmla="*/ 183 h 267"/>
                <a:gd name="T32" fmla="*/ 218 w 274"/>
                <a:gd name="T33" fmla="*/ 214 h 267"/>
                <a:gd name="T34" fmla="*/ 210 w 274"/>
                <a:gd name="T35" fmla="*/ 237 h 267"/>
                <a:gd name="T36" fmla="*/ 226 w 274"/>
                <a:gd name="T37" fmla="*/ 228 h 267"/>
                <a:gd name="T38" fmla="*/ 247 w 274"/>
                <a:gd name="T39" fmla="*/ 192 h 267"/>
                <a:gd name="T40" fmla="*/ 264 w 274"/>
                <a:gd name="T41" fmla="*/ 141 h 267"/>
                <a:gd name="T42" fmla="*/ 274 w 274"/>
                <a:gd name="T43" fmla="*/ 115 h 267"/>
                <a:gd name="T44" fmla="*/ 155 w 274"/>
                <a:gd name="T45" fmla="*/ 267 h 267"/>
                <a:gd name="T46" fmla="*/ 178 w 274"/>
                <a:gd name="T47" fmla="*/ 246 h 267"/>
                <a:gd name="T48" fmla="*/ 153 w 274"/>
                <a:gd name="T49" fmla="*/ 245 h 267"/>
                <a:gd name="T50" fmla="*/ 145 w 274"/>
                <a:gd name="T51" fmla="*/ 252 h 267"/>
                <a:gd name="T52" fmla="*/ 125 w 274"/>
                <a:gd name="T53" fmla="*/ 248 h 267"/>
                <a:gd name="T54" fmla="*/ 99 w 274"/>
                <a:gd name="T55" fmla="*/ 249 h 267"/>
                <a:gd name="T56" fmla="*/ 121 w 274"/>
                <a:gd name="T57" fmla="*/ 267 h 267"/>
                <a:gd name="T58" fmla="*/ 0 w 274"/>
                <a:gd name="T59" fmla="*/ 129 h 267"/>
                <a:gd name="T60" fmla="*/ 62 w 274"/>
                <a:gd name="T61" fmla="*/ 26 h 267"/>
                <a:gd name="T62" fmla="*/ 19 w 274"/>
                <a:gd name="T63" fmla="*/ 87 h 267"/>
                <a:gd name="T64" fmla="*/ 31 w 274"/>
                <a:gd name="T65" fmla="*/ 84 h 267"/>
                <a:gd name="T66" fmla="*/ 50 w 274"/>
                <a:gd name="T67" fmla="*/ 91 h 267"/>
                <a:gd name="T68" fmla="*/ 60 w 274"/>
                <a:gd name="T69" fmla="*/ 88 h 267"/>
                <a:gd name="T70" fmla="*/ 46 w 274"/>
                <a:gd name="T71" fmla="*/ 106 h 267"/>
                <a:gd name="T72" fmla="*/ 35 w 274"/>
                <a:gd name="T73" fmla="*/ 122 h 267"/>
                <a:gd name="T74" fmla="*/ 45 w 274"/>
                <a:gd name="T75" fmla="*/ 157 h 267"/>
                <a:gd name="T76" fmla="*/ 54 w 274"/>
                <a:gd name="T77" fmla="*/ 180 h 267"/>
                <a:gd name="T78" fmla="*/ 87 w 274"/>
                <a:gd name="T79" fmla="*/ 210 h 267"/>
                <a:gd name="T80" fmla="*/ 95 w 274"/>
                <a:gd name="T81" fmla="*/ 188 h 267"/>
                <a:gd name="T82" fmla="*/ 98 w 274"/>
                <a:gd name="T83" fmla="*/ 169 h 267"/>
                <a:gd name="T84" fmla="*/ 104 w 274"/>
                <a:gd name="T85" fmla="*/ 137 h 267"/>
                <a:gd name="T86" fmla="*/ 117 w 274"/>
                <a:gd name="T87" fmla="*/ 122 h 267"/>
                <a:gd name="T88" fmla="*/ 152 w 274"/>
                <a:gd name="T89" fmla="*/ 125 h 267"/>
                <a:gd name="T90" fmla="*/ 165 w 274"/>
                <a:gd name="T91" fmla="*/ 106 h 267"/>
                <a:gd name="T92" fmla="*/ 161 w 274"/>
                <a:gd name="T93" fmla="*/ 81 h 267"/>
                <a:gd name="T94" fmla="*/ 134 w 274"/>
                <a:gd name="T95" fmla="*/ 58 h 267"/>
                <a:gd name="T96" fmla="*/ 111 w 274"/>
                <a:gd name="T97" fmla="*/ 57 h 267"/>
                <a:gd name="T98" fmla="*/ 92 w 274"/>
                <a:gd name="T99" fmla="*/ 68 h 267"/>
                <a:gd name="T100" fmla="*/ 69 w 274"/>
                <a:gd name="T101" fmla="*/ 64 h 267"/>
                <a:gd name="T102" fmla="*/ 73 w 274"/>
                <a:gd name="T103" fmla="*/ 56 h 267"/>
                <a:gd name="T104" fmla="*/ 80 w 274"/>
                <a:gd name="T105" fmla="*/ 45 h 267"/>
                <a:gd name="T106" fmla="*/ 81 w 274"/>
                <a:gd name="T107" fmla="*/ 38 h 267"/>
                <a:gd name="T108" fmla="*/ 96 w 274"/>
                <a:gd name="T109" fmla="*/ 49 h 267"/>
                <a:gd name="T110" fmla="*/ 119 w 274"/>
                <a:gd name="T111" fmla="*/ 47 h 267"/>
                <a:gd name="T112" fmla="*/ 137 w 274"/>
                <a:gd name="T113" fmla="*/ 45 h 267"/>
                <a:gd name="T114" fmla="*/ 141 w 274"/>
                <a:gd name="T115" fmla="*/ 28 h 267"/>
                <a:gd name="T116" fmla="*/ 161 w 274"/>
                <a:gd name="T117" fmla="*/ 22 h 267"/>
                <a:gd name="T118" fmla="*/ 132 w 274"/>
                <a:gd name="T119" fmla="*/ 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267">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solidFill>
              <a:srgbClr val="7CBE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32" name="Freeform 132"/>
            <p:cNvSpPr>
              <a:spLocks/>
            </p:cNvSpPr>
            <p:nvPr/>
          </p:nvSpPr>
          <p:spPr bwMode="auto">
            <a:xfrm>
              <a:off x="2139951" y="4786313"/>
              <a:ext cx="136525" cy="163513"/>
            </a:xfrm>
            <a:custGeom>
              <a:avLst/>
              <a:gdLst>
                <a:gd name="T0" fmla="*/ 27 w 86"/>
                <a:gd name="T1" fmla="*/ 6 h 103"/>
                <a:gd name="T2" fmla="*/ 27 w 86"/>
                <a:gd name="T3" fmla="*/ 38 h 103"/>
                <a:gd name="T4" fmla="*/ 27 w 86"/>
                <a:gd name="T5" fmla="*/ 38 h 103"/>
                <a:gd name="T6" fmla="*/ 28 w 86"/>
                <a:gd name="T7" fmla="*/ 41 h 103"/>
                <a:gd name="T8" fmla="*/ 34 w 86"/>
                <a:gd name="T9" fmla="*/ 47 h 103"/>
                <a:gd name="T10" fmla="*/ 42 w 86"/>
                <a:gd name="T11" fmla="*/ 55 h 103"/>
                <a:gd name="T12" fmla="*/ 47 w 86"/>
                <a:gd name="T13" fmla="*/ 57 h 103"/>
                <a:gd name="T14" fmla="*/ 54 w 86"/>
                <a:gd name="T15" fmla="*/ 60 h 103"/>
                <a:gd name="T16" fmla="*/ 54 w 86"/>
                <a:gd name="T17" fmla="*/ 60 h 103"/>
                <a:gd name="T18" fmla="*/ 66 w 86"/>
                <a:gd name="T19" fmla="*/ 65 h 103"/>
                <a:gd name="T20" fmla="*/ 78 w 86"/>
                <a:gd name="T21" fmla="*/ 72 h 103"/>
                <a:gd name="T22" fmla="*/ 82 w 86"/>
                <a:gd name="T23" fmla="*/ 75 h 103"/>
                <a:gd name="T24" fmla="*/ 85 w 86"/>
                <a:gd name="T25" fmla="*/ 79 h 103"/>
                <a:gd name="T26" fmla="*/ 86 w 86"/>
                <a:gd name="T27" fmla="*/ 82 h 103"/>
                <a:gd name="T28" fmla="*/ 86 w 86"/>
                <a:gd name="T29" fmla="*/ 86 h 103"/>
                <a:gd name="T30" fmla="*/ 86 w 86"/>
                <a:gd name="T31" fmla="*/ 86 h 103"/>
                <a:gd name="T32" fmla="*/ 85 w 86"/>
                <a:gd name="T33" fmla="*/ 90 h 103"/>
                <a:gd name="T34" fmla="*/ 81 w 86"/>
                <a:gd name="T35" fmla="*/ 93 h 103"/>
                <a:gd name="T36" fmla="*/ 76 w 86"/>
                <a:gd name="T37" fmla="*/ 95 h 103"/>
                <a:gd name="T38" fmla="*/ 66 w 86"/>
                <a:gd name="T39" fmla="*/ 98 h 103"/>
                <a:gd name="T40" fmla="*/ 55 w 86"/>
                <a:gd name="T41" fmla="*/ 101 h 103"/>
                <a:gd name="T42" fmla="*/ 40 w 86"/>
                <a:gd name="T43" fmla="*/ 102 h 103"/>
                <a:gd name="T44" fmla="*/ 21 w 86"/>
                <a:gd name="T45" fmla="*/ 103 h 103"/>
                <a:gd name="T46" fmla="*/ 0 w 86"/>
                <a:gd name="T47" fmla="*/ 103 h 103"/>
                <a:gd name="T48" fmla="*/ 0 w 86"/>
                <a:gd name="T49" fmla="*/ 0 h 103"/>
                <a:gd name="T50" fmla="*/ 27 w 86"/>
                <a:gd name="T51" fmla="*/ 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03">
                  <a:moveTo>
                    <a:pt x="27" y="6"/>
                  </a:moveTo>
                  <a:lnTo>
                    <a:pt x="27" y="38"/>
                  </a:lnTo>
                  <a:lnTo>
                    <a:pt x="27" y="38"/>
                  </a:lnTo>
                  <a:lnTo>
                    <a:pt x="28" y="41"/>
                  </a:lnTo>
                  <a:lnTo>
                    <a:pt x="34" y="47"/>
                  </a:lnTo>
                  <a:lnTo>
                    <a:pt x="42" y="55"/>
                  </a:lnTo>
                  <a:lnTo>
                    <a:pt x="47" y="57"/>
                  </a:lnTo>
                  <a:lnTo>
                    <a:pt x="54" y="60"/>
                  </a:lnTo>
                  <a:lnTo>
                    <a:pt x="54" y="60"/>
                  </a:lnTo>
                  <a:lnTo>
                    <a:pt x="66" y="65"/>
                  </a:lnTo>
                  <a:lnTo>
                    <a:pt x="78" y="72"/>
                  </a:lnTo>
                  <a:lnTo>
                    <a:pt x="82" y="75"/>
                  </a:lnTo>
                  <a:lnTo>
                    <a:pt x="85" y="79"/>
                  </a:lnTo>
                  <a:lnTo>
                    <a:pt x="86" y="82"/>
                  </a:lnTo>
                  <a:lnTo>
                    <a:pt x="86" y="86"/>
                  </a:lnTo>
                  <a:lnTo>
                    <a:pt x="86" y="86"/>
                  </a:lnTo>
                  <a:lnTo>
                    <a:pt x="85" y="90"/>
                  </a:lnTo>
                  <a:lnTo>
                    <a:pt x="81" y="93"/>
                  </a:lnTo>
                  <a:lnTo>
                    <a:pt x="76" y="95"/>
                  </a:lnTo>
                  <a:lnTo>
                    <a:pt x="66" y="98"/>
                  </a:lnTo>
                  <a:lnTo>
                    <a:pt x="55" y="101"/>
                  </a:lnTo>
                  <a:lnTo>
                    <a:pt x="40" y="102"/>
                  </a:lnTo>
                  <a:lnTo>
                    <a:pt x="21" y="103"/>
                  </a:lnTo>
                  <a:lnTo>
                    <a:pt x="0" y="103"/>
                  </a:lnTo>
                  <a:lnTo>
                    <a:pt x="0" y="0"/>
                  </a:lnTo>
                  <a:lnTo>
                    <a:pt x="27" y="6"/>
                  </a:lnTo>
                  <a:close/>
                </a:path>
              </a:pathLst>
            </a:custGeom>
            <a:solidFill>
              <a:srgbClr val="7CBE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33" name="Freeform 133"/>
            <p:cNvSpPr>
              <a:spLocks/>
            </p:cNvSpPr>
            <p:nvPr/>
          </p:nvSpPr>
          <p:spPr bwMode="auto">
            <a:xfrm>
              <a:off x="2024063" y="4786313"/>
              <a:ext cx="130175" cy="163513"/>
            </a:xfrm>
            <a:custGeom>
              <a:avLst/>
              <a:gdLst>
                <a:gd name="T0" fmla="*/ 63 w 82"/>
                <a:gd name="T1" fmla="*/ 6 h 103"/>
                <a:gd name="T2" fmla="*/ 63 w 82"/>
                <a:gd name="T3" fmla="*/ 38 h 103"/>
                <a:gd name="T4" fmla="*/ 63 w 82"/>
                <a:gd name="T5" fmla="*/ 38 h 103"/>
                <a:gd name="T6" fmla="*/ 62 w 82"/>
                <a:gd name="T7" fmla="*/ 41 h 103"/>
                <a:gd name="T8" fmla="*/ 58 w 82"/>
                <a:gd name="T9" fmla="*/ 47 h 103"/>
                <a:gd name="T10" fmla="*/ 51 w 82"/>
                <a:gd name="T11" fmla="*/ 55 h 103"/>
                <a:gd name="T12" fmla="*/ 46 w 82"/>
                <a:gd name="T13" fmla="*/ 57 h 103"/>
                <a:gd name="T14" fmla="*/ 39 w 82"/>
                <a:gd name="T15" fmla="*/ 60 h 103"/>
                <a:gd name="T16" fmla="*/ 39 w 82"/>
                <a:gd name="T17" fmla="*/ 60 h 103"/>
                <a:gd name="T18" fmla="*/ 25 w 82"/>
                <a:gd name="T19" fmla="*/ 65 h 103"/>
                <a:gd name="T20" fmla="*/ 12 w 82"/>
                <a:gd name="T21" fmla="*/ 72 h 103"/>
                <a:gd name="T22" fmla="*/ 6 w 82"/>
                <a:gd name="T23" fmla="*/ 75 h 103"/>
                <a:gd name="T24" fmla="*/ 4 w 82"/>
                <a:gd name="T25" fmla="*/ 79 h 103"/>
                <a:gd name="T26" fmla="*/ 1 w 82"/>
                <a:gd name="T27" fmla="*/ 82 h 103"/>
                <a:gd name="T28" fmla="*/ 0 w 82"/>
                <a:gd name="T29" fmla="*/ 86 h 103"/>
                <a:gd name="T30" fmla="*/ 0 w 82"/>
                <a:gd name="T31" fmla="*/ 86 h 103"/>
                <a:gd name="T32" fmla="*/ 2 w 82"/>
                <a:gd name="T33" fmla="*/ 90 h 103"/>
                <a:gd name="T34" fmla="*/ 8 w 82"/>
                <a:gd name="T35" fmla="*/ 93 h 103"/>
                <a:gd name="T36" fmla="*/ 15 w 82"/>
                <a:gd name="T37" fmla="*/ 95 h 103"/>
                <a:gd name="T38" fmla="*/ 24 w 82"/>
                <a:gd name="T39" fmla="*/ 98 h 103"/>
                <a:gd name="T40" fmla="*/ 36 w 82"/>
                <a:gd name="T41" fmla="*/ 101 h 103"/>
                <a:gd name="T42" fmla="*/ 50 w 82"/>
                <a:gd name="T43" fmla="*/ 102 h 103"/>
                <a:gd name="T44" fmla="*/ 82 w 82"/>
                <a:gd name="T45" fmla="*/ 103 h 103"/>
                <a:gd name="T46" fmla="*/ 82 w 82"/>
                <a:gd name="T47" fmla="*/ 0 h 103"/>
                <a:gd name="T48" fmla="*/ 63 w 82"/>
                <a:gd name="T49" fmla="*/ 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 h="103">
                  <a:moveTo>
                    <a:pt x="63" y="6"/>
                  </a:moveTo>
                  <a:lnTo>
                    <a:pt x="63" y="38"/>
                  </a:lnTo>
                  <a:lnTo>
                    <a:pt x="63" y="38"/>
                  </a:lnTo>
                  <a:lnTo>
                    <a:pt x="62" y="41"/>
                  </a:lnTo>
                  <a:lnTo>
                    <a:pt x="58" y="47"/>
                  </a:lnTo>
                  <a:lnTo>
                    <a:pt x="51" y="55"/>
                  </a:lnTo>
                  <a:lnTo>
                    <a:pt x="46" y="57"/>
                  </a:lnTo>
                  <a:lnTo>
                    <a:pt x="39" y="60"/>
                  </a:lnTo>
                  <a:lnTo>
                    <a:pt x="39" y="60"/>
                  </a:lnTo>
                  <a:lnTo>
                    <a:pt x="25" y="65"/>
                  </a:lnTo>
                  <a:lnTo>
                    <a:pt x="12" y="72"/>
                  </a:lnTo>
                  <a:lnTo>
                    <a:pt x="6" y="75"/>
                  </a:lnTo>
                  <a:lnTo>
                    <a:pt x="4" y="79"/>
                  </a:lnTo>
                  <a:lnTo>
                    <a:pt x="1" y="82"/>
                  </a:lnTo>
                  <a:lnTo>
                    <a:pt x="0" y="86"/>
                  </a:lnTo>
                  <a:lnTo>
                    <a:pt x="0" y="86"/>
                  </a:lnTo>
                  <a:lnTo>
                    <a:pt x="2" y="90"/>
                  </a:lnTo>
                  <a:lnTo>
                    <a:pt x="8" y="93"/>
                  </a:lnTo>
                  <a:lnTo>
                    <a:pt x="15" y="95"/>
                  </a:lnTo>
                  <a:lnTo>
                    <a:pt x="24" y="98"/>
                  </a:lnTo>
                  <a:lnTo>
                    <a:pt x="36" y="101"/>
                  </a:lnTo>
                  <a:lnTo>
                    <a:pt x="50" y="102"/>
                  </a:lnTo>
                  <a:lnTo>
                    <a:pt x="82" y="103"/>
                  </a:lnTo>
                  <a:lnTo>
                    <a:pt x="82" y="0"/>
                  </a:lnTo>
                  <a:lnTo>
                    <a:pt x="63" y="6"/>
                  </a:lnTo>
                  <a:close/>
                </a:path>
              </a:pathLst>
            </a:custGeom>
            <a:solidFill>
              <a:srgbClr val="7CBE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34" name="Freeform 134"/>
            <p:cNvSpPr>
              <a:spLocks/>
            </p:cNvSpPr>
            <p:nvPr/>
          </p:nvSpPr>
          <p:spPr bwMode="auto">
            <a:xfrm>
              <a:off x="1893888" y="4305300"/>
              <a:ext cx="495300" cy="496888"/>
            </a:xfrm>
            <a:custGeom>
              <a:avLst/>
              <a:gdLst>
                <a:gd name="T0" fmla="*/ 83 w 312"/>
                <a:gd name="T1" fmla="*/ 16 h 313"/>
                <a:gd name="T2" fmla="*/ 57 w 312"/>
                <a:gd name="T3" fmla="*/ 41 h 313"/>
                <a:gd name="T4" fmla="*/ 37 w 312"/>
                <a:gd name="T5" fmla="*/ 71 h 313"/>
                <a:gd name="T6" fmla="*/ 25 w 312"/>
                <a:gd name="T7" fmla="*/ 103 h 313"/>
                <a:gd name="T8" fmla="*/ 21 w 312"/>
                <a:gd name="T9" fmla="*/ 140 h 313"/>
                <a:gd name="T10" fmla="*/ 21 w 312"/>
                <a:gd name="T11" fmla="*/ 156 h 313"/>
                <a:gd name="T12" fmla="*/ 27 w 312"/>
                <a:gd name="T13" fmla="*/ 186 h 313"/>
                <a:gd name="T14" fmla="*/ 40 w 312"/>
                <a:gd name="T15" fmla="*/ 213 h 313"/>
                <a:gd name="T16" fmla="*/ 56 w 312"/>
                <a:gd name="T17" fmla="*/ 237 h 313"/>
                <a:gd name="T18" fmla="*/ 76 w 312"/>
                <a:gd name="T19" fmla="*/ 259 h 313"/>
                <a:gd name="T20" fmla="*/ 101 w 312"/>
                <a:gd name="T21" fmla="*/ 275 h 313"/>
                <a:gd name="T22" fmla="*/ 128 w 312"/>
                <a:gd name="T23" fmla="*/ 287 h 313"/>
                <a:gd name="T24" fmla="*/ 157 w 312"/>
                <a:gd name="T25" fmla="*/ 293 h 313"/>
                <a:gd name="T26" fmla="*/ 174 w 312"/>
                <a:gd name="T27" fmla="*/ 294 h 313"/>
                <a:gd name="T28" fmla="*/ 210 w 312"/>
                <a:gd name="T29" fmla="*/ 289 h 313"/>
                <a:gd name="T30" fmla="*/ 243 w 312"/>
                <a:gd name="T31" fmla="*/ 276 h 313"/>
                <a:gd name="T32" fmla="*/ 273 w 312"/>
                <a:gd name="T33" fmla="*/ 257 h 313"/>
                <a:gd name="T34" fmla="*/ 296 w 312"/>
                <a:gd name="T35" fmla="*/ 233 h 313"/>
                <a:gd name="T36" fmla="*/ 312 w 312"/>
                <a:gd name="T37" fmla="*/ 245 h 313"/>
                <a:gd name="T38" fmla="*/ 285 w 312"/>
                <a:gd name="T39" fmla="*/ 274 h 313"/>
                <a:gd name="T40" fmla="*/ 252 w 312"/>
                <a:gd name="T41" fmla="*/ 295 h 313"/>
                <a:gd name="T42" fmla="*/ 214 w 312"/>
                <a:gd name="T43" fmla="*/ 309 h 313"/>
                <a:gd name="T44" fmla="*/ 174 w 312"/>
                <a:gd name="T45" fmla="*/ 313 h 313"/>
                <a:gd name="T46" fmla="*/ 156 w 312"/>
                <a:gd name="T47" fmla="*/ 313 h 313"/>
                <a:gd name="T48" fmla="*/ 122 w 312"/>
                <a:gd name="T49" fmla="*/ 306 h 313"/>
                <a:gd name="T50" fmla="*/ 91 w 312"/>
                <a:gd name="T51" fmla="*/ 293 h 313"/>
                <a:gd name="T52" fmla="*/ 64 w 312"/>
                <a:gd name="T53" fmla="*/ 274 h 313"/>
                <a:gd name="T54" fmla="*/ 40 w 312"/>
                <a:gd name="T55" fmla="*/ 251 h 313"/>
                <a:gd name="T56" fmla="*/ 21 w 312"/>
                <a:gd name="T57" fmla="*/ 222 h 313"/>
                <a:gd name="T58" fmla="*/ 8 w 312"/>
                <a:gd name="T59" fmla="*/ 191 h 313"/>
                <a:gd name="T60" fmla="*/ 2 w 312"/>
                <a:gd name="T61" fmla="*/ 159 h 313"/>
                <a:gd name="T62" fmla="*/ 0 w 312"/>
                <a:gd name="T63" fmla="*/ 140 h 313"/>
                <a:gd name="T64" fmla="*/ 6 w 312"/>
                <a:gd name="T65" fmla="*/ 99 h 313"/>
                <a:gd name="T66" fmla="*/ 19 w 312"/>
                <a:gd name="T67" fmla="*/ 61 h 313"/>
                <a:gd name="T68" fmla="*/ 42 w 312"/>
                <a:gd name="T69" fmla="*/ 27 h 313"/>
                <a:gd name="T70" fmla="*/ 71 w 312"/>
                <a:gd name="T7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solidFill>
              <a:srgbClr val="7CBE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35" name="Freeform 135"/>
            <p:cNvSpPr>
              <a:spLocks noEditPoints="1"/>
            </p:cNvSpPr>
            <p:nvPr/>
          </p:nvSpPr>
          <p:spPr bwMode="auto">
            <a:xfrm>
              <a:off x="1947863" y="4314825"/>
              <a:ext cx="436563" cy="434975"/>
            </a:xfrm>
            <a:custGeom>
              <a:avLst/>
              <a:gdLst>
                <a:gd name="T0" fmla="*/ 152 w 275"/>
                <a:gd name="T1" fmla="*/ 1 h 274"/>
                <a:gd name="T2" fmla="*/ 191 w 275"/>
                <a:gd name="T3" fmla="*/ 10 h 274"/>
                <a:gd name="T4" fmla="*/ 225 w 275"/>
                <a:gd name="T5" fmla="*/ 32 h 274"/>
                <a:gd name="T6" fmla="*/ 252 w 275"/>
                <a:gd name="T7" fmla="*/ 61 h 274"/>
                <a:gd name="T8" fmla="*/ 268 w 275"/>
                <a:gd name="T9" fmla="*/ 97 h 274"/>
                <a:gd name="T10" fmla="*/ 275 w 275"/>
                <a:gd name="T11" fmla="*/ 138 h 274"/>
                <a:gd name="T12" fmla="*/ 272 w 275"/>
                <a:gd name="T13" fmla="*/ 165 h 274"/>
                <a:gd name="T14" fmla="*/ 259 w 275"/>
                <a:gd name="T15" fmla="*/ 203 h 274"/>
                <a:gd name="T16" fmla="*/ 234 w 275"/>
                <a:gd name="T17" fmla="*/ 235 h 274"/>
                <a:gd name="T18" fmla="*/ 203 w 275"/>
                <a:gd name="T19" fmla="*/ 258 h 274"/>
                <a:gd name="T20" fmla="*/ 165 w 275"/>
                <a:gd name="T21" fmla="*/ 272 h 274"/>
                <a:gd name="T22" fmla="*/ 137 w 275"/>
                <a:gd name="T23" fmla="*/ 274 h 274"/>
                <a:gd name="T24" fmla="*/ 137 w 275"/>
                <a:gd name="T25" fmla="*/ 269 h 274"/>
                <a:gd name="T26" fmla="*/ 164 w 275"/>
                <a:gd name="T27" fmla="*/ 266 h 274"/>
                <a:gd name="T28" fmla="*/ 201 w 275"/>
                <a:gd name="T29" fmla="*/ 253 h 274"/>
                <a:gd name="T30" fmla="*/ 230 w 275"/>
                <a:gd name="T31" fmla="*/ 230 h 274"/>
                <a:gd name="T32" fmla="*/ 253 w 275"/>
                <a:gd name="T33" fmla="*/ 200 h 274"/>
                <a:gd name="T34" fmla="*/ 266 w 275"/>
                <a:gd name="T35" fmla="*/ 163 h 274"/>
                <a:gd name="T36" fmla="*/ 268 w 275"/>
                <a:gd name="T37" fmla="*/ 138 h 274"/>
                <a:gd name="T38" fmla="*/ 263 w 275"/>
                <a:gd name="T39" fmla="*/ 98 h 274"/>
                <a:gd name="T40" fmla="*/ 247 w 275"/>
                <a:gd name="T41" fmla="*/ 65 h 274"/>
                <a:gd name="T42" fmla="*/ 221 w 275"/>
                <a:gd name="T43" fmla="*/ 36 h 274"/>
                <a:gd name="T44" fmla="*/ 188 w 275"/>
                <a:gd name="T45" fmla="*/ 17 h 274"/>
                <a:gd name="T46" fmla="*/ 151 w 275"/>
                <a:gd name="T47" fmla="*/ 8 h 274"/>
                <a:gd name="T48" fmla="*/ 137 w 275"/>
                <a:gd name="T49" fmla="*/ 0 h 274"/>
                <a:gd name="T50" fmla="*/ 137 w 275"/>
                <a:gd name="T51" fmla="*/ 274 h 274"/>
                <a:gd name="T52" fmla="*/ 96 w 275"/>
                <a:gd name="T53" fmla="*/ 269 h 274"/>
                <a:gd name="T54" fmla="*/ 61 w 275"/>
                <a:gd name="T55" fmla="*/ 251 h 274"/>
                <a:gd name="T56" fmla="*/ 31 w 275"/>
                <a:gd name="T57" fmla="*/ 224 h 274"/>
                <a:gd name="T58" fmla="*/ 11 w 275"/>
                <a:gd name="T59" fmla="*/ 191 h 274"/>
                <a:gd name="T60" fmla="*/ 2 w 275"/>
                <a:gd name="T61" fmla="*/ 151 h 274"/>
                <a:gd name="T62" fmla="*/ 2 w 275"/>
                <a:gd name="T63" fmla="*/ 123 h 274"/>
                <a:gd name="T64" fmla="*/ 11 w 275"/>
                <a:gd name="T65" fmla="*/ 84 h 274"/>
                <a:gd name="T66" fmla="*/ 31 w 275"/>
                <a:gd name="T67" fmla="*/ 50 h 274"/>
                <a:gd name="T68" fmla="*/ 61 w 275"/>
                <a:gd name="T69" fmla="*/ 24 h 274"/>
                <a:gd name="T70" fmla="*/ 96 w 275"/>
                <a:gd name="T71" fmla="*/ 6 h 274"/>
                <a:gd name="T72" fmla="*/ 137 w 275"/>
                <a:gd name="T73" fmla="*/ 0 h 274"/>
                <a:gd name="T74" fmla="*/ 125 w 275"/>
                <a:gd name="T75" fmla="*/ 8 h 274"/>
                <a:gd name="T76" fmla="*/ 87 w 275"/>
                <a:gd name="T77" fmla="*/ 17 h 274"/>
                <a:gd name="T78" fmla="*/ 54 w 275"/>
                <a:gd name="T79" fmla="*/ 36 h 274"/>
                <a:gd name="T80" fmla="*/ 29 w 275"/>
                <a:gd name="T81" fmla="*/ 65 h 274"/>
                <a:gd name="T82" fmla="*/ 12 w 275"/>
                <a:gd name="T83" fmla="*/ 98 h 274"/>
                <a:gd name="T84" fmla="*/ 7 w 275"/>
                <a:gd name="T85" fmla="*/ 138 h 274"/>
                <a:gd name="T86" fmla="*/ 10 w 275"/>
                <a:gd name="T87" fmla="*/ 163 h 274"/>
                <a:gd name="T88" fmla="*/ 22 w 275"/>
                <a:gd name="T89" fmla="*/ 200 h 274"/>
                <a:gd name="T90" fmla="*/ 45 w 275"/>
                <a:gd name="T91" fmla="*/ 230 h 274"/>
                <a:gd name="T92" fmla="*/ 75 w 275"/>
                <a:gd name="T93" fmla="*/ 253 h 274"/>
                <a:gd name="T94" fmla="*/ 111 w 275"/>
                <a:gd name="T95" fmla="*/ 266 h 274"/>
                <a:gd name="T96" fmla="*/ 137 w 275"/>
                <a:gd name="T97"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solidFill>
              <a:srgbClr val="7CBE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36" name="Freeform 136"/>
            <p:cNvSpPr>
              <a:spLocks/>
            </p:cNvSpPr>
            <p:nvPr/>
          </p:nvSpPr>
          <p:spPr bwMode="auto">
            <a:xfrm>
              <a:off x="1941513" y="4322763"/>
              <a:ext cx="434975" cy="423863"/>
            </a:xfrm>
            <a:custGeom>
              <a:avLst/>
              <a:gdLst>
                <a:gd name="T0" fmla="*/ 199 w 274"/>
                <a:gd name="T1" fmla="*/ 18 h 267"/>
                <a:gd name="T2" fmla="*/ 203 w 274"/>
                <a:gd name="T3" fmla="*/ 37 h 267"/>
                <a:gd name="T4" fmla="*/ 214 w 274"/>
                <a:gd name="T5" fmla="*/ 35 h 267"/>
                <a:gd name="T6" fmla="*/ 221 w 274"/>
                <a:gd name="T7" fmla="*/ 43 h 267"/>
                <a:gd name="T8" fmla="*/ 238 w 274"/>
                <a:gd name="T9" fmla="*/ 56 h 267"/>
                <a:gd name="T10" fmla="*/ 257 w 274"/>
                <a:gd name="T11" fmla="*/ 80 h 267"/>
                <a:gd name="T12" fmla="*/ 251 w 274"/>
                <a:gd name="T13" fmla="*/ 91 h 267"/>
                <a:gd name="T14" fmla="*/ 256 w 274"/>
                <a:gd name="T15" fmla="*/ 93 h 267"/>
                <a:gd name="T16" fmla="*/ 262 w 274"/>
                <a:gd name="T17" fmla="*/ 85 h 267"/>
                <a:gd name="T18" fmla="*/ 264 w 274"/>
                <a:gd name="T19" fmla="*/ 93 h 267"/>
                <a:gd name="T20" fmla="*/ 259 w 274"/>
                <a:gd name="T21" fmla="*/ 110 h 267"/>
                <a:gd name="T22" fmla="*/ 247 w 274"/>
                <a:gd name="T23" fmla="*/ 112 h 267"/>
                <a:gd name="T24" fmla="*/ 232 w 274"/>
                <a:gd name="T25" fmla="*/ 127 h 267"/>
                <a:gd name="T26" fmla="*/ 220 w 274"/>
                <a:gd name="T27" fmla="*/ 141 h 267"/>
                <a:gd name="T28" fmla="*/ 202 w 274"/>
                <a:gd name="T29" fmla="*/ 154 h 267"/>
                <a:gd name="T30" fmla="*/ 209 w 274"/>
                <a:gd name="T31" fmla="*/ 183 h 267"/>
                <a:gd name="T32" fmla="*/ 218 w 274"/>
                <a:gd name="T33" fmla="*/ 214 h 267"/>
                <a:gd name="T34" fmla="*/ 210 w 274"/>
                <a:gd name="T35" fmla="*/ 237 h 267"/>
                <a:gd name="T36" fmla="*/ 226 w 274"/>
                <a:gd name="T37" fmla="*/ 228 h 267"/>
                <a:gd name="T38" fmla="*/ 247 w 274"/>
                <a:gd name="T39" fmla="*/ 192 h 267"/>
                <a:gd name="T40" fmla="*/ 264 w 274"/>
                <a:gd name="T41" fmla="*/ 141 h 267"/>
                <a:gd name="T42" fmla="*/ 274 w 274"/>
                <a:gd name="T43" fmla="*/ 115 h 267"/>
                <a:gd name="T44" fmla="*/ 155 w 274"/>
                <a:gd name="T45" fmla="*/ 267 h 267"/>
                <a:gd name="T46" fmla="*/ 178 w 274"/>
                <a:gd name="T47" fmla="*/ 246 h 267"/>
                <a:gd name="T48" fmla="*/ 153 w 274"/>
                <a:gd name="T49" fmla="*/ 245 h 267"/>
                <a:gd name="T50" fmla="*/ 145 w 274"/>
                <a:gd name="T51" fmla="*/ 252 h 267"/>
                <a:gd name="T52" fmla="*/ 125 w 274"/>
                <a:gd name="T53" fmla="*/ 248 h 267"/>
                <a:gd name="T54" fmla="*/ 99 w 274"/>
                <a:gd name="T55" fmla="*/ 249 h 267"/>
                <a:gd name="T56" fmla="*/ 121 w 274"/>
                <a:gd name="T57" fmla="*/ 267 h 267"/>
                <a:gd name="T58" fmla="*/ 0 w 274"/>
                <a:gd name="T59" fmla="*/ 129 h 267"/>
                <a:gd name="T60" fmla="*/ 62 w 274"/>
                <a:gd name="T61" fmla="*/ 26 h 267"/>
                <a:gd name="T62" fmla="*/ 19 w 274"/>
                <a:gd name="T63" fmla="*/ 87 h 267"/>
                <a:gd name="T64" fmla="*/ 31 w 274"/>
                <a:gd name="T65" fmla="*/ 84 h 267"/>
                <a:gd name="T66" fmla="*/ 50 w 274"/>
                <a:gd name="T67" fmla="*/ 91 h 267"/>
                <a:gd name="T68" fmla="*/ 60 w 274"/>
                <a:gd name="T69" fmla="*/ 88 h 267"/>
                <a:gd name="T70" fmla="*/ 46 w 274"/>
                <a:gd name="T71" fmla="*/ 106 h 267"/>
                <a:gd name="T72" fmla="*/ 35 w 274"/>
                <a:gd name="T73" fmla="*/ 122 h 267"/>
                <a:gd name="T74" fmla="*/ 45 w 274"/>
                <a:gd name="T75" fmla="*/ 157 h 267"/>
                <a:gd name="T76" fmla="*/ 54 w 274"/>
                <a:gd name="T77" fmla="*/ 180 h 267"/>
                <a:gd name="T78" fmla="*/ 87 w 274"/>
                <a:gd name="T79" fmla="*/ 210 h 267"/>
                <a:gd name="T80" fmla="*/ 95 w 274"/>
                <a:gd name="T81" fmla="*/ 188 h 267"/>
                <a:gd name="T82" fmla="*/ 98 w 274"/>
                <a:gd name="T83" fmla="*/ 169 h 267"/>
                <a:gd name="T84" fmla="*/ 104 w 274"/>
                <a:gd name="T85" fmla="*/ 137 h 267"/>
                <a:gd name="T86" fmla="*/ 117 w 274"/>
                <a:gd name="T87" fmla="*/ 122 h 267"/>
                <a:gd name="T88" fmla="*/ 152 w 274"/>
                <a:gd name="T89" fmla="*/ 125 h 267"/>
                <a:gd name="T90" fmla="*/ 165 w 274"/>
                <a:gd name="T91" fmla="*/ 106 h 267"/>
                <a:gd name="T92" fmla="*/ 161 w 274"/>
                <a:gd name="T93" fmla="*/ 81 h 267"/>
                <a:gd name="T94" fmla="*/ 134 w 274"/>
                <a:gd name="T95" fmla="*/ 58 h 267"/>
                <a:gd name="T96" fmla="*/ 111 w 274"/>
                <a:gd name="T97" fmla="*/ 57 h 267"/>
                <a:gd name="T98" fmla="*/ 92 w 274"/>
                <a:gd name="T99" fmla="*/ 68 h 267"/>
                <a:gd name="T100" fmla="*/ 69 w 274"/>
                <a:gd name="T101" fmla="*/ 64 h 267"/>
                <a:gd name="T102" fmla="*/ 73 w 274"/>
                <a:gd name="T103" fmla="*/ 56 h 267"/>
                <a:gd name="T104" fmla="*/ 80 w 274"/>
                <a:gd name="T105" fmla="*/ 45 h 267"/>
                <a:gd name="T106" fmla="*/ 81 w 274"/>
                <a:gd name="T107" fmla="*/ 38 h 267"/>
                <a:gd name="T108" fmla="*/ 96 w 274"/>
                <a:gd name="T109" fmla="*/ 49 h 267"/>
                <a:gd name="T110" fmla="*/ 119 w 274"/>
                <a:gd name="T111" fmla="*/ 47 h 267"/>
                <a:gd name="T112" fmla="*/ 137 w 274"/>
                <a:gd name="T113" fmla="*/ 45 h 267"/>
                <a:gd name="T114" fmla="*/ 141 w 274"/>
                <a:gd name="T115" fmla="*/ 28 h 267"/>
                <a:gd name="T116" fmla="*/ 161 w 274"/>
                <a:gd name="T117" fmla="*/ 22 h 267"/>
                <a:gd name="T118" fmla="*/ 132 w 274"/>
                <a:gd name="T119" fmla="*/ 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267">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solidFill>
              <a:srgbClr val="7CBE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grpSp>
        <p:nvGrpSpPr>
          <p:cNvPr id="199" name="组合 198"/>
          <p:cNvGrpSpPr/>
          <p:nvPr/>
        </p:nvGrpSpPr>
        <p:grpSpPr>
          <a:xfrm>
            <a:off x="3777642" y="942425"/>
            <a:ext cx="323766" cy="576112"/>
            <a:chOff x="3846513" y="1814513"/>
            <a:chExt cx="323850" cy="576262"/>
          </a:xfrm>
        </p:grpSpPr>
        <p:sp>
          <p:nvSpPr>
            <p:cNvPr id="137" name="Freeform 137"/>
            <p:cNvSpPr>
              <a:spLocks noEditPoints="1"/>
            </p:cNvSpPr>
            <p:nvPr/>
          </p:nvSpPr>
          <p:spPr bwMode="auto">
            <a:xfrm>
              <a:off x="3846513" y="1814513"/>
              <a:ext cx="323850" cy="323850"/>
            </a:xfrm>
            <a:custGeom>
              <a:avLst/>
              <a:gdLst>
                <a:gd name="T0" fmla="*/ 112 w 204"/>
                <a:gd name="T1" fmla="*/ 0 h 204"/>
                <a:gd name="T2" fmla="*/ 141 w 204"/>
                <a:gd name="T3" fmla="*/ 8 h 204"/>
                <a:gd name="T4" fmla="*/ 165 w 204"/>
                <a:gd name="T5" fmla="*/ 22 h 204"/>
                <a:gd name="T6" fmla="*/ 185 w 204"/>
                <a:gd name="T7" fmla="*/ 42 h 204"/>
                <a:gd name="T8" fmla="*/ 199 w 204"/>
                <a:gd name="T9" fmla="*/ 68 h 204"/>
                <a:gd name="T10" fmla="*/ 204 w 204"/>
                <a:gd name="T11" fmla="*/ 96 h 204"/>
                <a:gd name="T12" fmla="*/ 203 w 204"/>
                <a:gd name="T13" fmla="*/ 118 h 204"/>
                <a:gd name="T14" fmla="*/ 195 w 204"/>
                <a:gd name="T15" fmla="*/ 146 h 204"/>
                <a:gd name="T16" fmla="*/ 179 w 204"/>
                <a:gd name="T17" fmla="*/ 171 h 204"/>
                <a:gd name="T18" fmla="*/ 156 w 204"/>
                <a:gd name="T19" fmla="*/ 190 h 204"/>
                <a:gd name="T20" fmla="*/ 129 w 204"/>
                <a:gd name="T21" fmla="*/ 202 h 204"/>
                <a:gd name="T22" fmla="*/ 108 w 204"/>
                <a:gd name="T23" fmla="*/ 204 h 204"/>
                <a:gd name="T24" fmla="*/ 102 w 204"/>
                <a:gd name="T25" fmla="*/ 185 h 204"/>
                <a:gd name="T26" fmla="*/ 107 w 204"/>
                <a:gd name="T27" fmla="*/ 185 h 204"/>
                <a:gd name="T28" fmla="*/ 131 w 204"/>
                <a:gd name="T29" fmla="*/ 180 h 204"/>
                <a:gd name="T30" fmla="*/ 164 w 204"/>
                <a:gd name="T31" fmla="*/ 158 h 204"/>
                <a:gd name="T32" fmla="*/ 183 w 204"/>
                <a:gd name="T33" fmla="*/ 123 h 204"/>
                <a:gd name="T34" fmla="*/ 185 w 204"/>
                <a:gd name="T35" fmla="*/ 97 h 204"/>
                <a:gd name="T36" fmla="*/ 177 w 204"/>
                <a:gd name="T37" fmla="*/ 66 h 204"/>
                <a:gd name="T38" fmla="*/ 148 w 204"/>
                <a:gd name="T39" fmla="*/ 32 h 204"/>
                <a:gd name="T40" fmla="*/ 102 w 204"/>
                <a:gd name="T41" fmla="*/ 19 h 204"/>
                <a:gd name="T42" fmla="*/ 96 w 204"/>
                <a:gd name="T43" fmla="*/ 0 h 204"/>
                <a:gd name="T44" fmla="*/ 102 w 204"/>
                <a:gd name="T45" fmla="*/ 19 h 204"/>
                <a:gd name="T46" fmla="*/ 89 w 204"/>
                <a:gd name="T47" fmla="*/ 20 h 204"/>
                <a:gd name="T48" fmla="*/ 66 w 204"/>
                <a:gd name="T49" fmla="*/ 27 h 204"/>
                <a:gd name="T50" fmla="*/ 31 w 204"/>
                <a:gd name="T51" fmla="*/ 60 h 204"/>
                <a:gd name="T52" fmla="*/ 20 w 204"/>
                <a:gd name="T53" fmla="*/ 89 h 204"/>
                <a:gd name="T54" fmla="*/ 19 w 204"/>
                <a:gd name="T55" fmla="*/ 107 h 204"/>
                <a:gd name="T56" fmla="*/ 35 w 204"/>
                <a:gd name="T57" fmla="*/ 152 h 204"/>
                <a:gd name="T58" fmla="*/ 70 w 204"/>
                <a:gd name="T59" fmla="*/ 179 h 204"/>
                <a:gd name="T60" fmla="*/ 102 w 204"/>
                <a:gd name="T61" fmla="*/ 204 h 204"/>
                <a:gd name="T62" fmla="*/ 83 w 204"/>
                <a:gd name="T63" fmla="*/ 203 h 204"/>
                <a:gd name="T64" fmla="*/ 55 w 204"/>
                <a:gd name="T65" fmla="*/ 194 h 204"/>
                <a:gd name="T66" fmla="*/ 32 w 204"/>
                <a:gd name="T67" fmla="*/ 176 h 204"/>
                <a:gd name="T68" fmla="*/ 13 w 204"/>
                <a:gd name="T69" fmla="*/ 154 h 204"/>
                <a:gd name="T70" fmla="*/ 3 w 204"/>
                <a:gd name="T71" fmla="*/ 127 h 204"/>
                <a:gd name="T72" fmla="*/ 0 w 204"/>
                <a:gd name="T73" fmla="*/ 108 h 204"/>
                <a:gd name="T74" fmla="*/ 3 w 204"/>
                <a:gd name="T75" fmla="*/ 77 h 204"/>
                <a:gd name="T76" fmla="*/ 15 w 204"/>
                <a:gd name="T77" fmla="*/ 50 h 204"/>
                <a:gd name="T78" fmla="*/ 32 w 204"/>
                <a:gd name="T79" fmla="*/ 27 h 204"/>
                <a:gd name="T80" fmla="*/ 57 w 204"/>
                <a:gd name="T81" fmla="*/ 11 h 204"/>
                <a:gd name="T82" fmla="*/ 87 w 204"/>
                <a:gd name="T83" fmla="*/ 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 h="204">
                  <a:moveTo>
                    <a:pt x="102" y="0"/>
                  </a:moveTo>
                  <a:lnTo>
                    <a:pt x="102" y="0"/>
                  </a:lnTo>
                  <a:lnTo>
                    <a:pt x="112" y="0"/>
                  </a:lnTo>
                  <a:lnTo>
                    <a:pt x="122" y="1"/>
                  </a:lnTo>
                  <a:lnTo>
                    <a:pt x="131" y="4"/>
                  </a:lnTo>
                  <a:lnTo>
                    <a:pt x="141" y="8"/>
                  </a:lnTo>
                  <a:lnTo>
                    <a:pt x="149" y="11"/>
                  </a:lnTo>
                  <a:lnTo>
                    <a:pt x="157" y="16"/>
                  </a:lnTo>
                  <a:lnTo>
                    <a:pt x="165" y="22"/>
                  </a:lnTo>
                  <a:lnTo>
                    <a:pt x="172" y="28"/>
                  </a:lnTo>
                  <a:lnTo>
                    <a:pt x="179" y="35"/>
                  </a:lnTo>
                  <a:lnTo>
                    <a:pt x="185" y="42"/>
                  </a:lnTo>
                  <a:lnTo>
                    <a:pt x="190" y="50"/>
                  </a:lnTo>
                  <a:lnTo>
                    <a:pt x="195" y="58"/>
                  </a:lnTo>
                  <a:lnTo>
                    <a:pt x="199" y="68"/>
                  </a:lnTo>
                  <a:lnTo>
                    <a:pt x="202" y="77"/>
                  </a:lnTo>
                  <a:lnTo>
                    <a:pt x="203" y="87"/>
                  </a:lnTo>
                  <a:lnTo>
                    <a:pt x="204" y="96"/>
                  </a:lnTo>
                  <a:lnTo>
                    <a:pt x="204" y="96"/>
                  </a:lnTo>
                  <a:lnTo>
                    <a:pt x="204" y="107"/>
                  </a:lnTo>
                  <a:lnTo>
                    <a:pt x="203" y="118"/>
                  </a:lnTo>
                  <a:lnTo>
                    <a:pt x="202" y="127"/>
                  </a:lnTo>
                  <a:lnTo>
                    <a:pt x="199" y="137"/>
                  </a:lnTo>
                  <a:lnTo>
                    <a:pt x="195" y="146"/>
                  </a:lnTo>
                  <a:lnTo>
                    <a:pt x="190" y="154"/>
                  </a:lnTo>
                  <a:lnTo>
                    <a:pt x="184" y="162"/>
                  </a:lnTo>
                  <a:lnTo>
                    <a:pt x="179" y="171"/>
                  </a:lnTo>
                  <a:lnTo>
                    <a:pt x="172" y="177"/>
                  </a:lnTo>
                  <a:lnTo>
                    <a:pt x="164" y="184"/>
                  </a:lnTo>
                  <a:lnTo>
                    <a:pt x="156" y="190"/>
                  </a:lnTo>
                  <a:lnTo>
                    <a:pt x="148" y="194"/>
                  </a:lnTo>
                  <a:lnTo>
                    <a:pt x="138" y="198"/>
                  </a:lnTo>
                  <a:lnTo>
                    <a:pt x="129" y="202"/>
                  </a:lnTo>
                  <a:lnTo>
                    <a:pt x="118" y="203"/>
                  </a:lnTo>
                  <a:lnTo>
                    <a:pt x="108" y="204"/>
                  </a:lnTo>
                  <a:lnTo>
                    <a:pt x="108" y="204"/>
                  </a:lnTo>
                  <a:lnTo>
                    <a:pt x="102" y="204"/>
                  </a:lnTo>
                  <a:lnTo>
                    <a:pt x="102" y="185"/>
                  </a:lnTo>
                  <a:lnTo>
                    <a:pt x="102" y="185"/>
                  </a:lnTo>
                  <a:lnTo>
                    <a:pt x="107" y="185"/>
                  </a:lnTo>
                  <a:lnTo>
                    <a:pt x="107" y="185"/>
                  </a:lnTo>
                  <a:lnTo>
                    <a:pt x="107" y="185"/>
                  </a:lnTo>
                  <a:lnTo>
                    <a:pt x="115" y="184"/>
                  </a:lnTo>
                  <a:lnTo>
                    <a:pt x="123" y="183"/>
                  </a:lnTo>
                  <a:lnTo>
                    <a:pt x="131" y="180"/>
                  </a:lnTo>
                  <a:lnTo>
                    <a:pt x="138" y="177"/>
                  </a:lnTo>
                  <a:lnTo>
                    <a:pt x="152" y="169"/>
                  </a:lnTo>
                  <a:lnTo>
                    <a:pt x="164" y="158"/>
                  </a:lnTo>
                  <a:lnTo>
                    <a:pt x="173" y="145"/>
                  </a:lnTo>
                  <a:lnTo>
                    <a:pt x="180" y="130"/>
                  </a:lnTo>
                  <a:lnTo>
                    <a:pt x="183" y="123"/>
                  </a:lnTo>
                  <a:lnTo>
                    <a:pt x="184" y="115"/>
                  </a:lnTo>
                  <a:lnTo>
                    <a:pt x="185" y="107"/>
                  </a:lnTo>
                  <a:lnTo>
                    <a:pt x="185" y="97"/>
                  </a:lnTo>
                  <a:lnTo>
                    <a:pt x="185" y="97"/>
                  </a:lnTo>
                  <a:lnTo>
                    <a:pt x="183" y="81"/>
                  </a:lnTo>
                  <a:lnTo>
                    <a:pt x="177" y="66"/>
                  </a:lnTo>
                  <a:lnTo>
                    <a:pt x="169" y="53"/>
                  </a:lnTo>
                  <a:lnTo>
                    <a:pt x="160" y="42"/>
                  </a:lnTo>
                  <a:lnTo>
                    <a:pt x="148" y="32"/>
                  </a:lnTo>
                  <a:lnTo>
                    <a:pt x="133" y="26"/>
                  </a:lnTo>
                  <a:lnTo>
                    <a:pt x="118" y="20"/>
                  </a:lnTo>
                  <a:lnTo>
                    <a:pt x="102" y="19"/>
                  </a:lnTo>
                  <a:lnTo>
                    <a:pt x="102" y="0"/>
                  </a:lnTo>
                  <a:close/>
                  <a:moveTo>
                    <a:pt x="96" y="0"/>
                  </a:moveTo>
                  <a:lnTo>
                    <a:pt x="96" y="0"/>
                  </a:lnTo>
                  <a:lnTo>
                    <a:pt x="102" y="0"/>
                  </a:lnTo>
                  <a:lnTo>
                    <a:pt x="102" y="19"/>
                  </a:lnTo>
                  <a:lnTo>
                    <a:pt x="102" y="19"/>
                  </a:lnTo>
                  <a:lnTo>
                    <a:pt x="97" y="19"/>
                  </a:lnTo>
                  <a:lnTo>
                    <a:pt x="97" y="19"/>
                  </a:lnTo>
                  <a:lnTo>
                    <a:pt x="89" y="20"/>
                  </a:lnTo>
                  <a:lnTo>
                    <a:pt x="81" y="22"/>
                  </a:lnTo>
                  <a:lnTo>
                    <a:pt x="73" y="24"/>
                  </a:lnTo>
                  <a:lnTo>
                    <a:pt x="66" y="27"/>
                  </a:lnTo>
                  <a:lnTo>
                    <a:pt x="51" y="37"/>
                  </a:lnTo>
                  <a:lnTo>
                    <a:pt x="41" y="46"/>
                  </a:lnTo>
                  <a:lnTo>
                    <a:pt x="31" y="60"/>
                  </a:lnTo>
                  <a:lnTo>
                    <a:pt x="24" y="74"/>
                  </a:lnTo>
                  <a:lnTo>
                    <a:pt x="22" y="81"/>
                  </a:lnTo>
                  <a:lnTo>
                    <a:pt x="20" y="89"/>
                  </a:lnTo>
                  <a:lnTo>
                    <a:pt x="19" y="99"/>
                  </a:lnTo>
                  <a:lnTo>
                    <a:pt x="19" y="107"/>
                  </a:lnTo>
                  <a:lnTo>
                    <a:pt x="19" y="107"/>
                  </a:lnTo>
                  <a:lnTo>
                    <a:pt x="22" y="123"/>
                  </a:lnTo>
                  <a:lnTo>
                    <a:pt x="27" y="138"/>
                  </a:lnTo>
                  <a:lnTo>
                    <a:pt x="35" y="152"/>
                  </a:lnTo>
                  <a:lnTo>
                    <a:pt x="45" y="162"/>
                  </a:lnTo>
                  <a:lnTo>
                    <a:pt x="57" y="172"/>
                  </a:lnTo>
                  <a:lnTo>
                    <a:pt x="70" y="179"/>
                  </a:lnTo>
                  <a:lnTo>
                    <a:pt x="87" y="184"/>
                  </a:lnTo>
                  <a:lnTo>
                    <a:pt x="102" y="185"/>
                  </a:lnTo>
                  <a:lnTo>
                    <a:pt x="102" y="204"/>
                  </a:lnTo>
                  <a:lnTo>
                    <a:pt x="102" y="204"/>
                  </a:lnTo>
                  <a:lnTo>
                    <a:pt x="92" y="204"/>
                  </a:lnTo>
                  <a:lnTo>
                    <a:pt x="83" y="203"/>
                  </a:lnTo>
                  <a:lnTo>
                    <a:pt x="73" y="200"/>
                  </a:lnTo>
                  <a:lnTo>
                    <a:pt x="64" y="198"/>
                  </a:lnTo>
                  <a:lnTo>
                    <a:pt x="55" y="194"/>
                  </a:lnTo>
                  <a:lnTo>
                    <a:pt x="47" y="188"/>
                  </a:lnTo>
                  <a:lnTo>
                    <a:pt x="39" y="183"/>
                  </a:lnTo>
                  <a:lnTo>
                    <a:pt x="32" y="176"/>
                  </a:lnTo>
                  <a:lnTo>
                    <a:pt x="26" y="169"/>
                  </a:lnTo>
                  <a:lnTo>
                    <a:pt x="19" y="162"/>
                  </a:lnTo>
                  <a:lnTo>
                    <a:pt x="13" y="154"/>
                  </a:lnTo>
                  <a:lnTo>
                    <a:pt x="9" y="146"/>
                  </a:lnTo>
                  <a:lnTo>
                    <a:pt x="5" y="137"/>
                  </a:lnTo>
                  <a:lnTo>
                    <a:pt x="3" y="127"/>
                  </a:lnTo>
                  <a:lnTo>
                    <a:pt x="1" y="118"/>
                  </a:lnTo>
                  <a:lnTo>
                    <a:pt x="0" y="108"/>
                  </a:lnTo>
                  <a:lnTo>
                    <a:pt x="0" y="108"/>
                  </a:lnTo>
                  <a:lnTo>
                    <a:pt x="0" y="97"/>
                  </a:lnTo>
                  <a:lnTo>
                    <a:pt x="1" y="87"/>
                  </a:lnTo>
                  <a:lnTo>
                    <a:pt x="3" y="77"/>
                  </a:lnTo>
                  <a:lnTo>
                    <a:pt x="5" y="68"/>
                  </a:lnTo>
                  <a:lnTo>
                    <a:pt x="9" y="58"/>
                  </a:lnTo>
                  <a:lnTo>
                    <a:pt x="15" y="50"/>
                  </a:lnTo>
                  <a:lnTo>
                    <a:pt x="20" y="42"/>
                  </a:lnTo>
                  <a:lnTo>
                    <a:pt x="26" y="34"/>
                  </a:lnTo>
                  <a:lnTo>
                    <a:pt x="32" y="27"/>
                  </a:lnTo>
                  <a:lnTo>
                    <a:pt x="41" y="20"/>
                  </a:lnTo>
                  <a:lnTo>
                    <a:pt x="49" y="15"/>
                  </a:lnTo>
                  <a:lnTo>
                    <a:pt x="57" y="11"/>
                  </a:lnTo>
                  <a:lnTo>
                    <a:pt x="66" y="7"/>
                  </a:lnTo>
                  <a:lnTo>
                    <a:pt x="76" y="3"/>
                  </a:lnTo>
                  <a:lnTo>
                    <a:pt x="87" y="1"/>
                  </a:lnTo>
                  <a:lnTo>
                    <a:pt x="96" y="0"/>
                  </a:lnTo>
                  <a:lnTo>
                    <a:pt x="96" y="0"/>
                  </a:lnTo>
                  <a:close/>
                </a:path>
              </a:pathLst>
            </a:custGeom>
            <a:solidFill>
              <a:srgbClr val="EDCD2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38" name="Freeform 138"/>
            <p:cNvSpPr>
              <a:spLocks/>
            </p:cNvSpPr>
            <p:nvPr/>
          </p:nvSpPr>
          <p:spPr bwMode="auto">
            <a:xfrm>
              <a:off x="3994151" y="2119313"/>
              <a:ext cx="52388" cy="161925"/>
            </a:xfrm>
            <a:custGeom>
              <a:avLst/>
              <a:gdLst>
                <a:gd name="T0" fmla="*/ 6 w 33"/>
                <a:gd name="T1" fmla="*/ 102 h 102"/>
                <a:gd name="T2" fmla="*/ 33 w 33"/>
                <a:gd name="T3" fmla="*/ 100 h 102"/>
                <a:gd name="T4" fmla="*/ 27 w 33"/>
                <a:gd name="T5" fmla="*/ 0 h 102"/>
                <a:gd name="T6" fmla="*/ 0 w 33"/>
                <a:gd name="T7" fmla="*/ 2 h 102"/>
                <a:gd name="T8" fmla="*/ 6 w 33"/>
                <a:gd name="T9" fmla="*/ 102 h 102"/>
              </a:gdLst>
              <a:ahLst/>
              <a:cxnLst>
                <a:cxn ang="0">
                  <a:pos x="T0" y="T1"/>
                </a:cxn>
                <a:cxn ang="0">
                  <a:pos x="T2" y="T3"/>
                </a:cxn>
                <a:cxn ang="0">
                  <a:pos x="T4" y="T5"/>
                </a:cxn>
                <a:cxn ang="0">
                  <a:pos x="T6" y="T7"/>
                </a:cxn>
                <a:cxn ang="0">
                  <a:pos x="T8" y="T9"/>
                </a:cxn>
              </a:cxnLst>
              <a:rect l="0" t="0" r="r" b="b"/>
              <a:pathLst>
                <a:path w="33" h="102">
                  <a:moveTo>
                    <a:pt x="6" y="102"/>
                  </a:moveTo>
                  <a:lnTo>
                    <a:pt x="33" y="100"/>
                  </a:lnTo>
                  <a:lnTo>
                    <a:pt x="27" y="0"/>
                  </a:lnTo>
                  <a:lnTo>
                    <a:pt x="0" y="2"/>
                  </a:lnTo>
                  <a:lnTo>
                    <a:pt x="6" y="102"/>
                  </a:lnTo>
                  <a:close/>
                </a:path>
              </a:pathLst>
            </a:custGeom>
            <a:solidFill>
              <a:srgbClr val="EDCD2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39" name="Freeform 139"/>
            <p:cNvSpPr>
              <a:spLocks/>
            </p:cNvSpPr>
            <p:nvPr/>
          </p:nvSpPr>
          <p:spPr bwMode="auto">
            <a:xfrm>
              <a:off x="3986213" y="2171700"/>
              <a:ext cx="77788" cy="219075"/>
            </a:xfrm>
            <a:custGeom>
              <a:avLst/>
              <a:gdLst>
                <a:gd name="T0" fmla="*/ 5 w 49"/>
                <a:gd name="T1" fmla="*/ 116 h 138"/>
                <a:gd name="T2" fmla="*/ 5 w 49"/>
                <a:gd name="T3" fmla="*/ 116 h 138"/>
                <a:gd name="T4" fmla="*/ 5 w 49"/>
                <a:gd name="T5" fmla="*/ 122 h 138"/>
                <a:gd name="T6" fmla="*/ 7 w 49"/>
                <a:gd name="T7" fmla="*/ 126 h 138"/>
                <a:gd name="T8" fmla="*/ 9 w 49"/>
                <a:gd name="T9" fmla="*/ 128 h 138"/>
                <a:gd name="T10" fmla="*/ 12 w 49"/>
                <a:gd name="T11" fmla="*/ 132 h 138"/>
                <a:gd name="T12" fmla="*/ 16 w 49"/>
                <a:gd name="T13" fmla="*/ 134 h 138"/>
                <a:gd name="T14" fmla="*/ 19 w 49"/>
                <a:gd name="T15" fmla="*/ 136 h 138"/>
                <a:gd name="T16" fmla="*/ 23 w 49"/>
                <a:gd name="T17" fmla="*/ 138 h 138"/>
                <a:gd name="T18" fmla="*/ 28 w 49"/>
                <a:gd name="T19" fmla="*/ 138 h 138"/>
                <a:gd name="T20" fmla="*/ 28 w 49"/>
                <a:gd name="T21" fmla="*/ 138 h 138"/>
                <a:gd name="T22" fmla="*/ 32 w 49"/>
                <a:gd name="T23" fmla="*/ 136 h 138"/>
                <a:gd name="T24" fmla="*/ 37 w 49"/>
                <a:gd name="T25" fmla="*/ 135 h 138"/>
                <a:gd name="T26" fmla="*/ 41 w 49"/>
                <a:gd name="T27" fmla="*/ 132 h 138"/>
                <a:gd name="T28" fmla="*/ 43 w 49"/>
                <a:gd name="T29" fmla="*/ 130 h 138"/>
                <a:gd name="T30" fmla="*/ 46 w 49"/>
                <a:gd name="T31" fmla="*/ 127 h 138"/>
                <a:gd name="T32" fmla="*/ 47 w 49"/>
                <a:gd name="T33" fmla="*/ 123 h 138"/>
                <a:gd name="T34" fmla="*/ 49 w 49"/>
                <a:gd name="T35" fmla="*/ 119 h 138"/>
                <a:gd name="T36" fmla="*/ 49 w 49"/>
                <a:gd name="T37" fmla="*/ 115 h 138"/>
                <a:gd name="T38" fmla="*/ 43 w 49"/>
                <a:gd name="T39" fmla="*/ 20 h 138"/>
                <a:gd name="T40" fmla="*/ 43 w 49"/>
                <a:gd name="T41" fmla="*/ 20 h 138"/>
                <a:gd name="T42" fmla="*/ 43 w 49"/>
                <a:gd name="T43" fmla="*/ 16 h 138"/>
                <a:gd name="T44" fmla="*/ 42 w 49"/>
                <a:gd name="T45" fmla="*/ 12 h 138"/>
                <a:gd name="T46" fmla="*/ 39 w 49"/>
                <a:gd name="T47" fmla="*/ 8 h 138"/>
                <a:gd name="T48" fmla="*/ 37 w 49"/>
                <a:gd name="T49" fmla="*/ 5 h 138"/>
                <a:gd name="T50" fmla="*/ 34 w 49"/>
                <a:gd name="T51" fmla="*/ 2 h 138"/>
                <a:gd name="T52" fmla="*/ 30 w 49"/>
                <a:gd name="T53" fmla="*/ 1 h 138"/>
                <a:gd name="T54" fmla="*/ 26 w 49"/>
                <a:gd name="T55" fmla="*/ 0 h 138"/>
                <a:gd name="T56" fmla="*/ 20 w 49"/>
                <a:gd name="T57" fmla="*/ 0 h 138"/>
                <a:gd name="T58" fmla="*/ 20 w 49"/>
                <a:gd name="T59" fmla="*/ 0 h 138"/>
                <a:gd name="T60" fmla="*/ 16 w 49"/>
                <a:gd name="T61" fmla="*/ 0 h 138"/>
                <a:gd name="T62" fmla="*/ 12 w 49"/>
                <a:gd name="T63" fmla="*/ 1 h 138"/>
                <a:gd name="T64" fmla="*/ 8 w 49"/>
                <a:gd name="T65" fmla="*/ 4 h 138"/>
                <a:gd name="T66" fmla="*/ 5 w 49"/>
                <a:gd name="T67" fmla="*/ 6 h 138"/>
                <a:gd name="T68" fmla="*/ 3 w 49"/>
                <a:gd name="T69" fmla="*/ 11 h 138"/>
                <a:gd name="T70" fmla="*/ 1 w 49"/>
                <a:gd name="T71" fmla="*/ 15 h 138"/>
                <a:gd name="T72" fmla="*/ 0 w 49"/>
                <a:gd name="T73" fmla="*/ 19 h 138"/>
                <a:gd name="T74" fmla="*/ 0 w 49"/>
                <a:gd name="T75" fmla="*/ 23 h 138"/>
                <a:gd name="T76" fmla="*/ 5 w 49"/>
                <a:gd name="T77" fmla="*/ 1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138">
                  <a:moveTo>
                    <a:pt x="5" y="116"/>
                  </a:moveTo>
                  <a:lnTo>
                    <a:pt x="5" y="116"/>
                  </a:lnTo>
                  <a:lnTo>
                    <a:pt x="5" y="122"/>
                  </a:lnTo>
                  <a:lnTo>
                    <a:pt x="7" y="126"/>
                  </a:lnTo>
                  <a:lnTo>
                    <a:pt x="9" y="128"/>
                  </a:lnTo>
                  <a:lnTo>
                    <a:pt x="12" y="132"/>
                  </a:lnTo>
                  <a:lnTo>
                    <a:pt x="16" y="134"/>
                  </a:lnTo>
                  <a:lnTo>
                    <a:pt x="19" y="136"/>
                  </a:lnTo>
                  <a:lnTo>
                    <a:pt x="23" y="138"/>
                  </a:lnTo>
                  <a:lnTo>
                    <a:pt x="28" y="138"/>
                  </a:lnTo>
                  <a:lnTo>
                    <a:pt x="28" y="138"/>
                  </a:lnTo>
                  <a:lnTo>
                    <a:pt x="32" y="136"/>
                  </a:lnTo>
                  <a:lnTo>
                    <a:pt x="37" y="135"/>
                  </a:lnTo>
                  <a:lnTo>
                    <a:pt x="41" y="132"/>
                  </a:lnTo>
                  <a:lnTo>
                    <a:pt x="43" y="130"/>
                  </a:lnTo>
                  <a:lnTo>
                    <a:pt x="46" y="127"/>
                  </a:lnTo>
                  <a:lnTo>
                    <a:pt x="47" y="123"/>
                  </a:lnTo>
                  <a:lnTo>
                    <a:pt x="49" y="119"/>
                  </a:lnTo>
                  <a:lnTo>
                    <a:pt x="49" y="115"/>
                  </a:lnTo>
                  <a:lnTo>
                    <a:pt x="43" y="20"/>
                  </a:lnTo>
                  <a:lnTo>
                    <a:pt x="43" y="20"/>
                  </a:lnTo>
                  <a:lnTo>
                    <a:pt x="43" y="16"/>
                  </a:lnTo>
                  <a:lnTo>
                    <a:pt x="42" y="12"/>
                  </a:lnTo>
                  <a:lnTo>
                    <a:pt x="39" y="8"/>
                  </a:lnTo>
                  <a:lnTo>
                    <a:pt x="37" y="5"/>
                  </a:lnTo>
                  <a:lnTo>
                    <a:pt x="34" y="2"/>
                  </a:lnTo>
                  <a:lnTo>
                    <a:pt x="30" y="1"/>
                  </a:lnTo>
                  <a:lnTo>
                    <a:pt x="26" y="0"/>
                  </a:lnTo>
                  <a:lnTo>
                    <a:pt x="20" y="0"/>
                  </a:lnTo>
                  <a:lnTo>
                    <a:pt x="20" y="0"/>
                  </a:lnTo>
                  <a:lnTo>
                    <a:pt x="16" y="0"/>
                  </a:lnTo>
                  <a:lnTo>
                    <a:pt x="12" y="1"/>
                  </a:lnTo>
                  <a:lnTo>
                    <a:pt x="8" y="4"/>
                  </a:lnTo>
                  <a:lnTo>
                    <a:pt x="5" y="6"/>
                  </a:lnTo>
                  <a:lnTo>
                    <a:pt x="3" y="11"/>
                  </a:lnTo>
                  <a:lnTo>
                    <a:pt x="1" y="15"/>
                  </a:lnTo>
                  <a:lnTo>
                    <a:pt x="0" y="19"/>
                  </a:lnTo>
                  <a:lnTo>
                    <a:pt x="0" y="23"/>
                  </a:lnTo>
                  <a:lnTo>
                    <a:pt x="5" y="116"/>
                  </a:lnTo>
                  <a:close/>
                </a:path>
              </a:pathLst>
            </a:custGeom>
            <a:solidFill>
              <a:srgbClr val="EDCD2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sp>
        <p:nvSpPr>
          <p:cNvPr id="140" name="Freeform 140"/>
          <p:cNvSpPr>
            <a:spLocks/>
          </p:cNvSpPr>
          <p:nvPr/>
        </p:nvSpPr>
        <p:spPr bwMode="auto">
          <a:xfrm>
            <a:off x="2496864" y="286958"/>
            <a:ext cx="515804" cy="420578"/>
          </a:xfrm>
          <a:custGeom>
            <a:avLst/>
            <a:gdLst>
              <a:gd name="T0" fmla="*/ 166 w 325"/>
              <a:gd name="T1" fmla="*/ 265 h 265"/>
              <a:gd name="T2" fmla="*/ 166 w 325"/>
              <a:gd name="T3" fmla="*/ 265 h 265"/>
              <a:gd name="T4" fmla="*/ 169 w 325"/>
              <a:gd name="T5" fmla="*/ 263 h 265"/>
              <a:gd name="T6" fmla="*/ 177 w 325"/>
              <a:gd name="T7" fmla="*/ 257 h 265"/>
              <a:gd name="T8" fmla="*/ 189 w 325"/>
              <a:gd name="T9" fmla="*/ 250 h 265"/>
              <a:gd name="T10" fmla="*/ 198 w 325"/>
              <a:gd name="T11" fmla="*/ 246 h 265"/>
              <a:gd name="T12" fmla="*/ 207 w 325"/>
              <a:gd name="T13" fmla="*/ 244 h 265"/>
              <a:gd name="T14" fmla="*/ 218 w 325"/>
              <a:gd name="T15" fmla="*/ 241 h 265"/>
              <a:gd name="T16" fmla="*/ 230 w 325"/>
              <a:gd name="T17" fmla="*/ 240 h 265"/>
              <a:gd name="T18" fmla="*/ 242 w 325"/>
              <a:gd name="T19" fmla="*/ 240 h 265"/>
              <a:gd name="T20" fmla="*/ 257 w 325"/>
              <a:gd name="T21" fmla="*/ 241 h 265"/>
              <a:gd name="T22" fmla="*/ 272 w 325"/>
              <a:gd name="T23" fmla="*/ 242 h 265"/>
              <a:gd name="T24" fmla="*/ 288 w 325"/>
              <a:gd name="T25" fmla="*/ 248 h 265"/>
              <a:gd name="T26" fmla="*/ 306 w 325"/>
              <a:gd name="T27" fmla="*/ 255 h 265"/>
              <a:gd name="T28" fmla="*/ 325 w 325"/>
              <a:gd name="T29" fmla="*/ 263 h 265"/>
              <a:gd name="T30" fmla="*/ 325 w 325"/>
              <a:gd name="T31" fmla="*/ 26 h 265"/>
              <a:gd name="T32" fmla="*/ 325 w 325"/>
              <a:gd name="T33" fmla="*/ 26 h 265"/>
              <a:gd name="T34" fmla="*/ 307 w 325"/>
              <a:gd name="T35" fmla="*/ 18 h 265"/>
              <a:gd name="T36" fmla="*/ 288 w 325"/>
              <a:gd name="T37" fmla="*/ 9 h 265"/>
              <a:gd name="T38" fmla="*/ 265 w 325"/>
              <a:gd name="T39" fmla="*/ 4 h 265"/>
              <a:gd name="T40" fmla="*/ 253 w 325"/>
              <a:gd name="T41" fmla="*/ 1 h 265"/>
              <a:gd name="T42" fmla="*/ 240 w 325"/>
              <a:gd name="T43" fmla="*/ 0 h 265"/>
              <a:gd name="T44" fmla="*/ 226 w 325"/>
              <a:gd name="T45" fmla="*/ 0 h 265"/>
              <a:gd name="T46" fmla="*/ 212 w 325"/>
              <a:gd name="T47" fmla="*/ 1 h 265"/>
              <a:gd name="T48" fmla="*/ 199 w 325"/>
              <a:gd name="T49" fmla="*/ 4 h 265"/>
              <a:gd name="T50" fmla="*/ 187 w 325"/>
              <a:gd name="T51" fmla="*/ 8 h 265"/>
              <a:gd name="T52" fmla="*/ 175 w 325"/>
              <a:gd name="T53" fmla="*/ 16 h 265"/>
              <a:gd name="T54" fmla="*/ 162 w 325"/>
              <a:gd name="T55" fmla="*/ 26 h 265"/>
              <a:gd name="T56" fmla="*/ 0 w 325"/>
              <a:gd name="T57" fmla="*/ 26 h 265"/>
              <a:gd name="T58" fmla="*/ 0 w 325"/>
              <a:gd name="T59" fmla="*/ 264 h 265"/>
              <a:gd name="T60" fmla="*/ 166 w 325"/>
              <a:gd name="T61"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5" h="265">
                <a:moveTo>
                  <a:pt x="166" y="265"/>
                </a:moveTo>
                <a:lnTo>
                  <a:pt x="166" y="265"/>
                </a:lnTo>
                <a:lnTo>
                  <a:pt x="169" y="263"/>
                </a:lnTo>
                <a:lnTo>
                  <a:pt x="177" y="257"/>
                </a:lnTo>
                <a:lnTo>
                  <a:pt x="189" y="250"/>
                </a:lnTo>
                <a:lnTo>
                  <a:pt x="198" y="246"/>
                </a:lnTo>
                <a:lnTo>
                  <a:pt x="207" y="244"/>
                </a:lnTo>
                <a:lnTo>
                  <a:pt x="218" y="241"/>
                </a:lnTo>
                <a:lnTo>
                  <a:pt x="230" y="240"/>
                </a:lnTo>
                <a:lnTo>
                  <a:pt x="242" y="240"/>
                </a:lnTo>
                <a:lnTo>
                  <a:pt x="257" y="241"/>
                </a:lnTo>
                <a:lnTo>
                  <a:pt x="272" y="242"/>
                </a:lnTo>
                <a:lnTo>
                  <a:pt x="288" y="248"/>
                </a:lnTo>
                <a:lnTo>
                  <a:pt x="306" y="255"/>
                </a:lnTo>
                <a:lnTo>
                  <a:pt x="325" y="263"/>
                </a:lnTo>
                <a:lnTo>
                  <a:pt x="325" y="26"/>
                </a:lnTo>
                <a:lnTo>
                  <a:pt x="325" y="26"/>
                </a:lnTo>
                <a:lnTo>
                  <a:pt x="307" y="18"/>
                </a:lnTo>
                <a:lnTo>
                  <a:pt x="288" y="9"/>
                </a:lnTo>
                <a:lnTo>
                  <a:pt x="265" y="4"/>
                </a:lnTo>
                <a:lnTo>
                  <a:pt x="253" y="1"/>
                </a:lnTo>
                <a:lnTo>
                  <a:pt x="240" y="0"/>
                </a:lnTo>
                <a:lnTo>
                  <a:pt x="226" y="0"/>
                </a:lnTo>
                <a:lnTo>
                  <a:pt x="212" y="1"/>
                </a:lnTo>
                <a:lnTo>
                  <a:pt x="199" y="4"/>
                </a:lnTo>
                <a:lnTo>
                  <a:pt x="187" y="8"/>
                </a:lnTo>
                <a:lnTo>
                  <a:pt x="175" y="16"/>
                </a:lnTo>
                <a:lnTo>
                  <a:pt x="162" y="26"/>
                </a:lnTo>
                <a:lnTo>
                  <a:pt x="0" y="26"/>
                </a:lnTo>
                <a:lnTo>
                  <a:pt x="0" y="264"/>
                </a:lnTo>
                <a:lnTo>
                  <a:pt x="166" y="265"/>
                </a:lnTo>
                <a:close/>
              </a:path>
            </a:pathLst>
          </a:custGeom>
          <a:solidFill>
            <a:srgbClr val="F246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41" name="Freeform 141"/>
          <p:cNvSpPr>
            <a:spLocks noEditPoints="1"/>
          </p:cNvSpPr>
          <p:nvPr/>
        </p:nvSpPr>
        <p:spPr bwMode="auto">
          <a:xfrm>
            <a:off x="2538129" y="2859626"/>
            <a:ext cx="628486" cy="518978"/>
          </a:xfrm>
          <a:custGeom>
            <a:avLst/>
            <a:gdLst>
              <a:gd name="T0" fmla="*/ 365 w 396"/>
              <a:gd name="T1" fmla="*/ 0 h 327"/>
              <a:gd name="T2" fmla="*/ 383 w 396"/>
              <a:gd name="T3" fmla="*/ 5 h 327"/>
              <a:gd name="T4" fmla="*/ 394 w 396"/>
              <a:gd name="T5" fmla="*/ 19 h 327"/>
              <a:gd name="T6" fmla="*/ 396 w 396"/>
              <a:gd name="T7" fmla="*/ 197 h 327"/>
              <a:gd name="T8" fmla="*/ 394 w 396"/>
              <a:gd name="T9" fmla="*/ 210 h 327"/>
              <a:gd name="T10" fmla="*/ 383 w 396"/>
              <a:gd name="T11" fmla="*/ 224 h 327"/>
              <a:gd name="T12" fmla="*/ 365 w 396"/>
              <a:gd name="T13" fmla="*/ 230 h 327"/>
              <a:gd name="T14" fmla="*/ 295 w 396"/>
              <a:gd name="T15" fmla="*/ 260 h 327"/>
              <a:gd name="T16" fmla="*/ 307 w 396"/>
              <a:gd name="T17" fmla="*/ 262 h 327"/>
              <a:gd name="T18" fmla="*/ 321 w 396"/>
              <a:gd name="T19" fmla="*/ 273 h 327"/>
              <a:gd name="T20" fmla="*/ 326 w 396"/>
              <a:gd name="T21" fmla="*/ 291 h 327"/>
              <a:gd name="T22" fmla="*/ 326 w 396"/>
              <a:gd name="T23" fmla="*/ 302 h 327"/>
              <a:gd name="T24" fmla="*/ 318 w 396"/>
              <a:gd name="T25" fmla="*/ 318 h 327"/>
              <a:gd name="T26" fmla="*/ 302 w 396"/>
              <a:gd name="T27" fmla="*/ 326 h 327"/>
              <a:gd name="T28" fmla="*/ 199 w 396"/>
              <a:gd name="T29" fmla="*/ 208 h 327"/>
              <a:gd name="T30" fmla="*/ 348 w 396"/>
              <a:gd name="T31" fmla="*/ 208 h 327"/>
              <a:gd name="T32" fmla="*/ 361 w 396"/>
              <a:gd name="T33" fmla="*/ 204 h 327"/>
              <a:gd name="T34" fmla="*/ 371 w 396"/>
              <a:gd name="T35" fmla="*/ 192 h 327"/>
              <a:gd name="T36" fmla="*/ 373 w 396"/>
              <a:gd name="T37" fmla="*/ 47 h 327"/>
              <a:gd name="T38" fmla="*/ 371 w 396"/>
              <a:gd name="T39" fmla="*/ 36 h 327"/>
              <a:gd name="T40" fmla="*/ 361 w 396"/>
              <a:gd name="T41" fmla="*/ 25 h 327"/>
              <a:gd name="T42" fmla="*/ 348 w 396"/>
              <a:gd name="T43" fmla="*/ 20 h 327"/>
              <a:gd name="T44" fmla="*/ 127 w 396"/>
              <a:gd name="T45" fmla="*/ 260 h 327"/>
              <a:gd name="T46" fmla="*/ 127 w 396"/>
              <a:gd name="T47" fmla="*/ 230 h 327"/>
              <a:gd name="T48" fmla="*/ 199 w 396"/>
              <a:gd name="T49" fmla="*/ 327 h 327"/>
              <a:gd name="T50" fmla="*/ 154 w 396"/>
              <a:gd name="T51" fmla="*/ 288 h 327"/>
              <a:gd name="T52" fmla="*/ 158 w 396"/>
              <a:gd name="T53" fmla="*/ 287 h 327"/>
              <a:gd name="T54" fmla="*/ 159 w 396"/>
              <a:gd name="T55" fmla="*/ 283 h 327"/>
              <a:gd name="T56" fmla="*/ 155 w 396"/>
              <a:gd name="T57" fmla="*/ 277 h 327"/>
              <a:gd name="T58" fmla="*/ 127 w 396"/>
              <a:gd name="T59" fmla="*/ 260 h 327"/>
              <a:gd name="T60" fmla="*/ 199 w 396"/>
              <a:gd name="T61" fmla="*/ 0 h 327"/>
              <a:gd name="T62" fmla="*/ 127 w 396"/>
              <a:gd name="T63" fmla="*/ 0 h 327"/>
              <a:gd name="T64" fmla="*/ 127 w 396"/>
              <a:gd name="T65" fmla="*/ 276 h 327"/>
              <a:gd name="T66" fmla="*/ 97 w 396"/>
              <a:gd name="T67" fmla="*/ 277 h 327"/>
              <a:gd name="T68" fmla="*/ 94 w 396"/>
              <a:gd name="T69" fmla="*/ 283 h 327"/>
              <a:gd name="T70" fmla="*/ 96 w 396"/>
              <a:gd name="T71" fmla="*/ 287 h 327"/>
              <a:gd name="T72" fmla="*/ 100 w 396"/>
              <a:gd name="T73" fmla="*/ 288 h 327"/>
              <a:gd name="T74" fmla="*/ 101 w 396"/>
              <a:gd name="T75" fmla="*/ 327 h 327"/>
              <a:gd name="T76" fmla="*/ 88 w 396"/>
              <a:gd name="T77" fmla="*/ 325 h 327"/>
              <a:gd name="T78" fmla="*/ 74 w 396"/>
              <a:gd name="T79" fmla="*/ 314 h 327"/>
              <a:gd name="T80" fmla="*/ 69 w 396"/>
              <a:gd name="T81" fmla="*/ 295 h 327"/>
              <a:gd name="T82" fmla="*/ 70 w 396"/>
              <a:gd name="T83" fmla="*/ 285 h 327"/>
              <a:gd name="T84" fmla="*/ 78 w 396"/>
              <a:gd name="T85" fmla="*/ 269 h 327"/>
              <a:gd name="T86" fmla="*/ 94 w 396"/>
              <a:gd name="T87" fmla="*/ 260 h 327"/>
              <a:gd name="T88" fmla="*/ 127 w 396"/>
              <a:gd name="T89" fmla="*/ 230 h 327"/>
              <a:gd name="T90" fmla="*/ 25 w 396"/>
              <a:gd name="T91" fmla="*/ 229 h 327"/>
              <a:gd name="T92" fmla="*/ 9 w 396"/>
              <a:gd name="T93" fmla="*/ 220 h 327"/>
              <a:gd name="T94" fmla="*/ 1 w 396"/>
              <a:gd name="T95" fmla="*/ 204 h 327"/>
              <a:gd name="T96" fmla="*/ 0 w 396"/>
              <a:gd name="T97" fmla="*/ 31 h 327"/>
              <a:gd name="T98" fmla="*/ 5 w 396"/>
              <a:gd name="T99" fmla="*/ 13 h 327"/>
              <a:gd name="T100" fmla="*/ 20 w 396"/>
              <a:gd name="T101" fmla="*/ 2 h 327"/>
              <a:gd name="T102" fmla="*/ 127 w 396"/>
              <a:gd name="T103" fmla="*/ 0 h 327"/>
              <a:gd name="T104" fmla="*/ 50 w 396"/>
              <a:gd name="T105" fmla="*/ 20 h 327"/>
              <a:gd name="T106" fmla="*/ 35 w 396"/>
              <a:gd name="T107" fmla="*/ 25 h 327"/>
              <a:gd name="T108" fmla="*/ 25 w 396"/>
              <a:gd name="T109" fmla="*/ 36 h 327"/>
              <a:gd name="T110" fmla="*/ 24 w 396"/>
              <a:gd name="T111" fmla="*/ 182 h 327"/>
              <a:gd name="T112" fmla="*/ 25 w 396"/>
              <a:gd name="T113" fmla="*/ 192 h 327"/>
              <a:gd name="T114" fmla="*/ 35 w 396"/>
              <a:gd name="T115" fmla="*/ 204 h 327"/>
              <a:gd name="T116" fmla="*/ 50 w 396"/>
              <a:gd name="T117" fmla="*/ 20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6" h="327">
                <a:moveTo>
                  <a:pt x="199" y="0"/>
                </a:moveTo>
                <a:lnTo>
                  <a:pt x="365" y="0"/>
                </a:lnTo>
                <a:lnTo>
                  <a:pt x="365" y="0"/>
                </a:lnTo>
                <a:lnTo>
                  <a:pt x="372" y="0"/>
                </a:lnTo>
                <a:lnTo>
                  <a:pt x="377" y="2"/>
                </a:lnTo>
                <a:lnTo>
                  <a:pt x="383" y="5"/>
                </a:lnTo>
                <a:lnTo>
                  <a:pt x="387" y="9"/>
                </a:lnTo>
                <a:lnTo>
                  <a:pt x="391" y="13"/>
                </a:lnTo>
                <a:lnTo>
                  <a:pt x="394" y="19"/>
                </a:lnTo>
                <a:lnTo>
                  <a:pt x="396" y="24"/>
                </a:lnTo>
                <a:lnTo>
                  <a:pt x="396" y="31"/>
                </a:lnTo>
                <a:lnTo>
                  <a:pt x="396" y="197"/>
                </a:lnTo>
                <a:lnTo>
                  <a:pt x="396" y="197"/>
                </a:lnTo>
                <a:lnTo>
                  <a:pt x="396" y="204"/>
                </a:lnTo>
                <a:lnTo>
                  <a:pt x="394" y="210"/>
                </a:lnTo>
                <a:lnTo>
                  <a:pt x="391" y="215"/>
                </a:lnTo>
                <a:lnTo>
                  <a:pt x="387" y="220"/>
                </a:lnTo>
                <a:lnTo>
                  <a:pt x="383" y="224"/>
                </a:lnTo>
                <a:lnTo>
                  <a:pt x="377" y="227"/>
                </a:lnTo>
                <a:lnTo>
                  <a:pt x="372" y="229"/>
                </a:lnTo>
                <a:lnTo>
                  <a:pt x="365" y="230"/>
                </a:lnTo>
                <a:lnTo>
                  <a:pt x="238" y="230"/>
                </a:lnTo>
                <a:lnTo>
                  <a:pt x="238" y="260"/>
                </a:lnTo>
                <a:lnTo>
                  <a:pt x="295" y="260"/>
                </a:lnTo>
                <a:lnTo>
                  <a:pt x="295" y="260"/>
                </a:lnTo>
                <a:lnTo>
                  <a:pt x="302" y="260"/>
                </a:lnTo>
                <a:lnTo>
                  <a:pt x="307" y="262"/>
                </a:lnTo>
                <a:lnTo>
                  <a:pt x="312" y="265"/>
                </a:lnTo>
                <a:lnTo>
                  <a:pt x="318" y="269"/>
                </a:lnTo>
                <a:lnTo>
                  <a:pt x="321" y="273"/>
                </a:lnTo>
                <a:lnTo>
                  <a:pt x="325" y="279"/>
                </a:lnTo>
                <a:lnTo>
                  <a:pt x="326" y="285"/>
                </a:lnTo>
                <a:lnTo>
                  <a:pt x="326" y="291"/>
                </a:lnTo>
                <a:lnTo>
                  <a:pt x="326" y="295"/>
                </a:lnTo>
                <a:lnTo>
                  <a:pt x="326" y="295"/>
                </a:lnTo>
                <a:lnTo>
                  <a:pt x="326" y="302"/>
                </a:lnTo>
                <a:lnTo>
                  <a:pt x="325" y="308"/>
                </a:lnTo>
                <a:lnTo>
                  <a:pt x="321" y="314"/>
                </a:lnTo>
                <a:lnTo>
                  <a:pt x="318" y="318"/>
                </a:lnTo>
                <a:lnTo>
                  <a:pt x="312" y="322"/>
                </a:lnTo>
                <a:lnTo>
                  <a:pt x="307" y="325"/>
                </a:lnTo>
                <a:lnTo>
                  <a:pt x="302" y="326"/>
                </a:lnTo>
                <a:lnTo>
                  <a:pt x="295" y="327"/>
                </a:lnTo>
                <a:lnTo>
                  <a:pt x="199" y="327"/>
                </a:lnTo>
                <a:lnTo>
                  <a:pt x="199" y="208"/>
                </a:lnTo>
                <a:lnTo>
                  <a:pt x="348" y="208"/>
                </a:lnTo>
                <a:lnTo>
                  <a:pt x="348" y="208"/>
                </a:lnTo>
                <a:lnTo>
                  <a:pt x="348" y="208"/>
                </a:lnTo>
                <a:lnTo>
                  <a:pt x="352" y="207"/>
                </a:lnTo>
                <a:lnTo>
                  <a:pt x="357" y="205"/>
                </a:lnTo>
                <a:lnTo>
                  <a:pt x="361" y="204"/>
                </a:lnTo>
                <a:lnTo>
                  <a:pt x="365" y="200"/>
                </a:lnTo>
                <a:lnTo>
                  <a:pt x="368" y="196"/>
                </a:lnTo>
                <a:lnTo>
                  <a:pt x="371" y="192"/>
                </a:lnTo>
                <a:lnTo>
                  <a:pt x="372" y="188"/>
                </a:lnTo>
                <a:lnTo>
                  <a:pt x="373" y="182"/>
                </a:lnTo>
                <a:lnTo>
                  <a:pt x="373" y="47"/>
                </a:lnTo>
                <a:lnTo>
                  <a:pt x="373" y="47"/>
                </a:lnTo>
                <a:lnTo>
                  <a:pt x="372" y="42"/>
                </a:lnTo>
                <a:lnTo>
                  <a:pt x="371" y="36"/>
                </a:lnTo>
                <a:lnTo>
                  <a:pt x="368" y="32"/>
                </a:lnTo>
                <a:lnTo>
                  <a:pt x="365" y="28"/>
                </a:lnTo>
                <a:lnTo>
                  <a:pt x="361" y="25"/>
                </a:lnTo>
                <a:lnTo>
                  <a:pt x="357" y="23"/>
                </a:lnTo>
                <a:lnTo>
                  <a:pt x="352" y="21"/>
                </a:lnTo>
                <a:lnTo>
                  <a:pt x="348" y="20"/>
                </a:lnTo>
                <a:lnTo>
                  <a:pt x="199" y="20"/>
                </a:lnTo>
                <a:lnTo>
                  <a:pt x="199" y="0"/>
                </a:lnTo>
                <a:close/>
                <a:moveTo>
                  <a:pt x="127" y="260"/>
                </a:moveTo>
                <a:lnTo>
                  <a:pt x="159" y="260"/>
                </a:lnTo>
                <a:lnTo>
                  <a:pt x="159" y="230"/>
                </a:lnTo>
                <a:lnTo>
                  <a:pt x="127" y="230"/>
                </a:lnTo>
                <a:lnTo>
                  <a:pt x="127" y="208"/>
                </a:lnTo>
                <a:lnTo>
                  <a:pt x="199" y="208"/>
                </a:lnTo>
                <a:lnTo>
                  <a:pt x="199" y="327"/>
                </a:lnTo>
                <a:lnTo>
                  <a:pt x="127" y="327"/>
                </a:lnTo>
                <a:lnTo>
                  <a:pt x="127" y="288"/>
                </a:lnTo>
                <a:lnTo>
                  <a:pt x="154" y="288"/>
                </a:lnTo>
                <a:lnTo>
                  <a:pt x="154" y="288"/>
                </a:lnTo>
                <a:lnTo>
                  <a:pt x="155" y="288"/>
                </a:lnTo>
                <a:lnTo>
                  <a:pt x="158" y="287"/>
                </a:lnTo>
                <a:lnTo>
                  <a:pt x="159" y="284"/>
                </a:lnTo>
                <a:lnTo>
                  <a:pt x="159" y="283"/>
                </a:lnTo>
                <a:lnTo>
                  <a:pt x="159" y="283"/>
                </a:lnTo>
                <a:lnTo>
                  <a:pt x="159" y="280"/>
                </a:lnTo>
                <a:lnTo>
                  <a:pt x="158" y="279"/>
                </a:lnTo>
                <a:lnTo>
                  <a:pt x="155" y="277"/>
                </a:lnTo>
                <a:lnTo>
                  <a:pt x="154" y="276"/>
                </a:lnTo>
                <a:lnTo>
                  <a:pt x="127" y="276"/>
                </a:lnTo>
                <a:lnTo>
                  <a:pt x="127" y="260"/>
                </a:lnTo>
                <a:lnTo>
                  <a:pt x="127" y="260"/>
                </a:lnTo>
                <a:close/>
                <a:moveTo>
                  <a:pt x="127" y="0"/>
                </a:moveTo>
                <a:lnTo>
                  <a:pt x="199" y="0"/>
                </a:lnTo>
                <a:lnTo>
                  <a:pt x="199" y="20"/>
                </a:lnTo>
                <a:lnTo>
                  <a:pt x="127" y="20"/>
                </a:lnTo>
                <a:lnTo>
                  <a:pt x="127" y="0"/>
                </a:lnTo>
                <a:close/>
                <a:moveTo>
                  <a:pt x="101" y="260"/>
                </a:moveTo>
                <a:lnTo>
                  <a:pt x="127" y="260"/>
                </a:lnTo>
                <a:lnTo>
                  <a:pt x="127" y="276"/>
                </a:lnTo>
                <a:lnTo>
                  <a:pt x="100" y="276"/>
                </a:lnTo>
                <a:lnTo>
                  <a:pt x="100" y="276"/>
                </a:lnTo>
                <a:lnTo>
                  <a:pt x="97" y="277"/>
                </a:lnTo>
                <a:lnTo>
                  <a:pt x="96" y="279"/>
                </a:lnTo>
                <a:lnTo>
                  <a:pt x="94" y="280"/>
                </a:lnTo>
                <a:lnTo>
                  <a:pt x="94" y="283"/>
                </a:lnTo>
                <a:lnTo>
                  <a:pt x="94" y="283"/>
                </a:lnTo>
                <a:lnTo>
                  <a:pt x="94" y="284"/>
                </a:lnTo>
                <a:lnTo>
                  <a:pt x="96" y="287"/>
                </a:lnTo>
                <a:lnTo>
                  <a:pt x="97" y="288"/>
                </a:lnTo>
                <a:lnTo>
                  <a:pt x="100" y="288"/>
                </a:lnTo>
                <a:lnTo>
                  <a:pt x="100" y="288"/>
                </a:lnTo>
                <a:lnTo>
                  <a:pt x="127" y="288"/>
                </a:lnTo>
                <a:lnTo>
                  <a:pt x="127" y="327"/>
                </a:lnTo>
                <a:lnTo>
                  <a:pt x="101" y="327"/>
                </a:lnTo>
                <a:lnTo>
                  <a:pt x="101" y="327"/>
                </a:lnTo>
                <a:lnTo>
                  <a:pt x="94" y="326"/>
                </a:lnTo>
                <a:lnTo>
                  <a:pt x="88" y="325"/>
                </a:lnTo>
                <a:lnTo>
                  <a:pt x="82" y="322"/>
                </a:lnTo>
                <a:lnTo>
                  <a:pt x="78" y="318"/>
                </a:lnTo>
                <a:lnTo>
                  <a:pt x="74" y="314"/>
                </a:lnTo>
                <a:lnTo>
                  <a:pt x="71" y="308"/>
                </a:lnTo>
                <a:lnTo>
                  <a:pt x="70" y="302"/>
                </a:lnTo>
                <a:lnTo>
                  <a:pt x="69" y="295"/>
                </a:lnTo>
                <a:lnTo>
                  <a:pt x="69" y="291"/>
                </a:lnTo>
                <a:lnTo>
                  <a:pt x="69" y="291"/>
                </a:lnTo>
                <a:lnTo>
                  <a:pt x="70" y="285"/>
                </a:lnTo>
                <a:lnTo>
                  <a:pt x="71" y="279"/>
                </a:lnTo>
                <a:lnTo>
                  <a:pt x="74" y="273"/>
                </a:lnTo>
                <a:lnTo>
                  <a:pt x="78" y="269"/>
                </a:lnTo>
                <a:lnTo>
                  <a:pt x="82" y="265"/>
                </a:lnTo>
                <a:lnTo>
                  <a:pt x="88" y="262"/>
                </a:lnTo>
                <a:lnTo>
                  <a:pt x="94" y="260"/>
                </a:lnTo>
                <a:lnTo>
                  <a:pt x="101" y="260"/>
                </a:lnTo>
                <a:lnTo>
                  <a:pt x="101" y="260"/>
                </a:lnTo>
                <a:close/>
                <a:moveTo>
                  <a:pt x="127" y="230"/>
                </a:moveTo>
                <a:lnTo>
                  <a:pt x="32" y="230"/>
                </a:lnTo>
                <a:lnTo>
                  <a:pt x="32" y="230"/>
                </a:lnTo>
                <a:lnTo>
                  <a:pt x="25" y="229"/>
                </a:lnTo>
                <a:lnTo>
                  <a:pt x="20" y="227"/>
                </a:lnTo>
                <a:lnTo>
                  <a:pt x="14" y="224"/>
                </a:lnTo>
                <a:lnTo>
                  <a:pt x="9" y="220"/>
                </a:lnTo>
                <a:lnTo>
                  <a:pt x="5" y="215"/>
                </a:lnTo>
                <a:lnTo>
                  <a:pt x="2" y="210"/>
                </a:lnTo>
                <a:lnTo>
                  <a:pt x="1" y="204"/>
                </a:lnTo>
                <a:lnTo>
                  <a:pt x="0" y="197"/>
                </a:lnTo>
                <a:lnTo>
                  <a:pt x="0" y="31"/>
                </a:lnTo>
                <a:lnTo>
                  <a:pt x="0" y="31"/>
                </a:lnTo>
                <a:lnTo>
                  <a:pt x="1" y="24"/>
                </a:lnTo>
                <a:lnTo>
                  <a:pt x="2" y="19"/>
                </a:lnTo>
                <a:lnTo>
                  <a:pt x="5" y="13"/>
                </a:lnTo>
                <a:lnTo>
                  <a:pt x="9" y="9"/>
                </a:lnTo>
                <a:lnTo>
                  <a:pt x="14" y="5"/>
                </a:lnTo>
                <a:lnTo>
                  <a:pt x="20" y="2"/>
                </a:lnTo>
                <a:lnTo>
                  <a:pt x="25" y="0"/>
                </a:lnTo>
                <a:lnTo>
                  <a:pt x="32" y="0"/>
                </a:lnTo>
                <a:lnTo>
                  <a:pt x="127" y="0"/>
                </a:lnTo>
                <a:lnTo>
                  <a:pt x="127" y="20"/>
                </a:lnTo>
                <a:lnTo>
                  <a:pt x="50" y="20"/>
                </a:lnTo>
                <a:lnTo>
                  <a:pt x="50" y="20"/>
                </a:lnTo>
                <a:lnTo>
                  <a:pt x="44" y="21"/>
                </a:lnTo>
                <a:lnTo>
                  <a:pt x="40" y="23"/>
                </a:lnTo>
                <a:lnTo>
                  <a:pt x="35" y="25"/>
                </a:lnTo>
                <a:lnTo>
                  <a:pt x="31" y="28"/>
                </a:lnTo>
                <a:lnTo>
                  <a:pt x="28" y="32"/>
                </a:lnTo>
                <a:lnTo>
                  <a:pt x="25" y="36"/>
                </a:lnTo>
                <a:lnTo>
                  <a:pt x="24" y="42"/>
                </a:lnTo>
                <a:lnTo>
                  <a:pt x="24" y="47"/>
                </a:lnTo>
                <a:lnTo>
                  <a:pt x="24" y="182"/>
                </a:lnTo>
                <a:lnTo>
                  <a:pt x="24" y="182"/>
                </a:lnTo>
                <a:lnTo>
                  <a:pt x="24" y="188"/>
                </a:lnTo>
                <a:lnTo>
                  <a:pt x="25" y="192"/>
                </a:lnTo>
                <a:lnTo>
                  <a:pt x="28" y="196"/>
                </a:lnTo>
                <a:lnTo>
                  <a:pt x="31" y="200"/>
                </a:lnTo>
                <a:lnTo>
                  <a:pt x="35" y="204"/>
                </a:lnTo>
                <a:lnTo>
                  <a:pt x="40" y="205"/>
                </a:lnTo>
                <a:lnTo>
                  <a:pt x="44" y="207"/>
                </a:lnTo>
                <a:lnTo>
                  <a:pt x="50" y="208"/>
                </a:lnTo>
                <a:lnTo>
                  <a:pt x="127" y="208"/>
                </a:lnTo>
                <a:lnTo>
                  <a:pt x="127" y="230"/>
                </a:lnTo>
                <a:close/>
              </a:path>
            </a:pathLst>
          </a:custGeom>
          <a:solidFill>
            <a:srgbClr val="7CBE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42" name="Freeform 142"/>
          <p:cNvSpPr>
            <a:spLocks noEditPoints="1"/>
          </p:cNvSpPr>
          <p:nvPr/>
        </p:nvSpPr>
        <p:spPr bwMode="auto">
          <a:xfrm>
            <a:off x="1246240" y="1818496"/>
            <a:ext cx="807828" cy="941143"/>
          </a:xfrm>
          <a:custGeom>
            <a:avLst/>
            <a:gdLst>
              <a:gd name="T0" fmla="*/ 92 w 509"/>
              <a:gd name="T1" fmla="*/ 126 h 593"/>
              <a:gd name="T2" fmla="*/ 147 w 509"/>
              <a:gd name="T3" fmla="*/ 94 h 593"/>
              <a:gd name="T4" fmla="*/ 137 w 509"/>
              <a:gd name="T5" fmla="*/ 133 h 593"/>
              <a:gd name="T6" fmla="*/ 168 w 509"/>
              <a:gd name="T7" fmla="*/ 120 h 593"/>
              <a:gd name="T8" fmla="*/ 157 w 509"/>
              <a:gd name="T9" fmla="*/ 157 h 593"/>
              <a:gd name="T10" fmla="*/ 189 w 509"/>
              <a:gd name="T11" fmla="*/ 144 h 593"/>
              <a:gd name="T12" fmla="*/ 177 w 509"/>
              <a:gd name="T13" fmla="*/ 183 h 593"/>
              <a:gd name="T14" fmla="*/ 210 w 509"/>
              <a:gd name="T15" fmla="*/ 170 h 593"/>
              <a:gd name="T16" fmla="*/ 174 w 509"/>
              <a:gd name="T17" fmla="*/ 228 h 593"/>
              <a:gd name="T18" fmla="*/ 230 w 509"/>
              <a:gd name="T19" fmla="*/ 195 h 593"/>
              <a:gd name="T20" fmla="*/ 219 w 509"/>
              <a:gd name="T21" fmla="*/ 235 h 593"/>
              <a:gd name="T22" fmla="*/ 252 w 509"/>
              <a:gd name="T23" fmla="*/ 221 h 593"/>
              <a:gd name="T24" fmla="*/ 239 w 509"/>
              <a:gd name="T25" fmla="*/ 259 h 593"/>
              <a:gd name="T26" fmla="*/ 272 w 509"/>
              <a:gd name="T27" fmla="*/ 245 h 593"/>
              <a:gd name="T28" fmla="*/ 261 w 509"/>
              <a:gd name="T29" fmla="*/ 285 h 593"/>
              <a:gd name="T30" fmla="*/ 294 w 509"/>
              <a:gd name="T31" fmla="*/ 271 h 593"/>
              <a:gd name="T32" fmla="*/ 258 w 509"/>
              <a:gd name="T33" fmla="*/ 329 h 593"/>
              <a:gd name="T34" fmla="*/ 314 w 509"/>
              <a:gd name="T35" fmla="*/ 297 h 593"/>
              <a:gd name="T36" fmla="*/ 302 w 509"/>
              <a:gd name="T37" fmla="*/ 336 h 593"/>
              <a:gd name="T38" fmla="*/ 334 w 509"/>
              <a:gd name="T39" fmla="*/ 323 h 593"/>
              <a:gd name="T40" fmla="*/ 323 w 509"/>
              <a:gd name="T41" fmla="*/ 362 h 593"/>
              <a:gd name="T42" fmla="*/ 356 w 509"/>
              <a:gd name="T43" fmla="*/ 347 h 593"/>
              <a:gd name="T44" fmla="*/ 344 w 509"/>
              <a:gd name="T45" fmla="*/ 386 h 593"/>
              <a:gd name="T46" fmla="*/ 376 w 509"/>
              <a:gd name="T47" fmla="*/ 373 h 593"/>
              <a:gd name="T48" fmla="*/ 341 w 509"/>
              <a:gd name="T49" fmla="*/ 431 h 593"/>
              <a:gd name="T50" fmla="*/ 397 w 509"/>
              <a:gd name="T51" fmla="*/ 398 h 593"/>
              <a:gd name="T52" fmla="*/ 386 w 509"/>
              <a:gd name="T53" fmla="*/ 438 h 593"/>
              <a:gd name="T54" fmla="*/ 418 w 509"/>
              <a:gd name="T55" fmla="*/ 424 h 593"/>
              <a:gd name="T56" fmla="*/ 406 w 509"/>
              <a:gd name="T57" fmla="*/ 463 h 593"/>
              <a:gd name="T58" fmla="*/ 438 w 509"/>
              <a:gd name="T59" fmla="*/ 450 h 593"/>
              <a:gd name="T60" fmla="*/ 426 w 509"/>
              <a:gd name="T61" fmla="*/ 488 h 593"/>
              <a:gd name="T62" fmla="*/ 459 w 509"/>
              <a:gd name="T63" fmla="*/ 474 h 593"/>
              <a:gd name="T64" fmla="*/ 424 w 509"/>
              <a:gd name="T65" fmla="*/ 532 h 593"/>
              <a:gd name="T66" fmla="*/ 480 w 509"/>
              <a:gd name="T67" fmla="*/ 500 h 593"/>
              <a:gd name="T68" fmla="*/ 437 w 509"/>
              <a:gd name="T69" fmla="*/ 593 h 593"/>
              <a:gd name="T70" fmla="*/ 70 w 509"/>
              <a:gd name="T71" fmla="*/ 82 h 593"/>
              <a:gd name="T72" fmla="*/ 77 w 509"/>
              <a:gd name="T73" fmla="*/ 80 h 593"/>
              <a:gd name="T74" fmla="*/ 82 w 509"/>
              <a:gd name="T75" fmla="*/ 78 h 593"/>
              <a:gd name="T76" fmla="*/ 88 w 509"/>
              <a:gd name="T77" fmla="*/ 65 h 593"/>
              <a:gd name="T78" fmla="*/ 84 w 509"/>
              <a:gd name="T79" fmla="*/ 52 h 593"/>
              <a:gd name="T80" fmla="*/ 81 w 509"/>
              <a:gd name="T81" fmla="*/ 49 h 593"/>
              <a:gd name="T82" fmla="*/ 74 w 509"/>
              <a:gd name="T83" fmla="*/ 45 h 593"/>
              <a:gd name="T84" fmla="*/ 70 w 509"/>
              <a:gd name="T85" fmla="*/ 2 h 593"/>
              <a:gd name="T86" fmla="*/ 141 w 509"/>
              <a:gd name="T87" fmla="*/ 86 h 593"/>
              <a:gd name="T88" fmla="*/ 0 w 509"/>
              <a:gd name="T89" fmla="*/ 59 h 593"/>
              <a:gd name="T90" fmla="*/ 70 w 509"/>
              <a:gd name="T91" fmla="*/ 45 h 593"/>
              <a:gd name="T92" fmla="*/ 65 w 509"/>
              <a:gd name="T93" fmla="*/ 46 h 593"/>
              <a:gd name="T94" fmla="*/ 59 w 509"/>
              <a:gd name="T95" fmla="*/ 49 h 593"/>
              <a:gd name="T96" fmla="*/ 53 w 509"/>
              <a:gd name="T97" fmla="*/ 61 h 593"/>
              <a:gd name="T98" fmla="*/ 57 w 509"/>
              <a:gd name="T99" fmla="*/ 75 h 593"/>
              <a:gd name="T100" fmla="*/ 57 w 509"/>
              <a:gd name="T101" fmla="*/ 75 h 593"/>
              <a:gd name="T102" fmla="*/ 63 w 509"/>
              <a:gd name="T103" fmla="*/ 79 h 593"/>
              <a:gd name="T104" fmla="*/ 70 w 509"/>
              <a:gd name="T105" fmla="*/ 82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9" h="593">
                <a:moveTo>
                  <a:pt x="141" y="86"/>
                </a:moveTo>
                <a:lnTo>
                  <a:pt x="92" y="126"/>
                </a:lnTo>
                <a:lnTo>
                  <a:pt x="99" y="134"/>
                </a:lnTo>
                <a:lnTo>
                  <a:pt x="147" y="94"/>
                </a:lnTo>
                <a:lnTo>
                  <a:pt x="162" y="111"/>
                </a:lnTo>
                <a:lnTo>
                  <a:pt x="137" y="133"/>
                </a:lnTo>
                <a:lnTo>
                  <a:pt x="142" y="140"/>
                </a:lnTo>
                <a:lnTo>
                  <a:pt x="168" y="120"/>
                </a:lnTo>
                <a:lnTo>
                  <a:pt x="183" y="137"/>
                </a:lnTo>
                <a:lnTo>
                  <a:pt x="157" y="157"/>
                </a:lnTo>
                <a:lnTo>
                  <a:pt x="164" y="166"/>
                </a:lnTo>
                <a:lnTo>
                  <a:pt x="189" y="144"/>
                </a:lnTo>
                <a:lnTo>
                  <a:pt x="203" y="161"/>
                </a:lnTo>
                <a:lnTo>
                  <a:pt x="177" y="183"/>
                </a:lnTo>
                <a:lnTo>
                  <a:pt x="184" y="191"/>
                </a:lnTo>
                <a:lnTo>
                  <a:pt x="210" y="170"/>
                </a:lnTo>
                <a:lnTo>
                  <a:pt x="225" y="187"/>
                </a:lnTo>
                <a:lnTo>
                  <a:pt x="174" y="228"/>
                </a:lnTo>
                <a:lnTo>
                  <a:pt x="181" y="236"/>
                </a:lnTo>
                <a:lnTo>
                  <a:pt x="230" y="195"/>
                </a:lnTo>
                <a:lnTo>
                  <a:pt x="245" y="213"/>
                </a:lnTo>
                <a:lnTo>
                  <a:pt x="219" y="235"/>
                </a:lnTo>
                <a:lnTo>
                  <a:pt x="226" y="241"/>
                </a:lnTo>
                <a:lnTo>
                  <a:pt x="252" y="221"/>
                </a:lnTo>
                <a:lnTo>
                  <a:pt x="267" y="239"/>
                </a:lnTo>
                <a:lnTo>
                  <a:pt x="239" y="259"/>
                </a:lnTo>
                <a:lnTo>
                  <a:pt x="246" y="267"/>
                </a:lnTo>
                <a:lnTo>
                  <a:pt x="272" y="245"/>
                </a:lnTo>
                <a:lnTo>
                  <a:pt x="287" y="263"/>
                </a:lnTo>
                <a:lnTo>
                  <a:pt x="261" y="285"/>
                </a:lnTo>
                <a:lnTo>
                  <a:pt x="267" y="293"/>
                </a:lnTo>
                <a:lnTo>
                  <a:pt x="294" y="271"/>
                </a:lnTo>
                <a:lnTo>
                  <a:pt x="307" y="289"/>
                </a:lnTo>
                <a:lnTo>
                  <a:pt x="258" y="329"/>
                </a:lnTo>
                <a:lnTo>
                  <a:pt x="264" y="338"/>
                </a:lnTo>
                <a:lnTo>
                  <a:pt x="314" y="297"/>
                </a:lnTo>
                <a:lnTo>
                  <a:pt x="329" y="314"/>
                </a:lnTo>
                <a:lnTo>
                  <a:pt x="302" y="336"/>
                </a:lnTo>
                <a:lnTo>
                  <a:pt x="308" y="343"/>
                </a:lnTo>
                <a:lnTo>
                  <a:pt x="334" y="323"/>
                </a:lnTo>
                <a:lnTo>
                  <a:pt x="349" y="340"/>
                </a:lnTo>
                <a:lnTo>
                  <a:pt x="323" y="362"/>
                </a:lnTo>
                <a:lnTo>
                  <a:pt x="329" y="369"/>
                </a:lnTo>
                <a:lnTo>
                  <a:pt x="356" y="347"/>
                </a:lnTo>
                <a:lnTo>
                  <a:pt x="369" y="366"/>
                </a:lnTo>
                <a:lnTo>
                  <a:pt x="344" y="386"/>
                </a:lnTo>
                <a:lnTo>
                  <a:pt x="350" y="394"/>
                </a:lnTo>
                <a:lnTo>
                  <a:pt x="376" y="373"/>
                </a:lnTo>
                <a:lnTo>
                  <a:pt x="391" y="390"/>
                </a:lnTo>
                <a:lnTo>
                  <a:pt x="341" y="431"/>
                </a:lnTo>
                <a:lnTo>
                  <a:pt x="348" y="439"/>
                </a:lnTo>
                <a:lnTo>
                  <a:pt x="397" y="398"/>
                </a:lnTo>
                <a:lnTo>
                  <a:pt x="411" y="416"/>
                </a:lnTo>
                <a:lnTo>
                  <a:pt x="386" y="438"/>
                </a:lnTo>
                <a:lnTo>
                  <a:pt x="391" y="446"/>
                </a:lnTo>
                <a:lnTo>
                  <a:pt x="418" y="424"/>
                </a:lnTo>
                <a:lnTo>
                  <a:pt x="432" y="442"/>
                </a:lnTo>
                <a:lnTo>
                  <a:pt x="406" y="463"/>
                </a:lnTo>
                <a:lnTo>
                  <a:pt x="413" y="470"/>
                </a:lnTo>
                <a:lnTo>
                  <a:pt x="438" y="450"/>
                </a:lnTo>
                <a:lnTo>
                  <a:pt x="453" y="467"/>
                </a:lnTo>
                <a:lnTo>
                  <a:pt x="426" y="488"/>
                </a:lnTo>
                <a:lnTo>
                  <a:pt x="433" y="496"/>
                </a:lnTo>
                <a:lnTo>
                  <a:pt x="459" y="474"/>
                </a:lnTo>
                <a:lnTo>
                  <a:pt x="474" y="492"/>
                </a:lnTo>
                <a:lnTo>
                  <a:pt x="424" y="532"/>
                </a:lnTo>
                <a:lnTo>
                  <a:pt x="430" y="541"/>
                </a:lnTo>
                <a:lnTo>
                  <a:pt x="480" y="500"/>
                </a:lnTo>
                <a:lnTo>
                  <a:pt x="509" y="535"/>
                </a:lnTo>
                <a:lnTo>
                  <a:pt x="437" y="593"/>
                </a:lnTo>
                <a:lnTo>
                  <a:pt x="70" y="145"/>
                </a:lnTo>
                <a:lnTo>
                  <a:pt x="70" y="82"/>
                </a:lnTo>
                <a:lnTo>
                  <a:pt x="70" y="82"/>
                </a:lnTo>
                <a:lnTo>
                  <a:pt x="77" y="80"/>
                </a:lnTo>
                <a:lnTo>
                  <a:pt x="82" y="78"/>
                </a:lnTo>
                <a:lnTo>
                  <a:pt x="82" y="78"/>
                </a:lnTo>
                <a:lnTo>
                  <a:pt x="86" y="72"/>
                </a:lnTo>
                <a:lnTo>
                  <a:pt x="88" y="65"/>
                </a:lnTo>
                <a:lnTo>
                  <a:pt x="88" y="59"/>
                </a:lnTo>
                <a:lnTo>
                  <a:pt x="84" y="52"/>
                </a:lnTo>
                <a:lnTo>
                  <a:pt x="84" y="52"/>
                </a:lnTo>
                <a:lnTo>
                  <a:pt x="81" y="49"/>
                </a:lnTo>
                <a:lnTo>
                  <a:pt x="78" y="46"/>
                </a:lnTo>
                <a:lnTo>
                  <a:pt x="74" y="45"/>
                </a:lnTo>
                <a:lnTo>
                  <a:pt x="70" y="45"/>
                </a:lnTo>
                <a:lnTo>
                  <a:pt x="70" y="2"/>
                </a:lnTo>
                <a:lnTo>
                  <a:pt x="72" y="0"/>
                </a:lnTo>
                <a:lnTo>
                  <a:pt x="141" y="86"/>
                </a:lnTo>
                <a:close/>
                <a:moveTo>
                  <a:pt x="70" y="145"/>
                </a:moveTo>
                <a:lnTo>
                  <a:pt x="0" y="59"/>
                </a:lnTo>
                <a:lnTo>
                  <a:pt x="70" y="2"/>
                </a:lnTo>
                <a:lnTo>
                  <a:pt x="70" y="45"/>
                </a:lnTo>
                <a:lnTo>
                  <a:pt x="70" y="45"/>
                </a:lnTo>
                <a:lnTo>
                  <a:pt x="65" y="46"/>
                </a:lnTo>
                <a:lnTo>
                  <a:pt x="59" y="49"/>
                </a:lnTo>
                <a:lnTo>
                  <a:pt x="59" y="49"/>
                </a:lnTo>
                <a:lnTo>
                  <a:pt x="54" y="55"/>
                </a:lnTo>
                <a:lnTo>
                  <a:pt x="53" y="61"/>
                </a:lnTo>
                <a:lnTo>
                  <a:pt x="53" y="68"/>
                </a:lnTo>
                <a:lnTo>
                  <a:pt x="57" y="75"/>
                </a:lnTo>
                <a:lnTo>
                  <a:pt x="57" y="75"/>
                </a:lnTo>
                <a:lnTo>
                  <a:pt x="57" y="75"/>
                </a:lnTo>
                <a:lnTo>
                  <a:pt x="59" y="78"/>
                </a:lnTo>
                <a:lnTo>
                  <a:pt x="63" y="79"/>
                </a:lnTo>
                <a:lnTo>
                  <a:pt x="66" y="80"/>
                </a:lnTo>
                <a:lnTo>
                  <a:pt x="70" y="82"/>
                </a:lnTo>
                <a:lnTo>
                  <a:pt x="70" y="145"/>
                </a:lnTo>
                <a:close/>
              </a:path>
            </a:pathLst>
          </a:custGeom>
          <a:solidFill>
            <a:srgbClr val="F246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43" name="Freeform 143"/>
          <p:cNvSpPr>
            <a:spLocks noEditPoints="1"/>
          </p:cNvSpPr>
          <p:nvPr/>
        </p:nvSpPr>
        <p:spPr bwMode="auto">
          <a:xfrm>
            <a:off x="1101815" y="2096237"/>
            <a:ext cx="339637" cy="684035"/>
          </a:xfrm>
          <a:custGeom>
            <a:avLst/>
            <a:gdLst>
              <a:gd name="T0" fmla="*/ 194 w 214"/>
              <a:gd name="T1" fmla="*/ 431 h 431"/>
              <a:gd name="T2" fmla="*/ 169 w 214"/>
              <a:gd name="T3" fmla="*/ 408 h 431"/>
              <a:gd name="T4" fmla="*/ 209 w 214"/>
              <a:gd name="T5" fmla="*/ 349 h 431"/>
              <a:gd name="T6" fmla="*/ 203 w 214"/>
              <a:gd name="T7" fmla="*/ 341 h 431"/>
              <a:gd name="T8" fmla="*/ 188 w 214"/>
              <a:gd name="T9" fmla="*/ 337 h 431"/>
              <a:gd name="T10" fmla="*/ 180 w 214"/>
              <a:gd name="T11" fmla="*/ 344 h 431"/>
              <a:gd name="T12" fmla="*/ 179 w 214"/>
              <a:gd name="T13" fmla="*/ 353 h 431"/>
              <a:gd name="T14" fmla="*/ 171 w 214"/>
              <a:gd name="T15" fmla="*/ 347 h 431"/>
              <a:gd name="T16" fmla="*/ 125 w 214"/>
              <a:gd name="T17" fmla="*/ 385 h 431"/>
              <a:gd name="T18" fmla="*/ 50 w 214"/>
              <a:gd name="T19" fmla="*/ 194 h 431"/>
              <a:gd name="T20" fmla="*/ 54 w 214"/>
              <a:gd name="T21" fmla="*/ 186 h 431"/>
              <a:gd name="T22" fmla="*/ 81 w 214"/>
              <a:gd name="T23" fmla="*/ 176 h 431"/>
              <a:gd name="T24" fmla="*/ 74 w 214"/>
              <a:gd name="T25" fmla="*/ 173 h 431"/>
              <a:gd name="T26" fmla="*/ 50 w 214"/>
              <a:gd name="T27" fmla="*/ 115 h 431"/>
              <a:gd name="T28" fmla="*/ 99 w 214"/>
              <a:gd name="T29" fmla="*/ 61 h 431"/>
              <a:gd name="T30" fmla="*/ 111 w 214"/>
              <a:gd name="T31" fmla="*/ 65 h 431"/>
              <a:gd name="T32" fmla="*/ 144 w 214"/>
              <a:gd name="T33" fmla="*/ 146 h 431"/>
              <a:gd name="T34" fmla="*/ 144 w 214"/>
              <a:gd name="T35" fmla="*/ 156 h 431"/>
              <a:gd name="T36" fmla="*/ 168 w 214"/>
              <a:gd name="T37" fmla="*/ 347 h 431"/>
              <a:gd name="T38" fmla="*/ 163 w 214"/>
              <a:gd name="T39" fmla="*/ 348 h 431"/>
              <a:gd name="T40" fmla="*/ 153 w 214"/>
              <a:gd name="T41" fmla="*/ 357 h 431"/>
              <a:gd name="T42" fmla="*/ 150 w 214"/>
              <a:gd name="T43" fmla="*/ 359 h 431"/>
              <a:gd name="T44" fmla="*/ 135 w 214"/>
              <a:gd name="T45" fmla="*/ 357 h 431"/>
              <a:gd name="T46" fmla="*/ 129 w 214"/>
              <a:gd name="T47" fmla="*/ 366 h 431"/>
              <a:gd name="T48" fmla="*/ 130 w 214"/>
              <a:gd name="T49" fmla="*/ 381 h 431"/>
              <a:gd name="T50" fmla="*/ 125 w 214"/>
              <a:gd name="T51" fmla="*/ 385 h 431"/>
              <a:gd name="T52" fmla="*/ 50 w 214"/>
              <a:gd name="T53" fmla="*/ 77 h 431"/>
              <a:gd name="T54" fmla="*/ 87 w 214"/>
              <a:gd name="T55" fmla="*/ 28 h 431"/>
              <a:gd name="T56" fmla="*/ 77 w 214"/>
              <a:gd name="T57" fmla="*/ 14 h 431"/>
              <a:gd name="T58" fmla="*/ 62 w 214"/>
              <a:gd name="T59" fmla="*/ 3 h 431"/>
              <a:gd name="T60" fmla="*/ 50 w 214"/>
              <a:gd name="T61" fmla="*/ 0 h 431"/>
              <a:gd name="T62" fmla="*/ 45 w 214"/>
              <a:gd name="T63" fmla="*/ 191 h 431"/>
              <a:gd name="T64" fmla="*/ 11 w 214"/>
              <a:gd name="T65" fmla="*/ 108 h 431"/>
              <a:gd name="T66" fmla="*/ 12 w 214"/>
              <a:gd name="T67" fmla="*/ 96 h 431"/>
              <a:gd name="T68" fmla="*/ 4 w 214"/>
              <a:gd name="T69" fmla="*/ 61 h 431"/>
              <a:gd name="T70" fmla="*/ 1 w 214"/>
              <a:gd name="T71" fmla="*/ 35 h 431"/>
              <a:gd name="T72" fmla="*/ 15 w 214"/>
              <a:gd name="T73" fmla="*/ 12 h 431"/>
              <a:gd name="T74" fmla="*/ 30 w 214"/>
              <a:gd name="T75" fmla="*/ 3 h 431"/>
              <a:gd name="T76" fmla="*/ 50 w 214"/>
              <a:gd name="T77" fmla="*/ 77 h 431"/>
              <a:gd name="T78" fmla="*/ 50 w 214"/>
              <a:gd name="T79" fmla="*/ 115 h 431"/>
              <a:gd name="T80" fmla="*/ 43 w 214"/>
              <a:gd name="T81" fmla="*/ 98 h 431"/>
              <a:gd name="T82" fmla="*/ 47 w 214"/>
              <a:gd name="T83" fmla="*/ 88 h 431"/>
              <a:gd name="T84" fmla="*/ 22 w 214"/>
              <a:gd name="T85" fmla="*/ 99 h 431"/>
              <a:gd name="T86" fmla="*/ 19 w 214"/>
              <a:gd name="T87" fmla="*/ 111 h 431"/>
              <a:gd name="T88" fmla="*/ 47 w 214"/>
              <a:gd name="T89" fmla="*/ 18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4" h="431">
                <a:moveTo>
                  <a:pt x="168" y="228"/>
                </a:moveTo>
                <a:lnTo>
                  <a:pt x="214" y="349"/>
                </a:lnTo>
                <a:lnTo>
                  <a:pt x="194" y="431"/>
                </a:lnTo>
                <a:lnTo>
                  <a:pt x="168" y="413"/>
                </a:lnTo>
                <a:lnTo>
                  <a:pt x="168" y="405"/>
                </a:lnTo>
                <a:lnTo>
                  <a:pt x="169" y="408"/>
                </a:lnTo>
                <a:lnTo>
                  <a:pt x="196" y="397"/>
                </a:lnTo>
                <a:lnTo>
                  <a:pt x="209" y="349"/>
                </a:lnTo>
                <a:lnTo>
                  <a:pt x="209" y="349"/>
                </a:lnTo>
                <a:lnTo>
                  <a:pt x="206" y="345"/>
                </a:lnTo>
                <a:lnTo>
                  <a:pt x="206" y="345"/>
                </a:lnTo>
                <a:lnTo>
                  <a:pt x="203" y="341"/>
                </a:lnTo>
                <a:lnTo>
                  <a:pt x="199" y="337"/>
                </a:lnTo>
                <a:lnTo>
                  <a:pt x="194" y="336"/>
                </a:lnTo>
                <a:lnTo>
                  <a:pt x="188" y="337"/>
                </a:lnTo>
                <a:lnTo>
                  <a:pt x="188" y="337"/>
                </a:lnTo>
                <a:lnTo>
                  <a:pt x="184" y="340"/>
                </a:lnTo>
                <a:lnTo>
                  <a:pt x="180" y="344"/>
                </a:lnTo>
                <a:lnTo>
                  <a:pt x="179" y="348"/>
                </a:lnTo>
                <a:lnTo>
                  <a:pt x="179" y="353"/>
                </a:lnTo>
                <a:lnTo>
                  <a:pt x="179" y="353"/>
                </a:lnTo>
                <a:lnTo>
                  <a:pt x="176" y="351"/>
                </a:lnTo>
                <a:lnTo>
                  <a:pt x="173" y="348"/>
                </a:lnTo>
                <a:lnTo>
                  <a:pt x="171" y="347"/>
                </a:lnTo>
                <a:lnTo>
                  <a:pt x="168" y="347"/>
                </a:lnTo>
                <a:lnTo>
                  <a:pt x="168" y="228"/>
                </a:lnTo>
                <a:close/>
                <a:moveTo>
                  <a:pt x="125" y="385"/>
                </a:moveTo>
                <a:lnTo>
                  <a:pt x="51" y="194"/>
                </a:lnTo>
                <a:lnTo>
                  <a:pt x="51" y="194"/>
                </a:lnTo>
                <a:lnTo>
                  <a:pt x="50" y="194"/>
                </a:lnTo>
                <a:lnTo>
                  <a:pt x="50" y="183"/>
                </a:lnTo>
                <a:lnTo>
                  <a:pt x="50" y="183"/>
                </a:lnTo>
                <a:lnTo>
                  <a:pt x="54" y="186"/>
                </a:lnTo>
                <a:lnTo>
                  <a:pt x="60" y="184"/>
                </a:lnTo>
                <a:lnTo>
                  <a:pt x="81" y="176"/>
                </a:lnTo>
                <a:lnTo>
                  <a:pt x="81" y="176"/>
                </a:lnTo>
                <a:lnTo>
                  <a:pt x="81" y="176"/>
                </a:lnTo>
                <a:lnTo>
                  <a:pt x="79" y="175"/>
                </a:lnTo>
                <a:lnTo>
                  <a:pt x="74" y="173"/>
                </a:lnTo>
                <a:lnTo>
                  <a:pt x="73" y="172"/>
                </a:lnTo>
                <a:lnTo>
                  <a:pt x="70" y="168"/>
                </a:lnTo>
                <a:lnTo>
                  <a:pt x="50" y="115"/>
                </a:lnTo>
                <a:lnTo>
                  <a:pt x="50" y="80"/>
                </a:lnTo>
                <a:lnTo>
                  <a:pt x="99" y="61"/>
                </a:lnTo>
                <a:lnTo>
                  <a:pt x="99" y="61"/>
                </a:lnTo>
                <a:lnTo>
                  <a:pt x="104" y="61"/>
                </a:lnTo>
                <a:lnTo>
                  <a:pt x="107" y="62"/>
                </a:lnTo>
                <a:lnTo>
                  <a:pt x="111" y="65"/>
                </a:lnTo>
                <a:lnTo>
                  <a:pt x="114" y="69"/>
                </a:lnTo>
                <a:lnTo>
                  <a:pt x="144" y="146"/>
                </a:lnTo>
                <a:lnTo>
                  <a:pt x="144" y="146"/>
                </a:lnTo>
                <a:lnTo>
                  <a:pt x="144" y="149"/>
                </a:lnTo>
                <a:lnTo>
                  <a:pt x="144" y="153"/>
                </a:lnTo>
                <a:lnTo>
                  <a:pt x="144" y="156"/>
                </a:lnTo>
                <a:lnTo>
                  <a:pt x="141" y="158"/>
                </a:lnTo>
                <a:lnTo>
                  <a:pt x="168" y="228"/>
                </a:lnTo>
                <a:lnTo>
                  <a:pt x="168" y="347"/>
                </a:lnTo>
                <a:lnTo>
                  <a:pt x="168" y="347"/>
                </a:lnTo>
                <a:lnTo>
                  <a:pt x="163" y="348"/>
                </a:lnTo>
                <a:lnTo>
                  <a:pt x="163" y="348"/>
                </a:lnTo>
                <a:lnTo>
                  <a:pt x="157" y="349"/>
                </a:lnTo>
                <a:lnTo>
                  <a:pt x="154" y="353"/>
                </a:lnTo>
                <a:lnTo>
                  <a:pt x="153" y="357"/>
                </a:lnTo>
                <a:lnTo>
                  <a:pt x="153" y="363"/>
                </a:lnTo>
                <a:lnTo>
                  <a:pt x="153" y="363"/>
                </a:lnTo>
                <a:lnTo>
                  <a:pt x="150" y="359"/>
                </a:lnTo>
                <a:lnTo>
                  <a:pt x="145" y="357"/>
                </a:lnTo>
                <a:lnTo>
                  <a:pt x="141" y="356"/>
                </a:lnTo>
                <a:lnTo>
                  <a:pt x="135" y="357"/>
                </a:lnTo>
                <a:lnTo>
                  <a:pt x="135" y="357"/>
                </a:lnTo>
                <a:lnTo>
                  <a:pt x="131" y="360"/>
                </a:lnTo>
                <a:lnTo>
                  <a:pt x="129" y="366"/>
                </a:lnTo>
                <a:lnTo>
                  <a:pt x="127" y="370"/>
                </a:lnTo>
                <a:lnTo>
                  <a:pt x="127" y="376"/>
                </a:lnTo>
                <a:lnTo>
                  <a:pt x="130" y="381"/>
                </a:lnTo>
                <a:lnTo>
                  <a:pt x="168" y="405"/>
                </a:lnTo>
                <a:lnTo>
                  <a:pt x="168" y="413"/>
                </a:lnTo>
                <a:lnTo>
                  <a:pt x="125" y="385"/>
                </a:lnTo>
                <a:lnTo>
                  <a:pt x="125" y="385"/>
                </a:lnTo>
                <a:close/>
                <a:moveTo>
                  <a:pt x="50" y="0"/>
                </a:moveTo>
                <a:lnTo>
                  <a:pt x="50" y="77"/>
                </a:lnTo>
                <a:lnTo>
                  <a:pt x="95" y="49"/>
                </a:lnTo>
                <a:lnTo>
                  <a:pt x="87" y="28"/>
                </a:lnTo>
                <a:lnTo>
                  <a:pt x="87" y="28"/>
                </a:lnTo>
                <a:lnTo>
                  <a:pt x="84" y="23"/>
                </a:lnTo>
                <a:lnTo>
                  <a:pt x="81" y="18"/>
                </a:lnTo>
                <a:lnTo>
                  <a:pt x="77" y="14"/>
                </a:lnTo>
                <a:lnTo>
                  <a:pt x="72" y="10"/>
                </a:lnTo>
                <a:lnTo>
                  <a:pt x="68" y="5"/>
                </a:lnTo>
                <a:lnTo>
                  <a:pt x="62" y="3"/>
                </a:lnTo>
                <a:lnTo>
                  <a:pt x="56" y="1"/>
                </a:lnTo>
                <a:lnTo>
                  <a:pt x="50" y="0"/>
                </a:lnTo>
                <a:lnTo>
                  <a:pt x="50" y="0"/>
                </a:lnTo>
                <a:close/>
                <a:moveTo>
                  <a:pt x="50" y="194"/>
                </a:moveTo>
                <a:lnTo>
                  <a:pt x="50" y="194"/>
                </a:lnTo>
                <a:lnTo>
                  <a:pt x="45" y="191"/>
                </a:lnTo>
                <a:lnTo>
                  <a:pt x="41" y="186"/>
                </a:lnTo>
                <a:lnTo>
                  <a:pt x="11" y="108"/>
                </a:lnTo>
                <a:lnTo>
                  <a:pt x="11" y="108"/>
                </a:lnTo>
                <a:lnTo>
                  <a:pt x="9" y="104"/>
                </a:lnTo>
                <a:lnTo>
                  <a:pt x="11" y="99"/>
                </a:lnTo>
                <a:lnTo>
                  <a:pt x="12" y="96"/>
                </a:lnTo>
                <a:lnTo>
                  <a:pt x="16" y="92"/>
                </a:lnTo>
                <a:lnTo>
                  <a:pt x="4" y="61"/>
                </a:lnTo>
                <a:lnTo>
                  <a:pt x="4" y="61"/>
                </a:lnTo>
                <a:lnTo>
                  <a:pt x="1" y="53"/>
                </a:lnTo>
                <a:lnTo>
                  <a:pt x="0" y="43"/>
                </a:lnTo>
                <a:lnTo>
                  <a:pt x="1" y="35"/>
                </a:lnTo>
                <a:lnTo>
                  <a:pt x="4" y="27"/>
                </a:lnTo>
                <a:lnTo>
                  <a:pt x="8" y="19"/>
                </a:lnTo>
                <a:lnTo>
                  <a:pt x="15" y="12"/>
                </a:lnTo>
                <a:lnTo>
                  <a:pt x="22" y="7"/>
                </a:lnTo>
                <a:lnTo>
                  <a:pt x="30" y="3"/>
                </a:lnTo>
                <a:lnTo>
                  <a:pt x="30" y="3"/>
                </a:lnTo>
                <a:lnTo>
                  <a:pt x="39" y="0"/>
                </a:lnTo>
                <a:lnTo>
                  <a:pt x="50" y="0"/>
                </a:lnTo>
                <a:lnTo>
                  <a:pt x="50" y="77"/>
                </a:lnTo>
                <a:lnTo>
                  <a:pt x="43" y="81"/>
                </a:lnTo>
                <a:lnTo>
                  <a:pt x="50" y="80"/>
                </a:lnTo>
                <a:lnTo>
                  <a:pt x="50" y="115"/>
                </a:lnTo>
                <a:lnTo>
                  <a:pt x="45" y="100"/>
                </a:lnTo>
                <a:lnTo>
                  <a:pt x="45" y="100"/>
                </a:lnTo>
                <a:lnTo>
                  <a:pt x="43" y="98"/>
                </a:lnTo>
                <a:lnTo>
                  <a:pt x="45" y="93"/>
                </a:lnTo>
                <a:lnTo>
                  <a:pt x="46" y="91"/>
                </a:lnTo>
                <a:lnTo>
                  <a:pt x="47" y="88"/>
                </a:lnTo>
                <a:lnTo>
                  <a:pt x="26" y="96"/>
                </a:lnTo>
                <a:lnTo>
                  <a:pt x="26" y="96"/>
                </a:lnTo>
                <a:lnTo>
                  <a:pt x="22" y="99"/>
                </a:lnTo>
                <a:lnTo>
                  <a:pt x="19" y="103"/>
                </a:lnTo>
                <a:lnTo>
                  <a:pt x="19" y="107"/>
                </a:lnTo>
                <a:lnTo>
                  <a:pt x="19" y="111"/>
                </a:lnTo>
                <a:lnTo>
                  <a:pt x="45" y="177"/>
                </a:lnTo>
                <a:lnTo>
                  <a:pt x="45" y="177"/>
                </a:lnTo>
                <a:lnTo>
                  <a:pt x="47" y="181"/>
                </a:lnTo>
                <a:lnTo>
                  <a:pt x="50" y="183"/>
                </a:lnTo>
                <a:lnTo>
                  <a:pt x="50" y="194"/>
                </a:lnTo>
                <a:close/>
              </a:path>
            </a:pathLst>
          </a:custGeom>
          <a:solidFill>
            <a:srgbClr val="5ABBC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nvGrpSpPr>
          <p:cNvPr id="214" name="组合 213"/>
          <p:cNvGrpSpPr/>
          <p:nvPr/>
        </p:nvGrpSpPr>
        <p:grpSpPr>
          <a:xfrm>
            <a:off x="2088982" y="2181940"/>
            <a:ext cx="571351" cy="574525"/>
            <a:chOff x="2157413" y="3054350"/>
            <a:chExt cx="571500" cy="574675"/>
          </a:xfrm>
        </p:grpSpPr>
        <p:sp>
          <p:nvSpPr>
            <p:cNvPr id="144" name="Freeform 144"/>
            <p:cNvSpPr>
              <a:spLocks noEditPoints="1"/>
            </p:cNvSpPr>
            <p:nvPr/>
          </p:nvSpPr>
          <p:spPr bwMode="auto">
            <a:xfrm>
              <a:off x="2157413" y="3054350"/>
              <a:ext cx="571500" cy="574675"/>
            </a:xfrm>
            <a:custGeom>
              <a:avLst/>
              <a:gdLst>
                <a:gd name="T0" fmla="*/ 180 w 360"/>
                <a:gd name="T1" fmla="*/ 0 h 362"/>
                <a:gd name="T2" fmla="*/ 232 w 360"/>
                <a:gd name="T3" fmla="*/ 8 h 362"/>
                <a:gd name="T4" fmla="*/ 280 w 360"/>
                <a:gd name="T5" fmla="*/ 31 h 362"/>
                <a:gd name="T6" fmla="*/ 319 w 360"/>
                <a:gd name="T7" fmla="*/ 67 h 362"/>
                <a:gd name="T8" fmla="*/ 346 w 360"/>
                <a:gd name="T9" fmla="*/ 111 h 362"/>
                <a:gd name="T10" fmla="*/ 358 w 360"/>
                <a:gd name="T11" fmla="*/ 163 h 362"/>
                <a:gd name="T12" fmla="*/ 358 w 360"/>
                <a:gd name="T13" fmla="*/ 199 h 362"/>
                <a:gd name="T14" fmla="*/ 346 w 360"/>
                <a:gd name="T15" fmla="*/ 251 h 362"/>
                <a:gd name="T16" fmla="*/ 319 w 360"/>
                <a:gd name="T17" fmla="*/ 295 h 362"/>
                <a:gd name="T18" fmla="*/ 280 w 360"/>
                <a:gd name="T19" fmla="*/ 331 h 362"/>
                <a:gd name="T20" fmla="*/ 232 w 360"/>
                <a:gd name="T21" fmla="*/ 354 h 362"/>
                <a:gd name="T22" fmla="*/ 180 w 360"/>
                <a:gd name="T23" fmla="*/ 362 h 362"/>
                <a:gd name="T24" fmla="*/ 180 w 360"/>
                <a:gd name="T25" fmla="*/ 314 h 362"/>
                <a:gd name="T26" fmla="*/ 193 w 360"/>
                <a:gd name="T27" fmla="*/ 318 h 362"/>
                <a:gd name="T28" fmla="*/ 201 w 360"/>
                <a:gd name="T29" fmla="*/ 329 h 362"/>
                <a:gd name="T30" fmla="*/ 237 w 360"/>
                <a:gd name="T31" fmla="*/ 320 h 362"/>
                <a:gd name="T32" fmla="*/ 268 w 360"/>
                <a:gd name="T33" fmla="*/ 302 h 362"/>
                <a:gd name="T34" fmla="*/ 293 w 360"/>
                <a:gd name="T35" fmla="*/ 278 h 362"/>
                <a:gd name="T36" fmla="*/ 312 w 360"/>
                <a:gd name="T37" fmla="*/ 248 h 362"/>
                <a:gd name="T38" fmla="*/ 325 w 360"/>
                <a:gd name="T39" fmla="*/ 215 h 362"/>
                <a:gd name="T40" fmla="*/ 322 w 360"/>
                <a:gd name="T41" fmla="*/ 199 h 362"/>
                <a:gd name="T42" fmla="*/ 312 w 360"/>
                <a:gd name="T43" fmla="*/ 180 h 362"/>
                <a:gd name="T44" fmla="*/ 316 w 360"/>
                <a:gd name="T45" fmla="*/ 167 h 362"/>
                <a:gd name="T46" fmla="*/ 327 w 360"/>
                <a:gd name="T47" fmla="*/ 159 h 362"/>
                <a:gd name="T48" fmla="*/ 318 w 360"/>
                <a:gd name="T49" fmla="*/ 123 h 362"/>
                <a:gd name="T50" fmla="*/ 300 w 360"/>
                <a:gd name="T51" fmla="*/ 94 h 362"/>
                <a:gd name="T52" fmla="*/ 277 w 360"/>
                <a:gd name="T53" fmla="*/ 67 h 362"/>
                <a:gd name="T54" fmla="*/ 247 w 360"/>
                <a:gd name="T55" fmla="*/ 48 h 362"/>
                <a:gd name="T56" fmla="*/ 214 w 360"/>
                <a:gd name="T57" fmla="*/ 35 h 362"/>
                <a:gd name="T58" fmla="*/ 199 w 360"/>
                <a:gd name="T59" fmla="*/ 39 h 362"/>
                <a:gd name="T60" fmla="*/ 180 w 360"/>
                <a:gd name="T61" fmla="*/ 48 h 362"/>
                <a:gd name="T62" fmla="*/ 180 w 360"/>
                <a:gd name="T63" fmla="*/ 0 h 362"/>
                <a:gd name="T64" fmla="*/ 180 w 360"/>
                <a:gd name="T65" fmla="*/ 48 h 362"/>
                <a:gd name="T66" fmla="*/ 161 w 360"/>
                <a:gd name="T67" fmla="*/ 39 h 362"/>
                <a:gd name="T68" fmla="*/ 146 w 360"/>
                <a:gd name="T69" fmla="*/ 35 h 362"/>
                <a:gd name="T70" fmla="*/ 112 w 360"/>
                <a:gd name="T71" fmla="*/ 48 h 362"/>
                <a:gd name="T72" fmla="*/ 82 w 360"/>
                <a:gd name="T73" fmla="*/ 67 h 362"/>
                <a:gd name="T74" fmla="*/ 59 w 360"/>
                <a:gd name="T75" fmla="*/ 94 h 362"/>
                <a:gd name="T76" fmla="*/ 42 w 360"/>
                <a:gd name="T77" fmla="*/ 123 h 362"/>
                <a:gd name="T78" fmla="*/ 32 w 360"/>
                <a:gd name="T79" fmla="*/ 159 h 362"/>
                <a:gd name="T80" fmla="*/ 43 w 360"/>
                <a:gd name="T81" fmla="*/ 167 h 362"/>
                <a:gd name="T82" fmla="*/ 47 w 360"/>
                <a:gd name="T83" fmla="*/ 180 h 362"/>
                <a:gd name="T84" fmla="*/ 37 w 360"/>
                <a:gd name="T85" fmla="*/ 199 h 362"/>
                <a:gd name="T86" fmla="*/ 33 w 360"/>
                <a:gd name="T87" fmla="*/ 215 h 362"/>
                <a:gd name="T88" fmla="*/ 46 w 360"/>
                <a:gd name="T89" fmla="*/ 248 h 362"/>
                <a:gd name="T90" fmla="*/ 66 w 360"/>
                <a:gd name="T91" fmla="*/ 278 h 362"/>
                <a:gd name="T92" fmla="*/ 92 w 360"/>
                <a:gd name="T93" fmla="*/ 302 h 362"/>
                <a:gd name="T94" fmla="*/ 123 w 360"/>
                <a:gd name="T95" fmla="*/ 320 h 362"/>
                <a:gd name="T96" fmla="*/ 158 w 360"/>
                <a:gd name="T97" fmla="*/ 329 h 362"/>
                <a:gd name="T98" fmla="*/ 161 w 360"/>
                <a:gd name="T99" fmla="*/ 322 h 362"/>
                <a:gd name="T100" fmla="*/ 180 w 360"/>
                <a:gd name="T101" fmla="*/ 314 h 362"/>
                <a:gd name="T102" fmla="*/ 180 w 360"/>
                <a:gd name="T103" fmla="*/ 362 h 362"/>
                <a:gd name="T104" fmla="*/ 126 w 360"/>
                <a:gd name="T105" fmla="*/ 354 h 362"/>
                <a:gd name="T106" fmla="*/ 78 w 360"/>
                <a:gd name="T107" fmla="*/ 331 h 362"/>
                <a:gd name="T108" fmla="*/ 40 w 360"/>
                <a:gd name="T109" fmla="*/ 295 h 362"/>
                <a:gd name="T110" fmla="*/ 13 w 360"/>
                <a:gd name="T111" fmla="*/ 251 h 362"/>
                <a:gd name="T112" fmla="*/ 0 w 360"/>
                <a:gd name="T113" fmla="*/ 199 h 362"/>
                <a:gd name="T114" fmla="*/ 0 w 360"/>
                <a:gd name="T115" fmla="*/ 163 h 362"/>
                <a:gd name="T116" fmla="*/ 13 w 360"/>
                <a:gd name="T117" fmla="*/ 111 h 362"/>
                <a:gd name="T118" fmla="*/ 40 w 360"/>
                <a:gd name="T119" fmla="*/ 67 h 362"/>
                <a:gd name="T120" fmla="*/ 78 w 360"/>
                <a:gd name="T121" fmla="*/ 31 h 362"/>
                <a:gd name="T122" fmla="*/ 126 w 360"/>
                <a:gd name="T123" fmla="*/ 8 h 362"/>
                <a:gd name="T124" fmla="*/ 180 w 360"/>
                <a:gd name="T125"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0" h="362">
                  <a:moveTo>
                    <a:pt x="180" y="0"/>
                  </a:moveTo>
                  <a:lnTo>
                    <a:pt x="180" y="0"/>
                  </a:lnTo>
                  <a:lnTo>
                    <a:pt x="180" y="0"/>
                  </a:lnTo>
                  <a:lnTo>
                    <a:pt x="197" y="2"/>
                  </a:lnTo>
                  <a:lnTo>
                    <a:pt x="216" y="4"/>
                  </a:lnTo>
                  <a:lnTo>
                    <a:pt x="232" y="8"/>
                  </a:lnTo>
                  <a:lnTo>
                    <a:pt x="250" y="15"/>
                  </a:lnTo>
                  <a:lnTo>
                    <a:pt x="265" y="22"/>
                  </a:lnTo>
                  <a:lnTo>
                    <a:pt x="280" y="31"/>
                  </a:lnTo>
                  <a:lnTo>
                    <a:pt x="295" y="42"/>
                  </a:lnTo>
                  <a:lnTo>
                    <a:pt x="307" y="53"/>
                  </a:lnTo>
                  <a:lnTo>
                    <a:pt x="319" y="67"/>
                  </a:lnTo>
                  <a:lnTo>
                    <a:pt x="329" y="80"/>
                  </a:lnTo>
                  <a:lnTo>
                    <a:pt x="338" y="95"/>
                  </a:lnTo>
                  <a:lnTo>
                    <a:pt x="346" y="111"/>
                  </a:lnTo>
                  <a:lnTo>
                    <a:pt x="352" y="127"/>
                  </a:lnTo>
                  <a:lnTo>
                    <a:pt x="356" y="145"/>
                  </a:lnTo>
                  <a:lnTo>
                    <a:pt x="358" y="163"/>
                  </a:lnTo>
                  <a:lnTo>
                    <a:pt x="360" y="180"/>
                  </a:lnTo>
                  <a:lnTo>
                    <a:pt x="360" y="180"/>
                  </a:lnTo>
                  <a:lnTo>
                    <a:pt x="358" y="199"/>
                  </a:lnTo>
                  <a:lnTo>
                    <a:pt x="356" y="217"/>
                  </a:lnTo>
                  <a:lnTo>
                    <a:pt x="352" y="234"/>
                  </a:lnTo>
                  <a:lnTo>
                    <a:pt x="346" y="251"/>
                  </a:lnTo>
                  <a:lnTo>
                    <a:pt x="338" y="267"/>
                  </a:lnTo>
                  <a:lnTo>
                    <a:pt x="329" y="282"/>
                  </a:lnTo>
                  <a:lnTo>
                    <a:pt x="319" y="295"/>
                  </a:lnTo>
                  <a:lnTo>
                    <a:pt x="307" y="309"/>
                  </a:lnTo>
                  <a:lnTo>
                    <a:pt x="295" y="320"/>
                  </a:lnTo>
                  <a:lnTo>
                    <a:pt x="280" y="331"/>
                  </a:lnTo>
                  <a:lnTo>
                    <a:pt x="265" y="340"/>
                  </a:lnTo>
                  <a:lnTo>
                    <a:pt x="250" y="347"/>
                  </a:lnTo>
                  <a:lnTo>
                    <a:pt x="232" y="354"/>
                  </a:lnTo>
                  <a:lnTo>
                    <a:pt x="216" y="358"/>
                  </a:lnTo>
                  <a:lnTo>
                    <a:pt x="197" y="360"/>
                  </a:lnTo>
                  <a:lnTo>
                    <a:pt x="180" y="362"/>
                  </a:lnTo>
                  <a:lnTo>
                    <a:pt x="180" y="362"/>
                  </a:lnTo>
                  <a:lnTo>
                    <a:pt x="180" y="314"/>
                  </a:lnTo>
                  <a:lnTo>
                    <a:pt x="180" y="314"/>
                  </a:lnTo>
                  <a:lnTo>
                    <a:pt x="180" y="314"/>
                  </a:lnTo>
                  <a:lnTo>
                    <a:pt x="186" y="314"/>
                  </a:lnTo>
                  <a:lnTo>
                    <a:pt x="193" y="318"/>
                  </a:lnTo>
                  <a:lnTo>
                    <a:pt x="199" y="322"/>
                  </a:lnTo>
                  <a:lnTo>
                    <a:pt x="201" y="329"/>
                  </a:lnTo>
                  <a:lnTo>
                    <a:pt x="201" y="329"/>
                  </a:lnTo>
                  <a:lnTo>
                    <a:pt x="214" y="327"/>
                  </a:lnTo>
                  <a:lnTo>
                    <a:pt x="226" y="324"/>
                  </a:lnTo>
                  <a:lnTo>
                    <a:pt x="237" y="320"/>
                  </a:lnTo>
                  <a:lnTo>
                    <a:pt x="247" y="314"/>
                  </a:lnTo>
                  <a:lnTo>
                    <a:pt x="258" y="309"/>
                  </a:lnTo>
                  <a:lnTo>
                    <a:pt x="268" y="302"/>
                  </a:lnTo>
                  <a:lnTo>
                    <a:pt x="277" y="294"/>
                  </a:lnTo>
                  <a:lnTo>
                    <a:pt x="285" y="286"/>
                  </a:lnTo>
                  <a:lnTo>
                    <a:pt x="293" y="278"/>
                  </a:lnTo>
                  <a:lnTo>
                    <a:pt x="300" y="268"/>
                  </a:lnTo>
                  <a:lnTo>
                    <a:pt x="307" y="259"/>
                  </a:lnTo>
                  <a:lnTo>
                    <a:pt x="312" y="248"/>
                  </a:lnTo>
                  <a:lnTo>
                    <a:pt x="318" y="237"/>
                  </a:lnTo>
                  <a:lnTo>
                    <a:pt x="322" y="226"/>
                  </a:lnTo>
                  <a:lnTo>
                    <a:pt x="325" y="215"/>
                  </a:lnTo>
                  <a:lnTo>
                    <a:pt x="327" y="203"/>
                  </a:lnTo>
                  <a:lnTo>
                    <a:pt x="327" y="203"/>
                  </a:lnTo>
                  <a:lnTo>
                    <a:pt x="322" y="199"/>
                  </a:lnTo>
                  <a:lnTo>
                    <a:pt x="316" y="194"/>
                  </a:lnTo>
                  <a:lnTo>
                    <a:pt x="314" y="188"/>
                  </a:lnTo>
                  <a:lnTo>
                    <a:pt x="312" y="180"/>
                  </a:lnTo>
                  <a:lnTo>
                    <a:pt x="312" y="180"/>
                  </a:lnTo>
                  <a:lnTo>
                    <a:pt x="314" y="174"/>
                  </a:lnTo>
                  <a:lnTo>
                    <a:pt x="316" y="167"/>
                  </a:lnTo>
                  <a:lnTo>
                    <a:pt x="322" y="163"/>
                  </a:lnTo>
                  <a:lnTo>
                    <a:pt x="327" y="159"/>
                  </a:lnTo>
                  <a:lnTo>
                    <a:pt x="327" y="159"/>
                  </a:lnTo>
                  <a:lnTo>
                    <a:pt x="325" y="146"/>
                  </a:lnTo>
                  <a:lnTo>
                    <a:pt x="322" y="136"/>
                  </a:lnTo>
                  <a:lnTo>
                    <a:pt x="318" y="123"/>
                  </a:lnTo>
                  <a:lnTo>
                    <a:pt x="312" y="113"/>
                  </a:lnTo>
                  <a:lnTo>
                    <a:pt x="307" y="103"/>
                  </a:lnTo>
                  <a:lnTo>
                    <a:pt x="300" y="94"/>
                  </a:lnTo>
                  <a:lnTo>
                    <a:pt x="293" y="84"/>
                  </a:lnTo>
                  <a:lnTo>
                    <a:pt x="285" y="75"/>
                  </a:lnTo>
                  <a:lnTo>
                    <a:pt x="277" y="67"/>
                  </a:lnTo>
                  <a:lnTo>
                    <a:pt x="268" y="60"/>
                  </a:lnTo>
                  <a:lnTo>
                    <a:pt x="258" y="53"/>
                  </a:lnTo>
                  <a:lnTo>
                    <a:pt x="247" y="48"/>
                  </a:lnTo>
                  <a:lnTo>
                    <a:pt x="237" y="42"/>
                  </a:lnTo>
                  <a:lnTo>
                    <a:pt x="226" y="38"/>
                  </a:lnTo>
                  <a:lnTo>
                    <a:pt x="214" y="35"/>
                  </a:lnTo>
                  <a:lnTo>
                    <a:pt x="201" y="33"/>
                  </a:lnTo>
                  <a:lnTo>
                    <a:pt x="201" y="33"/>
                  </a:lnTo>
                  <a:lnTo>
                    <a:pt x="199" y="39"/>
                  </a:lnTo>
                  <a:lnTo>
                    <a:pt x="193" y="44"/>
                  </a:lnTo>
                  <a:lnTo>
                    <a:pt x="186" y="46"/>
                  </a:lnTo>
                  <a:lnTo>
                    <a:pt x="180" y="48"/>
                  </a:lnTo>
                  <a:lnTo>
                    <a:pt x="180" y="48"/>
                  </a:lnTo>
                  <a:lnTo>
                    <a:pt x="180" y="0"/>
                  </a:lnTo>
                  <a:close/>
                  <a:moveTo>
                    <a:pt x="180" y="0"/>
                  </a:moveTo>
                  <a:lnTo>
                    <a:pt x="180" y="0"/>
                  </a:lnTo>
                  <a:lnTo>
                    <a:pt x="180" y="48"/>
                  </a:lnTo>
                  <a:lnTo>
                    <a:pt x="180" y="48"/>
                  </a:lnTo>
                  <a:lnTo>
                    <a:pt x="173" y="46"/>
                  </a:lnTo>
                  <a:lnTo>
                    <a:pt x="166" y="44"/>
                  </a:lnTo>
                  <a:lnTo>
                    <a:pt x="161" y="39"/>
                  </a:lnTo>
                  <a:lnTo>
                    <a:pt x="158" y="33"/>
                  </a:lnTo>
                  <a:lnTo>
                    <a:pt x="158" y="33"/>
                  </a:lnTo>
                  <a:lnTo>
                    <a:pt x="146" y="35"/>
                  </a:lnTo>
                  <a:lnTo>
                    <a:pt x="134" y="38"/>
                  </a:lnTo>
                  <a:lnTo>
                    <a:pt x="123" y="42"/>
                  </a:lnTo>
                  <a:lnTo>
                    <a:pt x="112" y="48"/>
                  </a:lnTo>
                  <a:lnTo>
                    <a:pt x="101" y="53"/>
                  </a:lnTo>
                  <a:lnTo>
                    <a:pt x="92" y="60"/>
                  </a:lnTo>
                  <a:lnTo>
                    <a:pt x="82" y="67"/>
                  </a:lnTo>
                  <a:lnTo>
                    <a:pt x="74" y="75"/>
                  </a:lnTo>
                  <a:lnTo>
                    <a:pt x="66" y="84"/>
                  </a:lnTo>
                  <a:lnTo>
                    <a:pt x="59" y="94"/>
                  </a:lnTo>
                  <a:lnTo>
                    <a:pt x="52" y="103"/>
                  </a:lnTo>
                  <a:lnTo>
                    <a:pt x="46" y="113"/>
                  </a:lnTo>
                  <a:lnTo>
                    <a:pt x="42" y="123"/>
                  </a:lnTo>
                  <a:lnTo>
                    <a:pt x="37" y="136"/>
                  </a:lnTo>
                  <a:lnTo>
                    <a:pt x="33" y="146"/>
                  </a:lnTo>
                  <a:lnTo>
                    <a:pt x="32" y="159"/>
                  </a:lnTo>
                  <a:lnTo>
                    <a:pt x="32" y="159"/>
                  </a:lnTo>
                  <a:lnTo>
                    <a:pt x="37" y="163"/>
                  </a:lnTo>
                  <a:lnTo>
                    <a:pt x="43" y="167"/>
                  </a:lnTo>
                  <a:lnTo>
                    <a:pt x="46" y="174"/>
                  </a:lnTo>
                  <a:lnTo>
                    <a:pt x="47" y="180"/>
                  </a:lnTo>
                  <a:lnTo>
                    <a:pt x="47" y="180"/>
                  </a:lnTo>
                  <a:lnTo>
                    <a:pt x="46" y="188"/>
                  </a:lnTo>
                  <a:lnTo>
                    <a:pt x="43" y="194"/>
                  </a:lnTo>
                  <a:lnTo>
                    <a:pt x="37" y="199"/>
                  </a:lnTo>
                  <a:lnTo>
                    <a:pt x="32" y="203"/>
                  </a:lnTo>
                  <a:lnTo>
                    <a:pt x="32" y="203"/>
                  </a:lnTo>
                  <a:lnTo>
                    <a:pt x="33" y="215"/>
                  </a:lnTo>
                  <a:lnTo>
                    <a:pt x="37" y="226"/>
                  </a:lnTo>
                  <a:lnTo>
                    <a:pt x="42" y="237"/>
                  </a:lnTo>
                  <a:lnTo>
                    <a:pt x="46" y="248"/>
                  </a:lnTo>
                  <a:lnTo>
                    <a:pt x="52" y="259"/>
                  </a:lnTo>
                  <a:lnTo>
                    <a:pt x="59" y="268"/>
                  </a:lnTo>
                  <a:lnTo>
                    <a:pt x="66" y="278"/>
                  </a:lnTo>
                  <a:lnTo>
                    <a:pt x="74" y="286"/>
                  </a:lnTo>
                  <a:lnTo>
                    <a:pt x="82" y="294"/>
                  </a:lnTo>
                  <a:lnTo>
                    <a:pt x="92" y="302"/>
                  </a:lnTo>
                  <a:lnTo>
                    <a:pt x="101" y="309"/>
                  </a:lnTo>
                  <a:lnTo>
                    <a:pt x="112" y="314"/>
                  </a:lnTo>
                  <a:lnTo>
                    <a:pt x="123" y="320"/>
                  </a:lnTo>
                  <a:lnTo>
                    <a:pt x="134" y="324"/>
                  </a:lnTo>
                  <a:lnTo>
                    <a:pt x="146" y="327"/>
                  </a:lnTo>
                  <a:lnTo>
                    <a:pt x="158" y="329"/>
                  </a:lnTo>
                  <a:lnTo>
                    <a:pt x="158" y="329"/>
                  </a:lnTo>
                  <a:lnTo>
                    <a:pt x="158" y="329"/>
                  </a:lnTo>
                  <a:lnTo>
                    <a:pt x="161" y="322"/>
                  </a:lnTo>
                  <a:lnTo>
                    <a:pt x="166" y="318"/>
                  </a:lnTo>
                  <a:lnTo>
                    <a:pt x="173" y="314"/>
                  </a:lnTo>
                  <a:lnTo>
                    <a:pt x="180" y="314"/>
                  </a:lnTo>
                  <a:lnTo>
                    <a:pt x="180" y="362"/>
                  </a:lnTo>
                  <a:lnTo>
                    <a:pt x="180" y="362"/>
                  </a:lnTo>
                  <a:lnTo>
                    <a:pt x="180" y="362"/>
                  </a:lnTo>
                  <a:lnTo>
                    <a:pt x="161" y="360"/>
                  </a:lnTo>
                  <a:lnTo>
                    <a:pt x="143" y="358"/>
                  </a:lnTo>
                  <a:lnTo>
                    <a:pt x="126" y="354"/>
                  </a:lnTo>
                  <a:lnTo>
                    <a:pt x="109" y="347"/>
                  </a:lnTo>
                  <a:lnTo>
                    <a:pt x="93" y="340"/>
                  </a:lnTo>
                  <a:lnTo>
                    <a:pt x="78" y="331"/>
                  </a:lnTo>
                  <a:lnTo>
                    <a:pt x="65" y="320"/>
                  </a:lnTo>
                  <a:lnTo>
                    <a:pt x="52" y="309"/>
                  </a:lnTo>
                  <a:lnTo>
                    <a:pt x="40" y="295"/>
                  </a:lnTo>
                  <a:lnTo>
                    <a:pt x="29" y="282"/>
                  </a:lnTo>
                  <a:lnTo>
                    <a:pt x="21" y="267"/>
                  </a:lnTo>
                  <a:lnTo>
                    <a:pt x="13" y="251"/>
                  </a:lnTo>
                  <a:lnTo>
                    <a:pt x="8" y="234"/>
                  </a:lnTo>
                  <a:lnTo>
                    <a:pt x="2" y="217"/>
                  </a:lnTo>
                  <a:lnTo>
                    <a:pt x="0" y="199"/>
                  </a:lnTo>
                  <a:lnTo>
                    <a:pt x="0" y="180"/>
                  </a:lnTo>
                  <a:lnTo>
                    <a:pt x="0" y="180"/>
                  </a:lnTo>
                  <a:lnTo>
                    <a:pt x="0" y="163"/>
                  </a:lnTo>
                  <a:lnTo>
                    <a:pt x="2" y="145"/>
                  </a:lnTo>
                  <a:lnTo>
                    <a:pt x="8" y="127"/>
                  </a:lnTo>
                  <a:lnTo>
                    <a:pt x="13" y="111"/>
                  </a:lnTo>
                  <a:lnTo>
                    <a:pt x="21" y="95"/>
                  </a:lnTo>
                  <a:lnTo>
                    <a:pt x="29" y="80"/>
                  </a:lnTo>
                  <a:lnTo>
                    <a:pt x="40" y="67"/>
                  </a:lnTo>
                  <a:lnTo>
                    <a:pt x="52" y="53"/>
                  </a:lnTo>
                  <a:lnTo>
                    <a:pt x="65" y="42"/>
                  </a:lnTo>
                  <a:lnTo>
                    <a:pt x="78" y="31"/>
                  </a:lnTo>
                  <a:lnTo>
                    <a:pt x="93" y="22"/>
                  </a:lnTo>
                  <a:lnTo>
                    <a:pt x="109" y="15"/>
                  </a:lnTo>
                  <a:lnTo>
                    <a:pt x="126" y="8"/>
                  </a:lnTo>
                  <a:lnTo>
                    <a:pt x="143" y="4"/>
                  </a:lnTo>
                  <a:lnTo>
                    <a:pt x="161" y="2"/>
                  </a:lnTo>
                  <a:lnTo>
                    <a:pt x="180" y="0"/>
                  </a:lnTo>
                  <a:lnTo>
                    <a:pt x="180" y="0"/>
                  </a:lnTo>
                  <a:close/>
                </a:path>
              </a:pathLst>
            </a:custGeom>
            <a:solidFill>
              <a:srgbClr val="EDCD2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45" name="Freeform 145"/>
            <p:cNvSpPr>
              <a:spLocks/>
            </p:cNvSpPr>
            <p:nvPr/>
          </p:nvSpPr>
          <p:spPr bwMode="auto">
            <a:xfrm>
              <a:off x="2336801" y="3235325"/>
              <a:ext cx="285750" cy="150813"/>
            </a:xfrm>
            <a:custGeom>
              <a:avLst/>
              <a:gdLst>
                <a:gd name="T0" fmla="*/ 13 w 180"/>
                <a:gd name="T1" fmla="*/ 0 h 95"/>
                <a:gd name="T2" fmla="*/ 54 w 180"/>
                <a:gd name="T3" fmla="*/ 42 h 95"/>
                <a:gd name="T4" fmla="*/ 54 w 180"/>
                <a:gd name="T5" fmla="*/ 42 h 95"/>
                <a:gd name="T6" fmla="*/ 60 w 180"/>
                <a:gd name="T7" fmla="*/ 39 h 95"/>
                <a:gd name="T8" fmla="*/ 67 w 180"/>
                <a:gd name="T9" fmla="*/ 39 h 95"/>
                <a:gd name="T10" fmla="*/ 67 w 180"/>
                <a:gd name="T11" fmla="*/ 39 h 95"/>
                <a:gd name="T12" fmla="*/ 75 w 180"/>
                <a:gd name="T13" fmla="*/ 41 h 95"/>
                <a:gd name="T14" fmla="*/ 83 w 180"/>
                <a:gd name="T15" fmla="*/ 45 h 95"/>
                <a:gd name="T16" fmla="*/ 88 w 180"/>
                <a:gd name="T17" fmla="*/ 50 h 95"/>
                <a:gd name="T18" fmla="*/ 92 w 180"/>
                <a:gd name="T19" fmla="*/ 58 h 95"/>
                <a:gd name="T20" fmla="*/ 180 w 180"/>
                <a:gd name="T21" fmla="*/ 58 h 95"/>
                <a:gd name="T22" fmla="*/ 180 w 180"/>
                <a:gd name="T23" fmla="*/ 76 h 95"/>
                <a:gd name="T24" fmla="*/ 92 w 180"/>
                <a:gd name="T25" fmla="*/ 76 h 95"/>
                <a:gd name="T26" fmla="*/ 92 w 180"/>
                <a:gd name="T27" fmla="*/ 76 h 95"/>
                <a:gd name="T28" fmla="*/ 88 w 180"/>
                <a:gd name="T29" fmla="*/ 84 h 95"/>
                <a:gd name="T30" fmla="*/ 83 w 180"/>
                <a:gd name="T31" fmla="*/ 89 h 95"/>
                <a:gd name="T32" fmla="*/ 75 w 180"/>
                <a:gd name="T33" fmla="*/ 93 h 95"/>
                <a:gd name="T34" fmla="*/ 67 w 180"/>
                <a:gd name="T35" fmla="*/ 95 h 95"/>
                <a:gd name="T36" fmla="*/ 67 w 180"/>
                <a:gd name="T37" fmla="*/ 95 h 95"/>
                <a:gd name="T38" fmla="*/ 61 w 180"/>
                <a:gd name="T39" fmla="*/ 95 h 95"/>
                <a:gd name="T40" fmla="*/ 56 w 180"/>
                <a:gd name="T41" fmla="*/ 92 h 95"/>
                <a:gd name="T42" fmla="*/ 50 w 180"/>
                <a:gd name="T43" fmla="*/ 91 h 95"/>
                <a:gd name="T44" fmla="*/ 46 w 180"/>
                <a:gd name="T45" fmla="*/ 87 h 95"/>
                <a:gd name="T46" fmla="*/ 44 w 180"/>
                <a:gd name="T47" fmla="*/ 83 h 95"/>
                <a:gd name="T48" fmla="*/ 41 w 180"/>
                <a:gd name="T49" fmla="*/ 77 h 95"/>
                <a:gd name="T50" fmla="*/ 40 w 180"/>
                <a:gd name="T51" fmla="*/ 73 h 95"/>
                <a:gd name="T52" fmla="*/ 38 w 180"/>
                <a:gd name="T53" fmla="*/ 66 h 95"/>
                <a:gd name="T54" fmla="*/ 38 w 180"/>
                <a:gd name="T55" fmla="*/ 66 h 95"/>
                <a:gd name="T56" fmla="*/ 40 w 180"/>
                <a:gd name="T57" fmla="*/ 61 h 95"/>
                <a:gd name="T58" fmla="*/ 41 w 180"/>
                <a:gd name="T59" fmla="*/ 54 h 95"/>
                <a:gd name="T60" fmla="*/ 0 w 180"/>
                <a:gd name="T61" fmla="*/ 13 h 95"/>
                <a:gd name="T62" fmla="*/ 13 w 180"/>
                <a:gd name="T6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95">
                  <a:moveTo>
                    <a:pt x="13" y="0"/>
                  </a:moveTo>
                  <a:lnTo>
                    <a:pt x="54" y="42"/>
                  </a:lnTo>
                  <a:lnTo>
                    <a:pt x="54" y="42"/>
                  </a:lnTo>
                  <a:lnTo>
                    <a:pt x="60" y="39"/>
                  </a:lnTo>
                  <a:lnTo>
                    <a:pt x="67" y="39"/>
                  </a:lnTo>
                  <a:lnTo>
                    <a:pt x="67" y="39"/>
                  </a:lnTo>
                  <a:lnTo>
                    <a:pt x="75" y="41"/>
                  </a:lnTo>
                  <a:lnTo>
                    <a:pt x="83" y="45"/>
                  </a:lnTo>
                  <a:lnTo>
                    <a:pt x="88" y="50"/>
                  </a:lnTo>
                  <a:lnTo>
                    <a:pt x="92" y="58"/>
                  </a:lnTo>
                  <a:lnTo>
                    <a:pt x="180" y="58"/>
                  </a:lnTo>
                  <a:lnTo>
                    <a:pt x="180" y="76"/>
                  </a:lnTo>
                  <a:lnTo>
                    <a:pt x="92" y="76"/>
                  </a:lnTo>
                  <a:lnTo>
                    <a:pt x="92" y="76"/>
                  </a:lnTo>
                  <a:lnTo>
                    <a:pt x="88" y="84"/>
                  </a:lnTo>
                  <a:lnTo>
                    <a:pt x="83" y="89"/>
                  </a:lnTo>
                  <a:lnTo>
                    <a:pt x="75" y="93"/>
                  </a:lnTo>
                  <a:lnTo>
                    <a:pt x="67" y="95"/>
                  </a:lnTo>
                  <a:lnTo>
                    <a:pt x="67" y="95"/>
                  </a:lnTo>
                  <a:lnTo>
                    <a:pt x="61" y="95"/>
                  </a:lnTo>
                  <a:lnTo>
                    <a:pt x="56" y="92"/>
                  </a:lnTo>
                  <a:lnTo>
                    <a:pt x="50" y="91"/>
                  </a:lnTo>
                  <a:lnTo>
                    <a:pt x="46" y="87"/>
                  </a:lnTo>
                  <a:lnTo>
                    <a:pt x="44" y="83"/>
                  </a:lnTo>
                  <a:lnTo>
                    <a:pt x="41" y="77"/>
                  </a:lnTo>
                  <a:lnTo>
                    <a:pt x="40" y="73"/>
                  </a:lnTo>
                  <a:lnTo>
                    <a:pt x="38" y="66"/>
                  </a:lnTo>
                  <a:lnTo>
                    <a:pt x="38" y="66"/>
                  </a:lnTo>
                  <a:lnTo>
                    <a:pt x="40" y="61"/>
                  </a:lnTo>
                  <a:lnTo>
                    <a:pt x="41" y="54"/>
                  </a:lnTo>
                  <a:lnTo>
                    <a:pt x="0" y="13"/>
                  </a:lnTo>
                  <a:lnTo>
                    <a:pt x="13" y="0"/>
                  </a:lnTo>
                  <a:close/>
                </a:path>
              </a:pathLst>
            </a:custGeom>
            <a:solidFill>
              <a:srgbClr val="EDCD2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grpSp>
        <p:nvGrpSpPr>
          <p:cNvPr id="212" name="组合 211"/>
          <p:cNvGrpSpPr/>
          <p:nvPr/>
        </p:nvGrpSpPr>
        <p:grpSpPr>
          <a:xfrm>
            <a:off x="1982649" y="2919935"/>
            <a:ext cx="447558" cy="422165"/>
            <a:chOff x="2051051" y="3792538"/>
            <a:chExt cx="447675" cy="422275"/>
          </a:xfrm>
        </p:grpSpPr>
        <p:sp>
          <p:nvSpPr>
            <p:cNvPr id="146" name="Freeform 146"/>
            <p:cNvSpPr>
              <a:spLocks/>
            </p:cNvSpPr>
            <p:nvPr/>
          </p:nvSpPr>
          <p:spPr bwMode="auto">
            <a:xfrm>
              <a:off x="2051051" y="3879850"/>
              <a:ext cx="447675" cy="334963"/>
            </a:xfrm>
            <a:custGeom>
              <a:avLst/>
              <a:gdLst>
                <a:gd name="T0" fmla="*/ 86 w 282"/>
                <a:gd name="T1" fmla="*/ 0 h 211"/>
                <a:gd name="T2" fmla="*/ 115 w 282"/>
                <a:gd name="T3" fmla="*/ 6 h 211"/>
                <a:gd name="T4" fmla="*/ 141 w 282"/>
                <a:gd name="T5" fmla="*/ 20 h 211"/>
                <a:gd name="T6" fmla="*/ 153 w 282"/>
                <a:gd name="T7" fmla="*/ 11 h 211"/>
                <a:gd name="T8" fmla="*/ 182 w 282"/>
                <a:gd name="T9" fmla="*/ 1 h 211"/>
                <a:gd name="T10" fmla="*/ 198 w 282"/>
                <a:gd name="T11" fmla="*/ 0 h 211"/>
                <a:gd name="T12" fmla="*/ 214 w 282"/>
                <a:gd name="T13" fmla="*/ 1 h 211"/>
                <a:gd name="T14" fmla="*/ 245 w 282"/>
                <a:gd name="T15" fmla="*/ 14 h 211"/>
                <a:gd name="T16" fmla="*/ 268 w 282"/>
                <a:gd name="T17" fmla="*/ 35 h 211"/>
                <a:gd name="T18" fmla="*/ 278 w 282"/>
                <a:gd name="T19" fmla="*/ 57 h 211"/>
                <a:gd name="T20" fmla="*/ 282 w 282"/>
                <a:gd name="T21" fmla="*/ 73 h 211"/>
                <a:gd name="T22" fmla="*/ 282 w 282"/>
                <a:gd name="T23" fmla="*/ 81 h 211"/>
                <a:gd name="T24" fmla="*/ 281 w 282"/>
                <a:gd name="T25" fmla="*/ 102 h 211"/>
                <a:gd name="T26" fmla="*/ 274 w 282"/>
                <a:gd name="T27" fmla="*/ 123 h 211"/>
                <a:gd name="T28" fmla="*/ 263 w 282"/>
                <a:gd name="T29" fmla="*/ 145 h 211"/>
                <a:gd name="T30" fmla="*/ 248 w 282"/>
                <a:gd name="T31" fmla="*/ 165 h 211"/>
                <a:gd name="T32" fmla="*/ 228 w 282"/>
                <a:gd name="T33" fmla="*/ 184 h 211"/>
                <a:gd name="T34" fmla="*/ 203 w 282"/>
                <a:gd name="T35" fmla="*/ 199 h 211"/>
                <a:gd name="T36" fmla="*/ 172 w 282"/>
                <a:gd name="T37" fmla="*/ 209 h 211"/>
                <a:gd name="T38" fmla="*/ 137 w 282"/>
                <a:gd name="T39" fmla="*/ 211 h 211"/>
                <a:gd name="T40" fmla="*/ 118 w 282"/>
                <a:gd name="T41" fmla="*/ 211 h 211"/>
                <a:gd name="T42" fmla="*/ 86 w 282"/>
                <a:gd name="T43" fmla="*/ 203 h 211"/>
                <a:gd name="T44" fmla="*/ 58 w 282"/>
                <a:gd name="T45" fmla="*/ 191 h 211"/>
                <a:gd name="T46" fmla="*/ 38 w 282"/>
                <a:gd name="T47" fmla="*/ 173 h 211"/>
                <a:gd name="T48" fmla="*/ 22 w 282"/>
                <a:gd name="T49" fmla="*/ 153 h 211"/>
                <a:gd name="T50" fmla="*/ 11 w 282"/>
                <a:gd name="T51" fmla="*/ 133 h 211"/>
                <a:gd name="T52" fmla="*/ 4 w 282"/>
                <a:gd name="T53" fmla="*/ 111 h 211"/>
                <a:gd name="T54" fmla="*/ 0 w 282"/>
                <a:gd name="T55" fmla="*/ 81 h 211"/>
                <a:gd name="T56" fmla="*/ 0 w 282"/>
                <a:gd name="T57" fmla="*/ 73 h 211"/>
                <a:gd name="T58" fmla="*/ 4 w 282"/>
                <a:gd name="T59" fmla="*/ 57 h 211"/>
                <a:gd name="T60" fmla="*/ 15 w 282"/>
                <a:gd name="T61" fmla="*/ 35 h 211"/>
                <a:gd name="T62" fmla="*/ 38 w 282"/>
                <a:gd name="T63" fmla="*/ 14 h 211"/>
                <a:gd name="T64" fmla="*/ 68 w 282"/>
                <a:gd name="T65" fmla="*/ 1 h 211"/>
                <a:gd name="T66" fmla="*/ 86 w 282"/>
                <a:gd name="T6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2" h="211">
                  <a:moveTo>
                    <a:pt x="86" y="0"/>
                  </a:moveTo>
                  <a:lnTo>
                    <a:pt x="86" y="0"/>
                  </a:lnTo>
                  <a:lnTo>
                    <a:pt x="100" y="1"/>
                  </a:lnTo>
                  <a:lnTo>
                    <a:pt x="115" y="6"/>
                  </a:lnTo>
                  <a:lnTo>
                    <a:pt x="129" y="11"/>
                  </a:lnTo>
                  <a:lnTo>
                    <a:pt x="141" y="20"/>
                  </a:lnTo>
                  <a:lnTo>
                    <a:pt x="141" y="20"/>
                  </a:lnTo>
                  <a:lnTo>
                    <a:pt x="153" y="11"/>
                  </a:lnTo>
                  <a:lnTo>
                    <a:pt x="167" y="6"/>
                  </a:lnTo>
                  <a:lnTo>
                    <a:pt x="182" y="1"/>
                  </a:lnTo>
                  <a:lnTo>
                    <a:pt x="198" y="0"/>
                  </a:lnTo>
                  <a:lnTo>
                    <a:pt x="198" y="0"/>
                  </a:lnTo>
                  <a:lnTo>
                    <a:pt x="206" y="0"/>
                  </a:lnTo>
                  <a:lnTo>
                    <a:pt x="214" y="1"/>
                  </a:lnTo>
                  <a:lnTo>
                    <a:pt x="230" y="6"/>
                  </a:lnTo>
                  <a:lnTo>
                    <a:pt x="245" y="14"/>
                  </a:lnTo>
                  <a:lnTo>
                    <a:pt x="258" y="23"/>
                  </a:lnTo>
                  <a:lnTo>
                    <a:pt x="268" y="35"/>
                  </a:lnTo>
                  <a:lnTo>
                    <a:pt x="275" y="49"/>
                  </a:lnTo>
                  <a:lnTo>
                    <a:pt x="278" y="57"/>
                  </a:lnTo>
                  <a:lnTo>
                    <a:pt x="281" y="65"/>
                  </a:lnTo>
                  <a:lnTo>
                    <a:pt x="282" y="73"/>
                  </a:lnTo>
                  <a:lnTo>
                    <a:pt x="282" y="81"/>
                  </a:lnTo>
                  <a:lnTo>
                    <a:pt x="282" y="81"/>
                  </a:lnTo>
                  <a:lnTo>
                    <a:pt x="282" y="91"/>
                  </a:lnTo>
                  <a:lnTo>
                    <a:pt x="281" y="102"/>
                  </a:lnTo>
                  <a:lnTo>
                    <a:pt x="278" y="112"/>
                  </a:lnTo>
                  <a:lnTo>
                    <a:pt x="274" y="123"/>
                  </a:lnTo>
                  <a:lnTo>
                    <a:pt x="270" y="134"/>
                  </a:lnTo>
                  <a:lnTo>
                    <a:pt x="263" y="145"/>
                  </a:lnTo>
                  <a:lnTo>
                    <a:pt x="256" y="156"/>
                  </a:lnTo>
                  <a:lnTo>
                    <a:pt x="248" y="165"/>
                  </a:lnTo>
                  <a:lnTo>
                    <a:pt x="239" y="175"/>
                  </a:lnTo>
                  <a:lnTo>
                    <a:pt x="228" y="184"/>
                  </a:lnTo>
                  <a:lnTo>
                    <a:pt x="216" y="192"/>
                  </a:lnTo>
                  <a:lnTo>
                    <a:pt x="203" y="199"/>
                  </a:lnTo>
                  <a:lnTo>
                    <a:pt x="188" y="205"/>
                  </a:lnTo>
                  <a:lnTo>
                    <a:pt x="172" y="209"/>
                  </a:lnTo>
                  <a:lnTo>
                    <a:pt x="156" y="211"/>
                  </a:lnTo>
                  <a:lnTo>
                    <a:pt x="137" y="211"/>
                  </a:lnTo>
                  <a:lnTo>
                    <a:pt x="137" y="211"/>
                  </a:lnTo>
                  <a:lnTo>
                    <a:pt x="118" y="211"/>
                  </a:lnTo>
                  <a:lnTo>
                    <a:pt x="100" y="209"/>
                  </a:lnTo>
                  <a:lnTo>
                    <a:pt x="86" y="203"/>
                  </a:lnTo>
                  <a:lnTo>
                    <a:pt x="71" y="198"/>
                  </a:lnTo>
                  <a:lnTo>
                    <a:pt x="58" y="191"/>
                  </a:lnTo>
                  <a:lnTo>
                    <a:pt x="48" y="183"/>
                  </a:lnTo>
                  <a:lnTo>
                    <a:pt x="38" y="173"/>
                  </a:lnTo>
                  <a:lnTo>
                    <a:pt x="29" y="164"/>
                  </a:lnTo>
                  <a:lnTo>
                    <a:pt x="22" y="153"/>
                  </a:lnTo>
                  <a:lnTo>
                    <a:pt x="15" y="144"/>
                  </a:lnTo>
                  <a:lnTo>
                    <a:pt x="11" y="133"/>
                  </a:lnTo>
                  <a:lnTo>
                    <a:pt x="7" y="121"/>
                  </a:lnTo>
                  <a:lnTo>
                    <a:pt x="4" y="111"/>
                  </a:lnTo>
                  <a:lnTo>
                    <a:pt x="2" y="100"/>
                  </a:lnTo>
                  <a:lnTo>
                    <a:pt x="0" y="81"/>
                  </a:lnTo>
                  <a:lnTo>
                    <a:pt x="0" y="81"/>
                  </a:lnTo>
                  <a:lnTo>
                    <a:pt x="0" y="73"/>
                  </a:lnTo>
                  <a:lnTo>
                    <a:pt x="2" y="65"/>
                  </a:lnTo>
                  <a:lnTo>
                    <a:pt x="4" y="57"/>
                  </a:lnTo>
                  <a:lnTo>
                    <a:pt x="7" y="49"/>
                  </a:lnTo>
                  <a:lnTo>
                    <a:pt x="15" y="35"/>
                  </a:lnTo>
                  <a:lnTo>
                    <a:pt x="25" y="23"/>
                  </a:lnTo>
                  <a:lnTo>
                    <a:pt x="38" y="14"/>
                  </a:lnTo>
                  <a:lnTo>
                    <a:pt x="52" y="6"/>
                  </a:lnTo>
                  <a:lnTo>
                    <a:pt x="68" y="1"/>
                  </a:lnTo>
                  <a:lnTo>
                    <a:pt x="76" y="0"/>
                  </a:lnTo>
                  <a:lnTo>
                    <a:pt x="86" y="0"/>
                  </a:lnTo>
                  <a:lnTo>
                    <a:pt x="86" y="0"/>
                  </a:lnTo>
                  <a:close/>
                </a:path>
              </a:pathLst>
            </a:custGeom>
            <a:solidFill>
              <a:srgbClr val="5ABBC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47" name="Freeform 147"/>
            <p:cNvSpPr>
              <a:spLocks/>
            </p:cNvSpPr>
            <p:nvPr/>
          </p:nvSpPr>
          <p:spPr bwMode="auto">
            <a:xfrm>
              <a:off x="2178051" y="3792538"/>
              <a:ext cx="107950" cy="153988"/>
            </a:xfrm>
            <a:custGeom>
              <a:avLst/>
              <a:gdLst>
                <a:gd name="T0" fmla="*/ 60 w 68"/>
                <a:gd name="T1" fmla="*/ 97 h 97"/>
                <a:gd name="T2" fmla="*/ 60 w 68"/>
                <a:gd name="T3" fmla="*/ 97 h 97"/>
                <a:gd name="T4" fmla="*/ 65 w 68"/>
                <a:gd name="T5" fmla="*/ 85 h 97"/>
                <a:gd name="T6" fmla="*/ 68 w 68"/>
                <a:gd name="T7" fmla="*/ 71 h 97"/>
                <a:gd name="T8" fmla="*/ 68 w 68"/>
                <a:gd name="T9" fmla="*/ 58 h 97"/>
                <a:gd name="T10" fmla="*/ 66 w 68"/>
                <a:gd name="T11" fmla="*/ 46 h 97"/>
                <a:gd name="T12" fmla="*/ 62 w 68"/>
                <a:gd name="T13" fmla="*/ 33 h 97"/>
                <a:gd name="T14" fmla="*/ 56 w 68"/>
                <a:gd name="T15" fmla="*/ 21 h 97"/>
                <a:gd name="T16" fmla="*/ 49 w 68"/>
                <a:gd name="T17" fmla="*/ 10 h 97"/>
                <a:gd name="T18" fmla="*/ 39 w 68"/>
                <a:gd name="T19" fmla="*/ 0 h 97"/>
                <a:gd name="T20" fmla="*/ 0 w 68"/>
                <a:gd name="T21" fmla="*/ 6 h 97"/>
                <a:gd name="T22" fmla="*/ 0 w 68"/>
                <a:gd name="T23" fmla="*/ 6 h 97"/>
                <a:gd name="T24" fmla="*/ 14 w 68"/>
                <a:gd name="T25" fmla="*/ 15 h 97"/>
                <a:gd name="T26" fmla="*/ 24 w 68"/>
                <a:gd name="T27" fmla="*/ 23 h 97"/>
                <a:gd name="T28" fmla="*/ 35 w 68"/>
                <a:gd name="T29" fmla="*/ 32 h 97"/>
                <a:gd name="T30" fmla="*/ 43 w 68"/>
                <a:gd name="T31" fmla="*/ 42 h 97"/>
                <a:gd name="T32" fmla="*/ 50 w 68"/>
                <a:gd name="T33" fmla="*/ 54 h 97"/>
                <a:gd name="T34" fmla="*/ 56 w 68"/>
                <a:gd name="T35" fmla="*/ 66 h 97"/>
                <a:gd name="T36" fmla="*/ 58 w 68"/>
                <a:gd name="T37" fmla="*/ 81 h 97"/>
                <a:gd name="T38" fmla="*/ 60 w 68"/>
                <a:gd name="T39" fmla="*/ 97 h 97"/>
                <a:gd name="T40" fmla="*/ 60 w 68"/>
                <a:gd name="T41"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97">
                  <a:moveTo>
                    <a:pt x="60" y="97"/>
                  </a:moveTo>
                  <a:lnTo>
                    <a:pt x="60" y="97"/>
                  </a:lnTo>
                  <a:lnTo>
                    <a:pt x="65" y="85"/>
                  </a:lnTo>
                  <a:lnTo>
                    <a:pt x="68" y="71"/>
                  </a:lnTo>
                  <a:lnTo>
                    <a:pt x="68" y="58"/>
                  </a:lnTo>
                  <a:lnTo>
                    <a:pt x="66" y="46"/>
                  </a:lnTo>
                  <a:lnTo>
                    <a:pt x="62" y="33"/>
                  </a:lnTo>
                  <a:lnTo>
                    <a:pt x="56" y="21"/>
                  </a:lnTo>
                  <a:lnTo>
                    <a:pt x="49" y="10"/>
                  </a:lnTo>
                  <a:lnTo>
                    <a:pt x="39" y="0"/>
                  </a:lnTo>
                  <a:lnTo>
                    <a:pt x="0" y="6"/>
                  </a:lnTo>
                  <a:lnTo>
                    <a:pt x="0" y="6"/>
                  </a:lnTo>
                  <a:lnTo>
                    <a:pt x="14" y="15"/>
                  </a:lnTo>
                  <a:lnTo>
                    <a:pt x="24" y="23"/>
                  </a:lnTo>
                  <a:lnTo>
                    <a:pt x="35" y="32"/>
                  </a:lnTo>
                  <a:lnTo>
                    <a:pt x="43" y="42"/>
                  </a:lnTo>
                  <a:lnTo>
                    <a:pt x="50" y="54"/>
                  </a:lnTo>
                  <a:lnTo>
                    <a:pt x="56" y="66"/>
                  </a:lnTo>
                  <a:lnTo>
                    <a:pt x="58" y="81"/>
                  </a:lnTo>
                  <a:lnTo>
                    <a:pt x="60" y="97"/>
                  </a:lnTo>
                  <a:lnTo>
                    <a:pt x="60" y="97"/>
                  </a:lnTo>
                  <a:close/>
                </a:path>
              </a:pathLst>
            </a:custGeom>
            <a:solidFill>
              <a:srgbClr val="5ABBC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grpSp>
        <p:nvGrpSpPr>
          <p:cNvPr id="201" name="组合 200"/>
          <p:cNvGrpSpPr/>
          <p:nvPr/>
        </p:nvGrpSpPr>
        <p:grpSpPr>
          <a:xfrm>
            <a:off x="3122177" y="358378"/>
            <a:ext cx="676099" cy="555480"/>
            <a:chOff x="3190876" y="1230313"/>
            <a:chExt cx="676275" cy="555625"/>
          </a:xfrm>
        </p:grpSpPr>
        <p:sp>
          <p:nvSpPr>
            <p:cNvPr id="148" name="Freeform 148"/>
            <p:cNvSpPr>
              <a:spLocks/>
            </p:cNvSpPr>
            <p:nvPr/>
          </p:nvSpPr>
          <p:spPr bwMode="auto">
            <a:xfrm>
              <a:off x="3209926" y="1257300"/>
              <a:ext cx="657225" cy="528638"/>
            </a:xfrm>
            <a:custGeom>
              <a:avLst/>
              <a:gdLst>
                <a:gd name="T0" fmla="*/ 0 w 414"/>
                <a:gd name="T1" fmla="*/ 117 h 333"/>
                <a:gd name="T2" fmla="*/ 10 w 414"/>
                <a:gd name="T3" fmla="*/ 102 h 333"/>
                <a:gd name="T4" fmla="*/ 316 w 414"/>
                <a:gd name="T5" fmla="*/ 306 h 333"/>
                <a:gd name="T6" fmla="*/ 316 w 414"/>
                <a:gd name="T7" fmla="*/ 306 h 333"/>
                <a:gd name="T8" fmla="*/ 325 w 414"/>
                <a:gd name="T9" fmla="*/ 310 h 333"/>
                <a:gd name="T10" fmla="*/ 335 w 414"/>
                <a:gd name="T11" fmla="*/ 313 h 333"/>
                <a:gd name="T12" fmla="*/ 343 w 414"/>
                <a:gd name="T13" fmla="*/ 313 h 333"/>
                <a:gd name="T14" fmla="*/ 352 w 414"/>
                <a:gd name="T15" fmla="*/ 312 h 333"/>
                <a:gd name="T16" fmla="*/ 362 w 414"/>
                <a:gd name="T17" fmla="*/ 309 h 333"/>
                <a:gd name="T18" fmla="*/ 371 w 414"/>
                <a:gd name="T19" fmla="*/ 304 h 333"/>
                <a:gd name="T20" fmla="*/ 378 w 414"/>
                <a:gd name="T21" fmla="*/ 297 h 333"/>
                <a:gd name="T22" fmla="*/ 385 w 414"/>
                <a:gd name="T23" fmla="*/ 289 h 333"/>
                <a:gd name="T24" fmla="*/ 385 w 414"/>
                <a:gd name="T25" fmla="*/ 289 h 333"/>
                <a:gd name="T26" fmla="*/ 390 w 414"/>
                <a:gd name="T27" fmla="*/ 279 h 333"/>
                <a:gd name="T28" fmla="*/ 393 w 414"/>
                <a:gd name="T29" fmla="*/ 270 h 333"/>
                <a:gd name="T30" fmla="*/ 394 w 414"/>
                <a:gd name="T31" fmla="*/ 260 h 333"/>
                <a:gd name="T32" fmla="*/ 394 w 414"/>
                <a:gd name="T33" fmla="*/ 251 h 333"/>
                <a:gd name="T34" fmla="*/ 391 w 414"/>
                <a:gd name="T35" fmla="*/ 241 h 333"/>
                <a:gd name="T36" fmla="*/ 387 w 414"/>
                <a:gd name="T37" fmla="*/ 232 h 333"/>
                <a:gd name="T38" fmla="*/ 382 w 414"/>
                <a:gd name="T39" fmla="*/ 225 h 333"/>
                <a:gd name="T40" fmla="*/ 375 w 414"/>
                <a:gd name="T41" fmla="*/ 218 h 333"/>
                <a:gd name="T42" fmla="*/ 69 w 414"/>
                <a:gd name="T43" fmla="*/ 14 h 333"/>
                <a:gd name="T44" fmla="*/ 79 w 414"/>
                <a:gd name="T45" fmla="*/ 0 h 333"/>
                <a:gd name="T46" fmla="*/ 389 w 414"/>
                <a:gd name="T47" fmla="*/ 207 h 333"/>
                <a:gd name="T48" fmla="*/ 389 w 414"/>
                <a:gd name="T49" fmla="*/ 207 h 333"/>
                <a:gd name="T50" fmla="*/ 398 w 414"/>
                <a:gd name="T51" fmla="*/ 216 h 333"/>
                <a:gd name="T52" fmla="*/ 405 w 414"/>
                <a:gd name="T53" fmla="*/ 225 h 333"/>
                <a:gd name="T54" fmla="*/ 410 w 414"/>
                <a:gd name="T55" fmla="*/ 236 h 333"/>
                <a:gd name="T56" fmla="*/ 414 w 414"/>
                <a:gd name="T57" fmla="*/ 248 h 333"/>
                <a:gd name="T58" fmla="*/ 414 w 414"/>
                <a:gd name="T59" fmla="*/ 262 h 333"/>
                <a:gd name="T60" fmla="*/ 413 w 414"/>
                <a:gd name="T61" fmla="*/ 275 h 333"/>
                <a:gd name="T62" fmla="*/ 409 w 414"/>
                <a:gd name="T63" fmla="*/ 287 h 333"/>
                <a:gd name="T64" fmla="*/ 402 w 414"/>
                <a:gd name="T65" fmla="*/ 300 h 333"/>
                <a:gd name="T66" fmla="*/ 402 w 414"/>
                <a:gd name="T67" fmla="*/ 300 h 333"/>
                <a:gd name="T68" fmla="*/ 393 w 414"/>
                <a:gd name="T69" fmla="*/ 312 h 333"/>
                <a:gd name="T70" fmla="*/ 382 w 414"/>
                <a:gd name="T71" fmla="*/ 320 h 333"/>
                <a:gd name="T72" fmla="*/ 371 w 414"/>
                <a:gd name="T73" fmla="*/ 327 h 333"/>
                <a:gd name="T74" fmla="*/ 359 w 414"/>
                <a:gd name="T75" fmla="*/ 331 h 333"/>
                <a:gd name="T76" fmla="*/ 347 w 414"/>
                <a:gd name="T77" fmla="*/ 333 h 333"/>
                <a:gd name="T78" fmla="*/ 335 w 414"/>
                <a:gd name="T79" fmla="*/ 332 h 333"/>
                <a:gd name="T80" fmla="*/ 322 w 414"/>
                <a:gd name="T81" fmla="*/ 329 h 333"/>
                <a:gd name="T82" fmla="*/ 310 w 414"/>
                <a:gd name="T83" fmla="*/ 323 h 333"/>
                <a:gd name="T84" fmla="*/ 0 w 414"/>
                <a:gd name="T85" fmla="*/ 117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4" h="333">
                  <a:moveTo>
                    <a:pt x="0" y="117"/>
                  </a:moveTo>
                  <a:lnTo>
                    <a:pt x="10" y="102"/>
                  </a:lnTo>
                  <a:lnTo>
                    <a:pt x="316" y="306"/>
                  </a:lnTo>
                  <a:lnTo>
                    <a:pt x="316" y="306"/>
                  </a:lnTo>
                  <a:lnTo>
                    <a:pt x="325" y="310"/>
                  </a:lnTo>
                  <a:lnTo>
                    <a:pt x="335" y="313"/>
                  </a:lnTo>
                  <a:lnTo>
                    <a:pt x="343" y="313"/>
                  </a:lnTo>
                  <a:lnTo>
                    <a:pt x="352" y="312"/>
                  </a:lnTo>
                  <a:lnTo>
                    <a:pt x="362" y="309"/>
                  </a:lnTo>
                  <a:lnTo>
                    <a:pt x="371" y="304"/>
                  </a:lnTo>
                  <a:lnTo>
                    <a:pt x="378" y="297"/>
                  </a:lnTo>
                  <a:lnTo>
                    <a:pt x="385" y="289"/>
                  </a:lnTo>
                  <a:lnTo>
                    <a:pt x="385" y="289"/>
                  </a:lnTo>
                  <a:lnTo>
                    <a:pt x="390" y="279"/>
                  </a:lnTo>
                  <a:lnTo>
                    <a:pt x="393" y="270"/>
                  </a:lnTo>
                  <a:lnTo>
                    <a:pt x="394" y="260"/>
                  </a:lnTo>
                  <a:lnTo>
                    <a:pt x="394" y="251"/>
                  </a:lnTo>
                  <a:lnTo>
                    <a:pt x="391" y="241"/>
                  </a:lnTo>
                  <a:lnTo>
                    <a:pt x="387" y="232"/>
                  </a:lnTo>
                  <a:lnTo>
                    <a:pt x="382" y="225"/>
                  </a:lnTo>
                  <a:lnTo>
                    <a:pt x="375" y="218"/>
                  </a:lnTo>
                  <a:lnTo>
                    <a:pt x="69" y="14"/>
                  </a:lnTo>
                  <a:lnTo>
                    <a:pt x="79" y="0"/>
                  </a:lnTo>
                  <a:lnTo>
                    <a:pt x="389" y="207"/>
                  </a:lnTo>
                  <a:lnTo>
                    <a:pt x="389" y="207"/>
                  </a:lnTo>
                  <a:lnTo>
                    <a:pt x="398" y="216"/>
                  </a:lnTo>
                  <a:lnTo>
                    <a:pt x="405" y="225"/>
                  </a:lnTo>
                  <a:lnTo>
                    <a:pt x="410" y="236"/>
                  </a:lnTo>
                  <a:lnTo>
                    <a:pt x="414" y="248"/>
                  </a:lnTo>
                  <a:lnTo>
                    <a:pt x="414" y="262"/>
                  </a:lnTo>
                  <a:lnTo>
                    <a:pt x="413" y="275"/>
                  </a:lnTo>
                  <a:lnTo>
                    <a:pt x="409" y="287"/>
                  </a:lnTo>
                  <a:lnTo>
                    <a:pt x="402" y="300"/>
                  </a:lnTo>
                  <a:lnTo>
                    <a:pt x="402" y="300"/>
                  </a:lnTo>
                  <a:lnTo>
                    <a:pt x="393" y="312"/>
                  </a:lnTo>
                  <a:lnTo>
                    <a:pt x="382" y="320"/>
                  </a:lnTo>
                  <a:lnTo>
                    <a:pt x="371" y="327"/>
                  </a:lnTo>
                  <a:lnTo>
                    <a:pt x="359" y="331"/>
                  </a:lnTo>
                  <a:lnTo>
                    <a:pt x="347" y="333"/>
                  </a:lnTo>
                  <a:lnTo>
                    <a:pt x="335" y="332"/>
                  </a:lnTo>
                  <a:lnTo>
                    <a:pt x="322" y="329"/>
                  </a:lnTo>
                  <a:lnTo>
                    <a:pt x="310" y="323"/>
                  </a:lnTo>
                  <a:lnTo>
                    <a:pt x="0" y="117"/>
                  </a:lnTo>
                  <a:close/>
                </a:path>
              </a:pathLst>
            </a:custGeom>
            <a:solidFill>
              <a:srgbClr val="7CBE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49" name="Freeform 149"/>
            <p:cNvSpPr>
              <a:spLocks/>
            </p:cNvSpPr>
            <p:nvPr/>
          </p:nvSpPr>
          <p:spPr bwMode="auto">
            <a:xfrm>
              <a:off x="3190876" y="1230313"/>
              <a:ext cx="176213" cy="246063"/>
            </a:xfrm>
            <a:custGeom>
              <a:avLst/>
              <a:gdLst>
                <a:gd name="T0" fmla="*/ 5 w 111"/>
                <a:gd name="T1" fmla="*/ 154 h 155"/>
                <a:gd name="T2" fmla="*/ 5 w 111"/>
                <a:gd name="T3" fmla="*/ 154 h 155"/>
                <a:gd name="T4" fmla="*/ 9 w 111"/>
                <a:gd name="T5" fmla="*/ 155 h 155"/>
                <a:gd name="T6" fmla="*/ 15 w 111"/>
                <a:gd name="T7" fmla="*/ 155 h 155"/>
                <a:gd name="T8" fmla="*/ 19 w 111"/>
                <a:gd name="T9" fmla="*/ 154 h 155"/>
                <a:gd name="T10" fmla="*/ 23 w 111"/>
                <a:gd name="T11" fmla="*/ 150 h 155"/>
                <a:gd name="T12" fmla="*/ 110 w 111"/>
                <a:gd name="T13" fmla="*/ 20 h 155"/>
                <a:gd name="T14" fmla="*/ 110 w 111"/>
                <a:gd name="T15" fmla="*/ 20 h 155"/>
                <a:gd name="T16" fmla="*/ 111 w 111"/>
                <a:gd name="T17" fmla="*/ 15 h 155"/>
                <a:gd name="T18" fmla="*/ 111 w 111"/>
                <a:gd name="T19" fmla="*/ 11 h 155"/>
                <a:gd name="T20" fmla="*/ 110 w 111"/>
                <a:gd name="T21" fmla="*/ 5 h 155"/>
                <a:gd name="T22" fmla="*/ 106 w 111"/>
                <a:gd name="T23" fmla="*/ 2 h 155"/>
                <a:gd name="T24" fmla="*/ 106 w 111"/>
                <a:gd name="T25" fmla="*/ 2 h 155"/>
                <a:gd name="T26" fmla="*/ 101 w 111"/>
                <a:gd name="T27" fmla="*/ 0 h 155"/>
                <a:gd name="T28" fmla="*/ 96 w 111"/>
                <a:gd name="T29" fmla="*/ 0 h 155"/>
                <a:gd name="T30" fmla="*/ 92 w 111"/>
                <a:gd name="T31" fmla="*/ 2 h 155"/>
                <a:gd name="T32" fmla="*/ 89 w 111"/>
                <a:gd name="T33" fmla="*/ 5 h 155"/>
                <a:gd name="T34" fmla="*/ 1 w 111"/>
                <a:gd name="T35" fmla="*/ 136 h 155"/>
                <a:gd name="T36" fmla="*/ 1 w 111"/>
                <a:gd name="T37" fmla="*/ 136 h 155"/>
                <a:gd name="T38" fmla="*/ 0 w 111"/>
                <a:gd name="T39" fmla="*/ 140 h 155"/>
                <a:gd name="T40" fmla="*/ 0 w 111"/>
                <a:gd name="T41" fmla="*/ 146 h 155"/>
                <a:gd name="T42" fmla="*/ 1 w 111"/>
                <a:gd name="T43" fmla="*/ 150 h 155"/>
                <a:gd name="T44" fmla="*/ 5 w 111"/>
                <a:gd name="T45" fmla="*/ 154 h 155"/>
                <a:gd name="T46" fmla="*/ 5 w 111"/>
                <a:gd name="T47" fmla="*/ 15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1" h="155">
                  <a:moveTo>
                    <a:pt x="5" y="154"/>
                  </a:moveTo>
                  <a:lnTo>
                    <a:pt x="5" y="154"/>
                  </a:lnTo>
                  <a:lnTo>
                    <a:pt x="9" y="155"/>
                  </a:lnTo>
                  <a:lnTo>
                    <a:pt x="15" y="155"/>
                  </a:lnTo>
                  <a:lnTo>
                    <a:pt x="19" y="154"/>
                  </a:lnTo>
                  <a:lnTo>
                    <a:pt x="23" y="150"/>
                  </a:lnTo>
                  <a:lnTo>
                    <a:pt x="110" y="20"/>
                  </a:lnTo>
                  <a:lnTo>
                    <a:pt x="110" y="20"/>
                  </a:lnTo>
                  <a:lnTo>
                    <a:pt x="111" y="15"/>
                  </a:lnTo>
                  <a:lnTo>
                    <a:pt x="111" y="11"/>
                  </a:lnTo>
                  <a:lnTo>
                    <a:pt x="110" y="5"/>
                  </a:lnTo>
                  <a:lnTo>
                    <a:pt x="106" y="2"/>
                  </a:lnTo>
                  <a:lnTo>
                    <a:pt x="106" y="2"/>
                  </a:lnTo>
                  <a:lnTo>
                    <a:pt x="101" y="0"/>
                  </a:lnTo>
                  <a:lnTo>
                    <a:pt x="96" y="0"/>
                  </a:lnTo>
                  <a:lnTo>
                    <a:pt x="92" y="2"/>
                  </a:lnTo>
                  <a:lnTo>
                    <a:pt x="89" y="5"/>
                  </a:lnTo>
                  <a:lnTo>
                    <a:pt x="1" y="136"/>
                  </a:lnTo>
                  <a:lnTo>
                    <a:pt x="1" y="136"/>
                  </a:lnTo>
                  <a:lnTo>
                    <a:pt x="0" y="140"/>
                  </a:lnTo>
                  <a:lnTo>
                    <a:pt x="0" y="146"/>
                  </a:lnTo>
                  <a:lnTo>
                    <a:pt x="1" y="150"/>
                  </a:lnTo>
                  <a:lnTo>
                    <a:pt x="5" y="154"/>
                  </a:lnTo>
                  <a:lnTo>
                    <a:pt x="5" y="154"/>
                  </a:lnTo>
                  <a:close/>
                </a:path>
              </a:pathLst>
            </a:custGeom>
            <a:solidFill>
              <a:srgbClr val="7CBE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50" name="Freeform 150"/>
            <p:cNvSpPr>
              <a:spLocks/>
            </p:cNvSpPr>
            <p:nvPr/>
          </p:nvSpPr>
          <p:spPr bwMode="auto">
            <a:xfrm>
              <a:off x="3287713" y="1400175"/>
              <a:ext cx="504825" cy="323850"/>
            </a:xfrm>
            <a:custGeom>
              <a:avLst/>
              <a:gdLst>
                <a:gd name="T0" fmla="*/ 0 w 318"/>
                <a:gd name="T1" fmla="*/ 19 h 204"/>
                <a:gd name="T2" fmla="*/ 11 w 318"/>
                <a:gd name="T3" fmla="*/ 0 h 204"/>
                <a:gd name="T4" fmla="*/ 284 w 318"/>
                <a:gd name="T5" fmla="*/ 182 h 204"/>
                <a:gd name="T6" fmla="*/ 284 w 318"/>
                <a:gd name="T7" fmla="*/ 182 h 204"/>
                <a:gd name="T8" fmla="*/ 292 w 318"/>
                <a:gd name="T9" fmla="*/ 186 h 204"/>
                <a:gd name="T10" fmla="*/ 302 w 318"/>
                <a:gd name="T11" fmla="*/ 188 h 204"/>
                <a:gd name="T12" fmla="*/ 310 w 318"/>
                <a:gd name="T13" fmla="*/ 188 h 204"/>
                <a:gd name="T14" fmla="*/ 318 w 318"/>
                <a:gd name="T15" fmla="*/ 185 h 204"/>
                <a:gd name="T16" fmla="*/ 318 w 318"/>
                <a:gd name="T17" fmla="*/ 185 h 204"/>
                <a:gd name="T18" fmla="*/ 317 w 318"/>
                <a:gd name="T19" fmla="*/ 186 h 204"/>
                <a:gd name="T20" fmla="*/ 317 w 318"/>
                <a:gd name="T21" fmla="*/ 186 h 204"/>
                <a:gd name="T22" fmla="*/ 313 w 318"/>
                <a:gd name="T23" fmla="*/ 192 h 204"/>
                <a:gd name="T24" fmla="*/ 307 w 318"/>
                <a:gd name="T25" fmla="*/ 197 h 204"/>
                <a:gd name="T26" fmla="*/ 302 w 318"/>
                <a:gd name="T27" fmla="*/ 200 h 204"/>
                <a:gd name="T28" fmla="*/ 295 w 318"/>
                <a:gd name="T29" fmla="*/ 203 h 204"/>
                <a:gd name="T30" fmla="*/ 288 w 318"/>
                <a:gd name="T31" fmla="*/ 204 h 204"/>
                <a:gd name="T32" fmla="*/ 282 w 318"/>
                <a:gd name="T33" fmla="*/ 203 h 204"/>
                <a:gd name="T34" fmla="*/ 276 w 318"/>
                <a:gd name="T35" fmla="*/ 201 h 204"/>
                <a:gd name="T36" fmla="*/ 269 w 318"/>
                <a:gd name="T37" fmla="*/ 199 h 204"/>
                <a:gd name="T38" fmla="*/ 0 w 318"/>
                <a:gd name="T39" fmla="*/ 19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8" h="204">
                  <a:moveTo>
                    <a:pt x="0" y="19"/>
                  </a:moveTo>
                  <a:lnTo>
                    <a:pt x="11" y="0"/>
                  </a:lnTo>
                  <a:lnTo>
                    <a:pt x="284" y="182"/>
                  </a:lnTo>
                  <a:lnTo>
                    <a:pt x="284" y="182"/>
                  </a:lnTo>
                  <a:lnTo>
                    <a:pt x="292" y="186"/>
                  </a:lnTo>
                  <a:lnTo>
                    <a:pt x="302" y="188"/>
                  </a:lnTo>
                  <a:lnTo>
                    <a:pt x="310" y="188"/>
                  </a:lnTo>
                  <a:lnTo>
                    <a:pt x="318" y="185"/>
                  </a:lnTo>
                  <a:lnTo>
                    <a:pt x="318" y="185"/>
                  </a:lnTo>
                  <a:lnTo>
                    <a:pt x="317" y="186"/>
                  </a:lnTo>
                  <a:lnTo>
                    <a:pt x="317" y="186"/>
                  </a:lnTo>
                  <a:lnTo>
                    <a:pt x="313" y="192"/>
                  </a:lnTo>
                  <a:lnTo>
                    <a:pt x="307" y="197"/>
                  </a:lnTo>
                  <a:lnTo>
                    <a:pt x="302" y="200"/>
                  </a:lnTo>
                  <a:lnTo>
                    <a:pt x="295" y="203"/>
                  </a:lnTo>
                  <a:lnTo>
                    <a:pt x="288" y="204"/>
                  </a:lnTo>
                  <a:lnTo>
                    <a:pt x="282" y="203"/>
                  </a:lnTo>
                  <a:lnTo>
                    <a:pt x="276" y="201"/>
                  </a:lnTo>
                  <a:lnTo>
                    <a:pt x="269" y="199"/>
                  </a:lnTo>
                  <a:lnTo>
                    <a:pt x="0" y="19"/>
                  </a:lnTo>
                  <a:close/>
                </a:path>
              </a:pathLst>
            </a:custGeom>
            <a:solidFill>
              <a:srgbClr val="7CBE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sp>
        <p:nvSpPr>
          <p:cNvPr id="151" name="Freeform 151"/>
          <p:cNvSpPr>
            <a:spLocks noEditPoints="1"/>
          </p:cNvSpPr>
          <p:nvPr/>
        </p:nvSpPr>
        <p:spPr bwMode="auto">
          <a:xfrm>
            <a:off x="1484303" y="2759638"/>
            <a:ext cx="380901" cy="660228"/>
          </a:xfrm>
          <a:custGeom>
            <a:avLst/>
            <a:gdLst>
              <a:gd name="T0" fmla="*/ 144 w 240"/>
              <a:gd name="T1" fmla="*/ 352 h 416"/>
              <a:gd name="T2" fmla="*/ 154 w 240"/>
              <a:gd name="T3" fmla="*/ 354 h 416"/>
              <a:gd name="T4" fmla="*/ 164 w 240"/>
              <a:gd name="T5" fmla="*/ 359 h 416"/>
              <a:gd name="T6" fmla="*/ 171 w 240"/>
              <a:gd name="T7" fmla="*/ 366 h 416"/>
              <a:gd name="T8" fmla="*/ 175 w 240"/>
              <a:gd name="T9" fmla="*/ 375 h 416"/>
              <a:gd name="T10" fmla="*/ 176 w 240"/>
              <a:gd name="T11" fmla="*/ 382 h 416"/>
              <a:gd name="T12" fmla="*/ 175 w 240"/>
              <a:gd name="T13" fmla="*/ 394 h 416"/>
              <a:gd name="T14" fmla="*/ 168 w 240"/>
              <a:gd name="T15" fmla="*/ 405 h 416"/>
              <a:gd name="T16" fmla="*/ 158 w 240"/>
              <a:gd name="T17" fmla="*/ 413 h 416"/>
              <a:gd name="T18" fmla="*/ 152 w 240"/>
              <a:gd name="T19" fmla="*/ 415 h 416"/>
              <a:gd name="T20" fmla="*/ 144 w 240"/>
              <a:gd name="T21" fmla="*/ 352 h 416"/>
              <a:gd name="T22" fmla="*/ 144 w 240"/>
              <a:gd name="T23" fmla="*/ 325 h 416"/>
              <a:gd name="T24" fmla="*/ 144 w 240"/>
              <a:gd name="T25" fmla="*/ 141 h 416"/>
              <a:gd name="T26" fmla="*/ 163 w 240"/>
              <a:gd name="T27" fmla="*/ 160 h 416"/>
              <a:gd name="T28" fmla="*/ 175 w 240"/>
              <a:gd name="T29" fmla="*/ 189 h 416"/>
              <a:gd name="T30" fmla="*/ 188 w 240"/>
              <a:gd name="T31" fmla="*/ 243 h 416"/>
              <a:gd name="T32" fmla="*/ 192 w 240"/>
              <a:gd name="T33" fmla="*/ 251 h 416"/>
              <a:gd name="T34" fmla="*/ 205 w 240"/>
              <a:gd name="T35" fmla="*/ 260 h 416"/>
              <a:gd name="T36" fmla="*/ 225 w 240"/>
              <a:gd name="T37" fmla="*/ 264 h 416"/>
              <a:gd name="T38" fmla="*/ 240 w 240"/>
              <a:gd name="T39" fmla="*/ 300 h 416"/>
              <a:gd name="T40" fmla="*/ 135 w 240"/>
              <a:gd name="T41" fmla="*/ 352 h 416"/>
              <a:gd name="T42" fmla="*/ 144 w 240"/>
              <a:gd name="T43" fmla="*/ 352 h 416"/>
              <a:gd name="T44" fmla="*/ 144 w 240"/>
              <a:gd name="T45" fmla="*/ 416 h 416"/>
              <a:gd name="T46" fmla="*/ 134 w 240"/>
              <a:gd name="T47" fmla="*/ 415 h 416"/>
              <a:gd name="T48" fmla="*/ 125 w 240"/>
              <a:gd name="T49" fmla="*/ 409 h 416"/>
              <a:gd name="T50" fmla="*/ 118 w 240"/>
              <a:gd name="T51" fmla="*/ 403 h 416"/>
              <a:gd name="T52" fmla="*/ 112 w 240"/>
              <a:gd name="T53" fmla="*/ 392 h 416"/>
              <a:gd name="T54" fmla="*/ 112 w 240"/>
              <a:gd name="T55" fmla="*/ 386 h 416"/>
              <a:gd name="T56" fmla="*/ 114 w 240"/>
              <a:gd name="T57" fmla="*/ 374 h 416"/>
              <a:gd name="T58" fmla="*/ 121 w 240"/>
              <a:gd name="T59" fmla="*/ 363 h 416"/>
              <a:gd name="T60" fmla="*/ 130 w 240"/>
              <a:gd name="T61" fmla="*/ 355 h 416"/>
              <a:gd name="T62" fmla="*/ 135 w 240"/>
              <a:gd name="T63" fmla="*/ 352 h 416"/>
              <a:gd name="T64" fmla="*/ 144 w 240"/>
              <a:gd name="T65" fmla="*/ 141 h 416"/>
              <a:gd name="T66" fmla="*/ 122 w 240"/>
              <a:gd name="T67" fmla="*/ 130 h 416"/>
              <a:gd name="T68" fmla="*/ 98 w 240"/>
              <a:gd name="T69" fmla="*/ 126 h 416"/>
              <a:gd name="T70" fmla="*/ 69 w 240"/>
              <a:gd name="T71" fmla="*/ 19 h 416"/>
              <a:gd name="T72" fmla="*/ 65 w 240"/>
              <a:gd name="T73" fmla="*/ 10 h 416"/>
              <a:gd name="T74" fmla="*/ 58 w 240"/>
              <a:gd name="T75" fmla="*/ 4 h 416"/>
              <a:gd name="T76" fmla="*/ 49 w 240"/>
              <a:gd name="T77" fmla="*/ 0 h 416"/>
              <a:gd name="T78" fmla="*/ 39 w 240"/>
              <a:gd name="T79" fmla="*/ 2 h 416"/>
              <a:gd name="T80" fmla="*/ 34 w 240"/>
              <a:gd name="T81" fmla="*/ 3 h 416"/>
              <a:gd name="T82" fmla="*/ 26 w 240"/>
              <a:gd name="T83" fmla="*/ 10 h 416"/>
              <a:gd name="T84" fmla="*/ 22 w 240"/>
              <a:gd name="T85" fmla="*/ 18 h 416"/>
              <a:gd name="T86" fmla="*/ 20 w 240"/>
              <a:gd name="T87" fmla="*/ 27 h 416"/>
              <a:gd name="T88" fmla="*/ 49 w 240"/>
              <a:gd name="T89" fmla="*/ 139 h 416"/>
              <a:gd name="T90" fmla="*/ 38 w 240"/>
              <a:gd name="T91" fmla="*/ 145 h 416"/>
              <a:gd name="T92" fmla="*/ 20 w 240"/>
              <a:gd name="T93" fmla="*/ 164 h 416"/>
              <a:gd name="T94" fmla="*/ 11 w 240"/>
              <a:gd name="T95" fmla="*/ 187 h 416"/>
              <a:gd name="T96" fmla="*/ 8 w 240"/>
              <a:gd name="T97" fmla="*/ 216 h 416"/>
              <a:gd name="T98" fmla="*/ 11 w 240"/>
              <a:gd name="T99" fmla="*/ 232 h 416"/>
              <a:gd name="T100" fmla="*/ 26 w 240"/>
              <a:gd name="T101" fmla="*/ 285 h 416"/>
              <a:gd name="T102" fmla="*/ 26 w 240"/>
              <a:gd name="T103" fmla="*/ 294 h 416"/>
              <a:gd name="T104" fmla="*/ 20 w 240"/>
              <a:gd name="T105" fmla="*/ 308 h 416"/>
              <a:gd name="T106" fmla="*/ 5 w 240"/>
              <a:gd name="T107" fmla="*/ 321 h 416"/>
              <a:gd name="T108" fmla="*/ 10 w 240"/>
              <a:gd name="T109" fmla="*/ 361 h 416"/>
              <a:gd name="T110" fmla="*/ 144 w 240"/>
              <a:gd name="T111" fmla="*/ 141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0" h="416">
                <a:moveTo>
                  <a:pt x="144" y="352"/>
                </a:moveTo>
                <a:lnTo>
                  <a:pt x="144" y="352"/>
                </a:lnTo>
                <a:lnTo>
                  <a:pt x="149" y="352"/>
                </a:lnTo>
                <a:lnTo>
                  <a:pt x="154" y="354"/>
                </a:lnTo>
                <a:lnTo>
                  <a:pt x="160" y="355"/>
                </a:lnTo>
                <a:lnTo>
                  <a:pt x="164" y="359"/>
                </a:lnTo>
                <a:lnTo>
                  <a:pt x="168" y="362"/>
                </a:lnTo>
                <a:lnTo>
                  <a:pt x="171" y="366"/>
                </a:lnTo>
                <a:lnTo>
                  <a:pt x="173" y="371"/>
                </a:lnTo>
                <a:lnTo>
                  <a:pt x="175" y="375"/>
                </a:lnTo>
                <a:lnTo>
                  <a:pt x="175" y="375"/>
                </a:lnTo>
                <a:lnTo>
                  <a:pt x="176" y="382"/>
                </a:lnTo>
                <a:lnTo>
                  <a:pt x="176" y="389"/>
                </a:lnTo>
                <a:lnTo>
                  <a:pt x="175" y="394"/>
                </a:lnTo>
                <a:lnTo>
                  <a:pt x="172" y="400"/>
                </a:lnTo>
                <a:lnTo>
                  <a:pt x="168" y="405"/>
                </a:lnTo>
                <a:lnTo>
                  <a:pt x="164" y="409"/>
                </a:lnTo>
                <a:lnTo>
                  <a:pt x="158" y="413"/>
                </a:lnTo>
                <a:lnTo>
                  <a:pt x="152" y="415"/>
                </a:lnTo>
                <a:lnTo>
                  <a:pt x="152" y="415"/>
                </a:lnTo>
                <a:lnTo>
                  <a:pt x="144" y="416"/>
                </a:lnTo>
                <a:lnTo>
                  <a:pt x="144" y="352"/>
                </a:lnTo>
                <a:lnTo>
                  <a:pt x="144" y="352"/>
                </a:lnTo>
                <a:close/>
                <a:moveTo>
                  <a:pt x="144" y="325"/>
                </a:moveTo>
                <a:lnTo>
                  <a:pt x="144" y="141"/>
                </a:lnTo>
                <a:lnTo>
                  <a:pt x="144" y="141"/>
                </a:lnTo>
                <a:lnTo>
                  <a:pt x="154" y="149"/>
                </a:lnTo>
                <a:lnTo>
                  <a:pt x="163" y="160"/>
                </a:lnTo>
                <a:lnTo>
                  <a:pt x="169" y="174"/>
                </a:lnTo>
                <a:lnTo>
                  <a:pt x="175" y="189"/>
                </a:lnTo>
                <a:lnTo>
                  <a:pt x="175" y="189"/>
                </a:lnTo>
                <a:lnTo>
                  <a:pt x="188" y="243"/>
                </a:lnTo>
                <a:lnTo>
                  <a:pt x="188" y="243"/>
                </a:lnTo>
                <a:lnTo>
                  <a:pt x="192" y="251"/>
                </a:lnTo>
                <a:lnTo>
                  <a:pt x="198" y="256"/>
                </a:lnTo>
                <a:lnTo>
                  <a:pt x="205" y="260"/>
                </a:lnTo>
                <a:lnTo>
                  <a:pt x="211" y="263"/>
                </a:lnTo>
                <a:lnTo>
                  <a:pt x="225" y="264"/>
                </a:lnTo>
                <a:lnTo>
                  <a:pt x="230" y="264"/>
                </a:lnTo>
                <a:lnTo>
                  <a:pt x="240" y="300"/>
                </a:lnTo>
                <a:lnTo>
                  <a:pt x="144" y="325"/>
                </a:lnTo>
                <a:close/>
                <a:moveTo>
                  <a:pt x="135" y="352"/>
                </a:moveTo>
                <a:lnTo>
                  <a:pt x="135" y="352"/>
                </a:lnTo>
                <a:lnTo>
                  <a:pt x="144" y="352"/>
                </a:lnTo>
                <a:lnTo>
                  <a:pt x="144" y="416"/>
                </a:lnTo>
                <a:lnTo>
                  <a:pt x="144" y="416"/>
                </a:lnTo>
                <a:lnTo>
                  <a:pt x="138" y="416"/>
                </a:lnTo>
                <a:lnTo>
                  <a:pt x="134" y="415"/>
                </a:lnTo>
                <a:lnTo>
                  <a:pt x="129" y="412"/>
                </a:lnTo>
                <a:lnTo>
                  <a:pt x="125" y="409"/>
                </a:lnTo>
                <a:lnTo>
                  <a:pt x="121" y="407"/>
                </a:lnTo>
                <a:lnTo>
                  <a:pt x="118" y="403"/>
                </a:lnTo>
                <a:lnTo>
                  <a:pt x="115" y="397"/>
                </a:lnTo>
                <a:lnTo>
                  <a:pt x="112" y="392"/>
                </a:lnTo>
                <a:lnTo>
                  <a:pt x="112" y="392"/>
                </a:lnTo>
                <a:lnTo>
                  <a:pt x="112" y="386"/>
                </a:lnTo>
                <a:lnTo>
                  <a:pt x="112" y="380"/>
                </a:lnTo>
                <a:lnTo>
                  <a:pt x="114" y="374"/>
                </a:lnTo>
                <a:lnTo>
                  <a:pt x="117" y="367"/>
                </a:lnTo>
                <a:lnTo>
                  <a:pt x="121" y="363"/>
                </a:lnTo>
                <a:lnTo>
                  <a:pt x="125" y="359"/>
                </a:lnTo>
                <a:lnTo>
                  <a:pt x="130" y="355"/>
                </a:lnTo>
                <a:lnTo>
                  <a:pt x="135" y="352"/>
                </a:lnTo>
                <a:lnTo>
                  <a:pt x="135" y="352"/>
                </a:lnTo>
                <a:close/>
                <a:moveTo>
                  <a:pt x="144" y="141"/>
                </a:moveTo>
                <a:lnTo>
                  <a:pt x="144" y="141"/>
                </a:lnTo>
                <a:lnTo>
                  <a:pt x="133" y="134"/>
                </a:lnTo>
                <a:lnTo>
                  <a:pt x="122" y="130"/>
                </a:lnTo>
                <a:lnTo>
                  <a:pt x="110" y="128"/>
                </a:lnTo>
                <a:lnTo>
                  <a:pt x="98" y="126"/>
                </a:lnTo>
                <a:lnTo>
                  <a:pt x="69" y="19"/>
                </a:lnTo>
                <a:lnTo>
                  <a:pt x="69" y="19"/>
                </a:lnTo>
                <a:lnTo>
                  <a:pt x="68" y="15"/>
                </a:lnTo>
                <a:lnTo>
                  <a:pt x="65" y="10"/>
                </a:lnTo>
                <a:lnTo>
                  <a:pt x="61" y="7"/>
                </a:lnTo>
                <a:lnTo>
                  <a:pt x="58" y="4"/>
                </a:lnTo>
                <a:lnTo>
                  <a:pt x="53" y="2"/>
                </a:lnTo>
                <a:lnTo>
                  <a:pt x="49" y="0"/>
                </a:lnTo>
                <a:lnTo>
                  <a:pt x="43" y="0"/>
                </a:lnTo>
                <a:lnTo>
                  <a:pt x="39" y="2"/>
                </a:lnTo>
                <a:lnTo>
                  <a:pt x="39" y="2"/>
                </a:lnTo>
                <a:lnTo>
                  <a:pt x="34" y="3"/>
                </a:lnTo>
                <a:lnTo>
                  <a:pt x="30" y="6"/>
                </a:lnTo>
                <a:lnTo>
                  <a:pt x="26" y="10"/>
                </a:lnTo>
                <a:lnTo>
                  <a:pt x="23" y="13"/>
                </a:lnTo>
                <a:lnTo>
                  <a:pt x="22" y="18"/>
                </a:lnTo>
                <a:lnTo>
                  <a:pt x="20" y="22"/>
                </a:lnTo>
                <a:lnTo>
                  <a:pt x="20" y="27"/>
                </a:lnTo>
                <a:lnTo>
                  <a:pt x="20" y="32"/>
                </a:lnTo>
                <a:lnTo>
                  <a:pt x="49" y="139"/>
                </a:lnTo>
                <a:lnTo>
                  <a:pt x="49" y="139"/>
                </a:lnTo>
                <a:lnTo>
                  <a:pt x="38" y="145"/>
                </a:lnTo>
                <a:lnTo>
                  <a:pt x="28" y="155"/>
                </a:lnTo>
                <a:lnTo>
                  <a:pt x="20" y="164"/>
                </a:lnTo>
                <a:lnTo>
                  <a:pt x="15" y="175"/>
                </a:lnTo>
                <a:lnTo>
                  <a:pt x="11" y="187"/>
                </a:lnTo>
                <a:lnTo>
                  <a:pt x="8" y="201"/>
                </a:lnTo>
                <a:lnTo>
                  <a:pt x="8" y="216"/>
                </a:lnTo>
                <a:lnTo>
                  <a:pt x="11" y="232"/>
                </a:lnTo>
                <a:lnTo>
                  <a:pt x="11" y="232"/>
                </a:lnTo>
                <a:lnTo>
                  <a:pt x="26" y="285"/>
                </a:lnTo>
                <a:lnTo>
                  <a:pt x="26" y="285"/>
                </a:lnTo>
                <a:lnTo>
                  <a:pt x="26" y="285"/>
                </a:lnTo>
                <a:lnTo>
                  <a:pt x="26" y="294"/>
                </a:lnTo>
                <a:lnTo>
                  <a:pt x="24" y="301"/>
                </a:lnTo>
                <a:lnTo>
                  <a:pt x="20" y="308"/>
                </a:lnTo>
                <a:lnTo>
                  <a:pt x="15" y="313"/>
                </a:lnTo>
                <a:lnTo>
                  <a:pt x="5" y="321"/>
                </a:lnTo>
                <a:lnTo>
                  <a:pt x="0" y="324"/>
                </a:lnTo>
                <a:lnTo>
                  <a:pt x="10" y="361"/>
                </a:lnTo>
                <a:lnTo>
                  <a:pt x="144" y="325"/>
                </a:lnTo>
                <a:lnTo>
                  <a:pt x="144" y="141"/>
                </a:lnTo>
                <a:close/>
              </a:path>
            </a:pathLst>
          </a:custGeom>
          <a:solidFill>
            <a:srgbClr val="C160D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52" name="Freeform 152"/>
          <p:cNvSpPr>
            <a:spLocks noEditPoints="1"/>
          </p:cNvSpPr>
          <p:nvPr/>
        </p:nvSpPr>
        <p:spPr bwMode="auto">
          <a:xfrm>
            <a:off x="3855410" y="1896264"/>
            <a:ext cx="547545" cy="595158"/>
          </a:xfrm>
          <a:custGeom>
            <a:avLst/>
            <a:gdLst>
              <a:gd name="T0" fmla="*/ 268 w 345"/>
              <a:gd name="T1" fmla="*/ 172 h 375"/>
              <a:gd name="T2" fmla="*/ 258 w 345"/>
              <a:gd name="T3" fmla="*/ 130 h 375"/>
              <a:gd name="T4" fmla="*/ 264 w 345"/>
              <a:gd name="T5" fmla="*/ 252 h 375"/>
              <a:gd name="T6" fmla="*/ 296 w 345"/>
              <a:gd name="T7" fmla="*/ 291 h 375"/>
              <a:gd name="T8" fmla="*/ 281 w 345"/>
              <a:gd name="T9" fmla="*/ 295 h 375"/>
              <a:gd name="T10" fmla="*/ 281 w 345"/>
              <a:gd name="T11" fmla="*/ 50 h 375"/>
              <a:gd name="T12" fmla="*/ 296 w 345"/>
              <a:gd name="T13" fmla="*/ 53 h 375"/>
              <a:gd name="T14" fmla="*/ 264 w 345"/>
              <a:gd name="T15" fmla="*/ 94 h 375"/>
              <a:gd name="T16" fmla="*/ 284 w 345"/>
              <a:gd name="T17" fmla="*/ 172 h 375"/>
              <a:gd name="T18" fmla="*/ 336 w 345"/>
              <a:gd name="T19" fmla="*/ 164 h 375"/>
              <a:gd name="T20" fmla="*/ 344 w 345"/>
              <a:gd name="T21" fmla="*/ 176 h 375"/>
              <a:gd name="T22" fmla="*/ 289 w 345"/>
              <a:gd name="T23" fmla="*/ 180 h 375"/>
              <a:gd name="T24" fmla="*/ 173 w 345"/>
              <a:gd name="T25" fmla="*/ 77 h 375"/>
              <a:gd name="T26" fmla="*/ 243 w 345"/>
              <a:gd name="T27" fmla="*/ 108 h 375"/>
              <a:gd name="T28" fmla="*/ 245 w 345"/>
              <a:gd name="T29" fmla="*/ 236 h 375"/>
              <a:gd name="T30" fmla="*/ 222 w 345"/>
              <a:gd name="T31" fmla="*/ 345 h 375"/>
              <a:gd name="T32" fmla="*/ 178 w 345"/>
              <a:gd name="T33" fmla="*/ 375 h 375"/>
              <a:gd name="T34" fmla="*/ 207 w 345"/>
              <a:gd name="T35" fmla="*/ 242 h 375"/>
              <a:gd name="T36" fmla="*/ 238 w 345"/>
              <a:gd name="T37" fmla="*/ 211 h 375"/>
              <a:gd name="T38" fmla="*/ 248 w 345"/>
              <a:gd name="T39" fmla="*/ 157 h 375"/>
              <a:gd name="T40" fmla="*/ 203 w 345"/>
              <a:gd name="T41" fmla="*/ 103 h 375"/>
              <a:gd name="T42" fmla="*/ 173 w 345"/>
              <a:gd name="T43" fmla="*/ 77 h 375"/>
              <a:gd name="T44" fmla="*/ 250 w 345"/>
              <a:gd name="T45" fmla="*/ 91 h 375"/>
              <a:gd name="T46" fmla="*/ 258 w 345"/>
              <a:gd name="T47" fmla="*/ 73 h 375"/>
              <a:gd name="T48" fmla="*/ 250 w 345"/>
              <a:gd name="T49" fmla="*/ 255 h 375"/>
              <a:gd name="T50" fmla="*/ 258 w 345"/>
              <a:gd name="T51" fmla="*/ 249 h 375"/>
              <a:gd name="T52" fmla="*/ 180 w 345"/>
              <a:gd name="T53" fmla="*/ 6 h 375"/>
              <a:gd name="T54" fmla="*/ 176 w 345"/>
              <a:gd name="T55" fmla="*/ 60 h 375"/>
              <a:gd name="T56" fmla="*/ 157 w 345"/>
              <a:gd name="T57" fmla="*/ 374 h 375"/>
              <a:gd name="T58" fmla="*/ 120 w 345"/>
              <a:gd name="T59" fmla="*/ 337 h 375"/>
              <a:gd name="T60" fmla="*/ 93 w 345"/>
              <a:gd name="T61" fmla="*/ 224 h 375"/>
              <a:gd name="T62" fmla="*/ 111 w 345"/>
              <a:gd name="T63" fmla="*/ 100 h 375"/>
              <a:gd name="T64" fmla="*/ 173 w 345"/>
              <a:gd name="T65" fmla="*/ 96 h 375"/>
              <a:gd name="T66" fmla="*/ 119 w 345"/>
              <a:gd name="T67" fmla="*/ 119 h 375"/>
              <a:gd name="T68" fmla="*/ 97 w 345"/>
              <a:gd name="T69" fmla="*/ 183 h 375"/>
              <a:gd name="T70" fmla="*/ 126 w 345"/>
              <a:gd name="T71" fmla="*/ 232 h 375"/>
              <a:gd name="T72" fmla="*/ 139 w 345"/>
              <a:gd name="T73" fmla="*/ 290 h 375"/>
              <a:gd name="T74" fmla="*/ 173 w 345"/>
              <a:gd name="T75" fmla="*/ 60 h 375"/>
              <a:gd name="T76" fmla="*/ 164 w 345"/>
              <a:gd name="T77" fmla="*/ 54 h 375"/>
              <a:gd name="T78" fmla="*/ 169 w 345"/>
              <a:gd name="T79" fmla="*/ 0 h 375"/>
              <a:gd name="T80" fmla="*/ 93 w 345"/>
              <a:gd name="T81" fmla="*/ 264 h 375"/>
              <a:gd name="T82" fmla="*/ 93 w 345"/>
              <a:gd name="T83" fmla="*/ 252 h 375"/>
              <a:gd name="T84" fmla="*/ 86 w 345"/>
              <a:gd name="T85" fmla="*/ 96 h 375"/>
              <a:gd name="T86" fmla="*/ 94 w 345"/>
              <a:gd name="T87" fmla="*/ 84 h 375"/>
              <a:gd name="T88" fmla="*/ 82 w 345"/>
              <a:gd name="T89" fmla="*/ 203 h 375"/>
              <a:gd name="T90" fmla="*/ 80 w 345"/>
              <a:gd name="T91" fmla="*/ 152 h 375"/>
              <a:gd name="T92" fmla="*/ 86 w 345"/>
              <a:gd name="T93" fmla="*/ 96 h 375"/>
              <a:gd name="T94" fmla="*/ 50 w 345"/>
              <a:gd name="T95" fmla="*/ 64 h 375"/>
              <a:gd name="T96" fmla="*/ 53 w 345"/>
              <a:gd name="T97" fmla="*/ 49 h 375"/>
              <a:gd name="T98" fmla="*/ 86 w 345"/>
              <a:gd name="T99" fmla="*/ 249 h 375"/>
              <a:gd name="T100" fmla="*/ 53 w 345"/>
              <a:gd name="T101" fmla="*/ 297 h 375"/>
              <a:gd name="T102" fmla="*/ 50 w 345"/>
              <a:gd name="T103" fmla="*/ 282 h 375"/>
              <a:gd name="T104" fmla="*/ 86 w 345"/>
              <a:gd name="T105" fmla="*/ 249 h 375"/>
              <a:gd name="T106" fmla="*/ 57 w 345"/>
              <a:gd name="T107" fmla="*/ 167 h 375"/>
              <a:gd name="T108" fmla="*/ 54 w 345"/>
              <a:gd name="T109" fmla="*/ 180 h 375"/>
              <a:gd name="T110" fmla="*/ 0 w 345"/>
              <a:gd name="T111" fmla="*/ 176 h 375"/>
              <a:gd name="T112" fmla="*/ 8 w 345"/>
              <a:gd name="T113" fmla="*/ 164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5" h="375">
                <a:moveTo>
                  <a:pt x="258" y="130"/>
                </a:moveTo>
                <a:lnTo>
                  <a:pt x="258" y="130"/>
                </a:lnTo>
                <a:lnTo>
                  <a:pt x="262" y="141"/>
                </a:lnTo>
                <a:lnTo>
                  <a:pt x="266" y="150"/>
                </a:lnTo>
                <a:lnTo>
                  <a:pt x="268" y="161"/>
                </a:lnTo>
                <a:lnTo>
                  <a:pt x="268" y="172"/>
                </a:lnTo>
                <a:lnTo>
                  <a:pt x="268" y="172"/>
                </a:lnTo>
                <a:lnTo>
                  <a:pt x="268" y="184"/>
                </a:lnTo>
                <a:lnTo>
                  <a:pt x="266" y="194"/>
                </a:lnTo>
                <a:lnTo>
                  <a:pt x="262" y="205"/>
                </a:lnTo>
                <a:lnTo>
                  <a:pt x="258" y="214"/>
                </a:lnTo>
                <a:lnTo>
                  <a:pt x="258" y="130"/>
                </a:lnTo>
                <a:lnTo>
                  <a:pt x="258" y="130"/>
                </a:lnTo>
                <a:close/>
                <a:moveTo>
                  <a:pt x="258" y="272"/>
                </a:moveTo>
                <a:lnTo>
                  <a:pt x="258" y="249"/>
                </a:lnTo>
                <a:lnTo>
                  <a:pt x="258" y="249"/>
                </a:lnTo>
                <a:lnTo>
                  <a:pt x="261" y="251"/>
                </a:lnTo>
                <a:lnTo>
                  <a:pt x="264" y="252"/>
                </a:lnTo>
                <a:lnTo>
                  <a:pt x="264" y="252"/>
                </a:lnTo>
                <a:lnTo>
                  <a:pt x="295" y="282"/>
                </a:lnTo>
                <a:lnTo>
                  <a:pt x="295" y="282"/>
                </a:lnTo>
                <a:lnTo>
                  <a:pt x="296" y="286"/>
                </a:lnTo>
                <a:lnTo>
                  <a:pt x="296" y="289"/>
                </a:lnTo>
                <a:lnTo>
                  <a:pt x="296" y="291"/>
                </a:lnTo>
                <a:lnTo>
                  <a:pt x="295" y="295"/>
                </a:lnTo>
                <a:lnTo>
                  <a:pt x="295" y="295"/>
                </a:lnTo>
                <a:lnTo>
                  <a:pt x="291" y="297"/>
                </a:lnTo>
                <a:lnTo>
                  <a:pt x="288" y="298"/>
                </a:lnTo>
                <a:lnTo>
                  <a:pt x="284" y="297"/>
                </a:lnTo>
                <a:lnTo>
                  <a:pt x="281" y="295"/>
                </a:lnTo>
                <a:lnTo>
                  <a:pt x="258" y="272"/>
                </a:lnTo>
                <a:lnTo>
                  <a:pt x="258" y="272"/>
                </a:lnTo>
                <a:close/>
                <a:moveTo>
                  <a:pt x="258" y="96"/>
                </a:moveTo>
                <a:lnTo>
                  <a:pt x="258" y="73"/>
                </a:lnTo>
                <a:lnTo>
                  <a:pt x="281" y="50"/>
                </a:lnTo>
                <a:lnTo>
                  <a:pt x="281" y="50"/>
                </a:lnTo>
                <a:lnTo>
                  <a:pt x="284" y="49"/>
                </a:lnTo>
                <a:lnTo>
                  <a:pt x="288" y="48"/>
                </a:lnTo>
                <a:lnTo>
                  <a:pt x="291" y="49"/>
                </a:lnTo>
                <a:lnTo>
                  <a:pt x="295" y="50"/>
                </a:lnTo>
                <a:lnTo>
                  <a:pt x="295" y="50"/>
                </a:lnTo>
                <a:lnTo>
                  <a:pt x="296" y="53"/>
                </a:lnTo>
                <a:lnTo>
                  <a:pt x="296" y="57"/>
                </a:lnTo>
                <a:lnTo>
                  <a:pt x="296" y="60"/>
                </a:lnTo>
                <a:lnTo>
                  <a:pt x="295" y="64"/>
                </a:lnTo>
                <a:lnTo>
                  <a:pt x="264" y="94"/>
                </a:lnTo>
                <a:lnTo>
                  <a:pt x="264" y="94"/>
                </a:lnTo>
                <a:lnTo>
                  <a:pt x="264" y="94"/>
                </a:lnTo>
                <a:lnTo>
                  <a:pt x="261" y="95"/>
                </a:lnTo>
                <a:lnTo>
                  <a:pt x="258" y="96"/>
                </a:lnTo>
                <a:lnTo>
                  <a:pt x="258" y="96"/>
                </a:lnTo>
                <a:close/>
                <a:moveTo>
                  <a:pt x="284" y="172"/>
                </a:moveTo>
                <a:lnTo>
                  <a:pt x="284" y="172"/>
                </a:lnTo>
                <a:lnTo>
                  <a:pt x="284" y="172"/>
                </a:lnTo>
                <a:lnTo>
                  <a:pt x="285" y="169"/>
                </a:lnTo>
                <a:lnTo>
                  <a:pt x="287" y="167"/>
                </a:lnTo>
                <a:lnTo>
                  <a:pt x="289" y="164"/>
                </a:lnTo>
                <a:lnTo>
                  <a:pt x="294" y="164"/>
                </a:lnTo>
                <a:lnTo>
                  <a:pt x="336" y="164"/>
                </a:lnTo>
                <a:lnTo>
                  <a:pt x="336" y="164"/>
                </a:lnTo>
                <a:lnTo>
                  <a:pt x="340" y="164"/>
                </a:lnTo>
                <a:lnTo>
                  <a:pt x="342" y="167"/>
                </a:lnTo>
                <a:lnTo>
                  <a:pt x="344" y="169"/>
                </a:lnTo>
                <a:lnTo>
                  <a:pt x="345" y="172"/>
                </a:lnTo>
                <a:lnTo>
                  <a:pt x="345" y="172"/>
                </a:lnTo>
                <a:lnTo>
                  <a:pt x="344" y="176"/>
                </a:lnTo>
                <a:lnTo>
                  <a:pt x="342" y="179"/>
                </a:lnTo>
                <a:lnTo>
                  <a:pt x="340" y="180"/>
                </a:lnTo>
                <a:lnTo>
                  <a:pt x="336" y="182"/>
                </a:lnTo>
                <a:lnTo>
                  <a:pt x="294" y="182"/>
                </a:lnTo>
                <a:lnTo>
                  <a:pt x="294" y="182"/>
                </a:lnTo>
                <a:lnTo>
                  <a:pt x="289" y="180"/>
                </a:lnTo>
                <a:lnTo>
                  <a:pt x="287" y="179"/>
                </a:lnTo>
                <a:lnTo>
                  <a:pt x="285" y="176"/>
                </a:lnTo>
                <a:lnTo>
                  <a:pt x="284" y="172"/>
                </a:lnTo>
                <a:lnTo>
                  <a:pt x="284" y="172"/>
                </a:lnTo>
                <a:close/>
                <a:moveTo>
                  <a:pt x="173" y="77"/>
                </a:moveTo>
                <a:lnTo>
                  <a:pt x="173" y="77"/>
                </a:lnTo>
                <a:lnTo>
                  <a:pt x="187" y="79"/>
                </a:lnTo>
                <a:lnTo>
                  <a:pt x="200" y="81"/>
                </a:lnTo>
                <a:lnTo>
                  <a:pt x="212" y="85"/>
                </a:lnTo>
                <a:lnTo>
                  <a:pt x="224" y="92"/>
                </a:lnTo>
                <a:lnTo>
                  <a:pt x="235" y="100"/>
                </a:lnTo>
                <a:lnTo>
                  <a:pt x="243" y="108"/>
                </a:lnTo>
                <a:lnTo>
                  <a:pt x="252" y="119"/>
                </a:lnTo>
                <a:lnTo>
                  <a:pt x="258" y="130"/>
                </a:lnTo>
                <a:lnTo>
                  <a:pt x="258" y="214"/>
                </a:lnTo>
                <a:lnTo>
                  <a:pt x="258" y="214"/>
                </a:lnTo>
                <a:lnTo>
                  <a:pt x="252" y="225"/>
                </a:lnTo>
                <a:lnTo>
                  <a:pt x="245" y="236"/>
                </a:lnTo>
                <a:lnTo>
                  <a:pt x="235" y="245"/>
                </a:lnTo>
                <a:lnTo>
                  <a:pt x="224" y="252"/>
                </a:lnTo>
                <a:lnTo>
                  <a:pt x="224" y="328"/>
                </a:lnTo>
                <a:lnTo>
                  <a:pt x="224" y="328"/>
                </a:lnTo>
                <a:lnTo>
                  <a:pt x="224" y="337"/>
                </a:lnTo>
                <a:lnTo>
                  <a:pt x="222" y="345"/>
                </a:lnTo>
                <a:lnTo>
                  <a:pt x="216" y="354"/>
                </a:lnTo>
                <a:lnTo>
                  <a:pt x="211" y="360"/>
                </a:lnTo>
                <a:lnTo>
                  <a:pt x="204" y="367"/>
                </a:lnTo>
                <a:lnTo>
                  <a:pt x="196" y="371"/>
                </a:lnTo>
                <a:lnTo>
                  <a:pt x="188" y="374"/>
                </a:lnTo>
                <a:lnTo>
                  <a:pt x="178" y="375"/>
                </a:lnTo>
                <a:lnTo>
                  <a:pt x="173" y="375"/>
                </a:lnTo>
                <a:lnTo>
                  <a:pt x="173" y="290"/>
                </a:lnTo>
                <a:lnTo>
                  <a:pt x="206" y="290"/>
                </a:lnTo>
                <a:lnTo>
                  <a:pt x="206" y="247"/>
                </a:lnTo>
                <a:lnTo>
                  <a:pt x="206" y="247"/>
                </a:lnTo>
                <a:lnTo>
                  <a:pt x="207" y="242"/>
                </a:lnTo>
                <a:lnTo>
                  <a:pt x="211" y="238"/>
                </a:lnTo>
                <a:lnTo>
                  <a:pt x="211" y="238"/>
                </a:lnTo>
                <a:lnTo>
                  <a:pt x="219" y="233"/>
                </a:lnTo>
                <a:lnTo>
                  <a:pt x="226" y="226"/>
                </a:lnTo>
                <a:lnTo>
                  <a:pt x="233" y="219"/>
                </a:lnTo>
                <a:lnTo>
                  <a:pt x="238" y="211"/>
                </a:lnTo>
                <a:lnTo>
                  <a:pt x="242" y="202"/>
                </a:lnTo>
                <a:lnTo>
                  <a:pt x="246" y="192"/>
                </a:lnTo>
                <a:lnTo>
                  <a:pt x="248" y="183"/>
                </a:lnTo>
                <a:lnTo>
                  <a:pt x="249" y="172"/>
                </a:lnTo>
                <a:lnTo>
                  <a:pt x="249" y="172"/>
                </a:lnTo>
                <a:lnTo>
                  <a:pt x="248" y="157"/>
                </a:lnTo>
                <a:lnTo>
                  <a:pt x="242" y="144"/>
                </a:lnTo>
                <a:lnTo>
                  <a:pt x="235" y="130"/>
                </a:lnTo>
                <a:lnTo>
                  <a:pt x="226" y="119"/>
                </a:lnTo>
                <a:lnTo>
                  <a:pt x="226" y="119"/>
                </a:lnTo>
                <a:lnTo>
                  <a:pt x="215" y="110"/>
                </a:lnTo>
                <a:lnTo>
                  <a:pt x="203" y="103"/>
                </a:lnTo>
                <a:lnTo>
                  <a:pt x="188" y="99"/>
                </a:lnTo>
                <a:lnTo>
                  <a:pt x="173" y="96"/>
                </a:lnTo>
                <a:lnTo>
                  <a:pt x="173" y="96"/>
                </a:lnTo>
                <a:lnTo>
                  <a:pt x="173" y="77"/>
                </a:lnTo>
                <a:lnTo>
                  <a:pt x="173" y="77"/>
                </a:lnTo>
                <a:lnTo>
                  <a:pt x="173" y="77"/>
                </a:lnTo>
                <a:close/>
                <a:moveTo>
                  <a:pt x="258" y="73"/>
                </a:moveTo>
                <a:lnTo>
                  <a:pt x="252" y="81"/>
                </a:lnTo>
                <a:lnTo>
                  <a:pt x="252" y="81"/>
                </a:lnTo>
                <a:lnTo>
                  <a:pt x="250" y="84"/>
                </a:lnTo>
                <a:lnTo>
                  <a:pt x="249" y="87"/>
                </a:lnTo>
                <a:lnTo>
                  <a:pt x="250" y="91"/>
                </a:lnTo>
                <a:lnTo>
                  <a:pt x="252" y="94"/>
                </a:lnTo>
                <a:lnTo>
                  <a:pt x="252" y="94"/>
                </a:lnTo>
                <a:lnTo>
                  <a:pt x="254" y="95"/>
                </a:lnTo>
                <a:lnTo>
                  <a:pt x="258" y="96"/>
                </a:lnTo>
                <a:lnTo>
                  <a:pt x="258" y="73"/>
                </a:lnTo>
                <a:lnTo>
                  <a:pt x="258" y="73"/>
                </a:lnTo>
                <a:close/>
                <a:moveTo>
                  <a:pt x="258" y="249"/>
                </a:moveTo>
                <a:lnTo>
                  <a:pt x="258" y="249"/>
                </a:lnTo>
                <a:lnTo>
                  <a:pt x="254" y="251"/>
                </a:lnTo>
                <a:lnTo>
                  <a:pt x="252" y="252"/>
                </a:lnTo>
                <a:lnTo>
                  <a:pt x="252" y="252"/>
                </a:lnTo>
                <a:lnTo>
                  <a:pt x="250" y="255"/>
                </a:lnTo>
                <a:lnTo>
                  <a:pt x="249" y="259"/>
                </a:lnTo>
                <a:lnTo>
                  <a:pt x="250" y="261"/>
                </a:lnTo>
                <a:lnTo>
                  <a:pt x="252" y="264"/>
                </a:lnTo>
                <a:lnTo>
                  <a:pt x="258" y="272"/>
                </a:lnTo>
                <a:lnTo>
                  <a:pt x="258" y="249"/>
                </a:lnTo>
                <a:lnTo>
                  <a:pt x="258" y="249"/>
                </a:lnTo>
                <a:close/>
                <a:moveTo>
                  <a:pt x="173" y="60"/>
                </a:moveTo>
                <a:lnTo>
                  <a:pt x="173" y="0"/>
                </a:lnTo>
                <a:lnTo>
                  <a:pt x="173" y="0"/>
                </a:lnTo>
                <a:lnTo>
                  <a:pt x="176" y="1"/>
                </a:lnTo>
                <a:lnTo>
                  <a:pt x="178" y="3"/>
                </a:lnTo>
                <a:lnTo>
                  <a:pt x="180" y="6"/>
                </a:lnTo>
                <a:lnTo>
                  <a:pt x="181" y="8"/>
                </a:lnTo>
                <a:lnTo>
                  <a:pt x="181" y="52"/>
                </a:lnTo>
                <a:lnTo>
                  <a:pt x="181" y="52"/>
                </a:lnTo>
                <a:lnTo>
                  <a:pt x="180" y="54"/>
                </a:lnTo>
                <a:lnTo>
                  <a:pt x="178" y="57"/>
                </a:lnTo>
                <a:lnTo>
                  <a:pt x="176" y="60"/>
                </a:lnTo>
                <a:lnTo>
                  <a:pt x="173" y="60"/>
                </a:lnTo>
                <a:lnTo>
                  <a:pt x="173" y="60"/>
                </a:lnTo>
                <a:close/>
                <a:moveTo>
                  <a:pt x="173" y="375"/>
                </a:moveTo>
                <a:lnTo>
                  <a:pt x="166" y="375"/>
                </a:lnTo>
                <a:lnTo>
                  <a:pt x="166" y="375"/>
                </a:lnTo>
                <a:lnTo>
                  <a:pt x="157" y="374"/>
                </a:lnTo>
                <a:lnTo>
                  <a:pt x="147" y="371"/>
                </a:lnTo>
                <a:lnTo>
                  <a:pt x="139" y="367"/>
                </a:lnTo>
                <a:lnTo>
                  <a:pt x="132" y="360"/>
                </a:lnTo>
                <a:lnTo>
                  <a:pt x="127" y="354"/>
                </a:lnTo>
                <a:lnTo>
                  <a:pt x="123" y="345"/>
                </a:lnTo>
                <a:lnTo>
                  <a:pt x="120" y="337"/>
                </a:lnTo>
                <a:lnTo>
                  <a:pt x="119" y="328"/>
                </a:lnTo>
                <a:lnTo>
                  <a:pt x="119" y="252"/>
                </a:lnTo>
                <a:lnTo>
                  <a:pt x="119" y="252"/>
                </a:lnTo>
                <a:lnTo>
                  <a:pt x="109" y="244"/>
                </a:lnTo>
                <a:lnTo>
                  <a:pt x="100" y="234"/>
                </a:lnTo>
                <a:lnTo>
                  <a:pt x="93" y="224"/>
                </a:lnTo>
                <a:lnTo>
                  <a:pt x="86" y="213"/>
                </a:lnTo>
                <a:lnTo>
                  <a:pt x="86" y="131"/>
                </a:lnTo>
                <a:lnTo>
                  <a:pt x="86" y="131"/>
                </a:lnTo>
                <a:lnTo>
                  <a:pt x="93" y="121"/>
                </a:lnTo>
                <a:lnTo>
                  <a:pt x="101" y="110"/>
                </a:lnTo>
                <a:lnTo>
                  <a:pt x="111" y="100"/>
                </a:lnTo>
                <a:lnTo>
                  <a:pt x="122" y="92"/>
                </a:lnTo>
                <a:lnTo>
                  <a:pt x="132" y="85"/>
                </a:lnTo>
                <a:lnTo>
                  <a:pt x="146" y="81"/>
                </a:lnTo>
                <a:lnTo>
                  <a:pt x="158" y="79"/>
                </a:lnTo>
                <a:lnTo>
                  <a:pt x="173" y="77"/>
                </a:lnTo>
                <a:lnTo>
                  <a:pt x="173" y="96"/>
                </a:lnTo>
                <a:lnTo>
                  <a:pt x="173" y="96"/>
                </a:lnTo>
                <a:lnTo>
                  <a:pt x="158" y="99"/>
                </a:lnTo>
                <a:lnTo>
                  <a:pt x="143" y="103"/>
                </a:lnTo>
                <a:lnTo>
                  <a:pt x="131" y="110"/>
                </a:lnTo>
                <a:lnTo>
                  <a:pt x="119" y="119"/>
                </a:lnTo>
                <a:lnTo>
                  <a:pt x="119" y="119"/>
                </a:lnTo>
                <a:lnTo>
                  <a:pt x="109" y="130"/>
                </a:lnTo>
                <a:lnTo>
                  <a:pt x="103" y="144"/>
                </a:lnTo>
                <a:lnTo>
                  <a:pt x="99" y="157"/>
                </a:lnTo>
                <a:lnTo>
                  <a:pt x="97" y="172"/>
                </a:lnTo>
                <a:lnTo>
                  <a:pt x="97" y="172"/>
                </a:lnTo>
                <a:lnTo>
                  <a:pt x="97" y="183"/>
                </a:lnTo>
                <a:lnTo>
                  <a:pt x="100" y="192"/>
                </a:lnTo>
                <a:lnTo>
                  <a:pt x="103" y="202"/>
                </a:lnTo>
                <a:lnTo>
                  <a:pt x="107" y="210"/>
                </a:lnTo>
                <a:lnTo>
                  <a:pt x="112" y="218"/>
                </a:lnTo>
                <a:lnTo>
                  <a:pt x="119" y="226"/>
                </a:lnTo>
                <a:lnTo>
                  <a:pt x="126" y="232"/>
                </a:lnTo>
                <a:lnTo>
                  <a:pt x="134" y="237"/>
                </a:lnTo>
                <a:lnTo>
                  <a:pt x="134" y="237"/>
                </a:lnTo>
                <a:lnTo>
                  <a:pt x="134" y="237"/>
                </a:lnTo>
                <a:lnTo>
                  <a:pt x="138" y="241"/>
                </a:lnTo>
                <a:lnTo>
                  <a:pt x="139" y="247"/>
                </a:lnTo>
                <a:lnTo>
                  <a:pt x="139" y="290"/>
                </a:lnTo>
                <a:lnTo>
                  <a:pt x="173" y="290"/>
                </a:lnTo>
                <a:lnTo>
                  <a:pt x="173" y="375"/>
                </a:lnTo>
                <a:lnTo>
                  <a:pt x="173" y="375"/>
                </a:lnTo>
                <a:close/>
                <a:moveTo>
                  <a:pt x="173" y="0"/>
                </a:moveTo>
                <a:lnTo>
                  <a:pt x="173" y="60"/>
                </a:lnTo>
                <a:lnTo>
                  <a:pt x="173" y="60"/>
                </a:lnTo>
                <a:lnTo>
                  <a:pt x="172" y="60"/>
                </a:lnTo>
                <a:lnTo>
                  <a:pt x="172" y="60"/>
                </a:lnTo>
                <a:lnTo>
                  <a:pt x="172" y="60"/>
                </a:lnTo>
                <a:lnTo>
                  <a:pt x="169" y="60"/>
                </a:lnTo>
                <a:lnTo>
                  <a:pt x="166" y="58"/>
                </a:lnTo>
                <a:lnTo>
                  <a:pt x="164" y="54"/>
                </a:lnTo>
                <a:lnTo>
                  <a:pt x="164" y="52"/>
                </a:lnTo>
                <a:lnTo>
                  <a:pt x="164" y="8"/>
                </a:lnTo>
                <a:lnTo>
                  <a:pt x="164" y="8"/>
                </a:lnTo>
                <a:lnTo>
                  <a:pt x="164" y="6"/>
                </a:lnTo>
                <a:lnTo>
                  <a:pt x="166" y="3"/>
                </a:lnTo>
                <a:lnTo>
                  <a:pt x="169" y="0"/>
                </a:lnTo>
                <a:lnTo>
                  <a:pt x="172" y="0"/>
                </a:lnTo>
                <a:lnTo>
                  <a:pt x="172" y="0"/>
                </a:lnTo>
                <a:lnTo>
                  <a:pt x="173" y="0"/>
                </a:lnTo>
                <a:lnTo>
                  <a:pt x="173" y="0"/>
                </a:lnTo>
                <a:close/>
                <a:moveTo>
                  <a:pt x="86" y="271"/>
                </a:moveTo>
                <a:lnTo>
                  <a:pt x="93" y="264"/>
                </a:lnTo>
                <a:lnTo>
                  <a:pt x="93" y="264"/>
                </a:lnTo>
                <a:lnTo>
                  <a:pt x="94" y="261"/>
                </a:lnTo>
                <a:lnTo>
                  <a:pt x="96" y="259"/>
                </a:lnTo>
                <a:lnTo>
                  <a:pt x="94" y="255"/>
                </a:lnTo>
                <a:lnTo>
                  <a:pt x="93" y="252"/>
                </a:lnTo>
                <a:lnTo>
                  <a:pt x="93" y="252"/>
                </a:lnTo>
                <a:lnTo>
                  <a:pt x="90" y="251"/>
                </a:lnTo>
                <a:lnTo>
                  <a:pt x="86" y="249"/>
                </a:lnTo>
                <a:lnTo>
                  <a:pt x="86" y="271"/>
                </a:lnTo>
                <a:lnTo>
                  <a:pt x="86" y="271"/>
                </a:lnTo>
                <a:close/>
                <a:moveTo>
                  <a:pt x="86" y="96"/>
                </a:moveTo>
                <a:lnTo>
                  <a:pt x="86" y="96"/>
                </a:lnTo>
                <a:lnTo>
                  <a:pt x="90" y="95"/>
                </a:lnTo>
                <a:lnTo>
                  <a:pt x="93" y="94"/>
                </a:lnTo>
                <a:lnTo>
                  <a:pt x="93" y="94"/>
                </a:lnTo>
                <a:lnTo>
                  <a:pt x="94" y="91"/>
                </a:lnTo>
                <a:lnTo>
                  <a:pt x="96" y="87"/>
                </a:lnTo>
                <a:lnTo>
                  <a:pt x="94" y="84"/>
                </a:lnTo>
                <a:lnTo>
                  <a:pt x="93" y="81"/>
                </a:lnTo>
                <a:lnTo>
                  <a:pt x="86" y="75"/>
                </a:lnTo>
                <a:lnTo>
                  <a:pt x="86" y="96"/>
                </a:lnTo>
                <a:close/>
                <a:moveTo>
                  <a:pt x="86" y="213"/>
                </a:moveTo>
                <a:lnTo>
                  <a:pt x="86" y="213"/>
                </a:lnTo>
                <a:lnTo>
                  <a:pt x="82" y="203"/>
                </a:lnTo>
                <a:lnTo>
                  <a:pt x="80" y="194"/>
                </a:lnTo>
                <a:lnTo>
                  <a:pt x="78" y="183"/>
                </a:lnTo>
                <a:lnTo>
                  <a:pt x="77" y="172"/>
                </a:lnTo>
                <a:lnTo>
                  <a:pt x="77" y="172"/>
                </a:lnTo>
                <a:lnTo>
                  <a:pt x="78" y="161"/>
                </a:lnTo>
                <a:lnTo>
                  <a:pt x="80" y="152"/>
                </a:lnTo>
                <a:lnTo>
                  <a:pt x="82" y="141"/>
                </a:lnTo>
                <a:lnTo>
                  <a:pt x="86" y="131"/>
                </a:lnTo>
                <a:lnTo>
                  <a:pt x="86" y="213"/>
                </a:lnTo>
                <a:lnTo>
                  <a:pt x="86" y="213"/>
                </a:lnTo>
                <a:close/>
                <a:moveTo>
                  <a:pt x="86" y="75"/>
                </a:moveTo>
                <a:lnTo>
                  <a:pt x="86" y="96"/>
                </a:lnTo>
                <a:lnTo>
                  <a:pt x="86" y="96"/>
                </a:lnTo>
                <a:lnTo>
                  <a:pt x="84" y="95"/>
                </a:lnTo>
                <a:lnTo>
                  <a:pt x="80" y="94"/>
                </a:lnTo>
                <a:lnTo>
                  <a:pt x="80" y="94"/>
                </a:lnTo>
                <a:lnTo>
                  <a:pt x="50" y="64"/>
                </a:lnTo>
                <a:lnTo>
                  <a:pt x="50" y="64"/>
                </a:lnTo>
                <a:lnTo>
                  <a:pt x="48" y="60"/>
                </a:lnTo>
                <a:lnTo>
                  <a:pt x="47" y="57"/>
                </a:lnTo>
                <a:lnTo>
                  <a:pt x="48" y="53"/>
                </a:lnTo>
                <a:lnTo>
                  <a:pt x="50" y="50"/>
                </a:lnTo>
                <a:lnTo>
                  <a:pt x="50" y="50"/>
                </a:lnTo>
                <a:lnTo>
                  <a:pt x="53" y="49"/>
                </a:lnTo>
                <a:lnTo>
                  <a:pt x="57" y="48"/>
                </a:lnTo>
                <a:lnTo>
                  <a:pt x="59" y="49"/>
                </a:lnTo>
                <a:lnTo>
                  <a:pt x="62" y="50"/>
                </a:lnTo>
                <a:lnTo>
                  <a:pt x="86" y="75"/>
                </a:lnTo>
                <a:lnTo>
                  <a:pt x="86" y="75"/>
                </a:lnTo>
                <a:close/>
                <a:moveTo>
                  <a:pt x="86" y="249"/>
                </a:moveTo>
                <a:lnTo>
                  <a:pt x="86" y="271"/>
                </a:lnTo>
                <a:lnTo>
                  <a:pt x="62" y="295"/>
                </a:lnTo>
                <a:lnTo>
                  <a:pt x="62" y="295"/>
                </a:lnTo>
                <a:lnTo>
                  <a:pt x="59" y="297"/>
                </a:lnTo>
                <a:lnTo>
                  <a:pt x="57" y="298"/>
                </a:lnTo>
                <a:lnTo>
                  <a:pt x="53" y="297"/>
                </a:lnTo>
                <a:lnTo>
                  <a:pt x="50" y="295"/>
                </a:lnTo>
                <a:lnTo>
                  <a:pt x="50" y="295"/>
                </a:lnTo>
                <a:lnTo>
                  <a:pt x="48" y="291"/>
                </a:lnTo>
                <a:lnTo>
                  <a:pt x="47" y="289"/>
                </a:lnTo>
                <a:lnTo>
                  <a:pt x="48" y="286"/>
                </a:lnTo>
                <a:lnTo>
                  <a:pt x="50" y="282"/>
                </a:lnTo>
                <a:lnTo>
                  <a:pt x="80" y="252"/>
                </a:lnTo>
                <a:lnTo>
                  <a:pt x="80" y="252"/>
                </a:lnTo>
                <a:lnTo>
                  <a:pt x="80" y="252"/>
                </a:lnTo>
                <a:lnTo>
                  <a:pt x="84" y="251"/>
                </a:lnTo>
                <a:lnTo>
                  <a:pt x="86" y="249"/>
                </a:lnTo>
                <a:lnTo>
                  <a:pt x="86" y="249"/>
                </a:lnTo>
                <a:close/>
                <a:moveTo>
                  <a:pt x="8" y="164"/>
                </a:moveTo>
                <a:lnTo>
                  <a:pt x="8" y="164"/>
                </a:lnTo>
                <a:lnTo>
                  <a:pt x="51" y="164"/>
                </a:lnTo>
                <a:lnTo>
                  <a:pt x="51" y="164"/>
                </a:lnTo>
                <a:lnTo>
                  <a:pt x="54" y="164"/>
                </a:lnTo>
                <a:lnTo>
                  <a:pt x="57" y="167"/>
                </a:lnTo>
                <a:lnTo>
                  <a:pt x="59" y="169"/>
                </a:lnTo>
                <a:lnTo>
                  <a:pt x="59" y="172"/>
                </a:lnTo>
                <a:lnTo>
                  <a:pt x="59" y="172"/>
                </a:lnTo>
                <a:lnTo>
                  <a:pt x="59" y="176"/>
                </a:lnTo>
                <a:lnTo>
                  <a:pt x="57" y="179"/>
                </a:lnTo>
                <a:lnTo>
                  <a:pt x="54" y="180"/>
                </a:lnTo>
                <a:lnTo>
                  <a:pt x="51" y="182"/>
                </a:lnTo>
                <a:lnTo>
                  <a:pt x="8" y="182"/>
                </a:lnTo>
                <a:lnTo>
                  <a:pt x="8" y="182"/>
                </a:lnTo>
                <a:lnTo>
                  <a:pt x="5" y="180"/>
                </a:lnTo>
                <a:lnTo>
                  <a:pt x="2" y="179"/>
                </a:lnTo>
                <a:lnTo>
                  <a:pt x="0" y="176"/>
                </a:lnTo>
                <a:lnTo>
                  <a:pt x="0" y="172"/>
                </a:lnTo>
                <a:lnTo>
                  <a:pt x="0" y="172"/>
                </a:lnTo>
                <a:lnTo>
                  <a:pt x="0" y="169"/>
                </a:lnTo>
                <a:lnTo>
                  <a:pt x="2" y="167"/>
                </a:lnTo>
                <a:lnTo>
                  <a:pt x="5" y="164"/>
                </a:lnTo>
                <a:lnTo>
                  <a:pt x="8" y="164"/>
                </a:lnTo>
                <a:lnTo>
                  <a:pt x="8" y="164"/>
                </a:lnTo>
                <a:close/>
              </a:path>
            </a:pathLst>
          </a:custGeom>
          <a:solidFill>
            <a:srgbClr val="EDCD2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53" name="Freeform 153"/>
          <p:cNvSpPr>
            <a:spLocks noEditPoints="1"/>
          </p:cNvSpPr>
          <p:nvPr/>
        </p:nvSpPr>
        <p:spPr bwMode="auto">
          <a:xfrm>
            <a:off x="1860442" y="352029"/>
            <a:ext cx="515804" cy="504694"/>
          </a:xfrm>
          <a:custGeom>
            <a:avLst/>
            <a:gdLst>
              <a:gd name="T0" fmla="*/ 200 w 325"/>
              <a:gd name="T1" fmla="*/ 35 h 318"/>
              <a:gd name="T2" fmla="*/ 214 w 325"/>
              <a:gd name="T3" fmla="*/ 29 h 318"/>
              <a:gd name="T4" fmla="*/ 215 w 325"/>
              <a:gd name="T5" fmla="*/ 16 h 318"/>
              <a:gd name="T6" fmla="*/ 321 w 325"/>
              <a:gd name="T7" fmla="*/ 177 h 318"/>
              <a:gd name="T8" fmla="*/ 325 w 325"/>
              <a:gd name="T9" fmla="*/ 196 h 318"/>
              <a:gd name="T10" fmla="*/ 314 w 325"/>
              <a:gd name="T11" fmla="*/ 218 h 318"/>
              <a:gd name="T12" fmla="*/ 291 w 325"/>
              <a:gd name="T13" fmla="*/ 158 h 318"/>
              <a:gd name="T14" fmla="*/ 293 w 325"/>
              <a:gd name="T15" fmla="*/ 154 h 318"/>
              <a:gd name="T16" fmla="*/ 194 w 325"/>
              <a:gd name="T17" fmla="*/ 174 h 318"/>
              <a:gd name="T18" fmla="*/ 276 w 325"/>
              <a:gd name="T19" fmla="*/ 126 h 318"/>
              <a:gd name="T20" fmla="*/ 194 w 325"/>
              <a:gd name="T21" fmla="*/ 168 h 318"/>
              <a:gd name="T22" fmla="*/ 261 w 325"/>
              <a:gd name="T23" fmla="*/ 98 h 318"/>
              <a:gd name="T24" fmla="*/ 257 w 325"/>
              <a:gd name="T25" fmla="*/ 96 h 318"/>
              <a:gd name="T26" fmla="*/ 244 w 325"/>
              <a:gd name="T27" fmla="*/ 73 h 318"/>
              <a:gd name="T28" fmla="*/ 244 w 325"/>
              <a:gd name="T29" fmla="*/ 67 h 318"/>
              <a:gd name="T30" fmla="*/ 15 w 325"/>
              <a:gd name="T31" fmla="*/ 116 h 318"/>
              <a:gd name="T32" fmla="*/ 16 w 325"/>
              <a:gd name="T33" fmla="*/ 126 h 318"/>
              <a:gd name="T34" fmla="*/ 34 w 325"/>
              <a:gd name="T35" fmla="*/ 131 h 318"/>
              <a:gd name="T36" fmla="*/ 41 w 325"/>
              <a:gd name="T37" fmla="*/ 117 h 318"/>
              <a:gd name="T38" fmla="*/ 31 w 325"/>
              <a:gd name="T39" fmla="*/ 107 h 318"/>
              <a:gd name="T40" fmla="*/ 51 w 325"/>
              <a:gd name="T41" fmla="*/ 107 h 318"/>
              <a:gd name="T42" fmla="*/ 64 w 325"/>
              <a:gd name="T43" fmla="*/ 113 h 318"/>
              <a:gd name="T44" fmla="*/ 76 w 325"/>
              <a:gd name="T45" fmla="*/ 104 h 318"/>
              <a:gd name="T46" fmla="*/ 70 w 325"/>
              <a:gd name="T47" fmla="*/ 89 h 318"/>
              <a:gd name="T48" fmla="*/ 85 w 325"/>
              <a:gd name="T49" fmla="*/ 81 h 318"/>
              <a:gd name="T50" fmla="*/ 95 w 325"/>
              <a:gd name="T51" fmla="*/ 93 h 318"/>
              <a:gd name="T52" fmla="*/ 108 w 325"/>
              <a:gd name="T53" fmla="*/ 88 h 318"/>
              <a:gd name="T54" fmla="*/ 110 w 325"/>
              <a:gd name="T55" fmla="*/ 74 h 318"/>
              <a:gd name="T56" fmla="*/ 121 w 325"/>
              <a:gd name="T57" fmla="*/ 56 h 318"/>
              <a:gd name="T58" fmla="*/ 125 w 325"/>
              <a:gd name="T59" fmla="*/ 71 h 318"/>
              <a:gd name="T60" fmla="*/ 140 w 325"/>
              <a:gd name="T61" fmla="*/ 73 h 318"/>
              <a:gd name="T62" fmla="*/ 145 w 325"/>
              <a:gd name="T63" fmla="*/ 54 h 318"/>
              <a:gd name="T64" fmla="*/ 156 w 325"/>
              <a:gd name="T65" fmla="*/ 38 h 318"/>
              <a:gd name="T66" fmla="*/ 157 w 325"/>
              <a:gd name="T67" fmla="*/ 47 h 318"/>
              <a:gd name="T68" fmla="*/ 175 w 325"/>
              <a:gd name="T69" fmla="*/ 52 h 318"/>
              <a:gd name="T70" fmla="*/ 181 w 325"/>
              <a:gd name="T71" fmla="*/ 40 h 318"/>
              <a:gd name="T72" fmla="*/ 172 w 325"/>
              <a:gd name="T73" fmla="*/ 28 h 318"/>
              <a:gd name="T74" fmla="*/ 192 w 325"/>
              <a:gd name="T75" fmla="*/ 28 h 318"/>
              <a:gd name="T76" fmla="*/ 47 w 325"/>
              <a:gd name="T77" fmla="*/ 174 h 318"/>
              <a:gd name="T78" fmla="*/ 46 w 325"/>
              <a:gd name="T79" fmla="*/ 178 h 318"/>
              <a:gd name="T80" fmla="*/ 194 w 325"/>
              <a:gd name="T81" fmla="*/ 100 h 318"/>
              <a:gd name="T82" fmla="*/ 62 w 325"/>
              <a:gd name="T83" fmla="*/ 204 h 318"/>
              <a:gd name="T84" fmla="*/ 66 w 325"/>
              <a:gd name="T85" fmla="*/ 208 h 318"/>
              <a:gd name="T86" fmla="*/ 80 w 325"/>
              <a:gd name="T87" fmla="*/ 231 h 318"/>
              <a:gd name="T88" fmla="*/ 79 w 325"/>
              <a:gd name="T89" fmla="*/ 235 h 318"/>
              <a:gd name="T90" fmla="*/ 194 w 325"/>
              <a:gd name="T91" fmla="*/ 174 h 318"/>
              <a:gd name="T92" fmla="*/ 93 w 325"/>
              <a:gd name="T93" fmla="*/ 261 h 318"/>
              <a:gd name="T94" fmla="*/ 98 w 325"/>
              <a:gd name="T95" fmla="*/ 265 h 318"/>
              <a:gd name="T96" fmla="*/ 142 w 325"/>
              <a:gd name="T97" fmla="*/ 314 h 318"/>
              <a:gd name="T98" fmla="*/ 123 w 325"/>
              <a:gd name="T99" fmla="*/ 318 h 318"/>
              <a:gd name="T100" fmla="*/ 102 w 325"/>
              <a:gd name="T101" fmla="*/ 30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5" h="318">
                <a:moveTo>
                  <a:pt x="194" y="31"/>
                </a:moveTo>
                <a:lnTo>
                  <a:pt x="194" y="31"/>
                </a:lnTo>
                <a:lnTo>
                  <a:pt x="196" y="33"/>
                </a:lnTo>
                <a:lnTo>
                  <a:pt x="200" y="35"/>
                </a:lnTo>
                <a:lnTo>
                  <a:pt x="206" y="35"/>
                </a:lnTo>
                <a:lnTo>
                  <a:pt x="210" y="33"/>
                </a:lnTo>
                <a:lnTo>
                  <a:pt x="210" y="33"/>
                </a:lnTo>
                <a:lnTo>
                  <a:pt x="214" y="29"/>
                </a:lnTo>
                <a:lnTo>
                  <a:pt x="215" y="25"/>
                </a:lnTo>
                <a:lnTo>
                  <a:pt x="217" y="20"/>
                </a:lnTo>
                <a:lnTo>
                  <a:pt x="215" y="16"/>
                </a:lnTo>
                <a:lnTo>
                  <a:pt x="215" y="16"/>
                </a:lnTo>
                <a:lnTo>
                  <a:pt x="211" y="12"/>
                </a:lnTo>
                <a:lnTo>
                  <a:pt x="207" y="9"/>
                </a:lnTo>
                <a:lnTo>
                  <a:pt x="223" y="0"/>
                </a:lnTo>
                <a:lnTo>
                  <a:pt x="321" y="177"/>
                </a:lnTo>
                <a:lnTo>
                  <a:pt x="321" y="177"/>
                </a:lnTo>
                <a:lnTo>
                  <a:pt x="324" y="182"/>
                </a:lnTo>
                <a:lnTo>
                  <a:pt x="325" y="189"/>
                </a:lnTo>
                <a:lnTo>
                  <a:pt x="325" y="196"/>
                </a:lnTo>
                <a:lnTo>
                  <a:pt x="324" y="201"/>
                </a:lnTo>
                <a:lnTo>
                  <a:pt x="322" y="208"/>
                </a:lnTo>
                <a:lnTo>
                  <a:pt x="318" y="212"/>
                </a:lnTo>
                <a:lnTo>
                  <a:pt x="314" y="218"/>
                </a:lnTo>
                <a:lnTo>
                  <a:pt x="309" y="222"/>
                </a:lnTo>
                <a:lnTo>
                  <a:pt x="194" y="285"/>
                </a:lnTo>
                <a:lnTo>
                  <a:pt x="194" y="212"/>
                </a:lnTo>
                <a:lnTo>
                  <a:pt x="291" y="158"/>
                </a:lnTo>
                <a:lnTo>
                  <a:pt x="291" y="158"/>
                </a:lnTo>
                <a:lnTo>
                  <a:pt x="293" y="155"/>
                </a:lnTo>
                <a:lnTo>
                  <a:pt x="293" y="154"/>
                </a:lnTo>
                <a:lnTo>
                  <a:pt x="293" y="154"/>
                </a:lnTo>
                <a:lnTo>
                  <a:pt x="291" y="153"/>
                </a:lnTo>
                <a:lnTo>
                  <a:pt x="288" y="153"/>
                </a:lnTo>
                <a:lnTo>
                  <a:pt x="194" y="205"/>
                </a:lnTo>
                <a:lnTo>
                  <a:pt x="194" y="174"/>
                </a:lnTo>
                <a:lnTo>
                  <a:pt x="275" y="130"/>
                </a:lnTo>
                <a:lnTo>
                  <a:pt x="275" y="130"/>
                </a:lnTo>
                <a:lnTo>
                  <a:pt x="276" y="127"/>
                </a:lnTo>
                <a:lnTo>
                  <a:pt x="276" y="126"/>
                </a:lnTo>
                <a:lnTo>
                  <a:pt x="276" y="126"/>
                </a:lnTo>
                <a:lnTo>
                  <a:pt x="275" y="124"/>
                </a:lnTo>
                <a:lnTo>
                  <a:pt x="272" y="124"/>
                </a:lnTo>
                <a:lnTo>
                  <a:pt x="194" y="168"/>
                </a:lnTo>
                <a:lnTo>
                  <a:pt x="194" y="138"/>
                </a:lnTo>
                <a:lnTo>
                  <a:pt x="260" y="101"/>
                </a:lnTo>
                <a:lnTo>
                  <a:pt x="260" y="101"/>
                </a:lnTo>
                <a:lnTo>
                  <a:pt x="261" y="98"/>
                </a:lnTo>
                <a:lnTo>
                  <a:pt x="261" y="97"/>
                </a:lnTo>
                <a:lnTo>
                  <a:pt x="261" y="97"/>
                </a:lnTo>
                <a:lnTo>
                  <a:pt x="259" y="96"/>
                </a:lnTo>
                <a:lnTo>
                  <a:pt x="257" y="96"/>
                </a:lnTo>
                <a:lnTo>
                  <a:pt x="194" y="131"/>
                </a:lnTo>
                <a:lnTo>
                  <a:pt x="194" y="100"/>
                </a:lnTo>
                <a:lnTo>
                  <a:pt x="244" y="73"/>
                </a:lnTo>
                <a:lnTo>
                  <a:pt x="244" y="73"/>
                </a:lnTo>
                <a:lnTo>
                  <a:pt x="245" y="70"/>
                </a:lnTo>
                <a:lnTo>
                  <a:pt x="245" y="69"/>
                </a:lnTo>
                <a:lnTo>
                  <a:pt x="245" y="69"/>
                </a:lnTo>
                <a:lnTo>
                  <a:pt x="244" y="67"/>
                </a:lnTo>
                <a:lnTo>
                  <a:pt x="241" y="67"/>
                </a:lnTo>
                <a:lnTo>
                  <a:pt x="194" y="93"/>
                </a:lnTo>
                <a:lnTo>
                  <a:pt x="194" y="31"/>
                </a:lnTo>
                <a:close/>
                <a:moveTo>
                  <a:pt x="15" y="116"/>
                </a:moveTo>
                <a:lnTo>
                  <a:pt x="15" y="116"/>
                </a:lnTo>
                <a:lnTo>
                  <a:pt x="15" y="120"/>
                </a:lnTo>
                <a:lnTo>
                  <a:pt x="16" y="126"/>
                </a:lnTo>
                <a:lnTo>
                  <a:pt x="16" y="126"/>
                </a:lnTo>
                <a:lnTo>
                  <a:pt x="19" y="130"/>
                </a:lnTo>
                <a:lnTo>
                  <a:pt x="24" y="132"/>
                </a:lnTo>
                <a:lnTo>
                  <a:pt x="28" y="132"/>
                </a:lnTo>
                <a:lnTo>
                  <a:pt x="34" y="131"/>
                </a:lnTo>
                <a:lnTo>
                  <a:pt x="34" y="131"/>
                </a:lnTo>
                <a:lnTo>
                  <a:pt x="38" y="127"/>
                </a:lnTo>
                <a:lnTo>
                  <a:pt x="41" y="123"/>
                </a:lnTo>
                <a:lnTo>
                  <a:pt x="41" y="117"/>
                </a:lnTo>
                <a:lnTo>
                  <a:pt x="39" y="113"/>
                </a:lnTo>
                <a:lnTo>
                  <a:pt x="39" y="113"/>
                </a:lnTo>
                <a:lnTo>
                  <a:pt x="35" y="109"/>
                </a:lnTo>
                <a:lnTo>
                  <a:pt x="31" y="107"/>
                </a:lnTo>
                <a:lnTo>
                  <a:pt x="50" y="96"/>
                </a:lnTo>
                <a:lnTo>
                  <a:pt x="50" y="96"/>
                </a:lnTo>
                <a:lnTo>
                  <a:pt x="50" y="101"/>
                </a:lnTo>
                <a:lnTo>
                  <a:pt x="51" y="107"/>
                </a:lnTo>
                <a:lnTo>
                  <a:pt x="51" y="107"/>
                </a:lnTo>
                <a:lnTo>
                  <a:pt x="54" y="111"/>
                </a:lnTo>
                <a:lnTo>
                  <a:pt x="60" y="112"/>
                </a:lnTo>
                <a:lnTo>
                  <a:pt x="64" y="113"/>
                </a:lnTo>
                <a:lnTo>
                  <a:pt x="69" y="111"/>
                </a:lnTo>
                <a:lnTo>
                  <a:pt x="69" y="111"/>
                </a:lnTo>
                <a:lnTo>
                  <a:pt x="73" y="108"/>
                </a:lnTo>
                <a:lnTo>
                  <a:pt x="76" y="104"/>
                </a:lnTo>
                <a:lnTo>
                  <a:pt x="76" y="98"/>
                </a:lnTo>
                <a:lnTo>
                  <a:pt x="75" y="93"/>
                </a:lnTo>
                <a:lnTo>
                  <a:pt x="75" y="93"/>
                </a:lnTo>
                <a:lnTo>
                  <a:pt x="70" y="89"/>
                </a:lnTo>
                <a:lnTo>
                  <a:pt x="66" y="88"/>
                </a:lnTo>
                <a:lnTo>
                  <a:pt x="85" y="77"/>
                </a:lnTo>
                <a:lnTo>
                  <a:pt x="85" y="77"/>
                </a:lnTo>
                <a:lnTo>
                  <a:pt x="85" y="81"/>
                </a:lnTo>
                <a:lnTo>
                  <a:pt x="87" y="86"/>
                </a:lnTo>
                <a:lnTo>
                  <a:pt x="87" y="86"/>
                </a:lnTo>
                <a:lnTo>
                  <a:pt x="89" y="90"/>
                </a:lnTo>
                <a:lnTo>
                  <a:pt x="95" y="93"/>
                </a:lnTo>
                <a:lnTo>
                  <a:pt x="99" y="93"/>
                </a:lnTo>
                <a:lnTo>
                  <a:pt x="104" y="92"/>
                </a:lnTo>
                <a:lnTo>
                  <a:pt x="104" y="92"/>
                </a:lnTo>
                <a:lnTo>
                  <a:pt x="108" y="88"/>
                </a:lnTo>
                <a:lnTo>
                  <a:pt x="111" y="84"/>
                </a:lnTo>
                <a:lnTo>
                  <a:pt x="111" y="78"/>
                </a:lnTo>
                <a:lnTo>
                  <a:pt x="110" y="74"/>
                </a:lnTo>
                <a:lnTo>
                  <a:pt x="110" y="74"/>
                </a:lnTo>
                <a:lnTo>
                  <a:pt x="106" y="70"/>
                </a:lnTo>
                <a:lnTo>
                  <a:pt x="102" y="67"/>
                </a:lnTo>
                <a:lnTo>
                  <a:pt x="121" y="56"/>
                </a:lnTo>
                <a:lnTo>
                  <a:pt x="121" y="56"/>
                </a:lnTo>
                <a:lnTo>
                  <a:pt x="121" y="62"/>
                </a:lnTo>
                <a:lnTo>
                  <a:pt x="122" y="67"/>
                </a:lnTo>
                <a:lnTo>
                  <a:pt x="122" y="67"/>
                </a:lnTo>
                <a:lnTo>
                  <a:pt x="125" y="71"/>
                </a:lnTo>
                <a:lnTo>
                  <a:pt x="130" y="73"/>
                </a:lnTo>
                <a:lnTo>
                  <a:pt x="134" y="74"/>
                </a:lnTo>
                <a:lnTo>
                  <a:pt x="140" y="73"/>
                </a:lnTo>
                <a:lnTo>
                  <a:pt x="140" y="73"/>
                </a:lnTo>
                <a:lnTo>
                  <a:pt x="144" y="69"/>
                </a:lnTo>
                <a:lnTo>
                  <a:pt x="146" y="65"/>
                </a:lnTo>
                <a:lnTo>
                  <a:pt x="146" y="59"/>
                </a:lnTo>
                <a:lnTo>
                  <a:pt x="145" y="54"/>
                </a:lnTo>
                <a:lnTo>
                  <a:pt x="145" y="54"/>
                </a:lnTo>
                <a:lnTo>
                  <a:pt x="141" y="50"/>
                </a:lnTo>
                <a:lnTo>
                  <a:pt x="137" y="48"/>
                </a:lnTo>
                <a:lnTo>
                  <a:pt x="156" y="38"/>
                </a:lnTo>
                <a:lnTo>
                  <a:pt x="156" y="38"/>
                </a:lnTo>
                <a:lnTo>
                  <a:pt x="154" y="43"/>
                </a:lnTo>
                <a:lnTo>
                  <a:pt x="157" y="47"/>
                </a:lnTo>
                <a:lnTo>
                  <a:pt x="157" y="47"/>
                </a:lnTo>
                <a:lnTo>
                  <a:pt x="160" y="51"/>
                </a:lnTo>
                <a:lnTo>
                  <a:pt x="164" y="54"/>
                </a:lnTo>
                <a:lnTo>
                  <a:pt x="169" y="54"/>
                </a:lnTo>
                <a:lnTo>
                  <a:pt x="175" y="52"/>
                </a:lnTo>
                <a:lnTo>
                  <a:pt x="175" y="52"/>
                </a:lnTo>
                <a:lnTo>
                  <a:pt x="179" y="50"/>
                </a:lnTo>
                <a:lnTo>
                  <a:pt x="180" y="44"/>
                </a:lnTo>
                <a:lnTo>
                  <a:pt x="181" y="40"/>
                </a:lnTo>
                <a:lnTo>
                  <a:pt x="180" y="35"/>
                </a:lnTo>
                <a:lnTo>
                  <a:pt x="180" y="35"/>
                </a:lnTo>
                <a:lnTo>
                  <a:pt x="176" y="31"/>
                </a:lnTo>
                <a:lnTo>
                  <a:pt x="172" y="28"/>
                </a:lnTo>
                <a:lnTo>
                  <a:pt x="191" y="19"/>
                </a:lnTo>
                <a:lnTo>
                  <a:pt x="191" y="19"/>
                </a:lnTo>
                <a:lnTo>
                  <a:pt x="190" y="23"/>
                </a:lnTo>
                <a:lnTo>
                  <a:pt x="192" y="28"/>
                </a:lnTo>
                <a:lnTo>
                  <a:pt x="192" y="28"/>
                </a:lnTo>
                <a:lnTo>
                  <a:pt x="194" y="31"/>
                </a:lnTo>
                <a:lnTo>
                  <a:pt x="194" y="93"/>
                </a:lnTo>
                <a:lnTo>
                  <a:pt x="47" y="174"/>
                </a:lnTo>
                <a:lnTo>
                  <a:pt x="47" y="174"/>
                </a:lnTo>
                <a:lnTo>
                  <a:pt x="46" y="176"/>
                </a:lnTo>
                <a:lnTo>
                  <a:pt x="46" y="178"/>
                </a:lnTo>
                <a:lnTo>
                  <a:pt x="46" y="178"/>
                </a:lnTo>
                <a:lnTo>
                  <a:pt x="49" y="180"/>
                </a:lnTo>
                <a:lnTo>
                  <a:pt x="50" y="180"/>
                </a:lnTo>
                <a:lnTo>
                  <a:pt x="50" y="180"/>
                </a:lnTo>
                <a:lnTo>
                  <a:pt x="194" y="100"/>
                </a:lnTo>
                <a:lnTo>
                  <a:pt x="194" y="131"/>
                </a:lnTo>
                <a:lnTo>
                  <a:pt x="64" y="203"/>
                </a:lnTo>
                <a:lnTo>
                  <a:pt x="64" y="203"/>
                </a:lnTo>
                <a:lnTo>
                  <a:pt x="62" y="204"/>
                </a:lnTo>
                <a:lnTo>
                  <a:pt x="62" y="207"/>
                </a:lnTo>
                <a:lnTo>
                  <a:pt x="62" y="207"/>
                </a:lnTo>
                <a:lnTo>
                  <a:pt x="64" y="208"/>
                </a:lnTo>
                <a:lnTo>
                  <a:pt x="66" y="208"/>
                </a:lnTo>
                <a:lnTo>
                  <a:pt x="66" y="208"/>
                </a:lnTo>
                <a:lnTo>
                  <a:pt x="194" y="138"/>
                </a:lnTo>
                <a:lnTo>
                  <a:pt x="194" y="168"/>
                </a:lnTo>
                <a:lnTo>
                  <a:pt x="80" y="231"/>
                </a:lnTo>
                <a:lnTo>
                  <a:pt x="80" y="231"/>
                </a:lnTo>
                <a:lnTo>
                  <a:pt x="77" y="233"/>
                </a:lnTo>
                <a:lnTo>
                  <a:pt x="79" y="235"/>
                </a:lnTo>
                <a:lnTo>
                  <a:pt x="79" y="235"/>
                </a:lnTo>
                <a:lnTo>
                  <a:pt x="80" y="237"/>
                </a:lnTo>
                <a:lnTo>
                  <a:pt x="83" y="237"/>
                </a:lnTo>
                <a:lnTo>
                  <a:pt x="83" y="237"/>
                </a:lnTo>
                <a:lnTo>
                  <a:pt x="194" y="174"/>
                </a:lnTo>
                <a:lnTo>
                  <a:pt x="194" y="205"/>
                </a:lnTo>
                <a:lnTo>
                  <a:pt x="95" y="260"/>
                </a:lnTo>
                <a:lnTo>
                  <a:pt x="95" y="260"/>
                </a:lnTo>
                <a:lnTo>
                  <a:pt x="93" y="261"/>
                </a:lnTo>
                <a:lnTo>
                  <a:pt x="93" y="264"/>
                </a:lnTo>
                <a:lnTo>
                  <a:pt x="93" y="264"/>
                </a:lnTo>
                <a:lnTo>
                  <a:pt x="96" y="265"/>
                </a:lnTo>
                <a:lnTo>
                  <a:pt x="98" y="265"/>
                </a:lnTo>
                <a:lnTo>
                  <a:pt x="98" y="265"/>
                </a:lnTo>
                <a:lnTo>
                  <a:pt x="194" y="212"/>
                </a:lnTo>
                <a:lnTo>
                  <a:pt x="194" y="285"/>
                </a:lnTo>
                <a:lnTo>
                  <a:pt x="142" y="314"/>
                </a:lnTo>
                <a:lnTo>
                  <a:pt x="142" y="314"/>
                </a:lnTo>
                <a:lnTo>
                  <a:pt x="137" y="316"/>
                </a:lnTo>
                <a:lnTo>
                  <a:pt x="130" y="318"/>
                </a:lnTo>
                <a:lnTo>
                  <a:pt x="123" y="318"/>
                </a:lnTo>
                <a:lnTo>
                  <a:pt x="118" y="316"/>
                </a:lnTo>
                <a:lnTo>
                  <a:pt x="111" y="314"/>
                </a:lnTo>
                <a:lnTo>
                  <a:pt x="107" y="311"/>
                </a:lnTo>
                <a:lnTo>
                  <a:pt x="102" y="306"/>
                </a:lnTo>
                <a:lnTo>
                  <a:pt x="98" y="300"/>
                </a:lnTo>
                <a:lnTo>
                  <a:pt x="0" y="124"/>
                </a:lnTo>
                <a:lnTo>
                  <a:pt x="15" y="116"/>
                </a:lnTo>
                <a:close/>
              </a:path>
            </a:pathLst>
          </a:custGeom>
          <a:solidFill>
            <a:srgbClr val="FF8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54" name="Freeform 154"/>
          <p:cNvSpPr>
            <a:spLocks noEditPoints="1"/>
          </p:cNvSpPr>
          <p:nvPr/>
        </p:nvSpPr>
        <p:spPr bwMode="auto">
          <a:xfrm>
            <a:off x="3672895" y="2504119"/>
            <a:ext cx="488823" cy="512629"/>
          </a:xfrm>
          <a:custGeom>
            <a:avLst/>
            <a:gdLst>
              <a:gd name="T0" fmla="*/ 306 w 308"/>
              <a:gd name="T1" fmla="*/ 96 h 323"/>
              <a:gd name="T2" fmla="*/ 218 w 308"/>
              <a:gd name="T3" fmla="*/ 308 h 323"/>
              <a:gd name="T4" fmla="*/ 227 w 308"/>
              <a:gd name="T5" fmla="*/ 224 h 323"/>
              <a:gd name="T6" fmla="*/ 233 w 308"/>
              <a:gd name="T7" fmla="*/ 209 h 323"/>
              <a:gd name="T8" fmla="*/ 246 w 308"/>
              <a:gd name="T9" fmla="*/ 184 h 323"/>
              <a:gd name="T10" fmla="*/ 250 w 308"/>
              <a:gd name="T11" fmla="*/ 159 h 323"/>
              <a:gd name="T12" fmla="*/ 280 w 308"/>
              <a:gd name="T13" fmla="*/ 109 h 323"/>
              <a:gd name="T14" fmla="*/ 218 w 308"/>
              <a:gd name="T15" fmla="*/ 75 h 323"/>
              <a:gd name="T16" fmla="*/ 201 w 308"/>
              <a:gd name="T17" fmla="*/ 320 h 323"/>
              <a:gd name="T18" fmla="*/ 197 w 308"/>
              <a:gd name="T19" fmla="*/ 289 h 323"/>
              <a:gd name="T20" fmla="*/ 208 w 308"/>
              <a:gd name="T21" fmla="*/ 262 h 323"/>
              <a:gd name="T22" fmla="*/ 218 w 308"/>
              <a:gd name="T23" fmla="*/ 248 h 323"/>
              <a:gd name="T24" fmla="*/ 203 w 308"/>
              <a:gd name="T25" fmla="*/ 161 h 323"/>
              <a:gd name="T26" fmla="*/ 189 w 308"/>
              <a:gd name="T27" fmla="*/ 184 h 323"/>
              <a:gd name="T28" fmla="*/ 186 w 308"/>
              <a:gd name="T29" fmla="*/ 202 h 323"/>
              <a:gd name="T30" fmla="*/ 185 w 308"/>
              <a:gd name="T31" fmla="*/ 155 h 323"/>
              <a:gd name="T32" fmla="*/ 180 w 308"/>
              <a:gd name="T33" fmla="*/ 26 h 323"/>
              <a:gd name="T34" fmla="*/ 174 w 308"/>
              <a:gd name="T35" fmla="*/ 318 h 323"/>
              <a:gd name="T36" fmla="*/ 147 w 308"/>
              <a:gd name="T37" fmla="*/ 218 h 323"/>
              <a:gd name="T38" fmla="*/ 166 w 308"/>
              <a:gd name="T39" fmla="*/ 199 h 323"/>
              <a:gd name="T40" fmla="*/ 147 w 308"/>
              <a:gd name="T41" fmla="*/ 170 h 323"/>
              <a:gd name="T42" fmla="*/ 180 w 308"/>
              <a:gd name="T43" fmla="*/ 170 h 323"/>
              <a:gd name="T44" fmla="*/ 170 w 308"/>
              <a:gd name="T45" fmla="*/ 225 h 323"/>
              <a:gd name="T46" fmla="*/ 168 w 308"/>
              <a:gd name="T47" fmla="*/ 243 h 323"/>
              <a:gd name="T48" fmla="*/ 151 w 308"/>
              <a:gd name="T49" fmla="*/ 263 h 323"/>
              <a:gd name="T50" fmla="*/ 180 w 308"/>
              <a:gd name="T51" fmla="*/ 321 h 323"/>
              <a:gd name="T52" fmla="*/ 147 w 308"/>
              <a:gd name="T53" fmla="*/ 10 h 323"/>
              <a:gd name="T54" fmla="*/ 119 w 308"/>
              <a:gd name="T55" fmla="*/ 0 h 323"/>
              <a:gd name="T56" fmla="*/ 132 w 308"/>
              <a:gd name="T57" fmla="*/ 260 h 323"/>
              <a:gd name="T58" fmla="*/ 147 w 308"/>
              <a:gd name="T59" fmla="*/ 306 h 323"/>
              <a:gd name="T60" fmla="*/ 139 w 308"/>
              <a:gd name="T61" fmla="*/ 134 h 323"/>
              <a:gd name="T62" fmla="*/ 128 w 308"/>
              <a:gd name="T63" fmla="*/ 159 h 323"/>
              <a:gd name="T64" fmla="*/ 121 w 308"/>
              <a:gd name="T65" fmla="*/ 174 h 323"/>
              <a:gd name="T66" fmla="*/ 123 w 308"/>
              <a:gd name="T67" fmla="*/ 125 h 323"/>
              <a:gd name="T68" fmla="*/ 147 w 308"/>
              <a:gd name="T69" fmla="*/ 235 h 323"/>
              <a:gd name="T70" fmla="*/ 98 w 308"/>
              <a:gd name="T71" fmla="*/ 283 h 323"/>
              <a:gd name="T72" fmla="*/ 103 w 308"/>
              <a:gd name="T73" fmla="*/ 4 h 323"/>
              <a:gd name="T74" fmla="*/ 111 w 308"/>
              <a:gd name="T75" fmla="*/ 34 h 323"/>
              <a:gd name="T76" fmla="*/ 119 w 308"/>
              <a:gd name="T77" fmla="*/ 122 h 323"/>
              <a:gd name="T78" fmla="*/ 119 w 308"/>
              <a:gd name="T79" fmla="*/ 141 h 323"/>
              <a:gd name="T80" fmla="*/ 109 w 308"/>
              <a:gd name="T81" fmla="*/ 197 h 323"/>
              <a:gd name="T82" fmla="*/ 107 w 308"/>
              <a:gd name="T83" fmla="*/ 214 h 323"/>
              <a:gd name="T84" fmla="*/ 105 w 308"/>
              <a:gd name="T85" fmla="*/ 171 h 323"/>
              <a:gd name="T86" fmla="*/ 98 w 308"/>
              <a:gd name="T87" fmla="*/ 147 h 323"/>
              <a:gd name="T88" fmla="*/ 119 w 308"/>
              <a:gd name="T89" fmla="*/ 141 h 323"/>
              <a:gd name="T90" fmla="*/ 86 w 308"/>
              <a:gd name="T91" fmla="*/ 206 h 323"/>
              <a:gd name="T92" fmla="*/ 97 w 308"/>
              <a:gd name="T93" fmla="*/ 188 h 323"/>
              <a:gd name="T94" fmla="*/ 90 w 308"/>
              <a:gd name="T95" fmla="*/ 239 h 323"/>
              <a:gd name="T96" fmla="*/ 86 w 308"/>
              <a:gd name="T97" fmla="*/ 22 h 323"/>
              <a:gd name="T98" fmla="*/ 93 w 308"/>
              <a:gd name="T99" fmla="*/ 68 h 323"/>
              <a:gd name="T100" fmla="*/ 86 w 308"/>
              <a:gd name="T101" fmla="*/ 22 h 323"/>
              <a:gd name="T102" fmla="*/ 86 w 308"/>
              <a:gd name="T103" fmla="*/ 278 h 323"/>
              <a:gd name="T104" fmla="*/ 77 w 308"/>
              <a:gd name="T105" fmla="*/ 230 h 323"/>
              <a:gd name="T106" fmla="*/ 86 w 308"/>
              <a:gd name="T107" fmla="*/ 107 h 323"/>
              <a:gd name="T108" fmla="*/ 67 w 308"/>
              <a:gd name="T109" fmla="*/ 126 h 323"/>
              <a:gd name="T110" fmla="*/ 86 w 308"/>
              <a:gd name="T111" fmla="*/ 141 h 323"/>
              <a:gd name="T112" fmla="*/ 58 w 308"/>
              <a:gd name="T113" fmla="*/ 83 h 323"/>
              <a:gd name="T114" fmla="*/ 86 w 308"/>
              <a:gd name="T115" fmla="*/ 190 h 323"/>
              <a:gd name="T116" fmla="*/ 2 w 308"/>
              <a:gd name="T117" fmla="*/ 226 h 323"/>
              <a:gd name="T118" fmla="*/ 58 w 308"/>
              <a:gd name="T119" fmla="*/ 147 h 323"/>
              <a:gd name="T120" fmla="*/ 50 w 308"/>
              <a:gd name="T121" fmla="*/ 172 h 323"/>
              <a:gd name="T122" fmla="*/ 42 w 308"/>
              <a:gd name="T123" fmla="*/ 186 h 323"/>
              <a:gd name="T124" fmla="*/ 29 w 308"/>
              <a:gd name="T125" fmla="*/ 21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323">
                <a:moveTo>
                  <a:pt x="218" y="44"/>
                </a:moveTo>
                <a:lnTo>
                  <a:pt x="288" y="76"/>
                </a:lnTo>
                <a:lnTo>
                  <a:pt x="288" y="76"/>
                </a:lnTo>
                <a:lnTo>
                  <a:pt x="293" y="80"/>
                </a:lnTo>
                <a:lnTo>
                  <a:pt x="299" y="84"/>
                </a:lnTo>
                <a:lnTo>
                  <a:pt x="303" y="90"/>
                </a:lnTo>
                <a:lnTo>
                  <a:pt x="306" y="96"/>
                </a:lnTo>
                <a:lnTo>
                  <a:pt x="308" y="103"/>
                </a:lnTo>
                <a:lnTo>
                  <a:pt x="308" y="110"/>
                </a:lnTo>
                <a:lnTo>
                  <a:pt x="307" y="117"/>
                </a:lnTo>
                <a:lnTo>
                  <a:pt x="304" y="124"/>
                </a:lnTo>
                <a:lnTo>
                  <a:pt x="222" y="301"/>
                </a:lnTo>
                <a:lnTo>
                  <a:pt x="222" y="301"/>
                </a:lnTo>
                <a:lnTo>
                  <a:pt x="218" y="308"/>
                </a:lnTo>
                <a:lnTo>
                  <a:pt x="218" y="248"/>
                </a:lnTo>
                <a:lnTo>
                  <a:pt x="218" y="248"/>
                </a:lnTo>
                <a:lnTo>
                  <a:pt x="219" y="245"/>
                </a:lnTo>
                <a:lnTo>
                  <a:pt x="227" y="228"/>
                </a:lnTo>
                <a:lnTo>
                  <a:pt x="227" y="228"/>
                </a:lnTo>
                <a:lnTo>
                  <a:pt x="228" y="226"/>
                </a:lnTo>
                <a:lnTo>
                  <a:pt x="227" y="224"/>
                </a:lnTo>
                <a:lnTo>
                  <a:pt x="227" y="222"/>
                </a:lnTo>
                <a:lnTo>
                  <a:pt x="224" y="221"/>
                </a:lnTo>
                <a:lnTo>
                  <a:pt x="218" y="217"/>
                </a:lnTo>
                <a:lnTo>
                  <a:pt x="218" y="202"/>
                </a:lnTo>
                <a:lnTo>
                  <a:pt x="230" y="209"/>
                </a:lnTo>
                <a:lnTo>
                  <a:pt x="230" y="209"/>
                </a:lnTo>
                <a:lnTo>
                  <a:pt x="233" y="209"/>
                </a:lnTo>
                <a:lnTo>
                  <a:pt x="235" y="209"/>
                </a:lnTo>
                <a:lnTo>
                  <a:pt x="237" y="207"/>
                </a:lnTo>
                <a:lnTo>
                  <a:pt x="238" y="206"/>
                </a:lnTo>
                <a:lnTo>
                  <a:pt x="246" y="188"/>
                </a:lnTo>
                <a:lnTo>
                  <a:pt x="246" y="188"/>
                </a:lnTo>
                <a:lnTo>
                  <a:pt x="247" y="186"/>
                </a:lnTo>
                <a:lnTo>
                  <a:pt x="246" y="184"/>
                </a:lnTo>
                <a:lnTo>
                  <a:pt x="246" y="182"/>
                </a:lnTo>
                <a:lnTo>
                  <a:pt x="243" y="180"/>
                </a:lnTo>
                <a:lnTo>
                  <a:pt x="218" y="168"/>
                </a:lnTo>
                <a:lnTo>
                  <a:pt x="218" y="145"/>
                </a:lnTo>
                <a:lnTo>
                  <a:pt x="243" y="157"/>
                </a:lnTo>
                <a:lnTo>
                  <a:pt x="243" y="157"/>
                </a:lnTo>
                <a:lnTo>
                  <a:pt x="250" y="159"/>
                </a:lnTo>
                <a:lnTo>
                  <a:pt x="257" y="157"/>
                </a:lnTo>
                <a:lnTo>
                  <a:pt x="262" y="155"/>
                </a:lnTo>
                <a:lnTo>
                  <a:pt x="266" y="149"/>
                </a:lnTo>
                <a:lnTo>
                  <a:pt x="279" y="122"/>
                </a:lnTo>
                <a:lnTo>
                  <a:pt x="279" y="122"/>
                </a:lnTo>
                <a:lnTo>
                  <a:pt x="280" y="115"/>
                </a:lnTo>
                <a:lnTo>
                  <a:pt x="280" y="109"/>
                </a:lnTo>
                <a:lnTo>
                  <a:pt x="276" y="103"/>
                </a:lnTo>
                <a:lnTo>
                  <a:pt x="270" y="99"/>
                </a:lnTo>
                <a:lnTo>
                  <a:pt x="218" y="75"/>
                </a:lnTo>
                <a:lnTo>
                  <a:pt x="218" y="44"/>
                </a:lnTo>
                <a:close/>
                <a:moveTo>
                  <a:pt x="180" y="26"/>
                </a:moveTo>
                <a:lnTo>
                  <a:pt x="218" y="44"/>
                </a:lnTo>
                <a:lnTo>
                  <a:pt x="218" y="75"/>
                </a:lnTo>
                <a:lnTo>
                  <a:pt x="180" y="57"/>
                </a:lnTo>
                <a:lnTo>
                  <a:pt x="180" y="26"/>
                </a:lnTo>
                <a:lnTo>
                  <a:pt x="180" y="26"/>
                </a:lnTo>
                <a:close/>
                <a:moveTo>
                  <a:pt x="218" y="308"/>
                </a:moveTo>
                <a:lnTo>
                  <a:pt x="218" y="308"/>
                </a:lnTo>
                <a:lnTo>
                  <a:pt x="211" y="316"/>
                </a:lnTo>
                <a:lnTo>
                  <a:pt x="201" y="320"/>
                </a:lnTo>
                <a:lnTo>
                  <a:pt x="191" y="323"/>
                </a:lnTo>
                <a:lnTo>
                  <a:pt x="180" y="321"/>
                </a:lnTo>
                <a:lnTo>
                  <a:pt x="180" y="283"/>
                </a:lnTo>
                <a:lnTo>
                  <a:pt x="193" y="289"/>
                </a:lnTo>
                <a:lnTo>
                  <a:pt x="193" y="289"/>
                </a:lnTo>
                <a:lnTo>
                  <a:pt x="195" y="289"/>
                </a:lnTo>
                <a:lnTo>
                  <a:pt x="197" y="289"/>
                </a:lnTo>
                <a:lnTo>
                  <a:pt x="199" y="287"/>
                </a:lnTo>
                <a:lnTo>
                  <a:pt x="200" y="286"/>
                </a:lnTo>
                <a:lnTo>
                  <a:pt x="208" y="268"/>
                </a:lnTo>
                <a:lnTo>
                  <a:pt x="208" y="268"/>
                </a:lnTo>
                <a:lnTo>
                  <a:pt x="209" y="266"/>
                </a:lnTo>
                <a:lnTo>
                  <a:pt x="209" y="264"/>
                </a:lnTo>
                <a:lnTo>
                  <a:pt x="208" y="262"/>
                </a:lnTo>
                <a:lnTo>
                  <a:pt x="205" y="260"/>
                </a:lnTo>
                <a:lnTo>
                  <a:pt x="180" y="249"/>
                </a:lnTo>
                <a:lnTo>
                  <a:pt x="180" y="235"/>
                </a:lnTo>
                <a:lnTo>
                  <a:pt x="212" y="248"/>
                </a:lnTo>
                <a:lnTo>
                  <a:pt x="212" y="248"/>
                </a:lnTo>
                <a:lnTo>
                  <a:pt x="215" y="249"/>
                </a:lnTo>
                <a:lnTo>
                  <a:pt x="218" y="248"/>
                </a:lnTo>
                <a:lnTo>
                  <a:pt x="218" y="308"/>
                </a:lnTo>
                <a:lnTo>
                  <a:pt x="218" y="308"/>
                </a:lnTo>
                <a:close/>
                <a:moveTo>
                  <a:pt x="218" y="145"/>
                </a:moveTo>
                <a:lnTo>
                  <a:pt x="218" y="168"/>
                </a:lnTo>
                <a:lnTo>
                  <a:pt x="205" y="163"/>
                </a:lnTo>
                <a:lnTo>
                  <a:pt x="205" y="163"/>
                </a:lnTo>
                <a:lnTo>
                  <a:pt x="203" y="161"/>
                </a:lnTo>
                <a:lnTo>
                  <a:pt x="201" y="163"/>
                </a:lnTo>
                <a:lnTo>
                  <a:pt x="199" y="164"/>
                </a:lnTo>
                <a:lnTo>
                  <a:pt x="197" y="165"/>
                </a:lnTo>
                <a:lnTo>
                  <a:pt x="189" y="183"/>
                </a:lnTo>
                <a:lnTo>
                  <a:pt x="189" y="183"/>
                </a:lnTo>
                <a:lnTo>
                  <a:pt x="189" y="183"/>
                </a:lnTo>
                <a:lnTo>
                  <a:pt x="189" y="184"/>
                </a:lnTo>
                <a:lnTo>
                  <a:pt x="189" y="187"/>
                </a:lnTo>
                <a:lnTo>
                  <a:pt x="191" y="190"/>
                </a:lnTo>
                <a:lnTo>
                  <a:pt x="192" y="191"/>
                </a:lnTo>
                <a:lnTo>
                  <a:pt x="218" y="202"/>
                </a:lnTo>
                <a:lnTo>
                  <a:pt x="218" y="217"/>
                </a:lnTo>
                <a:lnTo>
                  <a:pt x="186" y="202"/>
                </a:lnTo>
                <a:lnTo>
                  <a:pt x="186" y="202"/>
                </a:lnTo>
                <a:lnTo>
                  <a:pt x="184" y="202"/>
                </a:lnTo>
                <a:lnTo>
                  <a:pt x="180" y="203"/>
                </a:lnTo>
                <a:lnTo>
                  <a:pt x="180" y="170"/>
                </a:lnTo>
                <a:lnTo>
                  <a:pt x="185" y="160"/>
                </a:lnTo>
                <a:lnTo>
                  <a:pt x="185" y="160"/>
                </a:lnTo>
                <a:lnTo>
                  <a:pt x="185" y="157"/>
                </a:lnTo>
                <a:lnTo>
                  <a:pt x="185" y="155"/>
                </a:lnTo>
                <a:lnTo>
                  <a:pt x="184" y="153"/>
                </a:lnTo>
                <a:lnTo>
                  <a:pt x="182" y="152"/>
                </a:lnTo>
                <a:lnTo>
                  <a:pt x="180" y="151"/>
                </a:lnTo>
                <a:lnTo>
                  <a:pt x="180" y="128"/>
                </a:lnTo>
                <a:lnTo>
                  <a:pt x="218" y="145"/>
                </a:lnTo>
                <a:close/>
                <a:moveTo>
                  <a:pt x="147" y="10"/>
                </a:moveTo>
                <a:lnTo>
                  <a:pt x="180" y="26"/>
                </a:lnTo>
                <a:lnTo>
                  <a:pt x="180" y="57"/>
                </a:lnTo>
                <a:lnTo>
                  <a:pt x="147" y="41"/>
                </a:lnTo>
                <a:lnTo>
                  <a:pt x="147" y="10"/>
                </a:lnTo>
                <a:lnTo>
                  <a:pt x="147" y="10"/>
                </a:lnTo>
                <a:close/>
                <a:moveTo>
                  <a:pt x="180" y="321"/>
                </a:moveTo>
                <a:lnTo>
                  <a:pt x="180" y="321"/>
                </a:lnTo>
                <a:lnTo>
                  <a:pt x="174" y="318"/>
                </a:lnTo>
                <a:lnTo>
                  <a:pt x="147" y="306"/>
                </a:lnTo>
                <a:lnTo>
                  <a:pt x="147" y="240"/>
                </a:lnTo>
                <a:lnTo>
                  <a:pt x="147" y="240"/>
                </a:lnTo>
                <a:lnTo>
                  <a:pt x="147" y="240"/>
                </a:lnTo>
                <a:lnTo>
                  <a:pt x="149" y="237"/>
                </a:lnTo>
                <a:lnTo>
                  <a:pt x="147" y="235"/>
                </a:lnTo>
                <a:lnTo>
                  <a:pt x="147" y="218"/>
                </a:lnTo>
                <a:lnTo>
                  <a:pt x="150" y="220"/>
                </a:lnTo>
                <a:lnTo>
                  <a:pt x="150" y="220"/>
                </a:lnTo>
                <a:lnTo>
                  <a:pt x="153" y="221"/>
                </a:lnTo>
                <a:lnTo>
                  <a:pt x="155" y="220"/>
                </a:lnTo>
                <a:lnTo>
                  <a:pt x="157" y="218"/>
                </a:lnTo>
                <a:lnTo>
                  <a:pt x="158" y="217"/>
                </a:lnTo>
                <a:lnTo>
                  <a:pt x="166" y="199"/>
                </a:lnTo>
                <a:lnTo>
                  <a:pt x="166" y="199"/>
                </a:lnTo>
                <a:lnTo>
                  <a:pt x="166" y="198"/>
                </a:lnTo>
                <a:lnTo>
                  <a:pt x="166" y="195"/>
                </a:lnTo>
                <a:lnTo>
                  <a:pt x="165" y="193"/>
                </a:lnTo>
                <a:lnTo>
                  <a:pt x="163" y="191"/>
                </a:lnTo>
                <a:lnTo>
                  <a:pt x="147" y="184"/>
                </a:lnTo>
                <a:lnTo>
                  <a:pt x="147" y="170"/>
                </a:lnTo>
                <a:lnTo>
                  <a:pt x="169" y="180"/>
                </a:lnTo>
                <a:lnTo>
                  <a:pt x="169" y="180"/>
                </a:lnTo>
                <a:lnTo>
                  <a:pt x="172" y="180"/>
                </a:lnTo>
                <a:lnTo>
                  <a:pt x="173" y="180"/>
                </a:lnTo>
                <a:lnTo>
                  <a:pt x="176" y="179"/>
                </a:lnTo>
                <a:lnTo>
                  <a:pt x="177" y="176"/>
                </a:lnTo>
                <a:lnTo>
                  <a:pt x="180" y="170"/>
                </a:lnTo>
                <a:lnTo>
                  <a:pt x="180" y="203"/>
                </a:lnTo>
                <a:lnTo>
                  <a:pt x="180" y="203"/>
                </a:lnTo>
                <a:lnTo>
                  <a:pt x="178" y="206"/>
                </a:lnTo>
                <a:lnTo>
                  <a:pt x="170" y="222"/>
                </a:lnTo>
                <a:lnTo>
                  <a:pt x="170" y="222"/>
                </a:lnTo>
                <a:lnTo>
                  <a:pt x="170" y="222"/>
                </a:lnTo>
                <a:lnTo>
                  <a:pt x="170" y="225"/>
                </a:lnTo>
                <a:lnTo>
                  <a:pt x="170" y="228"/>
                </a:lnTo>
                <a:lnTo>
                  <a:pt x="172" y="229"/>
                </a:lnTo>
                <a:lnTo>
                  <a:pt x="173" y="230"/>
                </a:lnTo>
                <a:lnTo>
                  <a:pt x="180" y="235"/>
                </a:lnTo>
                <a:lnTo>
                  <a:pt x="180" y="249"/>
                </a:lnTo>
                <a:lnTo>
                  <a:pt x="168" y="243"/>
                </a:lnTo>
                <a:lnTo>
                  <a:pt x="168" y="243"/>
                </a:lnTo>
                <a:lnTo>
                  <a:pt x="166" y="243"/>
                </a:lnTo>
                <a:lnTo>
                  <a:pt x="163" y="243"/>
                </a:lnTo>
                <a:lnTo>
                  <a:pt x="162" y="244"/>
                </a:lnTo>
                <a:lnTo>
                  <a:pt x="161" y="245"/>
                </a:lnTo>
                <a:lnTo>
                  <a:pt x="151" y="263"/>
                </a:lnTo>
                <a:lnTo>
                  <a:pt x="151" y="263"/>
                </a:lnTo>
                <a:lnTo>
                  <a:pt x="151" y="263"/>
                </a:lnTo>
                <a:lnTo>
                  <a:pt x="151" y="266"/>
                </a:lnTo>
                <a:lnTo>
                  <a:pt x="151" y="267"/>
                </a:lnTo>
                <a:lnTo>
                  <a:pt x="153" y="270"/>
                </a:lnTo>
                <a:lnTo>
                  <a:pt x="155" y="271"/>
                </a:lnTo>
                <a:lnTo>
                  <a:pt x="180" y="283"/>
                </a:lnTo>
                <a:lnTo>
                  <a:pt x="180" y="321"/>
                </a:lnTo>
                <a:lnTo>
                  <a:pt x="180" y="321"/>
                </a:lnTo>
                <a:close/>
                <a:moveTo>
                  <a:pt x="180" y="128"/>
                </a:moveTo>
                <a:lnTo>
                  <a:pt x="180" y="151"/>
                </a:lnTo>
                <a:lnTo>
                  <a:pt x="147" y="136"/>
                </a:lnTo>
                <a:lnTo>
                  <a:pt x="147" y="113"/>
                </a:lnTo>
                <a:lnTo>
                  <a:pt x="180" y="128"/>
                </a:lnTo>
                <a:close/>
                <a:moveTo>
                  <a:pt x="135" y="4"/>
                </a:moveTo>
                <a:lnTo>
                  <a:pt x="147" y="10"/>
                </a:lnTo>
                <a:lnTo>
                  <a:pt x="147" y="41"/>
                </a:lnTo>
                <a:lnTo>
                  <a:pt x="128" y="33"/>
                </a:lnTo>
                <a:lnTo>
                  <a:pt x="128" y="33"/>
                </a:lnTo>
                <a:lnTo>
                  <a:pt x="124" y="31"/>
                </a:lnTo>
                <a:lnTo>
                  <a:pt x="119" y="31"/>
                </a:lnTo>
                <a:lnTo>
                  <a:pt x="119" y="0"/>
                </a:lnTo>
                <a:lnTo>
                  <a:pt x="119" y="0"/>
                </a:lnTo>
                <a:lnTo>
                  <a:pt x="127" y="2"/>
                </a:lnTo>
                <a:lnTo>
                  <a:pt x="135" y="4"/>
                </a:lnTo>
                <a:lnTo>
                  <a:pt x="135" y="4"/>
                </a:lnTo>
                <a:close/>
                <a:moveTo>
                  <a:pt x="147" y="306"/>
                </a:moveTo>
                <a:lnTo>
                  <a:pt x="119" y="293"/>
                </a:lnTo>
                <a:lnTo>
                  <a:pt x="119" y="253"/>
                </a:lnTo>
                <a:lnTo>
                  <a:pt x="132" y="260"/>
                </a:lnTo>
                <a:lnTo>
                  <a:pt x="132" y="260"/>
                </a:lnTo>
                <a:lnTo>
                  <a:pt x="134" y="260"/>
                </a:lnTo>
                <a:lnTo>
                  <a:pt x="136" y="260"/>
                </a:lnTo>
                <a:lnTo>
                  <a:pt x="138" y="259"/>
                </a:lnTo>
                <a:lnTo>
                  <a:pt x="139" y="258"/>
                </a:lnTo>
                <a:lnTo>
                  <a:pt x="147" y="240"/>
                </a:lnTo>
                <a:lnTo>
                  <a:pt x="147" y="306"/>
                </a:lnTo>
                <a:lnTo>
                  <a:pt x="147" y="306"/>
                </a:lnTo>
                <a:close/>
                <a:moveTo>
                  <a:pt x="147" y="113"/>
                </a:moveTo>
                <a:lnTo>
                  <a:pt x="147" y="136"/>
                </a:lnTo>
                <a:lnTo>
                  <a:pt x="144" y="134"/>
                </a:lnTo>
                <a:lnTo>
                  <a:pt x="144" y="134"/>
                </a:lnTo>
                <a:lnTo>
                  <a:pt x="142" y="133"/>
                </a:lnTo>
                <a:lnTo>
                  <a:pt x="139" y="134"/>
                </a:lnTo>
                <a:lnTo>
                  <a:pt x="138" y="134"/>
                </a:lnTo>
                <a:lnTo>
                  <a:pt x="136" y="137"/>
                </a:lnTo>
                <a:lnTo>
                  <a:pt x="128" y="155"/>
                </a:lnTo>
                <a:lnTo>
                  <a:pt x="128" y="155"/>
                </a:lnTo>
                <a:lnTo>
                  <a:pt x="128" y="155"/>
                </a:lnTo>
                <a:lnTo>
                  <a:pt x="128" y="156"/>
                </a:lnTo>
                <a:lnTo>
                  <a:pt x="128" y="159"/>
                </a:lnTo>
                <a:lnTo>
                  <a:pt x="130" y="160"/>
                </a:lnTo>
                <a:lnTo>
                  <a:pt x="131" y="161"/>
                </a:lnTo>
                <a:lnTo>
                  <a:pt x="147" y="170"/>
                </a:lnTo>
                <a:lnTo>
                  <a:pt x="147" y="184"/>
                </a:lnTo>
                <a:lnTo>
                  <a:pt x="126" y="174"/>
                </a:lnTo>
                <a:lnTo>
                  <a:pt x="126" y="174"/>
                </a:lnTo>
                <a:lnTo>
                  <a:pt x="121" y="174"/>
                </a:lnTo>
                <a:lnTo>
                  <a:pt x="119" y="175"/>
                </a:lnTo>
                <a:lnTo>
                  <a:pt x="119" y="141"/>
                </a:lnTo>
                <a:lnTo>
                  <a:pt x="124" y="130"/>
                </a:lnTo>
                <a:lnTo>
                  <a:pt x="124" y="130"/>
                </a:lnTo>
                <a:lnTo>
                  <a:pt x="124" y="129"/>
                </a:lnTo>
                <a:lnTo>
                  <a:pt x="124" y="126"/>
                </a:lnTo>
                <a:lnTo>
                  <a:pt x="123" y="125"/>
                </a:lnTo>
                <a:lnTo>
                  <a:pt x="121" y="124"/>
                </a:lnTo>
                <a:lnTo>
                  <a:pt x="119" y="122"/>
                </a:lnTo>
                <a:lnTo>
                  <a:pt x="119" y="99"/>
                </a:lnTo>
                <a:lnTo>
                  <a:pt x="147" y="113"/>
                </a:lnTo>
                <a:lnTo>
                  <a:pt x="147" y="113"/>
                </a:lnTo>
                <a:close/>
                <a:moveTo>
                  <a:pt x="147" y="218"/>
                </a:moveTo>
                <a:lnTo>
                  <a:pt x="147" y="235"/>
                </a:lnTo>
                <a:lnTo>
                  <a:pt x="147" y="235"/>
                </a:lnTo>
                <a:lnTo>
                  <a:pt x="144" y="232"/>
                </a:lnTo>
                <a:lnTo>
                  <a:pt x="119" y="220"/>
                </a:lnTo>
                <a:lnTo>
                  <a:pt x="119" y="205"/>
                </a:lnTo>
                <a:lnTo>
                  <a:pt x="147" y="218"/>
                </a:lnTo>
                <a:close/>
                <a:moveTo>
                  <a:pt x="119" y="293"/>
                </a:moveTo>
                <a:lnTo>
                  <a:pt x="98" y="283"/>
                </a:lnTo>
                <a:lnTo>
                  <a:pt x="98" y="244"/>
                </a:lnTo>
                <a:lnTo>
                  <a:pt x="119" y="253"/>
                </a:lnTo>
                <a:lnTo>
                  <a:pt x="119" y="293"/>
                </a:lnTo>
                <a:lnTo>
                  <a:pt x="119" y="293"/>
                </a:lnTo>
                <a:close/>
                <a:moveTo>
                  <a:pt x="98" y="7"/>
                </a:moveTo>
                <a:lnTo>
                  <a:pt x="98" y="7"/>
                </a:lnTo>
                <a:lnTo>
                  <a:pt x="103" y="4"/>
                </a:lnTo>
                <a:lnTo>
                  <a:pt x="108" y="3"/>
                </a:lnTo>
                <a:lnTo>
                  <a:pt x="113" y="2"/>
                </a:lnTo>
                <a:lnTo>
                  <a:pt x="119" y="0"/>
                </a:lnTo>
                <a:lnTo>
                  <a:pt x="119" y="31"/>
                </a:lnTo>
                <a:lnTo>
                  <a:pt x="119" y="31"/>
                </a:lnTo>
                <a:lnTo>
                  <a:pt x="115" y="33"/>
                </a:lnTo>
                <a:lnTo>
                  <a:pt x="111" y="34"/>
                </a:lnTo>
                <a:lnTo>
                  <a:pt x="108" y="37"/>
                </a:lnTo>
                <a:lnTo>
                  <a:pt x="105" y="41"/>
                </a:lnTo>
                <a:lnTo>
                  <a:pt x="98" y="56"/>
                </a:lnTo>
                <a:lnTo>
                  <a:pt x="98" y="7"/>
                </a:lnTo>
                <a:lnTo>
                  <a:pt x="98" y="7"/>
                </a:lnTo>
                <a:close/>
                <a:moveTo>
                  <a:pt x="119" y="99"/>
                </a:moveTo>
                <a:lnTo>
                  <a:pt x="119" y="122"/>
                </a:lnTo>
                <a:lnTo>
                  <a:pt x="98" y="113"/>
                </a:lnTo>
                <a:lnTo>
                  <a:pt x="98" y="90"/>
                </a:lnTo>
                <a:lnTo>
                  <a:pt x="98" y="90"/>
                </a:lnTo>
                <a:lnTo>
                  <a:pt x="101" y="91"/>
                </a:lnTo>
                <a:lnTo>
                  <a:pt x="119" y="99"/>
                </a:lnTo>
                <a:lnTo>
                  <a:pt x="119" y="99"/>
                </a:lnTo>
                <a:close/>
                <a:moveTo>
                  <a:pt x="119" y="141"/>
                </a:moveTo>
                <a:lnTo>
                  <a:pt x="119" y="175"/>
                </a:lnTo>
                <a:lnTo>
                  <a:pt x="119" y="175"/>
                </a:lnTo>
                <a:lnTo>
                  <a:pt x="117" y="176"/>
                </a:lnTo>
                <a:lnTo>
                  <a:pt x="109" y="194"/>
                </a:lnTo>
                <a:lnTo>
                  <a:pt x="109" y="194"/>
                </a:lnTo>
                <a:lnTo>
                  <a:pt x="109" y="194"/>
                </a:lnTo>
                <a:lnTo>
                  <a:pt x="109" y="197"/>
                </a:lnTo>
                <a:lnTo>
                  <a:pt x="109" y="199"/>
                </a:lnTo>
                <a:lnTo>
                  <a:pt x="111" y="201"/>
                </a:lnTo>
                <a:lnTo>
                  <a:pt x="112" y="202"/>
                </a:lnTo>
                <a:lnTo>
                  <a:pt x="119" y="205"/>
                </a:lnTo>
                <a:lnTo>
                  <a:pt x="119" y="220"/>
                </a:lnTo>
                <a:lnTo>
                  <a:pt x="107" y="214"/>
                </a:lnTo>
                <a:lnTo>
                  <a:pt x="107" y="214"/>
                </a:lnTo>
                <a:lnTo>
                  <a:pt x="104" y="214"/>
                </a:lnTo>
                <a:lnTo>
                  <a:pt x="103" y="214"/>
                </a:lnTo>
                <a:lnTo>
                  <a:pt x="100" y="216"/>
                </a:lnTo>
                <a:lnTo>
                  <a:pt x="98" y="217"/>
                </a:lnTo>
                <a:lnTo>
                  <a:pt x="98" y="218"/>
                </a:lnTo>
                <a:lnTo>
                  <a:pt x="98" y="186"/>
                </a:lnTo>
                <a:lnTo>
                  <a:pt x="105" y="171"/>
                </a:lnTo>
                <a:lnTo>
                  <a:pt x="105" y="171"/>
                </a:lnTo>
                <a:lnTo>
                  <a:pt x="105" y="168"/>
                </a:lnTo>
                <a:lnTo>
                  <a:pt x="105" y="167"/>
                </a:lnTo>
                <a:lnTo>
                  <a:pt x="104" y="164"/>
                </a:lnTo>
                <a:lnTo>
                  <a:pt x="103" y="163"/>
                </a:lnTo>
                <a:lnTo>
                  <a:pt x="98" y="161"/>
                </a:lnTo>
                <a:lnTo>
                  <a:pt x="98" y="147"/>
                </a:lnTo>
                <a:lnTo>
                  <a:pt x="108" y="152"/>
                </a:lnTo>
                <a:lnTo>
                  <a:pt x="108" y="152"/>
                </a:lnTo>
                <a:lnTo>
                  <a:pt x="111" y="152"/>
                </a:lnTo>
                <a:lnTo>
                  <a:pt x="112" y="152"/>
                </a:lnTo>
                <a:lnTo>
                  <a:pt x="115" y="151"/>
                </a:lnTo>
                <a:lnTo>
                  <a:pt x="116" y="148"/>
                </a:lnTo>
                <a:lnTo>
                  <a:pt x="119" y="141"/>
                </a:lnTo>
                <a:close/>
                <a:moveTo>
                  <a:pt x="98" y="283"/>
                </a:moveTo>
                <a:lnTo>
                  <a:pt x="86" y="278"/>
                </a:lnTo>
                <a:lnTo>
                  <a:pt x="86" y="212"/>
                </a:lnTo>
                <a:lnTo>
                  <a:pt x="86" y="212"/>
                </a:lnTo>
                <a:lnTo>
                  <a:pt x="86" y="212"/>
                </a:lnTo>
                <a:lnTo>
                  <a:pt x="86" y="209"/>
                </a:lnTo>
                <a:lnTo>
                  <a:pt x="86" y="206"/>
                </a:lnTo>
                <a:lnTo>
                  <a:pt x="86" y="190"/>
                </a:lnTo>
                <a:lnTo>
                  <a:pt x="89" y="191"/>
                </a:lnTo>
                <a:lnTo>
                  <a:pt x="89" y="191"/>
                </a:lnTo>
                <a:lnTo>
                  <a:pt x="92" y="191"/>
                </a:lnTo>
                <a:lnTo>
                  <a:pt x="93" y="191"/>
                </a:lnTo>
                <a:lnTo>
                  <a:pt x="96" y="190"/>
                </a:lnTo>
                <a:lnTo>
                  <a:pt x="97" y="188"/>
                </a:lnTo>
                <a:lnTo>
                  <a:pt x="98" y="186"/>
                </a:lnTo>
                <a:lnTo>
                  <a:pt x="98" y="218"/>
                </a:lnTo>
                <a:lnTo>
                  <a:pt x="90" y="235"/>
                </a:lnTo>
                <a:lnTo>
                  <a:pt x="90" y="235"/>
                </a:lnTo>
                <a:lnTo>
                  <a:pt x="90" y="235"/>
                </a:lnTo>
                <a:lnTo>
                  <a:pt x="90" y="237"/>
                </a:lnTo>
                <a:lnTo>
                  <a:pt x="90" y="239"/>
                </a:lnTo>
                <a:lnTo>
                  <a:pt x="92" y="241"/>
                </a:lnTo>
                <a:lnTo>
                  <a:pt x="93" y="243"/>
                </a:lnTo>
                <a:lnTo>
                  <a:pt x="98" y="244"/>
                </a:lnTo>
                <a:lnTo>
                  <a:pt x="98" y="283"/>
                </a:lnTo>
                <a:lnTo>
                  <a:pt x="98" y="283"/>
                </a:lnTo>
                <a:close/>
                <a:moveTo>
                  <a:pt x="86" y="22"/>
                </a:moveTo>
                <a:lnTo>
                  <a:pt x="86" y="22"/>
                </a:lnTo>
                <a:lnTo>
                  <a:pt x="86" y="22"/>
                </a:lnTo>
                <a:lnTo>
                  <a:pt x="92" y="14"/>
                </a:lnTo>
                <a:lnTo>
                  <a:pt x="98" y="7"/>
                </a:lnTo>
                <a:lnTo>
                  <a:pt x="98" y="56"/>
                </a:lnTo>
                <a:lnTo>
                  <a:pt x="93" y="68"/>
                </a:lnTo>
                <a:lnTo>
                  <a:pt x="93" y="68"/>
                </a:lnTo>
                <a:lnTo>
                  <a:pt x="93" y="68"/>
                </a:lnTo>
                <a:lnTo>
                  <a:pt x="92" y="73"/>
                </a:lnTo>
                <a:lnTo>
                  <a:pt x="92" y="79"/>
                </a:lnTo>
                <a:lnTo>
                  <a:pt x="94" y="84"/>
                </a:lnTo>
                <a:lnTo>
                  <a:pt x="98" y="90"/>
                </a:lnTo>
                <a:lnTo>
                  <a:pt x="98" y="113"/>
                </a:lnTo>
                <a:lnTo>
                  <a:pt x="86" y="107"/>
                </a:lnTo>
                <a:lnTo>
                  <a:pt x="86" y="22"/>
                </a:lnTo>
                <a:lnTo>
                  <a:pt x="86" y="22"/>
                </a:lnTo>
                <a:close/>
                <a:moveTo>
                  <a:pt x="98" y="147"/>
                </a:moveTo>
                <a:lnTo>
                  <a:pt x="98" y="161"/>
                </a:lnTo>
                <a:lnTo>
                  <a:pt x="86" y="156"/>
                </a:lnTo>
                <a:lnTo>
                  <a:pt x="86" y="141"/>
                </a:lnTo>
                <a:lnTo>
                  <a:pt x="98" y="147"/>
                </a:lnTo>
                <a:close/>
                <a:moveTo>
                  <a:pt x="86" y="278"/>
                </a:moveTo>
                <a:lnTo>
                  <a:pt x="58" y="264"/>
                </a:lnTo>
                <a:lnTo>
                  <a:pt x="58" y="225"/>
                </a:lnTo>
                <a:lnTo>
                  <a:pt x="70" y="232"/>
                </a:lnTo>
                <a:lnTo>
                  <a:pt x="70" y="232"/>
                </a:lnTo>
                <a:lnTo>
                  <a:pt x="73" y="232"/>
                </a:lnTo>
                <a:lnTo>
                  <a:pt x="75" y="232"/>
                </a:lnTo>
                <a:lnTo>
                  <a:pt x="77" y="230"/>
                </a:lnTo>
                <a:lnTo>
                  <a:pt x="78" y="229"/>
                </a:lnTo>
                <a:lnTo>
                  <a:pt x="86" y="212"/>
                </a:lnTo>
                <a:lnTo>
                  <a:pt x="86" y="278"/>
                </a:lnTo>
                <a:lnTo>
                  <a:pt x="86" y="278"/>
                </a:lnTo>
                <a:close/>
                <a:moveTo>
                  <a:pt x="58" y="83"/>
                </a:moveTo>
                <a:lnTo>
                  <a:pt x="86" y="22"/>
                </a:lnTo>
                <a:lnTo>
                  <a:pt x="86" y="107"/>
                </a:lnTo>
                <a:lnTo>
                  <a:pt x="82" y="106"/>
                </a:lnTo>
                <a:lnTo>
                  <a:pt x="82" y="106"/>
                </a:lnTo>
                <a:lnTo>
                  <a:pt x="81" y="105"/>
                </a:lnTo>
                <a:lnTo>
                  <a:pt x="78" y="105"/>
                </a:lnTo>
                <a:lnTo>
                  <a:pt x="77" y="106"/>
                </a:lnTo>
                <a:lnTo>
                  <a:pt x="75" y="109"/>
                </a:lnTo>
                <a:lnTo>
                  <a:pt x="67" y="126"/>
                </a:lnTo>
                <a:lnTo>
                  <a:pt x="67" y="126"/>
                </a:lnTo>
                <a:lnTo>
                  <a:pt x="67" y="126"/>
                </a:lnTo>
                <a:lnTo>
                  <a:pt x="66" y="128"/>
                </a:lnTo>
                <a:lnTo>
                  <a:pt x="67" y="130"/>
                </a:lnTo>
                <a:lnTo>
                  <a:pt x="67" y="132"/>
                </a:lnTo>
                <a:lnTo>
                  <a:pt x="70" y="133"/>
                </a:lnTo>
                <a:lnTo>
                  <a:pt x="86" y="141"/>
                </a:lnTo>
                <a:lnTo>
                  <a:pt x="86" y="156"/>
                </a:lnTo>
                <a:lnTo>
                  <a:pt x="65" y="145"/>
                </a:lnTo>
                <a:lnTo>
                  <a:pt x="65" y="145"/>
                </a:lnTo>
                <a:lnTo>
                  <a:pt x="61" y="145"/>
                </a:lnTo>
                <a:lnTo>
                  <a:pt x="58" y="147"/>
                </a:lnTo>
                <a:lnTo>
                  <a:pt x="58" y="83"/>
                </a:lnTo>
                <a:lnTo>
                  <a:pt x="58" y="83"/>
                </a:lnTo>
                <a:close/>
                <a:moveTo>
                  <a:pt x="86" y="190"/>
                </a:moveTo>
                <a:lnTo>
                  <a:pt x="86" y="206"/>
                </a:lnTo>
                <a:lnTo>
                  <a:pt x="86" y="206"/>
                </a:lnTo>
                <a:lnTo>
                  <a:pt x="84" y="203"/>
                </a:lnTo>
                <a:lnTo>
                  <a:pt x="58" y="191"/>
                </a:lnTo>
                <a:lnTo>
                  <a:pt x="58" y="176"/>
                </a:lnTo>
                <a:lnTo>
                  <a:pt x="86" y="190"/>
                </a:lnTo>
                <a:close/>
                <a:moveTo>
                  <a:pt x="58" y="264"/>
                </a:moveTo>
                <a:lnTo>
                  <a:pt x="21" y="247"/>
                </a:lnTo>
                <a:lnTo>
                  <a:pt x="21" y="247"/>
                </a:lnTo>
                <a:lnTo>
                  <a:pt x="14" y="243"/>
                </a:lnTo>
                <a:lnTo>
                  <a:pt x="9" y="239"/>
                </a:lnTo>
                <a:lnTo>
                  <a:pt x="5" y="233"/>
                </a:lnTo>
                <a:lnTo>
                  <a:pt x="2" y="226"/>
                </a:lnTo>
                <a:lnTo>
                  <a:pt x="1" y="220"/>
                </a:lnTo>
                <a:lnTo>
                  <a:pt x="0" y="213"/>
                </a:lnTo>
                <a:lnTo>
                  <a:pt x="1" y="206"/>
                </a:lnTo>
                <a:lnTo>
                  <a:pt x="4" y="199"/>
                </a:lnTo>
                <a:lnTo>
                  <a:pt x="58" y="83"/>
                </a:lnTo>
                <a:lnTo>
                  <a:pt x="58" y="147"/>
                </a:lnTo>
                <a:lnTo>
                  <a:pt x="58" y="147"/>
                </a:lnTo>
                <a:lnTo>
                  <a:pt x="56" y="148"/>
                </a:lnTo>
                <a:lnTo>
                  <a:pt x="48" y="165"/>
                </a:lnTo>
                <a:lnTo>
                  <a:pt x="48" y="165"/>
                </a:lnTo>
                <a:lnTo>
                  <a:pt x="48" y="165"/>
                </a:lnTo>
                <a:lnTo>
                  <a:pt x="48" y="168"/>
                </a:lnTo>
                <a:lnTo>
                  <a:pt x="48" y="170"/>
                </a:lnTo>
                <a:lnTo>
                  <a:pt x="50" y="172"/>
                </a:lnTo>
                <a:lnTo>
                  <a:pt x="51" y="174"/>
                </a:lnTo>
                <a:lnTo>
                  <a:pt x="58" y="176"/>
                </a:lnTo>
                <a:lnTo>
                  <a:pt x="58" y="191"/>
                </a:lnTo>
                <a:lnTo>
                  <a:pt x="46" y="186"/>
                </a:lnTo>
                <a:lnTo>
                  <a:pt x="46" y="186"/>
                </a:lnTo>
                <a:lnTo>
                  <a:pt x="43" y="184"/>
                </a:lnTo>
                <a:lnTo>
                  <a:pt x="42" y="186"/>
                </a:lnTo>
                <a:lnTo>
                  <a:pt x="39" y="187"/>
                </a:lnTo>
                <a:lnTo>
                  <a:pt x="38" y="188"/>
                </a:lnTo>
                <a:lnTo>
                  <a:pt x="29" y="206"/>
                </a:lnTo>
                <a:lnTo>
                  <a:pt x="29" y="206"/>
                </a:lnTo>
                <a:lnTo>
                  <a:pt x="29" y="206"/>
                </a:lnTo>
                <a:lnTo>
                  <a:pt x="29" y="207"/>
                </a:lnTo>
                <a:lnTo>
                  <a:pt x="29" y="210"/>
                </a:lnTo>
                <a:lnTo>
                  <a:pt x="31" y="212"/>
                </a:lnTo>
                <a:lnTo>
                  <a:pt x="32" y="213"/>
                </a:lnTo>
                <a:lnTo>
                  <a:pt x="58" y="225"/>
                </a:lnTo>
                <a:lnTo>
                  <a:pt x="58" y="264"/>
                </a:lnTo>
                <a:close/>
              </a:path>
            </a:pathLst>
          </a:custGeom>
          <a:solidFill>
            <a:srgbClr val="FF8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nvGrpSpPr>
          <p:cNvPr id="213" name="组合 212"/>
          <p:cNvGrpSpPr/>
          <p:nvPr/>
        </p:nvGrpSpPr>
        <p:grpSpPr>
          <a:xfrm>
            <a:off x="1636664" y="1383635"/>
            <a:ext cx="618964" cy="650706"/>
            <a:chOff x="1704976" y="2255838"/>
            <a:chExt cx="619125" cy="650875"/>
          </a:xfrm>
        </p:grpSpPr>
        <p:sp>
          <p:nvSpPr>
            <p:cNvPr id="155" name="Rectangle 155"/>
            <p:cNvSpPr>
              <a:spLocks noChangeArrowheads="1"/>
            </p:cNvSpPr>
            <p:nvPr/>
          </p:nvSpPr>
          <p:spPr bwMode="auto">
            <a:xfrm>
              <a:off x="1704976" y="2873375"/>
              <a:ext cx="619125" cy="33338"/>
            </a:xfrm>
            <a:prstGeom prst="rect">
              <a:avLst/>
            </a:prstGeom>
            <a:solidFill>
              <a:srgbClr val="5ABBC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56" name="Rectangle 156"/>
            <p:cNvSpPr>
              <a:spLocks noChangeArrowheads="1"/>
            </p:cNvSpPr>
            <p:nvPr/>
          </p:nvSpPr>
          <p:spPr bwMode="auto">
            <a:xfrm>
              <a:off x="1730376" y="2811463"/>
              <a:ext cx="568325" cy="33338"/>
            </a:xfrm>
            <a:prstGeom prst="rect">
              <a:avLst/>
            </a:prstGeom>
            <a:solidFill>
              <a:srgbClr val="5ABBC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57" name="Rectangle 157"/>
            <p:cNvSpPr>
              <a:spLocks noChangeArrowheads="1"/>
            </p:cNvSpPr>
            <p:nvPr/>
          </p:nvSpPr>
          <p:spPr bwMode="auto">
            <a:xfrm>
              <a:off x="1954213" y="2747963"/>
              <a:ext cx="120650" cy="31750"/>
            </a:xfrm>
            <a:prstGeom prst="rect">
              <a:avLst/>
            </a:prstGeom>
            <a:solidFill>
              <a:srgbClr val="5ABBC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58" name="Rectangle 158"/>
            <p:cNvSpPr>
              <a:spLocks noChangeArrowheads="1"/>
            </p:cNvSpPr>
            <p:nvPr/>
          </p:nvSpPr>
          <p:spPr bwMode="auto">
            <a:xfrm>
              <a:off x="1976438" y="2517775"/>
              <a:ext cx="77788" cy="250825"/>
            </a:xfrm>
            <a:prstGeom prst="rect">
              <a:avLst/>
            </a:prstGeom>
            <a:solidFill>
              <a:srgbClr val="5ABBC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59" name="Rectangle 159"/>
            <p:cNvSpPr>
              <a:spLocks noChangeArrowheads="1"/>
            </p:cNvSpPr>
            <p:nvPr/>
          </p:nvSpPr>
          <p:spPr bwMode="auto">
            <a:xfrm>
              <a:off x="1954213" y="2505075"/>
              <a:ext cx="120650" cy="31750"/>
            </a:xfrm>
            <a:prstGeom prst="rect">
              <a:avLst/>
            </a:prstGeom>
            <a:solidFill>
              <a:srgbClr val="5ABBC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60" name="Rectangle 160"/>
            <p:cNvSpPr>
              <a:spLocks noChangeArrowheads="1"/>
            </p:cNvSpPr>
            <p:nvPr/>
          </p:nvSpPr>
          <p:spPr bwMode="auto">
            <a:xfrm>
              <a:off x="1774826" y="2747963"/>
              <a:ext cx="119063" cy="31750"/>
            </a:xfrm>
            <a:prstGeom prst="rect">
              <a:avLst/>
            </a:prstGeom>
            <a:solidFill>
              <a:srgbClr val="5ABBC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61" name="Rectangle 161"/>
            <p:cNvSpPr>
              <a:spLocks noChangeArrowheads="1"/>
            </p:cNvSpPr>
            <p:nvPr/>
          </p:nvSpPr>
          <p:spPr bwMode="auto">
            <a:xfrm>
              <a:off x="1795463" y="2517775"/>
              <a:ext cx="77788" cy="250825"/>
            </a:xfrm>
            <a:prstGeom prst="rect">
              <a:avLst/>
            </a:prstGeom>
            <a:solidFill>
              <a:srgbClr val="5ABBC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62" name="Rectangle 162"/>
            <p:cNvSpPr>
              <a:spLocks noChangeArrowheads="1"/>
            </p:cNvSpPr>
            <p:nvPr/>
          </p:nvSpPr>
          <p:spPr bwMode="auto">
            <a:xfrm>
              <a:off x="1774826" y="2505075"/>
              <a:ext cx="119063" cy="31750"/>
            </a:xfrm>
            <a:prstGeom prst="rect">
              <a:avLst/>
            </a:prstGeom>
            <a:solidFill>
              <a:srgbClr val="5ABBC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63" name="Rectangle 163"/>
            <p:cNvSpPr>
              <a:spLocks noChangeArrowheads="1"/>
            </p:cNvSpPr>
            <p:nvPr/>
          </p:nvSpPr>
          <p:spPr bwMode="auto">
            <a:xfrm>
              <a:off x="2135188" y="2747963"/>
              <a:ext cx="120650" cy="31750"/>
            </a:xfrm>
            <a:prstGeom prst="rect">
              <a:avLst/>
            </a:prstGeom>
            <a:solidFill>
              <a:srgbClr val="5ABBC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64" name="Rectangle 164"/>
            <p:cNvSpPr>
              <a:spLocks noChangeArrowheads="1"/>
            </p:cNvSpPr>
            <p:nvPr/>
          </p:nvSpPr>
          <p:spPr bwMode="auto">
            <a:xfrm>
              <a:off x="2157413" y="2517775"/>
              <a:ext cx="76200" cy="250825"/>
            </a:xfrm>
            <a:prstGeom prst="rect">
              <a:avLst/>
            </a:prstGeom>
            <a:solidFill>
              <a:srgbClr val="5ABBC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65" name="Rectangle 165"/>
            <p:cNvSpPr>
              <a:spLocks noChangeArrowheads="1"/>
            </p:cNvSpPr>
            <p:nvPr/>
          </p:nvSpPr>
          <p:spPr bwMode="auto">
            <a:xfrm>
              <a:off x="2135188" y="2505075"/>
              <a:ext cx="120650" cy="31750"/>
            </a:xfrm>
            <a:prstGeom prst="rect">
              <a:avLst/>
            </a:prstGeom>
            <a:solidFill>
              <a:srgbClr val="5ABBC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66" name="Rectangle 166"/>
            <p:cNvSpPr>
              <a:spLocks noChangeArrowheads="1"/>
            </p:cNvSpPr>
            <p:nvPr/>
          </p:nvSpPr>
          <p:spPr bwMode="auto">
            <a:xfrm>
              <a:off x="1730376" y="2435225"/>
              <a:ext cx="568325" cy="33338"/>
            </a:xfrm>
            <a:prstGeom prst="rect">
              <a:avLst/>
            </a:prstGeom>
            <a:solidFill>
              <a:srgbClr val="5ABBC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67" name="Freeform 167"/>
            <p:cNvSpPr>
              <a:spLocks/>
            </p:cNvSpPr>
            <p:nvPr/>
          </p:nvSpPr>
          <p:spPr bwMode="auto">
            <a:xfrm>
              <a:off x="1730376" y="2255838"/>
              <a:ext cx="568325" cy="179388"/>
            </a:xfrm>
            <a:custGeom>
              <a:avLst/>
              <a:gdLst>
                <a:gd name="T0" fmla="*/ 179 w 358"/>
                <a:gd name="T1" fmla="*/ 0 h 113"/>
                <a:gd name="T2" fmla="*/ 0 w 358"/>
                <a:gd name="T3" fmla="*/ 113 h 113"/>
                <a:gd name="T4" fmla="*/ 358 w 358"/>
                <a:gd name="T5" fmla="*/ 113 h 113"/>
                <a:gd name="T6" fmla="*/ 179 w 358"/>
                <a:gd name="T7" fmla="*/ 0 h 113"/>
              </a:gdLst>
              <a:ahLst/>
              <a:cxnLst>
                <a:cxn ang="0">
                  <a:pos x="T0" y="T1"/>
                </a:cxn>
                <a:cxn ang="0">
                  <a:pos x="T2" y="T3"/>
                </a:cxn>
                <a:cxn ang="0">
                  <a:pos x="T4" y="T5"/>
                </a:cxn>
                <a:cxn ang="0">
                  <a:pos x="T6" y="T7"/>
                </a:cxn>
              </a:cxnLst>
              <a:rect l="0" t="0" r="r" b="b"/>
              <a:pathLst>
                <a:path w="358" h="113">
                  <a:moveTo>
                    <a:pt x="179" y="0"/>
                  </a:moveTo>
                  <a:lnTo>
                    <a:pt x="0" y="113"/>
                  </a:lnTo>
                  <a:lnTo>
                    <a:pt x="358" y="113"/>
                  </a:lnTo>
                  <a:lnTo>
                    <a:pt x="179" y="0"/>
                  </a:lnTo>
                  <a:close/>
                </a:path>
              </a:pathLst>
            </a:custGeom>
            <a:solidFill>
              <a:srgbClr val="5ABBC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sp>
        <p:nvSpPr>
          <p:cNvPr id="168" name="Freeform 168"/>
          <p:cNvSpPr>
            <a:spLocks noEditPoints="1"/>
          </p:cNvSpPr>
          <p:nvPr/>
        </p:nvSpPr>
        <p:spPr bwMode="auto">
          <a:xfrm>
            <a:off x="3003144" y="1545517"/>
            <a:ext cx="788783" cy="515804"/>
          </a:xfrm>
          <a:custGeom>
            <a:avLst/>
            <a:gdLst>
              <a:gd name="T0" fmla="*/ 497 w 497"/>
              <a:gd name="T1" fmla="*/ 0 h 325"/>
              <a:gd name="T2" fmla="*/ 386 w 497"/>
              <a:gd name="T3" fmla="*/ 37 h 325"/>
              <a:gd name="T4" fmla="*/ 386 w 497"/>
              <a:gd name="T5" fmla="*/ 210 h 325"/>
              <a:gd name="T6" fmla="*/ 386 w 497"/>
              <a:gd name="T7" fmla="*/ 210 h 325"/>
              <a:gd name="T8" fmla="*/ 397 w 497"/>
              <a:gd name="T9" fmla="*/ 209 h 325"/>
              <a:gd name="T10" fmla="*/ 405 w 497"/>
              <a:gd name="T11" fmla="*/ 206 h 325"/>
              <a:gd name="T12" fmla="*/ 409 w 497"/>
              <a:gd name="T13" fmla="*/ 204 h 325"/>
              <a:gd name="T14" fmla="*/ 411 w 497"/>
              <a:gd name="T15" fmla="*/ 201 h 325"/>
              <a:gd name="T16" fmla="*/ 413 w 497"/>
              <a:gd name="T17" fmla="*/ 197 h 325"/>
              <a:gd name="T18" fmla="*/ 413 w 497"/>
              <a:gd name="T19" fmla="*/ 194 h 325"/>
              <a:gd name="T20" fmla="*/ 413 w 497"/>
              <a:gd name="T21" fmla="*/ 118 h 325"/>
              <a:gd name="T22" fmla="*/ 399 w 497"/>
              <a:gd name="T23" fmla="*/ 118 h 325"/>
              <a:gd name="T24" fmla="*/ 399 w 497"/>
              <a:gd name="T25" fmla="*/ 86 h 325"/>
              <a:gd name="T26" fmla="*/ 413 w 497"/>
              <a:gd name="T27" fmla="*/ 86 h 325"/>
              <a:gd name="T28" fmla="*/ 447 w 497"/>
              <a:gd name="T29" fmla="*/ 86 h 325"/>
              <a:gd name="T30" fmla="*/ 462 w 497"/>
              <a:gd name="T31" fmla="*/ 86 h 325"/>
              <a:gd name="T32" fmla="*/ 462 w 497"/>
              <a:gd name="T33" fmla="*/ 118 h 325"/>
              <a:gd name="T34" fmla="*/ 447 w 497"/>
              <a:gd name="T35" fmla="*/ 118 h 325"/>
              <a:gd name="T36" fmla="*/ 447 w 497"/>
              <a:gd name="T37" fmla="*/ 194 h 325"/>
              <a:gd name="T38" fmla="*/ 447 w 497"/>
              <a:gd name="T39" fmla="*/ 194 h 325"/>
              <a:gd name="T40" fmla="*/ 446 w 497"/>
              <a:gd name="T41" fmla="*/ 204 h 325"/>
              <a:gd name="T42" fmla="*/ 442 w 497"/>
              <a:gd name="T43" fmla="*/ 212 h 325"/>
              <a:gd name="T44" fmla="*/ 436 w 497"/>
              <a:gd name="T45" fmla="*/ 220 h 325"/>
              <a:gd name="T46" fmla="*/ 430 w 497"/>
              <a:gd name="T47" fmla="*/ 227 h 325"/>
              <a:gd name="T48" fmla="*/ 420 w 497"/>
              <a:gd name="T49" fmla="*/ 232 h 325"/>
              <a:gd name="T50" fmla="*/ 411 w 497"/>
              <a:gd name="T51" fmla="*/ 236 h 325"/>
              <a:gd name="T52" fmla="*/ 399 w 497"/>
              <a:gd name="T53" fmla="*/ 239 h 325"/>
              <a:gd name="T54" fmla="*/ 386 w 497"/>
              <a:gd name="T55" fmla="*/ 239 h 325"/>
              <a:gd name="T56" fmla="*/ 386 w 497"/>
              <a:gd name="T57" fmla="*/ 289 h 325"/>
              <a:gd name="T58" fmla="*/ 497 w 497"/>
              <a:gd name="T59" fmla="*/ 325 h 325"/>
              <a:gd name="T60" fmla="*/ 497 w 497"/>
              <a:gd name="T61" fmla="*/ 0 h 325"/>
              <a:gd name="T62" fmla="*/ 386 w 497"/>
              <a:gd name="T63" fmla="*/ 37 h 325"/>
              <a:gd name="T64" fmla="*/ 0 w 497"/>
              <a:gd name="T65" fmla="*/ 163 h 325"/>
              <a:gd name="T66" fmla="*/ 386 w 497"/>
              <a:gd name="T67" fmla="*/ 289 h 325"/>
              <a:gd name="T68" fmla="*/ 386 w 497"/>
              <a:gd name="T69" fmla="*/ 239 h 325"/>
              <a:gd name="T70" fmla="*/ 386 w 497"/>
              <a:gd name="T71" fmla="*/ 239 h 325"/>
              <a:gd name="T72" fmla="*/ 374 w 497"/>
              <a:gd name="T73" fmla="*/ 239 h 325"/>
              <a:gd name="T74" fmla="*/ 363 w 497"/>
              <a:gd name="T75" fmla="*/ 236 h 325"/>
              <a:gd name="T76" fmla="*/ 353 w 497"/>
              <a:gd name="T77" fmla="*/ 232 h 325"/>
              <a:gd name="T78" fmla="*/ 343 w 497"/>
              <a:gd name="T79" fmla="*/ 227 h 325"/>
              <a:gd name="T80" fmla="*/ 336 w 497"/>
              <a:gd name="T81" fmla="*/ 220 h 325"/>
              <a:gd name="T82" fmla="*/ 331 w 497"/>
              <a:gd name="T83" fmla="*/ 212 h 325"/>
              <a:gd name="T84" fmla="*/ 327 w 497"/>
              <a:gd name="T85" fmla="*/ 204 h 325"/>
              <a:gd name="T86" fmla="*/ 325 w 497"/>
              <a:gd name="T87" fmla="*/ 194 h 325"/>
              <a:gd name="T88" fmla="*/ 325 w 497"/>
              <a:gd name="T89" fmla="*/ 118 h 325"/>
              <a:gd name="T90" fmla="*/ 311 w 497"/>
              <a:gd name="T91" fmla="*/ 118 h 325"/>
              <a:gd name="T92" fmla="*/ 311 w 497"/>
              <a:gd name="T93" fmla="*/ 86 h 325"/>
              <a:gd name="T94" fmla="*/ 325 w 497"/>
              <a:gd name="T95" fmla="*/ 86 h 325"/>
              <a:gd name="T96" fmla="*/ 359 w 497"/>
              <a:gd name="T97" fmla="*/ 86 h 325"/>
              <a:gd name="T98" fmla="*/ 376 w 497"/>
              <a:gd name="T99" fmla="*/ 86 h 325"/>
              <a:gd name="T100" fmla="*/ 376 w 497"/>
              <a:gd name="T101" fmla="*/ 118 h 325"/>
              <a:gd name="T102" fmla="*/ 359 w 497"/>
              <a:gd name="T103" fmla="*/ 118 h 325"/>
              <a:gd name="T104" fmla="*/ 359 w 497"/>
              <a:gd name="T105" fmla="*/ 194 h 325"/>
              <a:gd name="T106" fmla="*/ 359 w 497"/>
              <a:gd name="T107" fmla="*/ 194 h 325"/>
              <a:gd name="T108" fmla="*/ 361 w 497"/>
              <a:gd name="T109" fmla="*/ 197 h 325"/>
              <a:gd name="T110" fmla="*/ 362 w 497"/>
              <a:gd name="T111" fmla="*/ 201 h 325"/>
              <a:gd name="T112" fmla="*/ 365 w 497"/>
              <a:gd name="T113" fmla="*/ 204 h 325"/>
              <a:gd name="T114" fmla="*/ 367 w 497"/>
              <a:gd name="T115" fmla="*/ 206 h 325"/>
              <a:gd name="T116" fmla="*/ 376 w 497"/>
              <a:gd name="T117" fmla="*/ 209 h 325"/>
              <a:gd name="T118" fmla="*/ 386 w 497"/>
              <a:gd name="T119" fmla="*/ 210 h 325"/>
              <a:gd name="T120" fmla="*/ 386 w 497"/>
              <a:gd name="T121" fmla="*/ 3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7" h="325">
                <a:moveTo>
                  <a:pt x="497" y="0"/>
                </a:moveTo>
                <a:lnTo>
                  <a:pt x="386" y="37"/>
                </a:lnTo>
                <a:lnTo>
                  <a:pt x="386" y="210"/>
                </a:lnTo>
                <a:lnTo>
                  <a:pt x="386" y="210"/>
                </a:lnTo>
                <a:lnTo>
                  <a:pt x="397" y="209"/>
                </a:lnTo>
                <a:lnTo>
                  <a:pt x="405" y="206"/>
                </a:lnTo>
                <a:lnTo>
                  <a:pt x="409" y="204"/>
                </a:lnTo>
                <a:lnTo>
                  <a:pt x="411" y="201"/>
                </a:lnTo>
                <a:lnTo>
                  <a:pt x="413" y="197"/>
                </a:lnTo>
                <a:lnTo>
                  <a:pt x="413" y="194"/>
                </a:lnTo>
                <a:lnTo>
                  <a:pt x="413" y="118"/>
                </a:lnTo>
                <a:lnTo>
                  <a:pt x="399" y="118"/>
                </a:lnTo>
                <a:lnTo>
                  <a:pt x="399" y="86"/>
                </a:lnTo>
                <a:lnTo>
                  <a:pt x="413" y="86"/>
                </a:lnTo>
                <a:lnTo>
                  <a:pt x="447" y="86"/>
                </a:lnTo>
                <a:lnTo>
                  <a:pt x="462" y="86"/>
                </a:lnTo>
                <a:lnTo>
                  <a:pt x="462" y="118"/>
                </a:lnTo>
                <a:lnTo>
                  <a:pt x="447" y="118"/>
                </a:lnTo>
                <a:lnTo>
                  <a:pt x="447" y="194"/>
                </a:lnTo>
                <a:lnTo>
                  <a:pt x="447" y="194"/>
                </a:lnTo>
                <a:lnTo>
                  <a:pt x="446" y="204"/>
                </a:lnTo>
                <a:lnTo>
                  <a:pt x="442" y="212"/>
                </a:lnTo>
                <a:lnTo>
                  <a:pt x="436" y="220"/>
                </a:lnTo>
                <a:lnTo>
                  <a:pt x="430" y="227"/>
                </a:lnTo>
                <a:lnTo>
                  <a:pt x="420" y="232"/>
                </a:lnTo>
                <a:lnTo>
                  <a:pt x="411" y="236"/>
                </a:lnTo>
                <a:lnTo>
                  <a:pt x="399" y="239"/>
                </a:lnTo>
                <a:lnTo>
                  <a:pt x="386" y="239"/>
                </a:lnTo>
                <a:lnTo>
                  <a:pt x="386" y="289"/>
                </a:lnTo>
                <a:lnTo>
                  <a:pt x="497" y="325"/>
                </a:lnTo>
                <a:lnTo>
                  <a:pt x="497" y="0"/>
                </a:lnTo>
                <a:close/>
                <a:moveTo>
                  <a:pt x="386" y="37"/>
                </a:moveTo>
                <a:lnTo>
                  <a:pt x="0" y="163"/>
                </a:lnTo>
                <a:lnTo>
                  <a:pt x="386" y="289"/>
                </a:lnTo>
                <a:lnTo>
                  <a:pt x="386" y="239"/>
                </a:lnTo>
                <a:lnTo>
                  <a:pt x="386" y="239"/>
                </a:lnTo>
                <a:lnTo>
                  <a:pt x="374" y="239"/>
                </a:lnTo>
                <a:lnTo>
                  <a:pt x="363" y="236"/>
                </a:lnTo>
                <a:lnTo>
                  <a:pt x="353" y="232"/>
                </a:lnTo>
                <a:lnTo>
                  <a:pt x="343" y="227"/>
                </a:lnTo>
                <a:lnTo>
                  <a:pt x="336" y="220"/>
                </a:lnTo>
                <a:lnTo>
                  <a:pt x="331" y="212"/>
                </a:lnTo>
                <a:lnTo>
                  <a:pt x="327" y="204"/>
                </a:lnTo>
                <a:lnTo>
                  <a:pt x="325" y="194"/>
                </a:lnTo>
                <a:lnTo>
                  <a:pt x="325" y="118"/>
                </a:lnTo>
                <a:lnTo>
                  <a:pt x="311" y="118"/>
                </a:lnTo>
                <a:lnTo>
                  <a:pt x="311" y="86"/>
                </a:lnTo>
                <a:lnTo>
                  <a:pt x="325" y="86"/>
                </a:lnTo>
                <a:lnTo>
                  <a:pt x="359" y="86"/>
                </a:lnTo>
                <a:lnTo>
                  <a:pt x="376" y="86"/>
                </a:lnTo>
                <a:lnTo>
                  <a:pt x="376" y="118"/>
                </a:lnTo>
                <a:lnTo>
                  <a:pt x="359" y="118"/>
                </a:lnTo>
                <a:lnTo>
                  <a:pt x="359" y="194"/>
                </a:lnTo>
                <a:lnTo>
                  <a:pt x="359" y="194"/>
                </a:lnTo>
                <a:lnTo>
                  <a:pt x="361" y="197"/>
                </a:lnTo>
                <a:lnTo>
                  <a:pt x="362" y="201"/>
                </a:lnTo>
                <a:lnTo>
                  <a:pt x="365" y="204"/>
                </a:lnTo>
                <a:lnTo>
                  <a:pt x="367" y="206"/>
                </a:lnTo>
                <a:lnTo>
                  <a:pt x="376" y="209"/>
                </a:lnTo>
                <a:lnTo>
                  <a:pt x="386" y="210"/>
                </a:lnTo>
                <a:lnTo>
                  <a:pt x="386" y="37"/>
                </a:lnTo>
                <a:close/>
              </a:path>
            </a:pathLst>
          </a:custGeom>
          <a:solidFill>
            <a:srgbClr val="EDCD2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69" name="Freeform 169"/>
          <p:cNvSpPr>
            <a:spLocks noEditPoints="1"/>
          </p:cNvSpPr>
          <p:nvPr/>
        </p:nvSpPr>
        <p:spPr bwMode="auto">
          <a:xfrm>
            <a:off x="1866790" y="2113695"/>
            <a:ext cx="185690" cy="320591"/>
          </a:xfrm>
          <a:custGeom>
            <a:avLst/>
            <a:gdLst>
              <a:gd name="T0" fmla="*/ 71 w 117"/>
              <a:gd name="T1" fmla="*/ 170 h 202"/>
              <a:gd name="T2" fmla="*/ 80 w 117"/>
              <a:gd name="T3" fmla="*/ 173 h 202"/>
              <a:gd name="T4" fmla="*/ 85 w 117"/>
              <a:gd name="T5" fmla="*/ 181 h 202"/>
              <a:gd name="T6" fmla="*/ 85 w 117"/>
              <a:gd name="T7" fmla="*/ 188 h 202"/>
              <a:gd name="T8" fmla="*/ 80 w 117"/>
              <a:gd name="T9" fmla="*/ 199 h 202"/>
              <a:gd name="T10" fmla="*/ 75 w 117"/>
              <a:gd name="T11" fmla="*/ 202 h 202"/>
              <a:gd name="T12" fmla="*/ 71 w 117"/>
              <a:gd name="T13" fmla="*/ 170 h 202"/>
              <a:gd name="T14" fmla="*/ 71 w 117"/>
              <a:gd name="T15" fmla="*/ 157 h 202"/>
              <a:gd name="T16" fmla="*/ 71 w 117"/>
              <a:gd name="T17" fmla="*/ 68 h 202"/>
              <a:gd name="T18" fmla="*/ 80 w 117"/>
              <a:gd name="T19" fmla="*/ 77 h 202"/>
              <a:gd name="T20" fmla="*/ 85 w 117"/>
              <a:gd name="T21" fmla="*/ 91 h 202"/>
              <a:gd name="T22" fmla="*/ 92 w 117"/>
              <a:gd name="T23" fmla="*/ 116 h 202"/>
              <a:gd name="T24" fmla="*/ 94 w 117"/>
              <a:gd name="T25" fmla="*/ 120 h 202"/>
              <a:gd name="T26" fmla="*/ 100 w 117"/>
              <a:gd name="T27" fmla="*/ 126 h 202"/>
              <a:gd name="T28" fmla="*/ 110 w 117"/>
              <a:gd name="T29" fmla="*/ 127 h 202"/>
              <a:gd name="T30" fmla="*/ 117 w 117"/>
              <a:gd name="T31" fmla="*/ 145 h 202"/>
              <a:gd name="T32" fmla="*/ 66 w 117"/>
              <a:gd name="T33" fmla="*/ 170 h 202"/>
              <a:gd name="T34" fmla="*/ 71 w 117"/>
              <a:gd name="T35" fmla="*/ 170 h 202"/>
              <a:gd name="T36" fmla="*/ 71 w 117"/>
              <a:gd name="T37" fmla="*/ 202 h 202"/>
              <a:gd name="T38" fmla="*/ 61 w 117"/>
              <a:gd name="T39" fmla="*/ 199 h 202"/>
              <a:gd name="T40" fmla="*/ 56 w 117"/>
              <a:gd name="T41" fmla="*/ 189 h 202"/>
              <a:gd name="T42" fmla="*/ 56 w 117"/>
              <a:gd name="T43" fmla="*/ 184 h 202"/>
              <a:gd name="T44" fmla="*/ 61 w 117"/>
              <a:gd name="T45" fmla="*/ 173 h 202"/>
              <a:gd name="T46" fmla="*/ 66 w 117"/>
              <a:gd name="T47" fmla="*/ 170 h 202"/>
              <a:gd name="T48" fmla="*/ 71 w 117"/>
              <a:gd name="T49" fmla="*/ 68 h 202"/>
              <a:gd name="T50" fmla="*/ 60 w 117"/>
              <a:gd name="T51" fmla="*/ 62 h 202"/>
              <a:gd name="T52" fmla="*/ 47 w 117"/>
              <a:gd name="T53" fmla="*/ 61 h 202"/>
              <a:gd name="T54" fmla="*/ 34 w 117"/>
              <a:gd name="T55" fmla="*/ 8 h 202"/>
              <a:gd name="T56" fmla="*/ 29 w 117"/>
              <a:gd name="T57" fmla="*/ 1 h 202"/>
              <a:gd name="T58" fmla="*/ 19 w 117"/>
              <a:gd name="T59" fmla="*/ 0 h 202"/>
              <a:gd name="T60" fmla="*/ 15 w 117"/>
              <a:gd name="T61" fmla="*/ 1 h 202"/>
              <a:gd name="T62" fmla="*/ 10 w 117"/>
              <a:gd name="T63" fmla="*/ 9 h 202"/>
              <a:gd name="T64" fmla="*/ 24 w 117"/>
              <a:gd name="T65" fmla="*/ 66 h 202"/>
              <a:gd name="T66" fmla="*/ 19 w 117"/>
              <a:gd name="T67" fmla="*/ 70 h 202"/>
              <a:gd name="T68" fmla="*/ 11 w 117"/>
              <a:gd name="T69" fmla="*/ 78 h 202"/>
              <a:gd name="T70" fmla="*/ 6 w 117"/>
              <a:gd name="T71" fmla="*/ 91 h 202"/>
              <a:gd name="T72" fmla="*/ 4 w 117"/>
              <a:gd name="T73" fmla="*/ 104 h 202"/>
              <a:gd name="T74" fmla="*/ 6 w 117"/>
              <a:gd name="T75" fmla="*/ 111 h 202"/>
              <a:gd name="T76" fmla="*/ 12 w 117"/>
              <a:gd name="T77" fmla="*/ 138 h 202"/>
              <a:gd name="T78" fmla="*/ 12 w 117"/>
              <a:gd name="T79" fmla="*/ 142 h 202"/>
              <a:gd name="T80" fmla="*/ 10 w 117"/>
              <a:gd name="T81" fmla="*/ 149 h 202"/>
              <a:gd name="T82" fmla="*/ 3 w 117"/>
              <a:gd name="T83" fmla="*/ 156 h 202"/>
              <a:gd name="T84" fmla="*/ 6 w 117"/>
              <a:gd name="T85" fmla="*/ 175 h 202"/>
              <a:gd name="T86" fmla="*/ 71 w 117"/>
              <a:gd name="T87" fmla="*/ 6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7" h="202">
                <a:moveTo>
                  <a:pt x="71" y="170"/>
                </a:moveTo>
                <a:lnTo>
                  <a:pt x="71" y="170"/>
                </a:lnTo>
                <a:lnTo>
                  <a:pt x="76" y="170"/>
                </a:lnTo>
                <a:lnTo>
                  <a:pt x="80" y="173"/>
                </a:lnTo>
                <a:lnTo>
                  <a:pt x="84" y="177"/>
                </a:lnTo>
                <a:lnTo>
                  <a:pt x="85" y="181"/>
                </a:lnTo>
                <a:lnTo>
                  <a:pt x="85" y="181"/>
                </a:lnTo>
                <a:lnTo>
                  <a:pt x="85" y="188"/>
                </a:lnTo>
                <a:lnTo>
                  <a:pt x="84" y="193"/>
                </a:lnTo>
                <a:lnTo>
                  <a:pt x="80" y="199"/>
                </a:lnTo>
                <a:lnTo>
                  <a:pt x="75" y="202"/>
                </a:lnTo>
                <a:lnTo>
                  <a:pt x="75" y="202"/>
                </a:lnTo>
                <a:lnTo>
                  <a:pt x="71" y="202"/>
                </a:lnTo>
                <a:lnTo>
                  <a:pt x="71" y="170"/>
                </a:lnTo>
                <a:lnTo>
                  <a:pt x="71" y="170"/>
                </a:lnTo>
                <a:close/>
                <a:moveTo>
                  <a:pt x="71" y="157"/>
                </a:moveTo>
                <a:lnTo>
                  <a:pt x="71" y="68"/>
                </a:lnTo>
                <a:lnTo>
                  <a:pt x="71" y="68"/>
                </a:lnTo>
                <a:lnTo>
                  <a:pt x="76" y="72"/>
                </a:lnTo>
                <a:lnTo>
                  <a:pt x="80" y="77"/>
                </a:lnTo>
                <a:lnTo>
                  <a:pt x="83" y="84"/>
                </a:lnTo>
                <a:lnTo>
                  <a:pt x="85" y="91"/>
                </a:lnTo>
                <a:lnTo>
                  <a:pt x="85" y="91"/>
                </a:lnTo>
                <a:lnTo>
                  <a:pt x="92" y="116"/>
                </a:lnTo>
                <a:lnTo>
                  <a:pt x="92" y="116"/>
                </a:lnTo>
                <a:lnTo>
                  <a:pt x="94" y="120"/>
                </a:lnTo>
                <a:lnTo>
                  <a:pt x="96" y="123"/>
                </a:lnTo>
                <a:lnTo>
                  <a:pt x="100" y="126"/>
                </a:lnTo>
                <a:lnTo>
                  <a:pt x="103" y="127"/>
                </a:lnTo>
                <a:lnTo>
                  <a:pt x="110" y="127"/>
                </a:lnTo>
                <a:lnTo>
                  <a:pt x="112" y="127"/>
                </a:lnTo>
                <a:lnTo>
                  <a:pt x="117" y="145"/>
                </a:lnTo>
                <a:lnTo>
                  <a:pt x="71" y="157"/>
                </a:lnTo>
                <a:close/>
                <a:moveTo>
                  <a:pt x="66" y="170"/>
                </a:moveTo>
                <a:lnTo>
                  <a:pt x="66" y="170"/>
                </a:lnTo>
                <a:lnTo>
                  <a:pt x="71" y="170"/>
                </a:lnTo>
                <a:lnTo>
                  <a:pt x="71" y="202"/>
                </a:lnTo>
                <a:lnTo>
                  <a:pt x="71" y="202"/>
                </a:lnTo>
                <a:lnTo>
                  <a:pt x="65" y="200"/>
                </a:lnTo>
                <a:lnTo>
                  <a:pt x="61" y="199"/>
                </a:lnTo>
                <a:lnTo>
                  <a:pt x="57" y="195"/>
                </a:lnTo>
                <a:lnTo>
                  <a:pt x="56" y="189"/>
                </a:lnTo>
                <a:lnTo>
                  <a:pt x="56" y="189"/>
                </a:lnTo>
                <a:lnTo>
                  <a:pt x="56" y="184"/>
                </a:lnTo>
                <a:lnTo>
                  <a:pt x="57" y="179"/>
                </a:lnTo>
                <a:lnTo>
                  <a:pt x="61" y="173"/>
                </a:lnTo>
                <a:lnTo>
                  <a:pt x="66" y="170"/>
                </a:lnTo>
                <a:lnTo>
                  <a:pt x="66" y="170"/>
                </a:lnTo>
                <a:close/>
                <a:moveTo>
                  <a:pt x="71" y="68"/>
                </a:moveTo>
                <a:lnTo>
                  <a:pt x="71" y="68"/>
                </a:lnTo>
                <a:lnTo>
                  <a:pt x="65" y="65"/>
                </a:lnTo>
                <a:lnTo>
                  <a:pt x="60" y="62"/>
                </a:lnTo>
                <a:lnTo>
                  <a:pt x="54" y="61"/>
                </a:lnTo>
                <a:lnTo>
                  <a:pt x="47" y="61"/>
                </a:lnTo>
                <a:lnTo>
                  <a:pt x="34" y="8"/>
                </a:lnTo>
                <a:lnTo>
                  <a:pt x="34" y="8"/>
                </a:lnTo>
                <a:lnTo>
                  <a:pt x="31" y="4"/>
                </a:lnTo>
                <a:lnTo>
                  <a:pt x="29" y="1"/>
                </a:lnTo>
                <a:lnTo>
                  <a:pt x="24" y="0"/>
                </a:lnTo>
                <a:lnTo>
                  <a:pt x="19" y="0"/>
                </a:lnTo>
                <a:lnTo>
                  <a:pt x="19" y="0"/>
                </a:lnTo>
                <a:lnTo>
                  <a:pt x="15" y="1"/>
                </a:lnTo>
                <a:lnTo>
                  <a:pt x="12" y="5"/>
                </a:lnTo>
                <a:lnTo>
                  <a:pt x="10" y="9"/>
                </a:lnTo>
                <a:lnTo>
                  <a:pt x="11" y="15"/>
                </a:lnTo>
                <a:lnTo>
                  <a:pt x="24" y="66"/>
                </a:lnTo>
                <a:lnTo>
                  <a:pt x="24" y="66"/>
                </a:lnTo>
                <a:lnTo>
                  <a:pt x="19" y="70"/>
                </a:lnTo>
                <a:lnTo>
                  <a:pt x="15" y="74"/>
                </a:lnTo>
                <a:lnTo>
                  <a:pt x="11" y="78"/>
                </a:lnTo>
                <a:lnTo>
                  <a:pt x="7" y="84"/>
                </a:lnTo>
                <a:lnTo>
                  <a:pt x="6" y="91"/>
                </a:lnTo>
                <a:lnTo>
                  <a:pt x="4" y="96"/>
                </a:lnTo>
                <a:lnTo>
                  <a:pt x="4" y="104"/>
                </a:lnTo>
                <a:lnTo>
                  <a:pt x="6" y="111"/>
                </a:lnTo>
                <a:lnTo>
                  <a:pt x="6" y="111"/>
                </a:lnTo>
                <a:lnTo>
                  <a:pt x="12" y="138"/>
                </a:lnTo>
                <a:lnTo>
                  <a:pt x="12" y="138"/>
                </a:lnTo>
                <a:lnTo>
                  <a:pt x="12" y="138"/>
                </a:lnTo>
                <a:lnTo>
                  <a:pt x="12" y="142"/>
                </a:lnTo>
                <a:lnTo>
                  <a:pt x="12" y="146"/>
                </a:lnTo>
                <a:lnTo>
                  <a:pt x="10" y="149"/>
                </a:lnTo>
                <a:lnTo>
                  <a:pt x="8" y="152"/>
                </a:lnTo>
                <a:lnTo>
                  <a:pt x="3" y="156"/>
                </a:lnTo>
                <a:lnTo>
                  <a:pt x="0" y="157"/>
                </a:lnTo>
                <a:lnTo>
                  <a:pt x="6" y="175"/>
                </a:lnTo>
                <a:lnTo>
                  <a:pt x="71" y="157"/>
                </a:lnTo>
                <a:lnTo>
                  <a:pt x="71" y="68"/>
                </a:lnTo>
                <a:close/>
              </a:path>
            </a:pathLst>
          </a:custGeom>
          <a:solidFill>
            <a:srgbClr val="FF8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70" name="Freeform 170"/>
          <p:cNvSpPr>
            <a:spLocks noEditPoints="1"/>
          </p:cNvSpPr>
          <p:nvPr/>
        </p:nvSpPr>
        <p:spPr bwMode="auto">
          <a:xfrm>
            <a:off x="3299930" y="1004321"/>
            <a:ext cx="369792" cy="455494"/>
          </a:xfrm>
          <a:custGeom>
            <a:avLst/>
            <a:gdLst>
              <a:gd name="T0" fmla="*/ 164 w 233"/>
              <a:gd name="T1" fmla="*/ 0 h 287"/>
              <a:gd name="T2" fmla="*/ 233 w 233"/>
              <a:gd name="T3" fmla="*/ 248 h 287"/>
              <a:gd name="T4" fmla="*/ 216 w 233"/>
              <a:gd name="T5" fmla="*/ 280 h 287"/>
              <a:gd name="T6" fmla="*/ 164 w 233"/>
              <a:gd name="T7" fmla="*/ 226 h 287"/>
              <a:gd name="T8" fmla="*/ 179 w 233"/>
              <a:gd name="T9" fmla="*/ 218 h 287"/>
              <a:gd name="T10" fmla="*/ 194 w 233"/>
              <a:gd name="T11" fmla="*/ 191 h 287"/>
              <a:gd name="T12" fmla="*/ 194 w 233"/>
              <a:gd name="T13" fmla="*/ 157 h 287"/>
              <a:gd name="T14" fmla="*/ 178 w 233"/>
              <a:gd name="T15" fmla="*/ 148 h 287"/>
              <a:gd name="T16" fmla="*/ 164 w 233"/>
              <a:gd name="T17" fmla="*/ 118 h 287"/>
              <a:gd name="T18" fmla="*/ 167 w 233"/>
              <a:gd name="T19" fmla="*/ 210 h 287"/>
              <a:gd name="T20" fmla="*/ 180 w 233"/>
              <a:gd name="T21" fmla="*/ 175 h 287"/>
              <a:gd name="T22" fmla="*/ 175 w 233"/>
              <a:gd name="T23" fmla="*/ 160 h 287"/>
              <a:gd name="T24" fmla="*/ 164 w 233"/>
              <a:gd name="T25" fmla="*/ 160 h 287"/>
              <a:gd name="T26" fmla="*/ 133 w 233"/>
              <a:gd name="T27" fmla="*/ 14 h 287"/>
              <a:gd name="T28" fmla="*/ 164 w 233"/>
              <a:gd name="T29" fmla="*/ 118 h 287"/>
              <a:gd name="T30" fmla="*/ 136 w 233"/>
              <a:gd name="T31" fmla="*/ 111 h 287"/>
              <a:gd name="T32" fmla="*/ 133 w 233"/>
              <a:gd name="T33" fmla="*/ 287 h 287"/>
              <a:gd name="T34" fmla="*/ 140 w 233"/>
              <a:gd name="T35" fmla="*/ 224 h 287"/>
              <a:gd name="T36" fmla="*/ 164 w 233"/>
              <a:gd name="T37" fmla="*/ 287 h 287"/>
              <a:gd name="T38" fmla="*/ 153 w 233"/>
              <a:gd name="T39" fmla="*/ 201 h 287"/>
              <a:gd name="T40" fmla="*/ 156 w 233"/>
              <a:gd name="T41" fmla="*/ 210 h 287"/>
              <a:gd name="T42" fmla="*/ 164 w 233"/>
              <a:gd name="T43" fmla="*/ 160 h 287"/>
              <a:gd name="T44" fmla="*/ 96 w 233"/>
              <a:gd name="T45" fmla="*/ 0 h 287"/>
              <a:gd name="T46" fmla="*/ 133 w 233"/>
              <a:gd name="T47" fmla="*/ 110 h 287"/>
              <a:gd name="T48" fmla="*/ 103 w 233"/>
              <a:gd name="T49" fmla="*/ 115 h 287"/>
              <a:gd name="T50" fmla="*/ 96 w 233"/>
              <a:gd name="T51" fmla="*/ 287 h 287"/>
              <a:gd name="T52" fmla="*/ 132 w 233"/>
              <a:gd name="T53" fmla="*/ 198 h 287"/>
              <a:gd name="T54" fmla="*/ 133 w 233"/>
              <a:gd name="T55" fmla="*/ 218 h 287"/>
              <a:gd name="T56" fmla="*/ 101 w 233"/>
              <a:gd name="T57" fmla="*/ 169 h 287"/>
              <a:gd name="T58" fmla="*/ 96 w 233"/>
              <a:gd name="T59" fmla="*/ 160 h 287"/>
              <a:gd name="T60" fmla="*/ 96 w 233"/>
              <a:gd name="T61" fmla="*/ 133 h 287"/>
              <a:gd name="T62" fmla="*/ 82 w 233"/>
              <a:gd name="T63" fmla="*/ 14 h 287"/>
              <a:gd name="T64" fmla="*/ 96 w 233"/>
              <a:gd name="T65" fmla="*/ 121 h 287"/>
              <a:gd name="T66" fmla="*/ 82 w 233"/>
              <a:gd name="T67" fmla="*/ 50 h 287"/>
              <a:gd name="T68" fmla="*/ 82 w 233"/>
              <a:gd name="T69" fmla="*/ 164 h 287"/>
              <a:gd name="T70" fmla="*/ 96 w 233"/>
              <a:gd name="T71" fmla="*/ 226 h 287"/>
              <a:gd name="T72" fmla="*/ 90 w 233"/>
              <a:gd name="T73" fmla="*/ 144 h 287"/>
              <a:gd name="T74" fmla="*/ 40 w 233"/>
              <a:gd name="T75" fmla="*/ 0 h 287"/>
              <a:gd name="T76" fmla="*/ 27 w 233"/>
              <a:gd name="T77" fmla="*/ 15 h 287"/>
              <a:gd name="T78" fmla="*/ 17 w 233"/>
              <a:gd name="T79" fmla="*/ 31 h 287"/>
              <a:gd name="T80" fmla="*/ 82 w 233"/>
              <a:gd name="T81" fmla="*/ 50 h 287"/>
              <a:gd name="T82" fmla="*/ 61 w 233"/>
              <a:gd name="T83" fmla="*/ 155 h 287"/>
              <a:gd name="T84" fmla="*/ 38 w 233"/>
              <a:gd name="T85" fmla="*/ 160 h 287"/>
              <a:gd name="T86" fmla="*/ 29 w 233"/>
              <a:gd name="T87" fmla="*/ 174 h 287"/>
              <a:gd name="T88" fmla="*/ 40 w 233"/>
              <a:gd name="T89" fmla="*/ 183 h 287"/>
              <a:gd name="T90" fmla="*/ 46 w 233"/>
              <a:gd name="T91" fmla="*/ 179 h 287"/>
              <a:gd name="T92" fmla="*/ 45 w 233"/>
              <a:gd name="T93" fmla="*/ 172 h 287"/>
              <a:gd name="T94" fmla="*/ 57 w 233"/>
              <a:gd name="T95" fmla="*/ 164 h 287"/>
              <a:gd name="T96" fmla="*/ 48 w 233"/>
              <a:gd name="T97" fmla="*/ 195 h 287"/>
              <a:gd name="T98" fmla="*/ 41 w 233"/>
              <a:gd name="T99" fmla="*/ 233 h 287"/>
              <a:gd name="T100" fmla="*/ 53 w 233"/>
              <a:gd name="T101" fmla="*/ 244 h 287"/>
              <a:gd name="T102" fmla="*/ 60 w 233"/>
              <a:gd name="T103" fmla="*/ 236 h 287"/>
              <a:gd name="T104" fmla="*/ 73 w 233"/>
              <a:gd name="T105" fmla="*/ 179 h 287"/>
              <a:gd name="T106" fmla="*/ 40 w 233"/>
              <a:gd name="T107" fmla="*/ 287 h 287"/>
              <a:gd name="T108" fmla="*/ 13 w 233"/>
              <a:gd name="T109" fmla="*/ 275 h 287"/>
              <a:gd name="T110" fmla="*/ 0 w 233"/>
              <a:gd name="T111" fmla="*/ 39 h 287"/>
              <a:gd name="T112" fmla="*/ 13 w 233"/>
              <a:gd name="T113" fmla="*/ 12 h 287"/>
              <a:gd name="T114" fmla="*/ 40 w 233"/>
              <a:gd name="T11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3" h="287">
                <a:moveTo>
                  <a:pt x="164" y="0"/>
                </a:moveTo>
                <a:lnTo>
                  <a:pt x="233" y="0"/>
                </a:lnTo>
                <a:lnTo>
                  <a:pt x="233" y="14"/>
                </a:lnTo>
                <a:lnTo>
                  <a:pt x="164" y="14"/>
                </a:lnTo>
                <a:lnTo>
                  <a:pt x="164" y="0"/>
                </a:lnTo>
                <a:lnTo>
                  <a:pt x="164" y="0"/>
                </a:lnTo>
                <a:close/>
                <a:moveTo>
                  <a:pt x="164" y="50"/>
                </a:moveTo>
                <a:lnTo>
                  <a:pt x="233" y="50"/>
                </a:lnTo>
                <a:lnTo>
                  <a:pt x="233" y="248"/>
                </a:lnTo>
                <a:lnTo>
                  <a:pt x="233" y="248"/>
                </a:lnTo>
                <a:lnTo>
                  <a:pt x="232" y="256"/>
                </a:lnTo>
                <a:lnTo>
                  <a:pt x="229" y="263"/>
                </a:lnTo>
                <a:lnTo>
                  <a:pt x="226" y="270"/>
                </a:lnTo>
                <a:lnTo>
                  <a:pt x="221" y="275"/>
                </a:lnTo>
                <a:lnTo>
                  <a:pt x="216" y="280"/>
                </a:lnTo>
                <a:lnTo>
                  <a:pt x="209" y="285"/>
                </a:lnTo>
                <a:lnTo>
                  <a:pt x="202" y="286"/>
                </a:lnTo>
                <a:lnTo>
                  <a:pt x="194" y="287"/>
                </a:lnTo>
                <a:lnTo>
                  <a:pt x="164" y="287"/>
                </a:lnTo>
                <a:lnTo>
                  <a:pt x="164" y="226"/>
                </a:lnTo>
                <a:lnTo>
                  <a:pt x="164" y="226"/>
                </a:lnTo>
                <a:lnTo>
                  <a:pt x="168" y="225"/>
                </a:lnTo>
                <a:lnTo>
                  <a:pt x="168" y="225"/>
                </a:lnTo>
                <a:lnTo>
                  <a:pt x="174" y="222"/>
                </a:lnTo>
                <a:lnTo>
                  <a:pt x="179" y="218"/>
                </a:lnTo>
                <a:lnTo>
                  <a:pt x="183" y="213"/>
                </a:lnTo>
                <a:lnTo>
                  <a:pt x="187" y="207"/>
                </a:lnTo>
                <a:lnTo>
                  <a:pt x="187" y="207"/>
                </a:lnTo>
                <a:lnTo>
                  <a:pt x="191" y="199"/>
                </a:lnTo>
                <a:lnTo>
                  <a:pt x="194" y="191"/>
                </a:lnTo>
                <a:lnTo>
                  <a:pt x="195" y="183"/>
                </a:lnTo>
                <a:lnTo>
                  <a:pt x="195" y="175"/>
                </a:lnTo>
                <a:lnTo>
                  <a:pt x="195" y="175"/>
                </a:lnTo>
                <a:lnTo>
                  <a:pt x="195" y="163"/>
                </a:lnTo>
                <a:lnTo>
                  <a:pt x="194" y="157"/>
                </a:lnTo>
                <a:lnTo>
                  <a:pt x="191" y="155"/>
                </a:lnTo>
                <a:lnTo>
                  <a:pt x="189" y="151"/>
                </a:lnTo>
                <a:lnTo>
                  <a:pt x="186" y="149"/>
                </a:lnTo>
                <a:lnTo>
                  <a:pt x="182" y="148"/>
                </a:lnTo>
                <a:lnTo>
                  <a:pt x="178" y="148"/>
                </a:lnTo>
                <a:lnTo>
                  <a:pt x="178" y="148"/>
                </a:lnTo>
                <a:lnTo>
                  <a:pt x="171" y="149"/>
                </a:lnTo>
                <a:lnTo>
                  <a:pt x="164" y="152"/>
                </a:lnTo>
                <a:lnTo>
                  <a:pt x="172" y="117"/>
                </a:lnTo>
                <a:lnTo>
                  <a:pt x="164" y="118"/>
                </a:lnTo>
                <a:lnTo>
                  <a:pt x="164" y="50"/>
                </a:lnTo>
                <a:lnTo>
                  <a:pt x="164" y="50"/>
                </a:lnTo>
                <a:close/>
                <a:moveTo>
                  <a:pt x="164" y="211"/>
                </a:moveTo>
                <a:lnTo>
                  <a:pt x="164" y="211"/>
                </a:lnTo>
                <a:lnTo>
                  <a:pt x="167" y="210"/>
                </a:lnTo>
                <a:lnTo>
                  <a:pt x="170" y="207"/>
                </a:lnTo>
                <a:lnTo>
                  <a:pt x="175" y="199"/>
                </a:lnTo>
                <a:lnTo>
                  <a:pt x="175" y="199"/>
                </a:lnTo>
                <a:lnTo>
                  <a:pt x="179" y="187"/>
                </a:lnTo>
                <a:lnTo>
                  <a:pt x="180" y="175"/>
                </a:lnTo>
                <a:lnTo>
                  <a:pt x="180" y="175"/>
                </a:lnTo>
                <a:lnTo>
                  <a:pt x="179" y="165"/>
                </a:lnTo>
                <a:lnTo>
                  <a:pt x="178" y="163"/>
                </a:lnTo>
                <a:lnTo>
                  <a:pt x="175" y="160"/>
                </a:lnTo>
                <a:lnTo>
                  <a:pt x="175" y="160"/>
                </a:lnTo>
                <a:lnTo>
                  <a:pt x="172" y="159"/>
                </a:lnTo>
                <a:lnTo>
                  <a:pt x="172" y="159"/>
                </a:lnTo>
                <a:lnTo>
                  <a:pt x="167" y="159"/>
                </a:lnTo>
                <a:lnTo>
                  <a:pt x="167" y="159"/>
                </a:lnTo>
                <a:lnTo>
                  <a:pt x="164" y="160"/>
                </a:lnTo>
                <a:lnTo>
                  <a:pt x="164" y="211"/>
                </a:lnTo>
                <a:close/>
                <a:moveTo>
                  <a:pt x="133" y="0"/>
                </a:moveTo>
                <a:lnTo>
                  <a:pt x="164" y="0"/>
                </a:lnTo>
                <a:lnTo>
                  <a:pt x="164" y="14"/>
                </a:lnTo>
                <a:lnTo>
                  <a:pt x="133" y="14"/>
                </a:lnTo>
                <a:lnTo>
                  <a:pt x="133" y="0"/>
                </a:lnTo>
                <a:lnTo>
                  <a:pt x="133" y="0"/>
                </a:lnTo>
                <a:close/>
                <a:moveTo>
                  <a:pt x="133" y="50"/>
                </a:moveTo>
                <a:lnTo>
                  <a:pt x="164" y="50"/>
                </a:lnTo>
                <a:lnTo>
                  <a:pt x="164" y="118"/>
                </a:lnTo>
                <a:lnTo>
                  <a:pt x="149" y="119"/>
                </a:lnTo>
                <a:lnTo>
                  <a:pt x="133" y="192"/>
                </a:lnTo>
                <a:lnTo>
                  <a:pt x="133" y="122"/>
                </a:lnTo>
                <a:lnTo>
                  <a:pt x="136" y="111"/>
                </a:lnTo>
                <a:lnTo>
                  <a:pt x="136" y="111"/>
                </a:lnTo>
                <a:lnTo>
                  <a:pt x="133" y="110"/>
                </a:lnTo>
                <a:lnTo>
                  <a:pt x="133" y="50"/>
                </a:lnTo>
                <a:lnTo>
                  <a:pt x="133" y="50"/>
                </a:lnTo>
                <a:close/>
                <a:moveTo>
                  <a:pt x="164" y="287"/>
                </a:moveTo>
                <a:lnTo>
                  <a:pt x="133" y="287"/>
                </a:lnTo>
                <a:lnTo>
                  <a:pt x="133" y="218"/>
                </a:lnTo>
                <a:lnTo>
                  <a:pt x="133" y="218"/>
                </a:lnTo>
                <a:lnTo>
                  <a:pt x="137" y="222"/>
                </a:lnTo>
                <a:lnTo>
                  <a:pt x="137" y="222"/>
                </a:lnTo>
                <a:lnTo>
                  <a:pt x="140" y="224"/>
                </a:lnTo>
                <a:lnTo>
                  <a:pt x="143" y="226"/>
                </a:lnTo>
                <a:lnTo>
                  <a:pt x="152" y="228"/>
                </a:lnTo>
                <a:lnTo>
                  <a:pt x="152" y="228"/>
                </a:lnTo>
                <a:lnTo>
                  <a:pt x="164" y="226"/>
                </a:lnTo>
                <a:lnTo>
                  <a:pt x="164" y="287"/>
                </a:lnTo>
                <a:lnTo>
                  <a:pt x="164" y="287"/>
                </a:lnTo>
                <a:close/>
                <a:moveTo>
                  <a:pt x="164" y="160"/>
                </a:moveTo>
                <a:lnTo>
                  <a:pt x="164" y="160"/>
                </a:lnTo>
                <a:lnTo>
                  <a:pt x="163" y="161"/>
                </a:lnTo>
                <a:lnTo>
                  <a:pt x="153" y="201"/>
                </a:lnTo>
                <a:lnTo>
                  <a:pt x="153" y="201"/>
                </a:lnTo>
                <a:lnTo>
                  <a:pt x="153" y="205"/>
                </a:lnTo>
                <a:lnTo>
                  <a:pt x="153" y="205"/>
                </a:lnTo>
                <a:lnTo>
                  <a:pt x="153" y="207"/>
                </a:lnTo>
                <a:lnTo>
                  <a:pt x="156" y="210"/>
                </a:lnTo>
                <a:lnTo>
                  <a:pt x="159" y="211"/>
                </a:lnTo>
                <a:lnTo>
                  <a:pt x="161" y="211"/>
                </a:lnTo>
                <a:lnTo>
                  <a:pt x="161" y="211"/>
                </a:lnTo>
                <a:lnTo>
                  <a:pt x="164" y="211"/>
                </a:lnTo>
                <a:lnTo>
                  <a:pt x="164" y="160"/>
                </a:lnTo>
                <a:close/>
                <a:moveTo>
                  <a:pt x="96" y="0"/>
                </a:moveTo>
                <a:lnTo>
                  <a:pt x="133" y="0"/>
                </a:lnTo>
                <a:lnTo>
                  <a:pt x="133" y="14"/>
                </a:lnTo>
                <a:lnTo>
                  <a:pt x="96" y="14"/>
                </a:lnTo>
                <a:lnTo>
                  <a:pt x="96" y="0"/>
                </a:lnTo>
                <a:lnTo>
                  <a:pt x="96" y="0"/>
                </a:lnTo>
                <a:close/>
                <a:moveTo>
                  <a:pt x="96" y="50"/>
                </a:moveTo>
                <a:lnTo>
                  <a:pt x="133" y="50"/>
                </a:lnTo>
                <a:lnTo>
                  <a:pt x="133" y="110"/>
                </a:lnTo>
                <a:lnTo>
                  <a:pt x="133" y="110"/>
                </a:lnTo>
                <a:lnTo>
                  <a:pt x="124" y="109"/>
                </a:lnTo>
                <a:lnTo>
                  <a:pt x="124" y="109"/>
                </a:lnTo>
                <a:lnTo>
                  <a:pt x="117" y="110"/>
                </a:lnTo>
                <a:lnTo>
                  <a:pt x="110" y="111"/>
                </a:lnTo>
                <a:lnTo>
                  <a:pt x="103" y="115"/>
                </a:lnTo>
                <a:lnTo>
                  <a:pt x="96" y="121"/>
                </a:lnTo>
                <a:lnTo>
                  <a:pt x="96" y="50"/>
                </a:lnTo>
                <a:lnTo>
                  <a:pt x="96" y="50"/>
                </a:lnTo>
                <a:close/>
                <a:moveTo>
                  <a:pt x="133" y="287"/>
                </a:moveTo>
                <a:lnTo>
                  <a:pt x="96" y="287"/>
                </a:lnTo>
                <a:lnTo>
                  <a:pt x="96" y="226"/>
                </a:lnTo>
                <a:lnTo>
                  <a:pt x="111" y="226"/>
                </a:lnTo>
                <a:lnTo>
                  <a:pt x="133" y="122"/>
                </a:lnTo>
                <a:lnTo>
                  <a:pt x="133" y="192"/>
                </a:lnTo>
                <a:lnTo>
                  <a:pt x="132" y="198"/>
                </a:lnTo>
                <a:lnTo>
                  <a:pt x="132" y="198"/>
                </a:lnTo>
                <a:lnTo>
                  <a:pt x="132" y="207"/>
                </a:lnTo>
                <a:lnTo>
                  <a:pt x="132" y="207"/>
                </a:lnTo>
                <a:lnTo>
                  <a:pt x="132" y="213"/>
                </a:lnTo>
                <a:lnTo>
                  <a:pt x="133" y="218"/>
                </a:lnTo>
                <a:lnTo>
                  <a:pt x="133" y="287"/>
                </a:lnTo>
                <a:lnTo>
                  <a:pt x="133" y="287"/>
                </a:lnTo>
                <a:close/>
                <a:moveTo>
                  <a:pt x="96" y="186"/>
                </a:moveTo>
                <a:lnTo>
                  <a:pt x="101" y="169"/>
                </a:lnTo>
                <a:lnTo>
                  <a:pt x="101" y="169"/>
                </a:lnTo>
                <a:lnTo>
                  <a:pt x="96" y="168"/>
                </a:lnTo>
                <a:lnTo>
                  <a:pt x="96" y="186"/>
                </a:lnTo>
                <a:lnTo>
                  <a:pt x="96" y="186"/>
                </a:lnTo>
                <a:close/>
                <a:moveTo>
                  <a:pt x="96" y="160"/>
                </a:moveTo>
                <a:lnTo>
                  <a:pt x="96" y="160"/>
                </a:lnTo>
                <a:lnTo>
                  <a:pt x="102" y="163"/>
                </a:lnTo>
                <a:lnTo>
                  <a:pt x="111" y="119"/>
                </a:lnTo>
                <a:lnTo>
                  <a:pt x="111" y="119"/>
                </a:lnTo>
                <a:lnTo>
                  <a:pt x="105" y="125"/>
                </a:lnTo>
                <a:lnTo>
                  <a:pt x="96" y="133"/>
                </a:lnTo>
                <a:lnTo>
                  <a:pt x="96" y="160"/>
                </a:lnTo>
                <a:close/>
                <a:moveTo>
                  <a:pt x="82" y="0"/>
                </a:moveTo>
                <a:lnTo>
                  <a:pt x="96" y="0"/>
                </a:lnTo>
                <a:lnTo>
                  <a:pt x="96" y="14"/>
                </a:lnTo>
                <a:lnTo>
                  <a:pt x="82" y="14"/>
                </a:lnTo>
                <a:lnTo>
                  <a:pt x="82" y="0"/>
                </a:lnTo>
                <a:lnTo>
                  <a:pt x="82" y="0"/>
                </a:lnTo>
                <a:close/>
                <a:moveTo>
                  <a:pt x="82" y="50"/>
                </a:moveTo>
                <a:lnTo>
                  <a:pt x="96" y="50"/>
                </a:lnTo>
                <a:lnTo>
                  <a:pt x="96" y="121"/>
                </a:lnTo>
                <a:lnTo>
                  <a:pt x="96" y="121"/>
                </a:lnTo>
                <a:lnTo>
                  <a:pt x="96" y="122"/>
                </a:lnTo>
                <a:lnTo>
                  <a:pt x="96" y="122"/>
                </a:lnTo>
                <a:lnTo>
                  <a:pt x="82" y="137"/>
                </a:lnTo>
                <a:lnTo>
                  <a:pt x="82" y="50"/>
                </a:lnTo>
                <a:lnTo>
                  <a:pt x="82" y="50"/>
                </a:lnTo>
                <a:close/>
                <a:moveTo>
                  <a:pt x="96" y="287"/>
                </a:moveTo>
                <a:lnTo>
                  <a:pt x="82" y="287"/>
                </a:lnTo>
                <a:lnTo>
                  <a:pt x="82" y="164"/>
                </a:lnTo>
                <a:lnTo>
                  <a:pt x="82" y="164"/>
                </a:lnTo>
                <a:lnTo>
                  <a:pt x="90" y="165"/>
                </a:lnTo>
                <a:lnTo>
                  <a:pt x="96" y="168"/>
                </a:lnTo>
                <a:lnTo>
                  <a:pt x="96" y="186"/>
                </a:lnTo>
                <a:lnTo>
                  <a:pt x="88" y="226"/>
                </a:lnTo>
                <a:lnTo>
                  <a:pt x="96" y="226"/>
                </a:lnTo>
                <a:lnTo>
                  <a:pt x="96" y="287"/>
                </a:lnTo>
                <a:lnTo>
                  <a:pt x="96" y="287"/>
                </a:lnTo>
                <a:close/>
                <a:moveTo>
                  <a:pt x="96" y="133"/>
                </a:moveTo>
                <a:lnTo>
                  <a:pt x="96" y="133"/>
                </a:lnTo>
                <a:lnTo>
                  <a:pt x="90" y="144"/>
                </a:lnTo>
                <a:lnTo>
                  <a:pt x="83" y="157"/>
                </a:lnTo>
                <a:lnTo>
                  <a:pt x="83" y="157"/>
                </a:lnTo>
                <a:lnTo>
                  <a:pt x="96" y="160"/>
                </a:lnTo>
                <a:lnTo>
                  <a:pt x="96" y="133"/>
                </a:lnTo>
                <a:close/>
                <a:moveTo>
                  <a:pt x="40" y="0"/>
                </a:moveTo>
                <a:lnTo>
                  <a:pt x="82" y="0"/>
                </a:lnTo>
                <a:lnTo>
                  <a:pt x="82" y="14"/>
                </a:lnTo>
                <a:lnTo>
                  <a:pt x="36" y="14"/>
                </a:lnTo>
                <a:lnTo>
                  <a:pt x="36" y="14"/>
                </a:lnTo>
                <a:lnTo>
                  <a:pt x="27" y="15"/>
                </a:lnTo>
                <a:lnTo>
                  <a:pt x="22" y="19"/>
                </a:lnTo>
                <a:lnTo>
                  <a:pt x="18" y="25"/>
                </a:lnTo>
                <a:lnTo>
                  <a:pt x="17" y="31"/>
                </a:lnTo>
                <a:lnTo>
                  <a:pt x="17" y="31"/>
                </a:lnTo>
                <a:lnTo>
                  <a:pt x="17" y="31"/>
                </a:lnTo>
                <a:lnTo>
                  <a:pt x="18" y="39"/>
                </a:lnTo>
                <a:lnTo>
                  <a:pt x="22" y="45"/>
                </a:lnTo>
                <a:lnTo>
                  <a:pt x="27" y="49"/>
                </a:lnTo>
                <a:lnTo>
                  <a:pt x="36" y="50"/>
                </a:lnTo>
                <a:lnTo>
                  <a:pt x="82" y="50"/>
                </a:lnTo>
                <a:lnTo>
                  <a:pt x="82" y="137"/>
                </a:lnTo>
                <a:lnTo>
                  <a:pt x="82" y="137"/>
                </a:lnTo>
                <a:lnTo>
                  <a:pt x="69" y="155"/>
                </a:lnTo>
                <a:lnTo>
                  <a:pt x="69" y="155"/>
                </a:lnTo>
                <a:lnTo>
                  <a:pt x="61" y="155"/>
                </a:lnTo>
                <a:lnTo>
                  <a:pt x="61" y="155"/>
                </a:lnTo>
                <a:lnTo>
                  <a:pt x="48" y="156"/>
                </a:lnTo>
                <a:lnTo>
                  <a:pt x="42" y="157"/>
                </a:lnTo>
                <a:lnTo>
                  <a:pt x="38" y="160"/>
                </a:lnTo>
                <a:lnTo>
                  <a:pt x="38" y="160"/>
                </a:lnTo>
                <a:lnTo>
                  <a:pt x="34" y="163"/>
                </a:lnTo>
                <a:lnTo>
                  <a:pt x="31" y="167"/>
                </a:lnTo>
                <a:lnTo>
                  <a:pt x="29" y="169"/>
                </a:lnTo>
                <a:lnTo>
                  <a:pt x="29" y="174"/>
                </a:lnTo>
                <a:lnTo>
                  <a:pt x="29" y="174"/>
                </a:lnTo>
                <a:lnTo>
                  <a:pt x="29" y="178"/>
                </a:lnTo>
                <a:lnTo>
                  <a:pt x="31" y="180"/>
                </a:lnTo>
                <a:lnTo>
                  <a:pt x="31" y="180"/>
                </a:lnTo>
                <a:lnTo>
                  <a:pt x="34" y="182"/>
                </a:lnTo>
                <a:lnTo>
                  <a:pt x="40" y="183"/>
                </a:lnTo>
                <a:lnTo>
                  <a:pt x="40" y="183"/>
                </a:lnTo>
                <a:lnTo>
                  <a:pt x="42" y="183"/>
                </a:lnTo>
                <a:lnTo>
                  <a:pt x="45" y="182"/>
                </a:lnTo>
                <a:lnTo>
                  <a:pt x="45" y="182"/>
                </a:lnTo>
                <a:lnTo>
                  <a:pt x="46" y="179"/>
                </a:lnTo>
                <a:lnTo>
                  <a:pt x="48" y="178"/>
                </a:lnTo>
                <a:lnTo>
                  <a:pt x="48" y="178"/>
                </a:lnTo>
                <a:lnTo>
                  <a:pt x="46" y="174"/>
                </a:lnTo>
                <a:lnTo>
                  <a:pt x="46" y="174"/>
                </a:lnTo>
                <a:lnTo>
                  <a:pt x="45" y="172"/>
                </a:lnTo>
                <a:lnTo>
                  <a:pt x="45" y="172"/>
                </a:lnTo>
                <a:lnTo>
                  <a:pt x="48" y="168"/>
                </a:lnTo>
                <a:lnTo>
                  <a:pt x="52" y="165"/>
                </a:lnTo>
                <a:lnTo>
                  <a:pt x="52" y="165"/>
                </a:lnTo>
                <a:lnTo>
                  <a:pt x="57" y="164"/>
                </a:lnTo>
                <a:lnTo>
                  <a:pt x="64" y="164"/>
                </a:lnTo>
                <a:lnTo>
                  <a:pt x="64" y="164"/>
                </a:lnTo>
                <a:lnTo>
                  <a:pt x="54" y="182"/>
                </a:lnTo>
                <a:lnTo>
                  <a:pt x="54" y="182"/>
                </a:lnTo>
                <a:lnTo>
                  <a:pt x="48" y="195"/>
                </a:lnTo>
                <a:lnTo>
                  <a:pt x="44" y="207"/>
                </a:lnTo>
                <a:lnTo>
                  <a:pt x="41" y="218"/>
                </a:lnTo>
                <a:lnTo>
                  <a:pt x="41" y="228"/>
                </a:lnTo>
                <a:lnTo>
                  <a:pt x="41" y="228"/>
                </a:lnTo>
                <a:lnTo>
                  <a:pt x="41" y="233"/>
                </a:lnTo>
                <a:lnTo>
                  <a:pt x="42" y="237"/>
                </a:lnTo>
                <a:lnTo>
                  <a:pt x="45" y="240"/>
                </a:lnTo>
                <a:lnTo>
                  <a:pt x="49" y="243"/>
                </a:lnTo>
                <a:lnTo>
                  <a:pt x="49" y="243"/>
                </a:lnTo>
                <a:lnTo>
                  <a:pt x="53" y="244"/>
                </a:lnTo>
                <a:lnTo>
                  <a:pt x="61" y="244"/>
                </a:lnTo>
                <a:lnTo>
                  <a:pt x="61" y="244"/>
                </a:lnTo>
                <a:lnTo>
                  <a:pt x="60" y="240"/>
                </a:lnTo>
                <a:lnTo>
                  <a:pt x="60" y="236"/>
                </a:lnTo>
                <a:lnTo>
                  <a:pt x="60" y="236"/>
                </a:lnTo>
                <a:lnTo>
                  <a:pt x="61" y="221"/>
                </a:lnTo>
                <a:lnTo>
                  <a:pt x="61" y="221"/>
                </a:lnTo>
                <a:lnTo>
                  <a:pt x="64" y="207"/>
                </a:lnTo>
                <a:lnTo>
                  <a:pt x="68" y="194"/>
                </a:lnTo>
                <a:lnTo>
                  <a:pt x="73" y="179"/>
                </a:lnTo>
                <a:lnTo>
                  <a:pt x="80" y="164"/>
                </a:lnTo>
                <a:lnTo>
                  <a:pt x="80" y="164"/>
                </a:lnTo>
                <a:lnTo>
                  <a:pt x="82" y="164"/>
                </a:lnTo>
                <a:lnTo>
                  <a:pt x="82" y="287"/>
                </a:lnTo>
                <a:lnTo>
                  <a:pt x="40" y="287"/>
                </a:lnTo>
                <a:lnTo>
                  <a:pt x="40" y="287"/>
                </a:lnTo>
                <a:lnTo>
                  <a:pt x="31" y="286"/>
                </a:lnTo>
                <a:lnTo>
                  <a:pt x="25" y="285"/>
                </a:lnTo>
                <a:lnTo>
                  <a:pt x="18" y="280"/>
                </a:lnTo>
                <a:lnTo>
                  <a:pt x="13" y="275"/>
                </a:lnTo>
                <a:lnTo>
                  <a:pt x="7" y="270"/>
                </a:lnTo>
                <a:lnTo>
                  <a:pt x="4" y="263"/>
                </a:lnTo>
                <a:lnTo>
                  <a:pt x="2" y="256"/>
                </a:lnTo>
                <a:lnTo>
                  <a:pt x="0" y="248"/>
                </a:lnTo>
                <a:lnTo>
                  <a:pt x="0" y="39"/>
                </a:lnTo>
                <a:lnTo>
                  <a:pt x="0" y="39"/>
                </a:lnTo>
                <a:lnTo>
                  <a:pt x="2" y="31"/>
                </a:lnTo>
                <a:lnTo>
                  <a:pt x="4" y="25"/>
                </a:lnTo>
                <a:lnTo>
                  <a:pt x="7" y="18"/>
                </a:lnTo>
                <a:lnTo>
                  <a:pt x="13" y="12"/>
                </a:lnTo>
                <a:lnTo>
                  <a:pt x="18" y="7"/>
                </a:lnTo>
                <a:lnTo>
                  <a:pt x="25" y="4"/>
                </a:lnTo>
                <a:lnTo>
                  <a:pt x="31" y="2"/>
                </a:lnTo>
                <a:lnTo>
                  <a:pt x="40" y="0"/>
                </a:lnTo>
                <a:lnTo>
                  <a:pt x="40" y="0"/>
                </a:lnTo>
                <a:close/>
              </a:path>
            </a:pathLst>
          </a:custGeom>
          <a:solidFill>
            <a:srgbClr val="F246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71" name="Freeform 171"/>
          <p:cNvSpPr>
            <a:spLocks noEditPoints="1"/>
          </p:cNvSpPr>
          <p:nvPr/>
        </p:nvSpPr>
        <p:spPr bwMode="auto">
          <a:xfrm>
            <a:off x="2388943" y="1482034"/>
            <a:ext cx="561829" cy="565003"/>
          </a:xfrm>
          <a:custGeom>
            <a:avLst/>
            <a:gdLst>
              <a:gd name="T0" fmla="*/ 337 w 354"/>
              <a:gd name="T1" fmla="*/ 299 h 356"/>
              <a:gd name="T2" fmla="*/ 352 w 354"/>
              <a:gd name="T3" fmla="*/ 91 h 356"/>
              <a:gd name="T4" fmla="*/ 339 w 354"/>
              <a:gd name="T5" fmla="*/ 154 h 356"/>
              <a:gd name="T6" fmla="*/ 333 w 354"/>
              <a:gd name="T7" fmla="*/ 150 h 356"/>
              <a:gd name="T8" fmla="*/ 333 w 354"/>
              <a:gd name="T9" fmla="*/ 206 h 356"/>
              <a:gd name="T10" fmla="*/ 289 w 354"/>
              <a:gd name="T11" fmla="*/ 221 h 356"/>
              <a:gd name="T12" fmla="*/ 306 w 354"/>
              <a:gd name="T13" fmla="*/ 244 h 356"/>
              <a:gd name="T14" fmla="*/ 283 w 354"/>
              <a:gd name="T15" fmla="*/ 267 h 356"/>
              <a:gd name="T16" fmla="*/ 306 w 354"/>
              <a:gd name="T17" fmla="*/ 338 h 356"/>
              <a:gd name="T18" fmla="*/ 283 w 354"/>
              <a:gd name="T19" fmla="*/ 59 h 356"/>
              <a:gd name="T20" fmla="*/ 317 w 354"/>
              <a:gd name="T21" fmla="*/ 59 h 356"/>
              <a:gd name="T22" fmla="*/ 271 w 354"/>
              <a:gd name="T23" fmla="*/ 47 h 356"/>
              <a:gd name="T24" fmla="*/ 263 w 354"/>
              <a:gd name="T25" fmla="*/ 12 h 356"/>
              <a:gd name="T26" fmla="*/ 272 w 354"/>
              <a:gd name="T27" fmla="*/ 223 h 356"/>
              <a:gd name="T28" fmla="*/ 283 w 354"/>
              <a:gd name="T29" fmla="*/ 68 h 356"/>
              <a:gd name="T30" fmla="*/ 272 w 354"/>
              <a:gd name="T31" fmla="*/ 264 h 356"/>
              <a:gd name="T32" fmla="*/ 274 w 354"/>
              <a:gd name="T33" fmla="*/ 356 h 356"/>
              <a:gd name="T34" fmla="*/ 263 w 354"/>
              <a:gd name="T35" fmla="*/ 28 h 356"/>
              <a:gd name="T36" fmla="*/ 259 w 354"/>
              <a:gd name="T37" fmla="*/ 50 h 356"/>
              <a:gd name="T38" fmla="*/ 236 w 354"/>
              <a:gd name="T39" fmla="*/ 50 h 356"/>
              <a:gd name="T40" fmla="*/ 230 w 354"/>
              <a:gd name="T41" fmla="*/ 28 h 356"/>
              <a:gd name="T42" fmla="*/ 263 w 354"/>
              <a:gd name="T43" fmla="*/ 68 h 356"/>
              <a:gd name="T44" fmla="*/ 263 w 354"/>
              <a:gd name="T45" fmla="*/ 231 h 356"/>
              <a:gd name="T46" fmla="*/ 228 w 354"/>
              <a:gd name="T47" fmla="*/ 269 h 356"/>
              <a:gd name="T48" fmla="*/ 228 w 354"/>
              <a:gd name="T49" fmla="*/ 216 h 356"/>
              <a:gd name="T50" fmla="*/ 263 w 354"/>
              <a:gd name="T51" fmla="*/ 348 h 356"/>
              <a:gd name="T52" fmla="*/ 228 w 354"/>
              <a:gd name="T53" fmla="*/ 28 h 356"/>
              <a:gd name="T54" fmla="*/ 225 w 354"/>
              <a:gd name="T55" fmla="*/ 49 h 356"/>
              <a:gd name="T56" fmla="*/ 228 w 354"/>
              <a:gd name="T57" fmla="*/ 4 h 356"/>
              <a:gd name="T58" fmla="*/ 179 w 354"/>
              <a:gd name="T59" fmla="*/ 68 h 356"/>
              <a:gd name="T60" fmla="*/ 228 w 354"/>
              <a:gd name="T61" fmla="*/ 216 h 356"/>
              <a:gd name="T62" fmla="*/ 228 w 354"/>
              <a:gd name="T63" fmla="*/ 299 h 356"/>
              <a:gd name="T64" fmla="*/ 133 w 354"/>
              <a:gd name="T65" fmla="*/ 43 h 356"/>
              <a:gd name="T66" fmla="*/ 126 w 354"/>
              <a:gd name="T67" fmla="*/ 4 h 356"/>
              <a:gd name="T68" fmla="*/ 179 w 354"/>
              <a:gd name="T69" fmla="*/ 68 h 356"/>
              <a:gd name="T70" fmla="*/ 179 w 354"/>
              <a:gd name="T71" fmla="*/ 242 h 356"/>
              <a:gd name="T72" fmla="*/ 171 w 354"/>
              <a:gd name="T73" fmla="*/ 162 h 356"/>
              <a:gd name="T74" fmla="*/ 115 w 354"/>
              <a:gd name="T75" fmla="*/ 31 h 356"/>
              <a:gd name="T76" fmla="*/ 123 w 354"/>
              <a:gd name="T77" fmla="*/ 50 h 356"/>
              <a:gd name="T78" fmla="*/ 100 w 354"/>
              <a:gd name="T79" fmla="*/ 43 h 356"/>
              <a:gd name="T80" fmla="*/ 90 w 354"/>
              <a:gd name="T81" fmla="*/ 12 h 356"/>
              <a:gd name="T82" fmla="*/ 126 w 354"/>
              <a:gd name="T83" fmla="*/ 96 h 356"/>
              <a:gd name="T84" fmla="*/ 90 w 354"/>
              <a:gd name="T85" fmla="*/ 256 h 356"/>
              <a:gd name="T86" fmla="*/ 126 w 354"/>
              <a:gd name="T87" fmla="*/ 162 h 356"/>
              <a:gd name="T88" fmla="*/ 90 w 354"/>
              <a:gd name="T89" fmla="*/ 348 h 356"/>
              <a:gd name="T90" fmla="*/ 79 w 354"/>
              <a:gd name="T91" fmla="*/ 39 h 356"/>
              <a:gd name="T92" fmla="*/ 71 w 354"/>
              <a:gd name="T93" fmla="*/ 20 h 356"/>
              <a:gd name="T94" fmla="*/ 90 w 354"/>
              <a:gd name="T95" fmla="*/ 162 h 356"/>
              <a:gd name="T96" fmla="*/ 90 w 354"/>
              <a:gd name="T97" fmla="*/ 68 h 356"/>
              <a:gd name="T98" fmla="*/ 81 w 354"/>
              <a:gd name="T99" fmla="*/ 264 h 356"/>
              <a:gd name="T100" fmla="*/ 84 w 354"/>
              <a:gd name="T101" fmla="*/ 353 h 356"/>
              <a:gd name="T102" fmla="*/ 37 w 354"/>
              <a:gd name="T103" fmla="*/ 59 h 356"/>
              <a:gd name="T104" fmla="*/ 71 w 354"/>
              <a:gd name="T105" fmla="*/ 20 h 356"/>
              <a:gd name="T106" fmla="*/ 54 w 354"/>
              <a:gd name="T107" fmla="*/ 227 h 356"/>
              <a:gd name="T108" fmla="*/ 50 w 354"/>
              <a:gd name="T109" fmla="*/ 257 h 356"/>
              <a:gd name="T110" fmla="*/ 16 w 354"/>
              <a:gd name="T111" fmla="*/ 299 h 356"/>
              <a:gd name="T112" fmla="*/ 71 w 354"/>
              <a:gd name="T113" fmla="*/ 68 h 356"/>
              <a:gd name="T114" fmla="*/ 49 w 354"/>
              <a:gd name="T115" fmla="*/ 345 h 356"/>
              <a:gd name="T116" fmla="*/ 20 w 354"/>
              <a:gd name="T117" fmla="*/ 150 h 356"/>
              <a:gd name="T118" fmla="*/ 16 w 354"/>
              <a:gd name="T119" fmla="*/ 154 h 356"/>
              <a:gd name="T120" fmla="*/ 0 w 354"/>
              <a:gd name="T121" fmla="*/ 95 h 356"/>
              <a:gd name="T122" fmla="*/ 16 w 354"/>
              <a:gd name="T123" fmla="*/ 96 h 356"/>
              <a:gd name="T124" fmla="*/ 16 w 354"/>
              <a:gd name="T125" fmla="*/ 21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4" h="356">
                <a:moveTo>
                  <a:pt x="337" y="299"/>
                </a:moveTo>
                <a:lnTo>
                  <a:pt x="337" y="210"/>
                </a:lnTo>
                <a:lnTo>
                  <a:pt x="337" y="210"/>
                </a:lnTo>
                <a:lnTo>
                  <a:pt x="340" y="215"/>
                </a:lnTo>
                <a:lnTo>
                  <a:pt x="341" y="222"/>
                </a:lnTo>
                <a:lnTo>
                  <a:pt x="341" y="299"/>
                </a:lnTo>
                <a:lnTo>
                  <a:pt x="337" y="299"/>
                </a:lnTo>
                <a:lnTo>
                  <a:pt x="337" y="299"/>
                </a:lnTo>
                <a:close/>
                <a:moveTo>
                  <a:pt x="337" y="154"/>
                </a:moveTo>
                <a:lnTo>
                  <a:pt x="337" y="96"/>
                </a:lnTo>
                <a:lnTo>
                  <a:pt x="337" y="96"/>
                </a:lnTo>
                <a:lnTo>
                  <a:pt x="339" y="95"/>
                </a:lnTo>
                <a:lnTo>
                  <a:pt x="348" y="91"/>
                </a:lnTo>
                <a:lnTo>
                  <a:pt x="348" y="91"/>
                </a:lnTo>
                <a:lnTo>
                  <a:pt x="350" y="91"/>
                </a:lnTo>
                <a:lnTo>
                  <a:pt x="352" y="91"/>
                </a:lnTo>
                <a:lnTo>
                  <a:pt x="354" y="93"/>
                </a:lnTo>
                <a:lnTo>
                  <a:pt x="354" y="95"/>
                </a:lnTo>
                <a:lnTo>
                  <a:pt x="354" y="142"/>
                </a:lnTo>
                <a:lnTo>
                  <a:pt x="354" y="142"/>
                </a:lnTo>
                <a:lnTo>
                  <a:pt x="352" y="147"/>
                </a:lnTo>
                <a:lnTo>
                  <a:pt x="350" y="149"/>
                </a:lnTo>
                <a:lnTo>
                  <a:pt x="348" y="150"/>
                </a:lnTo>
                <a:lnTo>
                  <a:pt x="339" y="154"/>
                </a:lnTo>
                <a:lnTo>
                  <a:pt x="339" y="154"/>
                </a:lnTo>
                <a:lnTo>
                  <a:pt x="337" y="154"/>
                </a:lnTo>
                <a:lnTo>
                  <a:pt x="337" y="154"/>
                </a:lnTo>
                <a:close/>
                <a:moveTo>
                  <a:pt x="337" y="96"/>
                </a:moveTo>
                <a:lnTo>
                  <a:pt x="337" y="154"/>
                </a:lnTo>
                <a:lnTo>
                  <a:pt x="337" y="154"/>
                </a:lnTo>
                <a:lnTo>
                  <a:pt x="335" y="153"/>
                </a:lnTo>
                <a:lnTo>
                  <a:pt x="333" y="150"/>
                </a:lnTo>
                <a:lnTo>
                  <a:pt x="333" y="103"/>
                </a:lnTo>
                <a:lnTo>
                  <a:pt x="333" y="103"/>
                </a:lnTo>
                <a:lnTo>
                  <a:pt x="335" y="99"/>
                </a:lnTo>
                <a:lnTo>
                  <a:pt x="337" y="96"/>
                </a:lnTo>
                <a:lnTo>
                  <a:pt x="337" y="96"/>
                </a:lnTo>
                <a:close/>
                <a:moveTo>
                  <a:pt x="337" y="210"/>
                </a:moveTo>
                <a:lnTo>
                  <a:pt x="337" y="210"/>
                </a:lnTo>
                <a:lnTo>
                  <a:pt x="333" y="206"/>
                </a:lnTo>
                <a:lnTo>
                  <a:pt x="329" y="202"/>
                </a:lnTo>
                <a:lnTo>
                  <a:pt x="324" y="199"/>
                </a:lnTo>
                <a:lnTo>
                  <a:pt x="317" y="199"/>
                </a:lnTo>
                <a:lnTo>
                  <a:pt x="317" y="68"/>
                </a:lnTo>
                <a:lnTo>
                  <a:pt x="283" y="68"/>
                </a:lnTo>
                <a:lnTo>
                  <a:pt x="283" y="221"/>
                </a:lnTo>
                <a:lnTo>
                  <a:pt x="283" y="221"/>
                </a:lnTo>
                <a:lnTo>
                  <a:pt x="289" y="221"/>
                </a:lnTo>
                <a:lnTo>
                  <a:pt x="293" y="222"/>
                </a:lnTo>
                <a:lnTo>
                  <a:pt x="297" y="225"/>
                </a:lnTo>
                <a:lnTo>
                  <a:pt x="299" y="227"/>
                </a:lnTo>
                <a:lnTo>
                  <a:pt x="302" y="230"/>
                </a:lnTo>
                <a:lnTo>
                  <a:pt x="305" y="234"/>
                </a:lnTo>
                <a:lnTo>
                  <a:pt x="306" y="239"/>
                </a:lnTo>
                <a:lnTo>
                  <a:pt x="306" y="244"/>
                </a:lnTo>
                <a:lnTo>
                  <a:pt x="306" y="244"/>
                </a:lnTo>
                <a:lnTo>
                  <a:pt x="306" y="248"/>
                </a:lnTo>
                <a:lnTo>
                  <a:pt x="305" y="253"/>
                </a:lnTo>
                <a:lnTo>
                  <a:pt x="302" y="257"/>
                </a:lnTo>
                <a:lnTo>
                  <a:pt x="299" y="260"/>
                </a:lnTo>
                <a:lnTo>
                  <a:pt x="297" y="262"/>
                </a:lnTo>
                <a:lnTo>
                  <a:pt x="293" y="265"/>
                </a:lnTo>
                <a:lnTo>
                  <a:pt x="289" y="267"/>
                </a:lnTo>
                <a:lnTo>
                  <a:pt x="283" y="267"/>
                </a:lnTo>
                <a:lnTo>
                  <a:pt x="283" y="299"/>
                </a:lnTo>
                <a:lnTo>
                  <a:pt x="337" y="299"/>
                </a:lnTo>
                <a:lnTo>
                  <a:pt x="337" y="210"/>
                </a:lnTo>
                <a:lnTo>
                  <a:pt x="337" y="210"/>
                </a:lnTo>
                <a:close/>
                <a:moveTo>
                  <a:pt x="283" y="356"/>
                </a:moveTo>
                <a:lnTo>
                  <a:pt x="283" y="314"/>
                </a:lnTo>
                <a:lnTo>
                  <a:pt x="306" y="314"/>
                </a:lnTo>
                <a:lnTo>
                  <a:pt x="306" y="338"/>
                </a:lnTo>
                <a:lnTo>
                  <a:pt x="306" y="338"/>
                </a:lnTo>
                <a:lnTo>
                  <a:pt x="305" y="345"/>
                </a:lnTo>
                <a:lnTo>
                  <a:pt x="301" y="350"/>
                </a:lnTo>
                <a:lnTo>
                  <a:pt x="295" y="355"/>
                </a:lnTo>
                <a:lnTo>
                  <a:pt x="289" y="356"/>
                </a:lnTo>
                <a:lnTo>
                  <a:pt x="283" y="356"/>
                </a:lnTo>
                <a:lnTo>
                  <a:pt x="283" y="356"/>
                </a:lnTo>
                <a:close/>
                <a:moveTo>
                  <a:pt x="283" y="59"/>
                </a:moveTo>
                <a:lnTo>
                  <a:pt x="283" y="20"/>
                </a:lnTo>
                <a:lnTo>
                  <a:pt x="283" y="20"/>
                </a:lnTo>
                <a:lnTo>
                  <a:pt x="298" y="30"/>
                </a:lnTo>
                <a:lnTo>
                  <a:pt x="309" y="38"/>
                </a:lnTo>
                <a:lnTo>
                  <a:pt x="313" y="43"/>
                </a:lnTo>
                <a:lnTo>
                  <a:pt x="316" y="49"/>
                </a:lnTo>
                <a:lnTo>
                  <a:pt x="317" y="54"/>
                </a:lnTo>
                <a:lnTo>
                  <a:pt x="317" y="59"/>
                </a:lnTo>
                <a:lnTo>
                  <a:pt x="283" y="59"/>
                </a:lnTo>
                <a:close/>
                <a:moveTo>
                  <a:pt x="283" y="20"/>
                </a:moveTo>
                <a:lnTo>
                  <a:pt x="283" y="59"/>
                </a:lnTo>
                <a:lnTo>
                  <a:pt x="263" y="59"/>
                </a:lnTo>
                <a:lnTo>
                  <a:pt x="263" y="50"/>
                </a:lnTo>
                <a:lnTo>
                  <a:pt x="263" y="50"/>
                </a:lnTo>
                <a:lnTo>
                  <a:pt x="268" y="50"/>
                </a:lnTo>
                <a:lnTo>
                  <a:pt x="271" y="47"/>
                </a:lnTo>
                <a:lnTo>
                  <a:pt x="274" y="43"/>
                </a:lnTo>
                <a:lnTo>
                  <a:pt x="275" y="39"/>
                </a:lnTo>
                <a:lnTo>
                  <a:pt x="275" y="39"/>
                </a:lnTo>
                <a:lnTo>
                  <a:pt x="274" y="35"/>
                </a:lnTo>
                <a:lnTo>
                  <a:pt x="271" y="31"/>
                </a:lnTo>
                <a:lnTo>
                  <a:pt x="268" y="28"/>
                </a:lnTo>
                <a:lnTo>
                  <a:pt x="263" y="28"/>
                </a:lnTo>
                <a:lnTo>
                  <a:pt x="263" y="12"/>
                </a:lnTo>
                <a:lnTo>
                  <a:pt x="263" y="12"/>
                </a:lnTo>
                <a:lnTo>
                  <a:pt x="283" y="20"/>
                </a:lnTo>
                <a:lnTo>
                  <a:pt x="283" y="20"/>
                </a:lnTo>
                <a:close/>
                <a:moveTo>
                  <a:pt x="283" y="68"/>
                </a:moveTo>
                <a:lnTo>
                  <a:pt x="283" y="221"/>
                </a:lnTo>
                <a:lnTo>
                  <a:pt x="283" y="221"/>
                </a:lnTo>
                <a:lnTo>
                  <a:pt x="278" y="221"/>
                </a:lnTo>
                <a:lnTo>
                  <a:pt x="272" y="223"/>
                </a:lnTo>
                <a:lnTo>
                  <a:pt x="267" y="227"/>
                </a:lnTo>
                <a:lnTo>
                  <a:pt x="263" y="231"/>
                </a:lnTo>
                <a:lnTo>
                  <a:pt x="263" y="162"/>
                </a:lnTo>
                <a:lnTo>
                  <a:pt x="272" y="162"/>
                </a:lnTo>
                <a:lnTo>
                  <a:pt x="272" y="96"/>
                </a:lnTo>
                <a:lnTo>
                  <a:pt x="263" y="96"/>
                </a:lnTo>
                <a:lnTo>
                  <a:pt x="263" y="68"/>
                </a:lnTo>
                <a:lnTo>
                  <a:pt x="283" y="68"/>
                </a:lnTo>
                <a:lnTo>
                  <a:pt x="283" y="68"/>
                </a:lnTo>
                <a:close/>
                <a:moveTo>
                  <a:pt x="283" y="267"/>
                </a:moveTo>
                <a:lnTo>
                  <a:pt x="283" y="299"/>
                </a:lnTo>
                <a:lnTo>
                  <a:pt x="263" y="299"/>
                </a:lnTo>
                <a:lnTo>
                  <a:pt x="263" y="256"/>
                </a:lnTo>
                <a:lnTo>
                  <a:pt x="263" y="256"/>
                </a:lnTo>
                <a:lnTo>
                  <a:pt x="267" y="260"/>
                </a:lnTo>
                <a:lnTo>
                  <a:pt x="272" y="264"/>
                </a:lnTo>
                <a:lnTo>
                  <a:pt x="278" y="267"/>
                </a:lnTo>
                <a:lnTo>
                  <a:pt x="283" y="267"/>
                </a:lnTo>
                <a:lnTo>
                  <a:pt x="283" y="267"/>
                </a:lnTo>
                <a:close/>
                <a:moveTo>
                  <a:pt x="283" y="314"/>
                </a:moveTo>
                <a:lnTo>
                  <a:pt x="283" y="356"/>
                </a:lnTo>
                <a:lnTo>
                  <a:pt x="278" y="356"/>
                </a:lnTo>
                <a:lnTo>
                  <a:pt x="278" y="356"/>
                </a:lnTo>
                <a:lnTo>
                  <a:pt x="274" y="356"/>
                </a:lnTo>
                <a:lnTo>
                  <a:pt x="270" y="353"/>
                </a:lnTo>
                <a:lnTo>
                  <a:pt x="267" y="352"/>
                </a:lnTo>
                <a:lnTo>
                  <a:pt x="263" y="348"/>
                </a:lnTo>
                <a:lnTo>
                  <a:pt x="263" y="314"/>
                </a:lnTo>
                <a:lnTo>
                  <a:pt x="283" y="314"/>
                </a:lnTo>
                <a:close/>
                <a:moveTo>
                  <a:pt x="263" y="12"/>
                </a:moveTo>
                <a:lnTo>
                  <a:pt x="263" y="28"/>
                </a:lnTo>
                <a:lnTo>
                  <a:pt x="263" y="28"/>
                </a:lnTo>
                <a:lnTo>
                  <a:pt x="259" y="28"/>
                </a:lnTo>
                <a:lnTo>
                  <a:pt x="256" y="31"/>
                </a:lnTo>
                <a:lnTo>
                  <a:pt x="253" y="35"/>
                </a:lnTo>
                <a:lnTo>
                  <a:pt x="252" y="39"/>
                </a:lnTo>
                <a:lnTo>
                  <a:pt x="252" y="39"/>
                </a:lnTo>
                <a:lnTo>
                  <a:pt x="253" y="43"/>
                </a:lnTo>
                <a:lnTo>
                  <a:pt x="256" y="47"/>
                </a:lnTo>
                <a:lnTo>
                  <a:pt x="259" y="50"/>
                </a:lnTo>
                <a:lnTo>
                  <a:pt x="263" y="50"/>
                </a:lnTo>
                <a:lnTo>
                  <a:pt x="263" y="59"/>
                </a:lnTo>
                <a:lnTo>
                  <a:pt x="228" y="59"/>
                </a:lnTo>
                <a:lnTo>
                  <a:pt x="228" y="50"/>
                </a:lnTo>
                <a:lnTo>
                  <a:pt x="228" y="50"/>
                </a:lnTo>
                <a:lnTo>
                  <a:pt x="230" y="50"/>
                </a:lnTo>
                <a:lnTo>
                  <a:pt x="230" y="50"/>
                </a:lnTo>
                <a:lnTo>
                  <a:pt x="236" y="50"/>
                </a:lnTo>
                <a:lnTo>
                  <a:pt x="238" y="47"/>
                </a:lnTo>
                <a:lnTo>
                  <a:pt x="241" y="43"/>
                </a:lnTo>
                <a:lnTo>
                  <a:pt x="243" y="39"/>
                </a:lnTo>
                <a:lnTo>
                  <a:pt x="243" y="39"/>
                </a:lnTo>
                <a:lnTo>
                  <a:pt x="241" y="35"/>
                </a:lnTo>
                <a:lnTo>
                  <a:pt x="238" y="31"/>
                </a:lnTo>
                <a:lnTo>
                  <a:pt x="236" y="28"/>
                </a:lnTo>
                <a:lnTo>
                  <a:pt x="230" y="28"/>
                </a:lnTo>
                <a:lnTo>
                  <a:pt x="230" y="28"/>
                </a:lnTo>
                <a:lnTo>
                  <a:pt x="228" y="28"/>
                </a:lnTo>
                <a:lnTo>
                  <a:pt x="228" y="4"/>
                </a:lnTo>
                <a:lnTo>
                  <a:pt x="228" y="4"/>
                </a:lnTo>
                <a:lnTo>
                  <a:pt x="247" y="8"/>
                </a:lnTo>
                <a:lnTo>
                  <a:pt x="263" y="12"/>
                </a:lnTo>
                <a:lnTo>
                  <a:pt x="263" y="12"/>
                </a:lnTo>
                <a:close/>
                <a:moveTo>
                  <a:pt x="263" y="68"/>
                </a:moveTo>
                <a:lnTo>
                  <a:pt x="263" y="96"/>
                </a:lnTo>
                <a:lnTo>
                  <a:pt x="228" y="96"/>
                </a:lnTo>
                <a:lnTo>
                  <a:pt x="228" y="68"/>
                </a:lnTo>
                <a:lnTo>
                  <a:pt x="263" y="68"/>
                </a:lnTo>
                <a:lnTo>
                  <a:pt x="263" y="68"/>
                </a:lnTo>
                <a:close/>
                <a:moveTo>
                  <a:pt x="263" y="162"/>
                </a:moveTo>
                <a:lnTo>
                  <a:pt x="263" y="231"/>
                </a:lnTo>
                <a:lnTo>
                  <a:pt x="263" y="231"/>
                </a:lnTo>
                <a:lnTo>
                  <a:pt x="262" y="237"/>
                </a:lnTo>
                <a:lnTo>
                  <a:pt x="260" y="244"/>
                </a:lnTo>
                <a:lnTo>
                  <a:pt x="260" y="244"/>
                </a:lnTo>
                <a:lnTo>
                  <a:pt x="262" y="250"/>
                </a:lnTo>
                <a:lnTo>
                  <a:pt x="263" y="256"/>
                </a:lnTo>
                <a:lnTo>
                  <a:pt x="263" y="299"/>
                </a:lnTo>
                <a:lnTo>
                  <a:pt x="228" y="299"/>
                </a:lnTo>
                <a:lnTo>
                  <a:pt x="228" y="269"/>
                </a:lnTo>
                <a:lnTo>
                  <a:pt x="229" y="269"/>
                </a:lnTo>
                <a:lnTo>
                  <a:pt x="229" y="253"/>
                </a:lnTo>
                <a:lnTo>
                  <a:pt x="228" y="253"/>
                </a:lnTo>
                <a:lnTo>
                  <a:pt x="228" y="242"/>
                </a:lnTo>
                <a:lnTo>
                  <a:pt x="229" y="242"/>
                </a:lnTo>
                <a:lnTo>
                  <a:pt x="229" y="227"/>
                </a:lnTo>
                <a:lnTo>
                  <a:pt x="228" y="227"/>
                </a:lnTo>
                <a:lnTo>
                  <a:pt x="228" y="216"/>
                </a:lnTo>
                <a:lnTo>
                  <a:pt x="229" y="216"/>
                </a:lnTo>
                <a:lnTo>
                  <a:pt x="229" y="200"/>
                </a:lnTo>
                <a:lnTo>
                  <a:pt x="228" y="200"/>
                </a:lnTo>
                <a:lnTo>
                  <a:pt x="228" y="162"/>
                </a:lnTo>
                <a:lnTo>
                  <a:pt x="263" y="162"/>
                </a:lnTo>
                <a:lnTo>
                  <a:pt x="263" y="162"/>
                </a:lnTo>
                <a:close/>
                <a:moveTo>
                  <a:pt x="263" y="314"/>
                </a:moveTo>
                <a:lnTo>
                  <a:pt x="263" y="348"/>
                </a:lnTo>
                <a:lnTo>
                  <a:pt x="263" y="348"/>
                </a:lnTo>
                <a:lnTo>
                  <a:pt x="262" y="344"/>
                </a:lnTo>
                <a:lnTo>
                  <a:pt x="260" y="338"/>
                </a:lnTo>
                <a:lnTo>
                  <a:pt x="260" y="314"/>
                </a:lnTo>
                <a:lnTo>
                  <a:pt x="263" y="314"/>
                </a:lnTo>
                <a:close/>
                <a:moveTo>
                  <a:pt x="228" y="4"/>
                </a:moveTo>
                <a:lnTo>
                  <a:pt x="228" y="28"/>
                </a:lnTo>
                <a:lnTo>
                  <a:pt x="228" y="28"/>
                </a:lnTo>
                <a:lnTo>
                  <a:pt x="225" y="30"/>
                </a:lnTo>
                <a:lnTo>
                  <a:pt x="222" y="32"/>
                </a:lnTo>
                <a:lnTo>
                  <a:pt x="221" y="35"/>
                </a:lnTo>
                <a:lnTo>
                  <a:pt x="220" y="39"/>
                </a:lnTo>
                <a:lnTo>
                  <a:pt x="220" y="39"/>
                </a:lnTo>
                <a:lnTo>
                  <a:pt x="221" y="43"/>
                </a:lnTo>
                <a:lnTo>
                  <a:pt x="222" y="46"/>
                </a:lnTo>
                <a:lnTo>
                  <a:pt x="225" y="49"/>
                </a:lnTo>
                <a:lnTo>
                  <a:pt x="228" y="50"/>
                </a:lnTo>
                <a:lnTo>
                  <a:pt x="228" y="59"/>
                </a:lnTo>
                <a:lnTo>
                  <a:pt x="179" y="59"/>
                </a:lnTo>
                <a:lnTo>
                  <a:pt x="179" y="0"/>
                </a:lnTo>
                <a:lnTo>
                  <a:pt x="179" y="0"/>
                </a:lnTo>
                <a:lnTo>
                  <a:pt x="203" y="1"/>
                </a:lnTo>
                <a:lnTo>
                  <a:pt x="228" y="4"/>
                </a:lnTo>
                <a:lnTo>
                  <a:pt x="228" y="4"/>
                </a:lnTo>
                <a:close/>
                <a:moveTo>
                  <a:pt x="228" y="68"/>
                </a:moveTo>
                <a:lnTo>
                  <a:pt x="228" y="96"/>
                </a:lnTo>
                <a:lnTo>
                  <a:pt x="183" y="96"/>
                </a:lnTo>
                <a:lnTo>
                  <a:pt x="183" y="162"/>
                </a:lnTo>
                <a:lnTo>
                  <a:pt x="228" y="162"/>
                </a:lnTo>
                <a:lnTo>
                  <a:pt x="228" y="200"/>
                </a:lnTo>
                <a:lnTo>
                  <a:pt x="179" y="200"/>
                </a:lnTo>
                <a:lnTo>
                  <a:pt x="179" y="68"/>
                </a:lnTo>
                <a:lnTo>
                  <a:pt x="228" y="68"/>
                </a:lnTo>
                <a:lnTo>
                  <a:pt x="228" y="68"/>
                </a:lnTo>
                <a:close/>
                <a:moveTo>
                  <a:pt x="228" y="216"/>
                </a:moveTo>
                <a:lnTo>
                  <a:pt x="228" y="227"/>
                </a:lnTo>
                <a:lnTo>
                  <a:pt x="179" y="227"/>
                </a:lnTo>
                <a:lnTo>
                  <a:pt x="179" y="216"/>
                </a:lnTo>
                <a:lnTo>
                  <a:pt x="228" y="216"/>
                </a:lnTo>
                <a:lnTo>
                  <a:pt x="228" y="216"/>
                </a:lnTo>
                <a:close/>
                <a:moveTo>
                  <a:pt x="228" y="242"/>
                </a:moveTo>
                <a:lnTo>
                  <a:pt x="228" y="253"/>
                </a:lnTo>
                <a:lnTo>
                  <a:pt x="179" y="253"/>
                </a:lnTo>
                <a:lnTo>
                  <a:pt x="179" y="242"/>
                </a:lnTo>
                <a:lnTo>
                  <a:pt x="228" y="242"/>
                </a:lnTo>
                <a:lnTo>
                  <a:pt x="228" y="242"/>
                </a:lnTo>
                <a:close/>
                <a:moveTo>
                  <a:pt x="228" y="269"/>
                </a:moveTo>
                <a:lnTo>
                  <a:pt x="228" y="299"/>
                </a:lnTo>
                <a:lnTo>
                  <a:pt x="179" y="299"/>
                </a:lnTo>
                <a:lnTo>
                  <a:pt x="179" y="269"/>
                </a:lnTo>
                <a:lnTo>
                  <a:pt x="228" y="269"/>
                </a:lnTo>
                <a:close/>
                <a:moveTo>
                  <a:pt x="126" y="50"/>
                </a:moveTo>
                <a:lnTo>
                  <a:pt x="126" y="50"/>
                </a:lnTo>
                <a:lnTo>
                  <a:pt x="129" y="49"/>
                </a:lnTo>
                <a:lnTo>
                  <a:pt x="132" y="46"/>
                </a:lnTo>
                <a:lnTo>
                  <a:pt x="133" y="43"/>
                </a:lnTo>
                <a:lnTo>
                  <a:pt x="134" y="39"/>
                </a:lnTo>
                <a:lnTo>
                  <a:pt x="134" y="39"/>
                </a:lnTo>
                <a:lnTo>
                  <a:pt x="133" y="35"/>
                </a:lnTo>
                <a:lnTo>
                  <a:pt x="132" y="32"/>
                </a:lnTo>
                <a:lnTo>
                  <a:pt x="129" y="30"/>
                </a:lnTo>
                <a:lnTo>
                  <a:pt x="126" y="28"/>
                </a:lnTo>
                <a:lnTo>
                  <a:pt x="126" y="4"/>
                </a:lnTo>
                <a:lnTo>
                  <a:pt x="126" y="4"/>
                </a:lnTo>
                <a:lnTo>
                  <a:pt x="150" y="1"/>
                </a:lnTo>
                <a:lnTo>
                  <a:pt x="176" y="0"/>
                </a:lnTo>
                <a:lnTo>
                  <a:pt x="179" y="0"/>
                </a:lnTo>
                <a:lnTo>
                  <a:pt x="179" y="59"/>
                </a:lnTo>
                <a:lnTo>
                  <a:pt x="126" y="59"/>
                </a:lnTo>
                <a:lnTo>
                  <a:pt x="126" y="50"/>
                </a:lnTo>
                <a:lnTo>
                  <a:pt x="126" y="50"/>
                </a:lnTo>
                <a:close/>
                <a:moveTo>
                  <a:pt x="179" y="68"/>
                </a:moveTo>
                <a:lnTo>
                  <a:pt x="179" y="200"/>
                </a:lnTo>
                <a:lnTo>
                  <a:pt x="127" y="200"/>
                </a:lnTo>
                <a:lnTo>
                  <a:pt x="127" y="216"/>
                </a:lnTo>
                <a:lnTo>
                  <a:pt x="179" y="216"/>
                </a:lnTo>
                <a:lnTo>
                  <a:pt x="179" y="227"/>
                </a:lnTo>
                <a:lnTo>
                  <a:pt x="127" y="227"/>
                </a:lnTo>
                <a:lnTo>
                  <a:pt x="127" y="242"/>
                </a:lnTo>
                <a:lnTo>
                  <a:pt x="179" y="242"/>
                </a:lnTo>
                <a:lnTo>
                  <a:pt x="179" y="253"/>
                </a:lnTo>
                <a:lnTo>
                  <a:pt x="127" y="253"/>
                </a:lnTo>
                <a:lnTo>
                  <a:pt x="127" y="269"/>
                </a:lnTo>
                <a:lnTo>
                  <a:pt x="179" y="269"/>
                </a:lnTo>
                <a:lnTo>
                  <a:pt x="179" y="299"/>
                </a:lnTo>
                <a:lnTo>
                  <a:pt x="126" y="299"/>
                </a:lnTo>
                <a:lnTo>
                  <a:pt x="126" y="162"/>
                </a:lnTo>
                <a:lnTo>
                  <a:pt x="171" y="162"/>
                </a:lnTo>
                <a:lnTo>
                  <a:pt x="171" y="96"/>
                </a:lnTo>
                <a:lnTo>
                  <a:pt x="126" y="96"/>
                </a:lnTo>
                <a:lnTo>
                  <a:pt x="126" y="68"/>
                </a:lnTo>
                <a:lnTo>
                  <a:pt x="179" y="68"/>
                </a:lnTo>
                <a:close/>
                <a:moveTo>
                  <a:pt x="123" y="28"/>
                </a:moveTo>
                <a:lnTo>
                  <a:pt x="123" y="28"/>
                </a:lnTo>
                <a:lnTo>
                  <a:pt x="118" y="28"/>
                </a:lnTo>
                <a:lnTo>
                  <a:pt x="115" y="31"/>
                </a:lnTo>
                <a:lnTo>
                  <a:pt x="113" y="35"/>
                </a:lnTo>
                <a:lnTo>
                  <a:pt x="111" y="39"/>
                </a:lnTo>
                <a:lnTo>
                  <a:pt x="111" y="39"/>
                </a:lnTo>
                <a:lnTo>
                  <a:pt x="113" y="43"/>
                </a:lnTo>
                <a:lnTo>
                  <a:pt x="115" y="47"/>
                </a:lnTo>
                <a:lnTo>
                  <a:pt x="118" y="50"/>
                </a:lnTo>
                <a:lnTo>
                  <a:pt x="123" y="50"/>
                </a:lnTo>
                <a:lnTo>
                  <a:pt x="123" y="50"/>
                </a:lnTo>
                <a:lnTo>
                  <a:pt x="126" y="50"/>
                </a:lnTo>
                <a:lnTo>
                  <a:pt x="126" y="59"/>
                </a:lnTo>
                <a:lnTo>
                  <a:pt x="90" y="59"/>
                </a:lnTo>
                <a:lnTo>
                  <a:pt x="90" y="50"/>
                </a:lnTo>
                <a:lnTo>
                  <a:pt x="90" y="50"/>
                </a:lnTo>
                <a:lnTo>
                  <a:pt x="95" y="50"/>
                </a:lnTo>
                <a:lnTo>
                  <a:pt x="98" y="47"/>
                </a:lnTo>
                <a:lnTo>
                  <a:pt x="100" y="43"/>
                </a:lnTo>
                <a:lnTo>
                  <a:pt x="102" y="39"/>
                </a:lnTo>
                <a:lnTo>
                  <a:pt x="102" y="39"/>
                </a:lnTo>
                <a:lnTo>
                  <a:pt x="100" y="35"/>
                </a:lnTo>
                <a:lnTo>
                  <a:pt x="98" y="31"/>
                </a:lnTo>
                <a:lnTo>
                  <a:pt x="95" y="28"/>
                </a:lnTo>
                <a:lnTo>
                  <a:pt x="90" y="28"/>
                </a:lnTo>
                <a:lnTo>
                  <a:pt x="90" y="12"/>
                </a:lnTo>
                <a:lnTo>
                  <a:pt x="90" y="12"/>
                </a:lnTo>
                <a:lnTo>
                  <a:pt x="107" y="8"/>
                </a:lnTo>
                <a:lnTo>
                  <a:pt x="126" y="4"/>
                </a:lnTo>
                <a:lnTo>
                  <a:pt x="126" y="28"/>
                </a:lnTo>
                <a:lnTo>
                  <a:pt x="126" y="28"/>
                </a:lnTo>
                <a:lnTo>
                  <a:pt x="123" y="28"/>
                </a:lnTo>
                <a:lnTo>
                  <a:pt x="123" y="28"/>
                </a:lnTo>
                <a:close/>
                <a:moveTo>
                  <a:pt x="126" y="68"/>
                </a:moveTo>
                <a:lnTo>
                  <a:pt x="126" y="96"/>
                </a:lnTo>
                <a:lnTo>
                  <a:pt x="90" y="96"/>
                </a:lnTo>
                <a:lnTo>
                  <a:pt x="90" y="68"/>
                </a:lnTo>
                <a:lnTo>
                  <a:pt x="126" y="68"/>
                </a:lnTo>
                <a:lnTo>
                  <a:pt x="126" y="68"/>
                </a:lnTo>
                <a:close/>
                <a:moveTo>
                  <a:pt x="126" y="162"/>
                </a:moveTo>
                <a:lnTo>
                  <a:pt x="126" y="299"/>
                </a:lnTo>
                <a:lnTo>
                  <a:pt x="90" y="299"/>
                </a:lnTo>
                <a:lnTo>
                  <a:pt x="90" y="256"/>
                </a:lnTo>
                <a:lnTo>
                  <a:pt x="90" y="256"/>
                </a:lnTo>
                <a:lnTo>
                  <a:pt x="92" y="250"/>
                </a:lnTo>
                <a:lnTo>
                  <a:pt x="94" y="244"/>
                </a:lnTo>
                <a:lnTo>
                  <a:pt x="94" y="244"/>
                </a:lnTo>
                <a:lnTo>
                  <a:pt x="92" y="237"/>
                </a:lnTo>
                <a:lnTo>
                  <a:pt x="90" y="231"/>
                </a:lnTo>
                <a:lnTo>
                  <a:pt x="90" y="162"/>
                </a:lnTo>
                <a:lnTo>
                  <a:pt x="126" y="162"/>
                </a:lnTo>
                <a:lnTo>
                  <a:pt x="126" y="162"/>
                </a:lnTo>
                <a:close/>
                <a:moveTo>
                  <a:pt x="90" y="348"/>
                </a:moveTo>
                <a:lnTo>
                  <a:pt x="90" y="314"/>
                </a:lnTo>
                <a:lnTo>
                  <a:pt x="94" y="314"/>
                </a:lnTo>
                <a:lnTo>
                  <a:pt x="94" y="338"/>
                </a:lnTo>
                <a:lnTo>
                  <a:pt x="94" y="338"/>
                </a:lnTo>
                <a:lnTo>
                  <a:pt x="92" y="344"/>
                </a:lnTo>
                <a:lnTo>
                  <a:pt x="90" y="348"/>
                </a:lnTo>
                <a:lnTo>
                  <a:pt x="90" y="348"/>
                </a:lnTo>
                <a:close/>
                <a:moveTo>
                  <a:pt x="90" y="12"/>
                </a:moveTo>
                <a:lnTo>
                  <a:pt x="90" y="28"/>
                </a:lnTo>
                <a:lnTo>
                  <a:pt x="90" y="28"/>
                </a:lnTo>
                <a:lnTo>
                  <a:pt x="85" y="28"/>
                </a:lnTo>
                <a:lnTo>
                  <a:pt x="83" y="31"/>
                </a:lnTo>
                <a:lnTo>
                  <a:pt x="80" y="35"/>
                </a:lnTo>
                <a:lnTo>
                  <a:pt x="79" y="39"/>
                </a:lnTo>
                <a:lnTo>
                  <a:pt x="79" y="39"/>
                </a:lnTo>
                <a:lnTo>
                  <a:pt x="80" y="43"/>
                </a:lnTo>
                <a:lnTo>
                  <a:pt x="83" y="47"/>
                </a:lnTo>
                <a:lnTo>
                  <a:pt x="85" y="50"/>
                </a:lnTo>
                <a:lnTo>
                  <a:pt x="90" y="50"/>
                </a:lnTo>
                <a:lnTo>
                  <a:pt x="90" y="59"/>
                </a:lnTo>
                <a:lnTo>
                  <a:pt x="71" y="59"/>
                </a:lnTo>
                <a:lnTo>
                  <a:pt x="71" y="20"/>
                </a:lnTo>
                <a:lnTo>
                  <a:pt x="71" y="20"/>
                </a:lnTo>
                <a:lnTo>
                  <a:pt x="90" y="12"/>
                </a:lnTo>
                <a:lnTo>
                  <a:pt x="90" y="12"/>
                </a:lnTo>
                <a:close/>
                <a:moveTo>
                  <a:pt x="90" y="68"/>
                </a:moveTo>
                <a:lnTo>
                  <a:pt x="90" y="96"/>
                </a:lnTo>
                <a:lnTo>
                  <a:pt x="81" y="96"/>
                </a:lnTo>
                <a:lnTo>
                  <a:pt x="81" y="162"/>
                </a:lnTo>
                <a:lnTo>
                  <a:pt x="90" y="162"/>
                </a:lnTo>
                <a:lnTo>
                  <a:pt x="90" y="231"/>
                </a:lnTo>
                <a:lnTo>
                  <a:pt x="90" y="231"/>
                </a:lnTo>
                <a:lnTo>
                  <a:pt x="87" y="227"/>
                </a:lnTo>
                <a:lnTo>
                  <a:pt x="81" y="223"/>
                </a:lnTo>
                <a:lnTo>
                  <a:pt x="76" y="221"/>
                </a:lnTo>
                <a:lnTo>
                  <a:pt x="71" y="221"/>
                </a:lnTo>
                <a:lnTo>
                  <a:pt x="71" y="68"/>
                </a:lnTo>
                <a:lnTo>
                  <a:pt x="90" y="68"/>
                </a:lnTo>
                <a:lnTo>
                  <a:pt x="90" y="68"/>
                </a:lnTo>
                <a:close/>
                <a:moveTo>
                  <a:pt x="90" y="256"/>
                </a:moveTo>
                <a:lnTo>
                  <a:pt x="90" y="299"/>
                </a:lnTo>
                <a:lnTo>
                  <a:pt x="71" y="299"/>
                </a:lnTo>
                <a:lnTo>
                  <a:pt x="71" y="267"/>
                </a:lnTo>
                <a:lnTo>
                  <a:pt x="71" y="267"/>
                </a:lnTo>
                <a:lnTo>
                  <a:pt x="76" y="267"/>
                </a:lnTo>
                <a:lnTo>
                  <a:pt x="81" y="264"/>
                </a:lnTo>
                <a:lnTo>
                  <a:pt x="87" y="260"/>
                </a:lnTo>
                <a:lnTo>
                  <a:pt x="90" y="256"/>
                </a:lnTo>
                <a:lnTo>
                  <a:pt x="90" y="256"/>
                </a:lnTo>
                <a:close/>
                <a:moveTo>
                  <a:pt x="90" y="314"/>
                </a:moveTo>
                <a:lnTo>
                  <a:pt x="90" y="348"/>
                </a:lnTo>
                <a:lnTo>
                  <a:pt x="90" y="348"/>
                </a:lnTo>
                <a:lnTo>
                  <a:pt x="87" y="352"/>
                </a:lnTo>
                <a:lnTo>
                  <a:pt x="84" y="353"/>
                </a:lnTo>
                <a:lnTo>
                  <a:pt x="80" y="356"/>
                </a:lnTo>
                <a:lnTo>
                  <a:pt x="75" y="356"/>
                </a:lnTo>
                <a:lnTo>
                  <a:pt x="71" y="356"/>
                </a:lnTo>
                <a:lnTo>
                  <a:pt x="71" y="314"/>
                </a:lnTo>
                <a:lnTo>
                  <a:pt x="90" y="314"/>
                </a:lnTo>
                <a:close/>
                <a:moveTo>
                  <a:pt x="71" y="20"/>
                </a:moveTo>
                <a:lnTo>
                  <a:pt x="71" y="59"/>
                </a:lnTo>
                <a:lnTo>
                  <a:pt x="37" y="59"/>
                </a:lnTo>
                <a:lnTo>
                  <a:pt x="37" y="59"/>
                </a:lnTo>
                <a:lnTo>
                  <a:pt x="37" y="54"/>
                </a:lnTo>
                <a:lnTo>
                  <a:pt x="38" y="49"/>
                </a:lnTo>
                <a:lnTo>
                  <a:pt x="41" y="43"/>
                </a:lnTo>
                <a:lnTo>
                  <a:pt x="45" y="38"/>
                </a:lnTo>
                <a:lnTo>
                  <a:pt x="56" y="30"/>
                </a:lnTo>
                <a:lnTo>
                  <a:pt x="71" y="20"/>
                </a:lnTo>
                <a:lnTo>
                  <a:pt x="71" y="20"/>
                </a:lnTo>
                <a:close/>
                <a:moveTo>
                  <a:pt x="71" y="68"/>
                </a:moveTo>
                <a:lnTo>
                  <a:pt x="71" y="221"/>
                </a:lnTo>
                <a:lnTo>
                  <a:pt x="71" y="221"/>
                </a:lnTo>
                <a:lnTo>
                  <a:pt x="71" y="221"/>
                </a:lnTo>
                <a:lnTo>
                  <a:pt x="65" y="221"/>
                </a:lnTo>
                <a:lnTo>
                  <a:pt x="61" y="222"/>
                </a:lnTo>
                <a:lnTo>
                  <a:pt x="57" y="225"/>
                </a:lnTo>
                <a:lnTo>
                  <a:pt x="54" y="227"/>
                </a:lnTo>
                <a:lnTo>
                  <a:pt x="50" y="230"/>
                </a:lnTo>
                <a:lnTo>
                  <a:pt x="49" y="234"/>
                </a:lnTo>
                <a:lnTo>
                  <a:pt x="48" y="239"/>
                </a:lnTo>
                <a:lnTo>
                  <a:pt x="48" y="244"/>
                </a:lnTo>
                <a:lnTo>
                  <a:pt x="48" y="244"/>
                </a:lnTo>
                <a:lnTo>
                  <a:pt x="48" y="248"/>
                </a:lnTo>
                <a:lnTo>
                  <a:pt x="49" y="253"/>
                </a:lnTo>
                <a:lnTo>
                  <a:pt x="50" y="257"/>
                </a:lnTo>
                <a:lnTo>
                  <a:pt x="54" y="260"/>
                </a:lnTo>
                <a:lnTo>
                  <a:pt x="57" y="262"/>
                </a:lnTo>
                <a:lnTo>
                  <a:pt x="61" y="265"/>
                </a:lnTo>
                <a:lnTo>
                  <a:pt x="65" y="267"/>
                </a:lnTo>
                <a:lnTo>
                  <a:pt x="71" y="267"/>
                </a:lnTo>
                <a:lnTo>
                  <a:pt x="71" y="267"/>
                </a:lnTo>
                <a:lnTo>
                  <a:pt x="71" y="299"/>
                </a:lnTo>
                <a:lnTo>
                  <a:pt x="16" y="299"/>
                </a:lnTo>
                <a:lnTo>
                  <a:pt x="16" y="210"/>
                </a:lnTo>
                <a:lnTo>
                  <a:pt x="16" y="210"/>
                </a:lnTo>
                <a:lnTo>
                  <a:pt x="20" y="206"/>
                </a:lnTo>
                <a:lnTo>
                  <a:pt x="25" y="202"/>
                </a:lnTo>
                <a:lnTo>
                  <a:pt x="30" y="199"/>
                </a:lnTo>
                <a:lnTo>
                  <a:pt x="37" y="199"/>
                </a:lnTo>
                <a:lnTo>
                  <a:pt x="37" y="68"/>
                </a:lnTo>
                <a:lnTo>
                  <a:pt x="71" y="68"/>
                </a:lnTo>
                <a:lnTo>
                  <a:pt x="71" y="68"/>
                </a:lnTo>
                <a:close/>
                <a:moveTo>
                  <a:pt x="71" y="314"/>
                </a:moveTo>
                <a:lnTo>
                  <a:pt x="71" y="356"/>
                </a:lnTo>
                <a:lnTo>
                  <a:pt x="65" y="356"/>
                </a:lnTo>
                <a:lnTo>
                  <a:pt x="65" y="356"/>
                </a:lnTo>
                <a:lnTo>
                  <a:pt x="58" y="355"/>
                </a:lnTo>
                <a:lnTo>
                  <a:pt x="53" y="350"/>
                </a:lnTo>
                <a:lnTo>
                  <a:pt x="49" y="345"/>
                </a:lnTo>
                <a:lnTo>
                  <a:pt x="48" y="338"/>
                </a:lnTo>
                <a:lnTo>
                  <a:pt x="48" y="314"/>
                </a:lnTo>
                <a:lnTo>
                  <a:pt x="71" y="314"/>
                </a:lnTo>
                <a:lnTo>
                  <a:pt x="71" y="314"/>
                </a:lnTo>
                <a:close/>
                <a:moveTo>
                  <a:pt x="16" y="154"/>
                </a:moveTo>
                <a:lnTo>
                  <a:pt x="16" y="154"/>
                </a:lnTo>
                <a:lnTo>
                  <a:pt x="19" y="153"/>
                </a:lnTo>
                <a:lnTo>
                  <a:pt x="20" y="150"/>
                </a:lnTo>
                <a:lnTo>
                  <a:pt x="20" y="103"/>
                </a:lnTo>
                <a:lnTo>
                  <a:pt x="20" y="103"/>
                </a:lnTo>
                <a:lnTo>
                  <a:pt x="19" y="99"/>
                </a:lnTo>
                <a:lnTo>
                  <a:pt x="16" y="96"/>
                </a:lnTo>
                <a:lnTo>
                  <a:pt x="16" y="154"/>
                </a:lnTo>
                <a:close/>
                <a:moveTo>
                  <a:pt x="16" y="96"/>
                </a:moveTo>
                <a:lnTo>
                  <a:pt x="16" y="154"/>
                </a:lnTo>
                <a:lnTo>
                  <a:pt x="16" y="154"/>
                </a:lnTo>
                <a:lnTo>
                  <a:pt x="15" y="154"/>
                </a:lnTo>
                <a:lnTo>
                  <a:pt x="6" y="150"/>
                </a:lnTo>
                <a:lnTo>
                  <a:pt x="6" y="150"/>
                </a:lnTo>
                <a:lnTo>
                  <a:pt x="4" y="149"/>
                </a:lnTo>
                <a:lnTo>
                  <a:pt x="2" y="147"/>
                </a:lnTo>
                <a:lnTo>
                  <a:pt x="0" y="142"/>
                </a:lnTo>
                <a:lnTo>
                  <a:pt x="0" y="95"/>
                </a:lnTo>
                <a:lnTo>
                  <a:pt x="0" y="95"/>
                </a:lnTo>
                <a:lnTo>
                  <a:pt x="0" y="93"/>
                </a:lnTo>
                <a:lnTo>
                  <a:pt x="2" y="91"/>
                </a:lnTo>
                <a:lnTo>
                  <a:pt x="4" y="91"/>
                </a:lnTo>
                <a:lnTo>
                  <a:pt x="6" y="91"/>
                </a:lnTo>
                <a:lnTo>
                  <a:pt x="15" y="95"/>
                </a:lnTo>
                <a:lnTo>
                  <a:pt x="15" y="95"/>
                </a:lnTo>
                <a:lnTo>
                  <a:pt x="16" y="96"/>
                </a:lnTo>
                <a:lnTo>
                  <a:pt x="16" y="96"/>
                </a:lnTo>
                <a:close/>
                <a:moveTo>
                  <a:pt x="16" y="210"/>
                </a:moveTo>
                <a:lnTo>
                  <a:pt x="16" y="299"/>
                </a:lnTo>
                <a:lnTo>
                  <a:pt x="12" y="299"/>
                </a:lnTo>
                <a:lnTo>
                  <a:pt x="12" y="222"/>
                </a:lnTo>
                <a:lnTo>
                  <a:pt x="12" y="222"/>
                </a:lnTo>
                <a:lnTo>
                  <a:pt x="14" y="215"/>
                </a:lnTo>
                <a:lnTo>
                  <a:pt x="16" y="210"/>
                </a:lnTo>
                <a:lnTo>
                  <a:pt x="16" y="210"/>
                </a:lnTo>
                <a:close/>
              </a:path>
            </a:pathLst>
          </a:custGeom>
          <a:solidFill>
            <a:srgbClr val="F246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72" name="Freeform 172"/>
          <p:cNvSpPr>
            <a:spLocks noEditPoints="1"/>
          </p:cNvSpPr>
          <p:nvPr/>
        </p:nvSpPr>
        <p:spPr bwMode="auto">
          <a:xfrm>
            <a:off x="2804759" y="2207332"/>
            <a:ext cx="633248" cy="482474"/>
          </a:xfrm>
          <a:custGeom>
            <a:avLst/>
            <a:gdLst>
              <a:gd name="T0" fmla="*/ 396 w 399"/>
              <a:gd name="T1" fmla="*/ 285 h 304"/>
              <a:gd name="T2" fmla="*/ 390 w 399"/>
              <a:gd name="T3" fmla="*/ 10 h 304"/>
              <a:gd name="T4" fmla="*/ 349 w 399"/>
              <a:gd name="T5" fmla="*/ 22 h 304"/>
              <a:gd name="T6" fmla="*/ 376 w 399"/>
              <a:gd name="T7" fmla="*/ 48 h 304"/>
              <a:gd name="T8" fmla="*/ 360 w 399"/>
              <a:gd name="T9" fmla="*/ 281 h 304"/>
              <a:gd name="T10" fmla="*/ 304 w 399"/>
              <a:gd name="T11" fmla="*/ 256 h 304"/>
              <a:gd name="T12" fmla="*/ 345 w 399"/>
              <a:gd name="T13" fmla="*/ 42 h 304"/>
              <a:gd name="T14" fmla="*/ 357 w 399"/>
              <a:gd name="T15" fmla="*/ 251 h 304"/>
              <a:gd name="T16" fmla="*/ 254 w 399"/>
              <a:gd name="T17" fmla="*/ 22 h 304"/>
              <a:gd name="T18" fmla="*/ 254 w 399"/>
              <a:gd name="T19" fmla="*/ 304 h 304"/>
              <a:gd name="T20" fmla="*/ 254 w 399"/>
              <a:gd name="T21" fmla="*/ 264 h 304"/>
              <a:gd name="T22" fmla="*/ 277 w 399"/>
              <a:gd name="T23" fmla="*/ 167 h 304"/>
              <a:gd name="T24" fmla="*/ 274 w 399"/>
              <a:gd name="T25" fmla="*/ 133 h 304"/>
              <a:gd name="T26" fmla="*/ 273 w 399"/>
              <a:gd name="T27" fmla="*/ 109 h 304"/>
              <a:gd name="T28" fmla="*/ 254 w 399"/>
              <a:gd name="T29" fmla="*/ 41 h 304"/>
              <a:gd name="T30" fmla="*/ 260 w 399"/>
              <a:gd name="T31" fmla="*/ 171 h 304"/>
              <a:gd name="T32" fmla="*/ 254 w 399"/>
              <a:gd name="T33" fmla="*/ 137 h 304"/>
              <a:gd name="T34" fmla="*/ 257 w 399"/>
              <a:gd name="T35" fmla="*/ 103 h 304"/>
              <a:gd name="T36" fmla="*/ 200 w 399"/>
              <a:gd name="T37" fmla="*/ 0 h 304"/>
              <a:gd name="T38" fmla="*/ 200 w 399"/>
              <a:gd name="T39" fmla="*/ 282 h 304"/>
              <a:gd name="T40" fmla="*/ 241 w 399"/>
              <a:gd name="T41" fmla="*/ 93 h 304"/>
              <a:gd name="T42" fmla="*/ 226 w 399"/>
              <a:gd name="T43" fmla="*/ 121 h 304"/>
              <a:gd name="T44" fmla="*/ 230 w 399"/>
              <a:gd name="T45" fmla="*/ 144 h 304"/>
              <a:gd name="T46" fmla="*/ 232 w 399"/>
              <a:gd name="T47" fmla="*/ 178 h 304"/>
              <a:gd name="T48" fmla="*/ 200 w 399"/>
              <a:gd name="T49" fmla="*/ 186 h 304"/>
              <a:gd name="T50" fmla="*/ 254 w 399"/>
              <a:gd name="T51" fmla="*/ 41 h 304"/>
              <a:gd name="T52" fmla="*/ 242 w 399"/>
              <a:gd name="T53" fmla="*/ 103 h 304"/>
              <a:gd name="T54" fmla="*/ 251 w 399"/>
              <a:gd name="T55" fmla="*/ 128 h 304"/>
              <a:gd name="T56" fmla="*/ 251 w 399"/>
              <a:gd name="T57" fmla="*/ 136 h 304"/>
              <a:gd name="T58" fmla="*/ 246 w 399"/>
              <a:gd name="T59" fmla="*/ 170 h 304"/>
              <a:gd name="T60" fmla="*/ 135 w 399"/>
              <a:gd name="T61" fmla="*/ 22 h 304"/>
              <a:gd name="T62" fmla="*/ 135 w 399"/>
              <a:gd name="T63" fmla="*/ 304 h 304"/>
              <a:gd name="T64" fmla="*/ 173 w 399"/>
              <a:gd name="T65" fmla="*/ 178 h 304"/>
              <a:gd name="T66" fmla="*/ 139 w 399"/>
              <a:gd name="T67" fmla="*/ 213 h 304"/>
              <a:gd name="T68" fmla="*/ 162 w 399"/>
              <a:gd name="T69" fmla="*/ 183 h 304"/>
              <a:gd name="T70" fmla="*/ 148 w 399"/>
              <a:gd name="T71" fmla="*/ 153 h 304"/>
              <a:gd name="T72" fmla="*/ 136 w 399"/>
              <a:gd name="T73" fmla="*/ 126 h 304"/>
              <a:gd name="T74" fmla="*/ 143 w 399"/>
              <a:gd name="T75" fmla="*/ 136 h 304"/>
              <a:gd name="T76" fmla="*/ 150 w 399"/>
              <a:gd name="T77" fmla="*/ 122 h 304"/>
              <a:gd name="T78" fmla="*/ 200 w 399"/>
              <a:gd name="T79" fmla="*/ 41 h 304"/>
              <a:gd name="T80" fmla="*/ 147 w 399"/>
              <a:gd name="T81" fmla="*/ 193 h 304"/>
              <a:gd name="T82" fmla="*/ 139 w 399"/>
              <a:gd name="T83" fmla="*/ 164 h 304"/>
              <a:gd name="T84" fmla="*/ 25 w 399"/>
              <a:gd name="T85" fmla="*/ 2 h 304"/>
              <a:gd name="T86" fmla="*/ 0 w 399"/>
              <a:gd name="T87" fmla="*/ 273 h 304"/>
              <a:gd name="T88" fmla="*/ 25 w 399"/>
              <a:gd name="T89" fmla="*/ 304 h 304"/>
              <a:gd name="T90" fmla="*/ 40 w 399"/>
              <a:gd name="T91" fmla="*/ 281 h 304"/>
              <a:gd name="T92" fmla="*/ 24 w 399"/>
              <a:gd name="T93" fmla="*/ 48 h 304"/>
              <a:gd name="T94" fmla="*/ 50 w 399"/>
              <a:gd name="T95" fmla="*/ 22 h 304"/>
              <a:gd name="T96" fmla="*/ 124 w 399"/>
              <a:gd name="T97" fmla="*/ 125 h 304"/>
              <a:gd name="T98" fmla="*/ 106 w 399"/>
              <a:gd name="T99" fmla="*/ 175 h 304"/>
              <a:gd name="T100" fmla="*/ 117 w 399"/>
              <a:gd name="T101" fmla="*/ 209 h 304"/>
              <a:gd name="T102" fmla="*/ 54 w 399"/>
              <a:gd name="T103" fmla="*/ 262 h 304"/>
              <a:gd name="T104" fmla="*/ 43 w 399"/>
              <a:gd name="T105" fmla="*/ 53 h 304"/>
              <a:gd name="T106" fmla="*/ 135 w 399"/>
              <a:gd name="T107" fmla="*/ 156 h 304"/>
              <a:gd name="T108" fmla="*/ 131 w 399"/>
              <a:gd name="T109" fmla="*/ 176 h 304"/>
              <a:gd name="T110" fmla="*/ 128 w 399"/>
              <a:gd name="T111" fmla="*/ 199 h 304"/>
              <a:gd name="T112" fmla="*/ 127 w 399"/>
              <a:gd name="T113" fmla="*/ 137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9" h="304">
                <a:moveTo>
                  <a:pt x="368" y="304"/>
                </a:moveTo>
                <a:lnTo>
                  <a:pt x="368" y="304"/>
                </a:lnTo>
                <a:lnTo>
                  <a:pt x="373" y="304"/>
                </a:lnTo>
                <a:lnTo>
                  <a:pt x="380" y="302"/>
                </a:lnTo>
                <a:lnTo>
                  <a:pt x="385" y="298"/>
                </a:lnTo>
                <a:lnTo>
                  <a:pt x="390" y="294"/>
                </a:lnTo>
                <a:lnTo>
                  <a:pt x="394" y="290"/>
                </a:lnTo>
                <a:lnTo>
                  <a:pt x="396" y="285"/>
                </a:lnTo>
                <a:lnTo>
                  <a:pt x="399" y="279"/>
                </a:lnTo>
                <a:lnTo>
                  <a:pt x="399" y="273"/>
                </a:lnTo>
                <a:lnTo>
                  <a:pt x="399" y="33"/>
                </a:lnTo>
                <a:lnTo>
                  <a:pt x="399" y="33"/>
                </a:lnTo>
                <a:lnTo>
                  <a:pt x="399" y="26"/>
                </a:lnTo>
                <a:lnTo>
                  <a:pt x="396" y="21"/>
                </a:lnTo>
                <a:lnTo>
                  <a:pt x="394" y="15"/>
                </a:lnTo>
                <a:lnTo>
                  <a:pt x="390" y="10"/>
                </a:lnTo>
                <a:lnTo>
                  <a:pt x="385" y="6"/>
                </a:lnTo>
                <a:lnTo>
                  <a:pt x="380" y="3"/>
                </a:lnTo>
                <a:lnTo>
                  <a:pt x="373" y="2"/>
                </a:lnTo>
                <a:lnTo>
                  <a:pt x="368" y="0"/>
                </a:lnTo>
                <a:lnTo>
                  <a:pt x="304" y="0"/>
                </a:lnTo>
                <a:lnTo>
                  <a:pt x="304" y="22"/>
                </a:lnTo>
                <a:lnTo>
                  <a:pt x="349" y="22"/>
                </a:lnTo>
                <a:lnTo>
                  <a:pt x="349" y="22"/>
                </a:lnTo>
                <a:lnTo>
                  <a:pt x="354" y="22"/>
                </a:lnTo>
                <a:lnTo>
                  <a:pt x="360" y="25"/>
                </a:lnTo>
                <a:lnTo>
                  <a:pt x="364" y="26"/>
                </a:lnTo>
                <a:lnTo>
                  <a:pt x="368" y="30"/>
                </a:lnTo>
                <a:lnTo>
                  <a:pt x="371" y="34"/>
                </a:lnTo>
                <a:lnTo>
                  <a:pt x="373" y="38"/>
                </a:lnTo>
                <a:lnTo>
                  <a:pt x="375" y="42"/>
                </a:lnTo>
                <a:lnTo>
                  <a:pt x="376" y="48"/>
                </a:lnTo>
                <a:lnTo>
                  <a:pt x="376" y="256"/>
                </a:lnTo>
                <a:lnTo>
                  <a:pt x="376" y="256"/>
                </a:lnTo>
                <a:lnTo>
                  <a:pt x="375" y="262"/>
                </a:lnTo>
                <a:lnTo>
                  <a:pt x="373" y="267"/>
                </a:lnTo>
                <a:lnTo>
                  <a:pt x="371" y="271"/>
                </a:lnTo>
                <a:lnTo>
                  <a:pt x="368" y="275"/>
                </a:lnTo>
                <a:lnTo>
                  <a:pt x="364" y="278"/>
                </a:lnTo>
                <a:lnTo>
                  <a:pt x="360" y="281"/>
                </a:lnTo>
                <a:lnTo>
                  <a:pt x="354" y="282"/>
                </a:lnTo>
                <a:lnTo>
                  <a:pt x="349" y="282"/>
                </a:lnTo>
                <a:lnTo>
                  <a:pt x="304" y="282"/>
                </a:lnTo>
                <a:lnTo>
                  <a:pt x="304" y="304"/>
                </a:lnTo>
                <a:lnTo>
                  <a:pt x="368" y="304"/>
                </a:lnTo>
                <a:lnTo>
                  <a:pt x="368" y="304"/>
                </a:lnTo>
                <a:close/>
                <a:moveTo>
                  <a:pt x="304" y="264"/>
                </a:moveTo>
                <a:lnTo>
                  <a:pt x="304" y="256"/>
                </a:lnTo>
                <a:lnTo>
                  <a:pt x="337" y="256"/>
                </a:lnTo>
                <a:lnTo>
                  <a:pt x="337" y="243"/>
                </a:lnTo>
                <a:lnTo>
                  <a:pt x="304" y="243"/>
                </a:lnTo>
                <a:lnTo>
                  <a:pt x="304" y="41"/>
                </a:lnTo>
                <a:lnTo>
                  <a:pt x="337" y="41"/>
                </a:lnTo>
                <a:lnTo>
                  <a:pt x="337" y="41"/>
                </a:lnTo>
                <a:lnTo>
                  <a:pt x="341" y="41"/>
                </a:lnTo>
                <a:lnTo>
                  <a:pt x="345" y="42"/>
                </a:lnTo>
                <a:lnTo>
                  <a:pt x="352" y="46"/>
                </a:lnTo>
                <a:lnTo>
                  <a:pt x="357" y="53"/>
                </a:lnTo>
                <a:lnTo>
                  <a:pt x="357" y="57"/>
                </a:lnTo>
                <a:lnTo>
                  <a:pt x="358" y="61"/>
                </a:lnTo>
                <a:lnTo>
                  <a:pt x="358" y="243"/>
                </a:lnTo>
                <a:lnTo>
                  <a:pt x="358" y="243"/>
                </a:lnTo>
                <a:lnTo>
                  <a:pt x="357" y="247"/>
                </a:lnTo>
                <a:lnTo>
                  <a:pt x="357" y="251"/>
                </a:lnTo>
                <a:lnTo>
                  <a:pt x="352" y="258"/>
                </a:lnTo>
                <a:lnTo>
                  <a:pt x="345" y="262"/>
                </a:lnTo>
                <a:lnTo>
                  <a:pt x="341" y="263"/>
                </a:lnTo>
                <a:lnTo>
                  <a:pt x="337" y="264"/>
                </a:lnTo>
                <a:lnTo>
                  <a:pt x="304" y="264"/>
                </a:lnTo>
                <a:close/>
                <a:moveTo>
                  <a:pt x="304" y="0"/>
                </a:moveTo>
                <a:lnTo>
                  <a:pt x="254" y="0"/>
                </a:lnTo>
                <a:lnTo>
                  <a:pt x="254" y="22"/>
                </a:lnTo>
                <a:lnTo>
                  <a:pt x="304" y="22"/>
                </a:lnTo>
                <a:lnTo>
                  <a:pt x="304" y="0"/>
                </a:lnTo>
                <a:lnTo>
                  <a:pt x="304" y="0"/>
                </a:lnTo>
                <a:close/>
                <a:moveTo>
                  <a:pt x="254" y="304"/>
                </a:moveTo>
                <a:lnTo>
                  <a:pt x="304" y="304"/>
                </a:lnTo>
                <a:lnTo>
                  <a:pt x="304" y="282"/>
                </a:lnTo>
                <a:lnTo>
                  <a:pt x="254" y="282"/>
                </a:lnTo>
                <a:lnTo>
                  <a:pt x="254" y="304"/>
                </a:lnTo>
                <a:lnTo>
                  <a:pt x="254" y="304"/>
                </a:lnTo>
                <a:close/>
                <a:moveTo>
                  <a:pt x="304" y="41"/>
                </a:moveTo>
                <a:lnTo>
                  <a:pt x="304" y="243"/>
                </a:lnTo>
                <a:lnTo>
                  <a:pt x="270" y="243"/>
                </a:lnTo>
                <a:lnTo>
                  <a:pt x="270" y="256"/>
                </a:lnTo>
                <a:lnTo>
                  <a:pt x="304" y="256"/>
                </a:lnTo>
                <a:lnTo>
                  <a:pt x="304" y="264"/>
                </a:lnTo>
                <a:lnTo>
                  <a:pt x="254" y="264"/>
                </a:lnTo>
                <a:lnTo>
                  <a:pt x="254" y="183"/>
                </a:lnTo>
                <a:lnTo>
                  <a:pt x="254" y="183"/>
                </a:lnTo>
                <a:lnTo>
                  <a:pt x="257" y="183"/>
                </a:lnTo>
                <a:lnTo>
                  <a:pt x="257" y="183"/>
                </a:lnTo>
                <a:lnTo>
                  <a:pt x="265" y="179"/>
                </a:lnTo>
                <a:lnTo>
                  <a:pt x="272" y="174"/>
                </a:lnTo>
                <a:lnTo>
                  <a:pt x="272" y="174"/>
                </a:lnTo>
                <a:lnTo>
                  <a:pt x="277" y="167"/>
                </a:lnTo>
                <a:lnTo>
                  <a:pt x="281" y="159"/>
                </a:lnTo>
                <a:lnTo>
                  <a:pt x="281" y="159"/>
                </a:lnTo>
                <a:lnTo>
                  <a:pt x="281" y="151"/>
                </a:lnTo>
                <a:lnTo>
                  <a:pt x="281" y="151"/>
                </a:lnTo>
                <a:lnTo>
                  <a:pt x="281" y="143"/>
                </a:lnTo>
                <a:lnTo>
                  <a:pt x="281" y="143"/>
                </a:lnTo>
                <a:lnTo>
                  <a:pt x="278" y="137"/>
                </a:lnTo>
                <a:lnTo>
                  <a:pt x="274" y="133"/>
                </a:lnTo>
                <a:lnTo>
                  <a:pt x="274" y="133"/>
                </a:lnTo>
                <a:lnTo>
                  <a:pt x="269" y="130"/>
                </a:lnTo>
                <a:lnTo>
                  <a:pt x="262" y="129"/>
                </a:lnTo>
                <a:lnTo>
                  <a:pt x="262" y="129"/>
                </a:lnTo>
                <a:lnTo>
                  <a:pt x="268" y="122"/>
                </a:lnTo>
                <a:lnTo>
                  <a:pt x="272" y="116"/>
                </a:lnTo>
                <a:lnTo>
                  <a:pt x="272" y="116"/>
                </a:lnTo>
                <a:lnTo>
                  <a:pt x="273" y="109"/>
                </a:lnTo>
                <a:lnTo>
                  <a:pt x="273" y="102"/>
                </a:lnTo>
                <a:lnTo>
                  <a:pt x="273" y="102"/>
                </a:lnTo>
                <a:lnTo>
                  <a:pt x="270" y="97"/>
                </a:lnTo>
                <a:lnTo>
                  <a:pt x="264" y="93"/>
                </a:lnTo>
                <a:lnTo>
                  <a:pt x="264" y="93"/>
                </a:lnTo>
                <a:lnTo>
                  <a:pt x="260" y="90"/>
                </a:lnTo>
                <a:lnTo>
                  <a:pt x="254" y="90"/>
                </a:lnTo>
                <a:lnTo>
                  <a:pt x="254" y="41"/>
                </a:lnTo>
                <a:lnTo>
                  <a:pt x="304" y="41"/>
                </a:lnTo>
                <a:lnTo>
                  <a:pt x="304" y="41"/>
                </a:lnTo>
                <a:close/>
                <a:moveTo>
                  <a:pt x="254" y="175"/>
                </a:moveTo>
                <a:lnTo>
                  <a:pt x="254" y="175"/>
                </a:lnTo>
                <a:lnTo>
                  <a:pt x="254" y="175"/>
                </a:lnTo>
                <a:lnTo>
                  <a:pt x="254" y="175"/>
                </a:lnTo>
                <a:lnTo>
                  <a:pt x="257" y="174"/>
                </a:lnTo>
                <a:lnTo>
                  <a:pt x="260" y="171"/>
                </a:lnTo>
                <a:lnTo>
                  <a:pt x="264" y="166"/>
                </a:lnTo>
                <a:lnTo>
                  <a:pt x="264" y="166"/>
                </a:lnTo>
                <a:lnTo>
                  <a:pt x="265" y="159"/>
                </a:lnTo>
                <a:lnTo>
                  <a:pt x="264" y="151"/>
                </a:lnTo>
                <a:lnTo>
                  <a:pt x="264" y="151"/>
                </a:lnTo>
                <a:lnTo>
                  <a:pt x="260" y="143"/>
                </a:lnTo>
                <a:lnTo>
                  <a:pt x="257" y="140"/>
                </a:lnTo>
                <a:lnTo>
                  <a:pt x="254" y="137"/>
                </a:lnTo>
                <a:lnTo>
                  <a:pt x="254" y="175"/>
                </a:lnTo>
                <a:lnTo>
                  <a:pt x="254" y="175"/>
                </a:lnTo>
                <a:close/>
                <a:moveTo>
                  <a:pt x="254" y="124"/>
                </a:moveTo>
                <a:lnTo>
                  <a:pt x="254" y="124"/>
                </a:lnTo>
                <a:lnTo>
                  <a:pt x="257" y="117"/>
                </a:lnTo>
                <a:lnTo>
                  <a:pt x="258" y="109"/>
                </a:lnTo>
                <a:lnTo>
                  <a:pt x="258" y="109"/>
                </a:lnTo>
                <a:lnTo>
                  <a:pt x="257" y="103"/>
                </a:lnTo>
                <a:lnTo>
                  <a:pt x="257" y="103"/>
                </a:lnTo>
                <a:lnTo>
                  <a:pt x="255" y="99"/>
                </a:lnTo>
                <a:lnTo>
                  <a:pt x="254" y="98"/>
                </a:lnTo>
                <a:lnTo>
                  <a:pt x="254" y="98"/>
                </a:lnTo>
                <a:lnTo>
                  <a:pt x="254" y="97"/>
                </a:lnTo>
                <a:lnTo>
                  <a:pt x="254" y="124"/>
                </a:lnTo>
                <a:close/>
                <a:moveTo>
                  <a:pt x="254" y="0"/>
                </a:moveTo>
                <a:lnTo>
                  <a:pt x="200" y="0"/>
                </a:lnTo>
                <a:lnTo>
                  <a:pt x="200" y="22"/>
                </a:lnTo>
                <a:lnTo>
                  <a:pt x="254" y="22"/>
                </a:lnTo>
                <a:lnTo>
                  <a:pt x="254" y="0"/>
                </a:lnTo>
                <a:lnTo>
                  <a:pt x="254" y="0"/>
                </a:lnTo>
                <a:close/>
                <a:moveTo>
                  <a:pt x="200" y="304"/>
                </a:moveTo>
                <a:lnTo>
                  <a:pt x="254" y="304"/>
                </a:lnTo>
                <a:lnTo>
                  <a:pt x="254" y="282"/>
                </a:lnTo>
                <a:lnTo>
                  <a:pt x="200" y="282"/>
                </a:lnTo>
                <a:lnTo>
                  <a:pt x="200" y="304"/>
                </a:lnTo>
                <a:lnTo>
                  <a:pt x="200" y="304"/>
                </a:lnTo>
                <a:close/>
                <a:moveTo>
                  <a:pt x="254" y="41"/>
                </a:moveTo>
                <a:lnTo>
                  <a:pt x="254" y="90"/>
                </a:lnTo>
                <a:lnTo>
                  <a:pt x="254" y="90"/>
                </a:lnTo>
                <a:lnTo>
                  <a:pt x="246" y="91"/>
                </a:lnTo>
                <a:lnTo>
                  <a:pt x="246" y="91"/>
                </a:lnTo>
                <a:lnTo>
                  <a:pt x="241" y="93"/>
                </a:lnTo>
                <a:lnTo>
                  <a:pt x="236" y="95"/>
                </a:lnTo>
                <a:lnTo>
                  <a:pt x="232" y="99"/>
                </a:lnTo>
                <a:lnTo>
                  <a:pt x="230" y="103"/>
                </a:lnTo>
                <a:lnTo>
                  <a:pt x="230" y="103"/>
                </a:lnTo>
                <a:lnTo>
                  <a:pt x="227" y="107"/>
                </a:lnTo>
                <a:lnTo>
                  <a:pt x="226" y="111"/>
                </a:lnTo>
                <a:lnTo>
                  <a:pt x="226" y="117"/>
                </a:lnTo>
                <a:lnTo>
                  <a:pt x="226" y="121"/>
                </a:lnTo>
                <a:lnTo>
                  <a:pt x="226" y="121"/>
                </a:lnTo>
                <a:lnTo>
                  <a:pt x="228" y="125"/>
                </a:lnTo>
                <a:lnTo>
                  <a:pt x="231" y="129"/>
                </a:lnTo>
                <a:lnTo>
                  <a:pt x="235" y="132"/>
                </a:lnTo>
                <a:lnTo>
                  <a:pt x="241" y="134"/>
                </a:lnTo>
                <a:lnTo>
                  <a:pt x="241" y="134"/>
                </a:lnTo>
                <a:lnTo>
                  <a:pt x="232" y="141"/>
                </a:lnTo>
                <a:lnTo>
                  <a:pt x="230" y="144"/>
                </a:lnTo>
                <a:lnTo>
                  <a:pt x="227" y="148"/>
                </a:lnTo>
                <a:lnTo>
                  <a:pt x="227" y="148"/>
                </a:lnTo>
                <a:lnTo>
                  <a:pt x="226" y="158"/>
                </a:lnTo>
                <a:lnTo>
                  <a:pt x="226" y="166"/>
                </a:lnTo>
                <a:lnTo>
                  <a:pt x="226" y="166"/>
                </a:lnTo>
                <a:lnTo>
                  <a:pt x="227" y="171"/>
                </a:lnTo>
                <a:lnTo>
                  <a:pt x="230" y="174"/>
                </a:lnTo>
                <a:lnTo>
                  <a:pt x="232" y="178"/>
                </a:lnTo>
                <a:lnTo>
                  <a:pt x="236" y="181"/>
                </a:lnTo>
                <a:lnTo>
                  <a:pt x="236" y="181"/>
                </a:lnTo>
                <a:lnTo>
                  <a:pt x="241" y="182"/>
                </a:lnTo>
                <a:lnTo>
                  <a:pt x="245" y="183"/>
                </a:lnTo>
                <a:lnTo>
                  <a:pt x="254" y="183"/>
                </a:lnTo>
                <a:lnTo>
                  <a:pt x="254" y="264"/>
                </a:lnTo>
                <a:lnTo>
                  <a:pt x="200" y="264"/>
                </a:lnTo>
                <a:lnTo>
                  <a:pt x="200" y="186"/>
                </a:lnTo>
                <a:lnTo>
                  <a:pt x="201" y="186"/>
                </a:lnTo>
                <a:lnTo>
                  <a:pt x="200" y="171"/>
                </a:lnTo>
                <a:lnTo>
                  <a:pt x="216" y="167"/>
                </a:lnTo>
                <a:lnTo>
                  <a:pt x="215" y="153"/>
                </a:lnTo>
                <a:lnTo>
                  <a:pt x="200" y="158"/>
                </a:lnTo>
                <a:lnTo>
                  <a:pt x="200" y="145"/>
                </a:lnTo>
                <a:lnTo>
                  <a:pt x="200" y="41"/>
                </a:lnTo>
                <a:lnTo>
                  <a:pt x="254" y="41"/>
                </a:lnTo>
                <a:lnTo>
                  <a:pt x="254" y="41"/>
                </a:lnTo>
                <a:close/>
                <a:moveTo>
                  <a:pt x="254" y="97"/>
                </a:moveTo>
                <a:lnTo>
                  <a:pt x="254" y="97"/>
                </a:lnTo>
                <a:lnTo>
                  <a:pt x="251" y="97"/>
                </a:lnTo>
                <a:lnTo>
                  <a:pt x="249" y="97"/>
                </a:lnTo>
                <a:lnTo>
                  <a:pt x="249" y="97"/>
                </a:lnTo>
                <a:lnTo>
                  <a:pt x="245" y="99"/>
                </a:lnTo>
                <a:lnTo>
                  <a:pt x="242" y="103"/>
                </a:lnTo>
                <a:lnTo>
                  <a:pt x="242" y="103"/>
                </a:lnTo>
                <a:lnTo>
                  <a:pt x="241" y="109"/>
                </a:lnTo>
                <a:lnTo>
                  <a:pt x="241" y="114"/>
                </a:lnTo>
                <a:lnTo>
                  <a:pt x="241" y="114"/>
                </a:lnTo>
                <a:lnTo>
                  <a:pt x="242" y="118"/>
                </a:lnTo>
                <a:lnTo>
                  <a:pt x="245" y="122"/>
                </a:lnTo>
                <a:lnTo>
                  <a:pt x="247" y="125"/>
                </a:lnTo>
                <a:lnTo>
                  <a:pt x="251" y="128"/>
                </a:lnTo>
                <a:lnTo>
                  <a:pt x="251" y="128"/>
                </a:lnTo>
                <a:lnTo>
                  <a:pt x="254" y="124"/>
                </a:lnTo>
                <a:lnTo>
                  <a:pt x="254" y="97"/>
                </a:lnTo>
                <a:lnTo>
                  <a:pt x="254" y="97"/>
                </a:lnTo>
                <a:close/>
                <a:moveTo>
                  <a:pt x="254" y="137"/>
                </a:moveTo>
                <a:lnTo>
                  <a:pt x="254" y="137"/>
                </a:lnTo>
                <a:lnTo>
                  <a:pt x="251" y="136"/>
                </a:lnTo>
                <a:lnTo>
                  <a:pt x="251" y="136"/>
                </a:lnTo>
                <a:lnTo>
                  <a:pt x="247" y="141"/>
                </a:lnTo>
                <a:lnTo>
                  <a:pt x="245" y="147"/>
                </a:lnTo>
                <a:lnTo>
                  <a:pt x="243" y="152"/>
                </a:lnTo>
                <a:lnTo>
                  <a:pt x="243" y="159"/>
                </a:lnTo>
                <a:lnTo>
                  <a:pt x="243" y="159"/>
                </a:lnTo>
                <a:lnTo>
                  <a:pt x="243" y="164"/>
                </a:lnTo>
                <a:lnTo>
                  <a:pt x="243" y="164"/>
                </a:lnTo>
                <a:lnTo>
                  <a:pt x="246" y="170"/>
                </a:lnTo>
                <a:lnTo>
                  <a:pt x="249" y="172"/>
                </a:lnTo>
                <a:lnTo>
                  <a:pt x="249" y="172"/>
                </a:lnTo>
                <a:lnTo>
                  <a:pt x="251" y="174"/>
                </a:lnTo>
                <a:lnTo>
                  <a:pt x="254" y="175"/>
                </a:lnTo>
                <a:lnTo>
                  <a:pt x="254" y="137"/>
                </a:lnTo>
                <a:close/>
                <a:moveTo>
                  <a:pt x="200" y="0"/>
                </a:moveTo>
                <a:lnTo>
                  <a:pt x="135" y="0"/>
                </a:lnTo>
                <a:lnTo>
                  <a:pt x="135" y="22"/>
                </a:lnTo>
                <a:lnTo>
                  <a:pt x="200" y="22"/>
                </a:lnTo>
                <a:lnTo>
                  <a:pt x="200" y="0"/>
                </a:lnTo>
                <a:lnTo>
                  <a:pt x="200" y="0"/>
                </a:lnTo>
                <a:close/>
                <a:moveTo>
                  <a:pt x="135" y="304"/>
                </a:moveTo>
                <a:lnTo>
                  <a:pt x="200" y="304"/>
                </a:lnTo>
                <a:lnTo>
                  <a:pt x="200" y="282"/>
                </a:lnTo>
                <a:lnTo>
                  <a:pt x="135" y="282"/>
                </a:lnTo>
                <a:lnTo>
                  <a:pt x="135" y="304"/>
                </a:lnTo>
                <a:lnTo>
                  <a:pt x="135" y="304"/>
                </a:lnTo>
                <a:close/>
                <a:moveTo>
                  <a:pt x="200" y="41"/>
                </a:moveTo>
                <a:lnTo>
                  <a:pt x="200" y="145"/>
                </a:lnTo>
                <a:lnTo>
                  <a:pt x="200" y="143"/>
                </a:lnTo>
                <a:lnTo>
                  <a:pt x="186" y="145"/>
                </a:lnTo>
                <a:lnTo>
                  <a:pt x="186" y="160"/>
                </a:lnTo>
                <a:lnTo>
                  <a:pt x="171" y="164"/>
                </a:lnTo>
                <a:lnTo>
                  <a:pt x="173" y="178"/>
                </a:lnTo>
                <a:lnTo>
                  <a:pt x="188" y="174"/>
                </a:lnTo>
                <a:lnTo>
                  <a:pt x="188" y="190"/>
                </a:lnTo>
                <a:lnTo>
                  <a:pt x="200" y="186"/>
                </a:lnTo>
                <a:lnTo>
                  <a:pt x="200" y="264"/>
                </a:lnTo>
                <a:lnTo>
                  <a:pt x="135" y="264"/>
                </a:lnTo>
                <a:lnTo>
                  <a:pt x="135" y="214"/>
                </a:lnTo>
                <a:lnTo>
                  <a:pt x="135" y="214"/>
                </a:lnTo>
                <a:lnTo>
                  <a:pt x="139" y="213"/>
                </a:lnTo>
                <a:lnTo>
                  <a:pt x="139" y="213"/>
                </a:lnTo>
                <a:lnTo>
                  <a:pt x="144" y="210"/>
                </a:lnTo>
                <a:lnTo>
                  <a:pt x="150" y="208"/>
                </a:lnTo>
                <a:lnTo>
                  <a:pt x="155" y="202"/>
                </a:lnTo>
                <a:lnTo>
                  <a:pt x="158" y="197"/>
                </a:lnTo>
                <a:lnTo>
                  <a:pt x="158" y="197"/>
                </a:lnTo>
                <a:lnTo>
                  <a:pt x="161" y="190"/>
                </a:lnTo>
                <a:lnTo>
                  <a:pt x="162" y="183"/>
                </a:lnTo>
                <a:lnTo>
                  <a:pt x="162" y="176"/>
                </a:lnTo>
                <a:lnTo>
                  <a:pt x="162" y="170"/>
                </a:lnTo>
                <a:lnTo>
                  <a:pt x="162" y="170"/>
                </a:lnTo>
                <a:lnTo>
                  <a:pt x="158" y="163"/>
                </a:lnTo>
                <a:lnTo>
                  <a:pt x="154" y="158"/>
                </a:lnTo>
                <a:lnTo>
                  <a:pt x="154" y="158"/>
                </a:lnTo>
                <a:lnTo>
                  <a:pt x="148" y="153"/>
                </a:lnTo>
                <a:lnTo>
                  <a:pt x="148" y="153"/>
                </a:lnTo>
                <a:lnTo>
                  <a:pt x="144" y="153"/>
                </a:lnTo>
                <a:lnTo>
                  <a:pt x="139" y="155"/>
                </a:lnTo>
                <a:lnTo>
                  <a:pt x="139" y="155"/>
                </a:lnTo>
                <a:lnTo>
                  <a:pt x="135" y="156"/>
                </a:lnTo>
                <a:lnTo>
                  <a:pt x="135" y="128"/>
                </a:lnTo>
                <a:lnTo>
                  <a:pt x="135" y="128"/>
                </a:lnTo>
                <a:lnTo>
                  <a:pt x="136" y="126"/>
                </a:lnTo>
                <a:lnTo>
                  <a:pt x="136" y="126"/>
                </a:lnTo>
                <a:lnTo>
                  <a:pt x="139" y="126"/>
                </a:lnTo>
                <a:lnTo>
                  <a:pt x="140" y="128"/>
                </a:lnTo>
                <a:lnTo>
                  <a:pt x="140" y="128"/>
                </a:lnTo>
                <a:lnTo>
                  <a:pt x="143" y="129"/>
                </a:lnTo>
                <a:lnTo>
                  <a:pt x="143" y="132"/>
                </a:lnTo>
                <a:lnTo>
                  <a:pt x="143" y="132"/>
                </a:lnTo>
                <a:lnTo>
                  <a:pt x="143" y="134"/>
                </a:lnTo>
                <a:lnTo>
                  <a:pt x="143" y="136"/>
                </a:lnTo>
                <a:lnTo>
                  <a:pt x="143" y="136"/>
                </a:lnTo>
                <a:lnTo>
                  <a:pt x="147" y="134"/>
                </a:lnTo>
                <a:lnTo>
                  <a:pt x="150" y="132"/>
                </a:lnTo>
                <a:lnTo>
                  <a:pt x="150" y="132"/>
                </a:lnTo>
                <a:lnTo>
                  <a:pt x="151" y="129"/>
                </a:lnTo>
                <a:lnTo>
                  <a:pt x="151" y="125"/>
                </a:lnTo>
                <a:lnTo>
                  <a:pt x="151" y="125"/>
                </a:lnTo>
                <a:lnTo>
                  <a:pt x="150" y="122"/>
                </a:lnTo>
                <a:lnTo>
                  <a:pt x="146" y="120"/>
                </a:lnTo>
                <a:lnTo>
                  <a:pt x="146" y="120"/>
                </a:lnTo>
                <a:lnTo>
                  <a:pt x="140" y="120"/>
                </a:lnTo>
                <a:lnTo>
                  <a:pt x="135" y="120"/>
                </a:lnTo>
                <a:lnTo>
                  <a:pt x="135" y="120"/>
                </a:lnTo>
                <a:lnTo>
                  <a:pt x="135" y="41"/>
                </a:lnTo>
                <a:lnTo>
                  <a:pt x="200" y="41"/>
                </a:lnTo>
                <a:lnTo>
                  <a:pt x="200" y="41"/>
                </a:lnTo>
                <a:close/>
                <a:moveTo>
                  <a:pt x="135" y="204"/>
                </a:moveTo>
                <a:lnTo>
                  <a:pt x="135" y="204"/>
                </a:lnTo>
                <a:lnTo>
                  <a:pt x="138" y="204"/>
                </a:lnTo>
                <a:lnTo>
                  <a:pt x="138" y="204"/>
                </a:lnTo>
                <a:lnTo>
                  <a:pt x="140" y="202"/>
                </a:lnTo>
                <a:lnTo>
                  <a:pt x="143" y="199"/>
                </a:lnTo>
                <a:lnTo>
                  <a:pt x="146" y="197"/>
                </a:lnTo>
                <a:lnTo>
                  <a:pt x="147" y="193"/>
                </a:lnTo>
                <a:lnTo>
                  <a:pt x="147" y="193"/>
                </a:lnTo>
                <a:lnTo>
                  <a:pt x="150" y="185"/>
                </a:lnTo>
                <a:lnTo>
                  <a:pt x="148" y="175"/>
                </a:lnTo>
                <a:lnTo>
                  <a:pt x="148" y="175"/>
                </a:lnTo>
                <a:lnTo>
                  <a:pt x="147" y="170"/>
                </a:lnTo>
                <a:lnTo>
                  <a:pt x="144" y="167"/>
                </a:lnTo>
                <a:lnTo>
                  <a:pt x="142" y="164"/>
                </a:lnTo>
                <a:lnTo>
                  <a:pt x="139" y="164"/>
                </a:lnTo>
                <a:lnTo>
                  <a:pt x="139" y="164"/>
                </a:lnTo>
                <a:lnTo>
                  <a:pt x="136" y="166"/>
                </a:lnTo>
                <a:lnTo>
                  <a:pt x="135" y="168"/>
                </a:lnTo>
                <a:lnTo>
                  <a:pt x="135" y="204"/>
                </a:lnTo>
                <a:close/>
                <a:moveTo>
                  <a:pt x="135" y="0"/>
                </a:moveTo>
                <a:lnTo>
                  <a:pt x="32" y="0"/>
                </a:lnTo>
                <a:lnTo>
                  <a:pt x="32" y="0"/>
                </a:lnTo>
                <a:lnTo>
                  <a:pt x="25" y="2"/>
                </a:lnTo>
                <a:lnTo>
                  <a:pt x="20" y="3"/>
                </a:lnTo>
                <a:lnTo>
                  <a:pt x="14" y="6"/>
                </a:lnTo>
                <a:lnTo>
                  <a:pt x="9" y="10"/>
                </a:lnTo>
                <a:lnTo>
                  <a:pt x="5" y="15"/>
                </a:lnTo>
                <a:lnTo>
                  <a:pt x="2" y="21"/>
                </a:lnTo>
                <a:lnTo>
                  <a:pt x="1" y="26"/>
                </a:lnTo>
                <a:lnTo>
                  <a:pt x="0" y="33"/>
                </a:lnTo>
                <a:lnTo>
                  <a:pt x="0" y="273"/>
                </a:lnTo>
                <a:lnTo>
                  <a:pt x="0" y="273"/>
                </a:lnTo>
                <a:lnTo>
                  <a:pt x="1" y="279"/>
                </a:lnTo>
                <a:lnTo>
                  <a:pt x="2" y="285"/>
                </a:lnTo>
                <a:lnTo>
                  <a:pt x="5" y="290"/>
                </a:lnTo>
                <a:lnTo>
                  <a:pt x="9" y="294"/>
                </a:lnTo>
                <a:lnTo>
                  <a:pt x="14" y="298"/>
                </a:lnTo>
                <a:lnTo>
                  <a:pt x="20" y="302"/>
                </a:lnTo>
                <a:lnTo>
                  <a:pt x="25" y="304"/>
                </a:lnTo>
                <a:lnTo>
                  <a:pt x="32" y="304"/>
                </a:lnTo>
                <a:lnTo>
                  <a:pt x="135" y="304"/>
                </a:lnTo>
                <a:lnTo>
                  <a:pt x="135" y="282"/>
                </a:lnTo>
                <a:lnTo>
                  <a:pt x="50" y="282"/>
                </a:lnTo>
                <a:lnTo>
                  <a:pt x="50" y="282"/>
                </a:lnTo>
                <a:lnTo>
                  <a:pt x="50" y="282"/>
                </a:lnTo>
                <a:lnTo>
                  <a:pt x="44" y="282"/>
                </a:lnTo>
                <a:lnTo>
                  <a:pt x="40" y="281"/>
                </a:lnTo>
                <a:lnTo>
                  <a:pt x="35" y="278"/>
                </a:lnTo>
                <a:lnTo>
                  <a:pt x="32" y="275"/>
                </a:lnTo>
                <a:lnTo>
                  <a:pt x="28" y="271"/>
                </a:lnTo>
                <a:lnTo>
                  <a:pt x="25" y="267"/>
                </a:lnTo>
                <a:lnTo>
                  <a:pt x="24" y="262"/>
                </a:lnTo>
                <a:lnTo>
                  <a:pt x="24" y="256"/>
                </a:lnTo>
                <a:lnTo>
                  <a:pt x="24" y="48"/>
                </a:lnTo>
                <a:lnTo>
                  <a:pt x="24" y="48"/>
                </a:lnTo>
                <a:lnTo>
                  <a:pt x="24" y="42"/>
                </a:lnTo>
                <a:lnTo>
                  <a:pt x="25" y="38"/>
                </a:lnTo>
                <a:lnTo>
                  <a:pt x="28" y="34"/>
                </a:lnTo>
                <a:lnTo>
                  <a:pt x="32" y="30"/>
                </a:lnTo>
                <a:lnTo>
                  <a:pt x="35" y="26"/>
                </a:lnTo>
                <a:lnTo>
                  <a:pt x="40" y="25"/>
                </a:lnTo>
                <a:lnTo>
                  <a:pt x="44" y="22"/>
                </a:lnTo>
                <a:lnTo>
                  <a:pt x="50" y="22"/>
                </a:lnTo>
                <a:lnTo>
                  <a:pt x="135" y="22"/>
                </a:lnTo>
                <a:lnTo>
                  <a:pt x="135" y="0"/>
                </a:lnTo>
                <a:lnTo>
                  <a:pt x="135" y="0"/>
                </a:lnTo>
                <a:close/>
                <a:moveTo>
                  <a:pt x="135" y="41"/>
                </a:moveTo>
                <a:lnTo>
                  <a:pt x="135" y="120"/>
                </a:lnTo>
                <a:lnTo>
                  <a:pt x="135" y="120"/>
                </a:lnTo>
                <a:lnTo>
                  <a:pt x="130" y="122"/>
                </a:lnTo>
                <a:lnTo>
                  <a:pt x="124" y="125"/>
                </a:lnTo>
                <a:lnTo>
                  <a:pt x="120" y="129"/>
                </a:lnTo>
                <a:lnTo>
                  <a:pt x="116" y="133"/>
                </a:lnTo>
                <a:lnTo>
                  <a:pt x="116" y="133"/>
                </a:lnTo>
                <a:lnTo>
                  <a:pt x="112" y="139"/>
                </a:lnTo>
                <a:lnTo>
                  <a:pt x="111" y="144"/>
                </a:lnTo>
                <a:lnTo>
                  <a:pt x="106" y="159"/>
                </a:lnTo>
                <a:lnTo>
                  <a:pt x="106" y="159"/>
                </a:lnTo>
                <a:lnTo>
                  <a:pt x="106" y="175"/>
                </a:lnTo>
                <a:lnTo>
                  <a:pt x="106" y="175"/>
                </a:lnTo>
                <a:lnTo>
                  <a:pt x="108" y="185"/>
                </a:lnTo>
                <a:lnTo>
                  <a:pt x="109" y="194"/>
                </a:lnTo>
                <a:lnTo>
                  <a:pt x="111" y="195"/>
                </a:lnTo>
                <a:lnTo>
                  <a:pt x="111" y="195"/>
                </a:lnTo>
                <a:lnTo>
                  <a:pt x="113" y="205"/>
                </a:lnTo>
                <a:lnTo>
                  <a:pt x="113" y="205"/>
                </a:lnTo>
                <a:lnTo>
                  <a:pt x="117" y="209"/>
                </a:lnTo>
                <a:lnTo>
                  <a:pt x="121" y="213"/>
                </a:lnTo>
                <a:lnTo>
                  <a:pt x="128" y="214"/>
                </a:lnTo>
                <a:lnTo>
                  <a:pt x="135" y="214"/>
                </a:lnTo>
                <a:lnTo>
                  <a:pt x="135" y="264"/>
                </a:lnTo>
                <a:lnTo>
                  <a:pt x="62" y="264"/>
                </a:lnTo>
                <a:lnTo>
                  <a:pt x="62" y="264"/>
                </a:lnTo>
                <a:lnTo>
                  <a:pt x="58" y="263"/>
                </a:lnTo>
                <a:lnTo>
                  <a:pt x="54" y="262"/>
                </a:lnTo>
                <a:lnTo>
                  <a:pt x="47" y="258"/>
                </a:lnTo>
                <a:lnTo>
                  <a:pt x="43" y="251"/>
                </a:lnTo>
                <a:lnTo>
                  <a:pt x="41" y="247"/>
                </a:lnTo>
                <a:lnTo>
                  <a:pt x="41" y="243"/>
                </a:lnTo>
                <a:lnTo>
                  <a:pt x="41" y="61"/>
                </a:lnTo>
                <a:lnTo>
                  <a:pt x="41" y="61"/>
                </a:lnTo>
                <a:lnTo>
                  <a:pt x="41" y="57"/>
                </a:lnTo>
                <a:lnTo>
                  <a:pt x="43" y="53"/>
                </a:lnTo>
                <a:lnTo>
                  <a:pt x="47" y="46"/>
                </a:lnTo>
                <a:lnTo>
                  <a:pt x="54" y="42"/>
                </a:lnTo>
                <a:lnTo>
                  <a:pt x="58" y="41"/>
                </a:lnTo>
                <a:lnTo>
                  <a:pt x="62" y="41"/>
                </a:lnTo>
                <a:lnTo>
                  <a:pt x="135" y="41"/>
                </a:lnTo>
                <a:lnTo>
                  <a:pt x="135" y="41"/>
                </a:lnTo>
                <a:close/>
                <a:moveTo>
                  <a:pt x="135" y="128"/>
                </a:moveTo>
                <a:lnTo>
                  <a:pt x="135" y="156"/>
                </a:lnTo>
                <a:lnTo>
                  <a:pt x="135" y="156"/>
                </a:lnTo>
                <a:lnTo>
                  <a:pt x="130" y="160"/>
                </a:lnTo>
                <a:lnTo>
                  <a:pt x="130" y="160"/>
                </a:lnTo>
                <a:lnTo>
                  <a:pt x="127" y="166"/>
                </a:lnTo>
                <a:lnTo>
                  <a:pt x="127" y="171"/>
                </a:lnTo>
                <a:lnTo>
                  <a:pt x="127" y="171"/>
                </a:lnTo>
                <a:lnTo>
                  <a:pt x="128" y="174"/>
                </a:lnTo>
                <a:lnTo>
                  <a:pt x="131" y="176"/>
                </a:lnTo>
                <a:lnTo>
                  <a:pt x="131" y="176"/>
                </a:lnTo>
                <a:lnTo>
                  <a:pt x="132" y="171"/>
                </a:lnTo>
                <a:lnTo>
                  <a:pt x="135" y="168"/>
                </a:lnTo>
                <a:lnTo>
                  <a:pt x="135" y="204"/>
                </a:lnTo>
                <a:lnTo>
                  <a:pt x="135" y="204"/>
                </a:lnTo>
                <a:lnTo>
                  <a:pt x="131" y="202"/>
                </a:lnTo>
                <a:lnTo>
                  <a:pt x="131" y="202"/>
                </a:lnTo>
                <a:lnTo>
                  <a:pt x="128" y="199"/>
                </a:lnTo>
                <a:lnTo>
                  <a:pt x="127" y="194"/>
                </a:lnTo>
                <a:lnTo>
                  <a:pt x="127" y="194"/>
                </a:lnTo>
                <a:lnTo>
                  <a:pt x="124" y="181"/>
                </a:lnTo>
                <a:lnTo>
                  <a:pt x="124" y="181"/>
                </a:lnTo>
                <a:lnTo>
                  <a:pt x="123" y="163"/>
                </a:lnTo>
                <a:lnTo>
                  <a:pt x="123" y="163"/>
                </a:lnTo>
                <a:lnTo>
                  <a:pt x="123" y="148"/>
                </a:lnTo>
                <a:lnTo>
                  <a:pt x="127" y="137"/>
                </a:lnTo>
                <a:lnTo>
                  <a:pt x="127" y="137"/>
                </a:lnTo>
                <a:lnTo>
                  <a:pt x="131" y="130"/>
                </a:lnTo>
                <a:lnTo>
                  <a:pt x="135" y="128"/>
                </a:lnTo>
                <a:lnTo>
                  <a:pt x="135" y="128"/>
                </a:lnTo>
                <a:close/>
              </a:path>
            </a:pathLst>
          </a:custGeom>
          <a:solidFill>
            <a:srgbClr val="F246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nvGrpSpPr>
          <p:cNvPr id="211" name="组合 210"/>
          <p:cNvGrpSpPr/>
          <p:nvPr/>
        </p:nvGrpSpPr>
        <p:grpSpPr>
          <a:xfrm>
            <a:off x="3023777" y="1464576"/>
            <a:ext cx="209495" cy="199973"/>
            <a:chOff x="3092451" y="2336800"/>
            <a:chExt cx="209550" cy="200025"/>
          </a:xfrm>
        </p:grpSpPr>
        <p:sp>
          <p:nvSpPr>
            <p:cNvPr id="173" name="Freeform 173"/>
            <p:cNvSpPr>
              <a:spLocks/>
            </p:cNvSpPr>
            <p:nvPr/>
          </p:nvSpPr>
          <p:spPr bwMode="auto">
            <a:xfrm>
              <a:off x="3092451" y="2378075"/>
              <a:ext cx="209550" cy="158750"/>
            </a:xfrm>
            <a:custGeom>
              <a:avLst/>
              <a:gdLst>
                <a:gd name="T0" fmla="*/ 39 w 132"/>
                <a:gd name="T1" fmla="*/ 0 h 100"/>
                <a:gd name="T2" fmla="*/ 39 w 132"/>
                <a:gd name="T3" fmla="*/ 0 h 100"/>
                <a:gd name="T4" fmla="*/ 47 w 132"/>
                <a:gd name="T5" fmla="*/ 0 h 100"/>
                <a:gd name="T6" fmla="*/ 54 w 132"/>
                <a:gd name="T7" fmla="*/ 2 h 100"/>
                <a:gd name="T8" fmla="*/ 61 w 132"/>
                <a:gd name="T9" fmla="*/ 5 h 100"/>
                <a:gd name="T10" fmla="*/ 66 w 132"/>
                <a:gd name="T11" fmla="*/ 9 h 100"/>
                <a:gd name="T12" fmla="*/ 66 w 132"/>
                <a:gd name="T13" fmla="*/ 9 h 100"/>
                <a:gd name="T14" fmla="*/ 71 w 132"/>
                <a:gd name="T15" fmla="*/ 5 h 100"/>
                <a:gd name="T16" fmla="*/ 78 w 132"/>
                <a:gd name="T17" fmla="*/ 2 h 100"/>
                <a:gd name="T18" fmla="*/ 85 w 132"/>
                <a:gd name="T19" fmla="*/ 0 h 100"/>
                <a:gd name="T20" fmla="*/ 93 w 132"/>
                <a:gd name="T21" fmla="*/ 0 h 100"/>
                <a:gd name="T22" fmla="*/ 93 w 132"/>
                <a:gd name="T23" fmla="*/ 0 h 100"/>
                <a:gd name="T24" fmla="*/ 101 w 132"/>
                <a:gd name="T25" fmla="*/ 0 h 100"/>
                <a:gd name="T26" fmla="*/ 108 w 132"/>
                <a:gd name="T27" fmla="*/ 2 h 100"/>
                <a:gd name="T28" fmla="*/ 115 w 132"/>
                <a:gd name="T29" fmla="*/ 6 h 100"/>
                <a:gd name="T30" fmla="*/ 120 w 132"/>
                <a:gd name="T31" fmla="*/ 11 h 100"/>
                <a:gd name="T32" fmla="*/ 126 w 132"/>
                <a:gd name="T33" fmla="*/ 16 h 100"/>
                <a:gd name="T34" fmla="*/ 130 w 132"/>
                <a:gd name="T35" fmla="*/ 23 h 100"/>
                <a:gd name="T36" fmla="*/ 131 w 132"/>
                <a:gd name="T37" fmla="*/ 31 h 100"/>
                <a:gd name="T38" fmla="*/ 132 w 132"/>
                <a:gd name="T39" fmla="*/ 38 h 100"/>
                <a:gd name="T40" fmla="*/ 132 w 132"/>
                <a:gd name="T41" fmla="*/ 38 h 100"/>
                <a:gd name="T42" fmla="*/ 131 w 132"/>
                <a:gd name="T43" fmla="*/ 47 h 100"/>
                <a:gd name="T44" fmla="*/ 128 w 132"/>
                <a:gd name="T45" fmla="*/ 58 h 100"/>
                <a:gd name="T46" fmla="*/ 123 w 132"/>
                <a:gd name="T47" fmla="*/ 69 h 100"/>
                <a:gd name="T48" fmla="*/ 116 w 132"/>
                <a:gd name="T49" fmla="*/ 78 h 100"/>
                <a:gd name="T50" fmla="*/ 107 w 132"/>
                <a:gd name="T51" fmla="*/ 86 h 100"/>
                <a:gd name="T52" fmla="*/ 94 w 132"/>
                <a:gd name="T53" fmla="*/ 93 h 100"/>
                <a:gd name="T54" fmla="*/ 88 w 132"/>
                <a:gd name="T55" fmla="*/ 96 h 100"/>
                <a:gd name="T56" fmla="*/ 81 w 132"/>
                <a:gd name="T57" fmla="*/ 99 h 100"/>
                <a:gd name="T58" fmla="*/ 73 w 132"/>
                <a:gd name="T59" fmla="*/ 99 h 100"/>
                <a:gd name="T60" fmla="*/ 63 w 132"/>
                <a:gd name="T61" fmla="*/ 100 h 100"/>
                <a:gd name="T62" fmla="*/ 63 w 132"/>
                <a:gd name="T63" fmla="*/ 100 h 100"/>
                <a:gd name="T64" fmla="*/ 55 w 132"/>
                <a:gd name="T65" fmla="*/ 99 h 100"/>
                <a:gd name="T66" fmla="*/ 47 w 132"/>
                <a:gd name="T67" fmla="*/ 97 h 100"/>
                <a:gd name="T68" fmla="*/ 39 w 132"/>
                <a:gd name="T69" fmla="*/ 96 h 100"/>
                <a:gd name="T70" fmla="*/ 32 w 132"/>
                <a:gd name="T71" fmla="*/ 93 h 100"/>
                <a:gd name="T72" fmla="*/ 27 w 132"/>
                <a:gd name="T73" fmla="*/ 90 h 100"/>
                <a:gd name="T74" fmla="*/ 21 w 132"/>
                <a:gd name="T75" fmla="*/ 86 h 100"/>
                <a:gd name="T76" fmla="*/ 13 w 132"/>
                <a:gd name="T77" fmla="*/ 77 h 100"/>
                <a:gd name="T78" fmla="*/ 6 w 132"/>
                <a:gd name="T79" fmla="*/ 67 h 100"/>
                <a:gd name="T80" fmla="*/ 2 w 132"/>
                <a:gd name="T81" fmla="*/ 57 h 100"/>
                <a:gd name="T82" fmla="*/ 0 w 132"/>
                <a:gd name="T83" fmla="*/ 47 h 100"/>
                <a:gd name="T84" fmla="*/ 0 w 132"/>
                <a:gd name="T85" fmla="*/ 38 h 100"/>
                <a:gd name="T86" fmla="*/ 0 w 132"/>
                <a:gd name="T87" fmla="*/ 38 h 100"/>
                <a:gd name="T88" fmla="*/ 0 w 132"/>
                <a:gd name="T89" fmla="*/ 31 h 100"/>
                <a:gd name="T90" fmla="*/ 2 w 132"/>
                <a:gd name="T91" fmla="*/ 23 h 100"/>
                <a:gd name="T92" fmla="*/ 6 w 132"/>
                <a:gd name="T93" fmla="*/ 16 h 100"/>
                <a:gd name="T94" fmla="*/ 12 w 132"/>
                <a:gd name="T95" fmla="*/ 11 h 100"/>
                <a:gd name="T96" fmla="*/ 17 w 132"/>
                <a:gd name="T97" fmla="*/ 6 h 100"/>
                <a:gd name="T98" fmla="*/ 24 w 132"/>
                <a:gd name="T99" fmla="*/ 2 h 100"/>
                <a:gd name="T100" fmla="*/ 31 w 132"/>
                <a:gd name="T101" fmla="*/ 0 h 100"/>
                <a:gd name="T102" fmla="*/ 39 w 132"/>
                <a:gd name="T103" fmla="*/ 0 h 100"/>
                <a:gd name="T104" fmla="*/ 39 w 132"/>
                <a:gd name="T10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 h="100">
                  <a:moveTo>
                    <a:pt x="39" y="0"/>
                  </a:moveTo>
                  <a:lnTo>
                    <a:pt x="39" y="0"/>
                  </a:lnTo>
                  <a:lnTo>
                    <a:pt x="47" y="0"/>
                  </a:lnTo>
                  <a:lnTo>
                    <a:pt x="54" y="2"/>
                  </a:lnTo>
                  <a:lnTo>
                    <a:pt x="61" y="5"/>
                  </a:lnTo>
                  <a:lnTo>
                    <a:pt x="66" y="9"/>
                  </a:lnTo>
                  <a:lnTo>
                    <a:pt x="66" y="9"/>
                  </a:lnTo>
                  <a:lnTo>
                    <a:pt x="71" y="5"/>
                  </a:lnTo>
                  <a:lnTo>
                    <a:pt x="78" y="2"/>
                  </a:lnTo>
                  <a:lnTo>
                    <a:pt x="85" y="0"/>
                  </a:lnTo>
                  <a:lnTo>
                    <a:pt x="93" y="0"/>
                  </a:lnTo>
                  <a:lnTo>
                    <a:pt x="93" y="0"/>
                  </a:lnTo>
                  <a:lnTo>
                    <a:pt x="101" y="0"/>
                  </a:lnTo>
                  <a:lnTo>
                    <a:pt x="108" y="2"/>
                  </a:lnTo>
                  <a:lnTo>
                    <a:pt x="115" y="6"/>
                  </a:lnTo>
                  <a:lnTo>
                    <a:pt x="120" y="11"/>
                  </a:lnTo>
                  <a:lnTo>
                    <a:pt x="126" y="16"/>
                  </a:lnTo>
                  <a:lnTo>
                    <a:pt x="130" y="23"/>
                  </a:lnTo>
                  <a:lnTo>
                    <a:pt x="131" y="31"/>
                  </a:lnTo>
                  <a:lnTo>
                    <a:pt x="132" y="38"/>
                  </a:lnTo>
                  <a:lnTo>
                    <a:pt x="132" y="38"/>
                  </a:lnTo>
                  <a:lnTo>
                    <a:pt x="131" y="47"/>
                  </a:lnTo>
                  <a:lnTo>
                    <a:pt x="128" y="58"/>
                  </a:lnTo>
                  <a:lnTo>
                    <a:pt x="123" y="69"/>
                  </a:lnTo>
                  <a:lnTo>
                    <a:pt x="116" y="78"/>
                  </a:lnTo>
                  <a:lnTo>
                    <a:pt x="107" y="86"/>
                  </a:lnTo>
                  <a:lnTo>
                    <a:pt x="94" y="93"/>
                  </a:lnTo>
                  <a:lnTo>
                    <a:pt x="88" y="96"/>
                  </a:lnTo>
                  <a:lnTo>
                    <a:pt x="81" y="99"/>
                  </a:lnTo>
                  <a:lnTo>
                    <a:pt x="73" y="99"/>
                  </a:lnTo>
                  <a:lnTo>
                    <a:pt x="63" y="100"/>
                  </a:lnTo>
                  <a:lnTo>
                    <a:pt x="63" y="100"/>
                  </a:lnTo>
                  <a:lnTo>
                    <a:pt x="55" y="99"/>
                  </a:lnTo>
                  <a:lnTo>
                    <a:pt x="47" y="97"/>
                  </a:lnTo>
                  <a:lnTo>
                    <a:pt x="39" y="96"/>
                  </a:lnTo>
                  <a:lnTo>
                    <a:pt x="32" y="93"/>
                  </a:lnTo>
                  <a:lnTo>
                    <a:pt x="27" y="90"/>
                  </a:lnTo>
                  <a:lnTo>
                    <a:pt x="21" y="86"/>
                  </a:lnTo>
                  <a:lnTo>
                    <a:pt x="13" y="77"/>
                  </a:lnTo>
                  <a:lnTo>
                    <a:pt x="6" y="67"/>
                  </a:lnTo>
                  <a:lnTo>
                    <a:pt x="2" y="57"/>
                  </a:lnTo>
                  <a:lnTo>
                    <a:pt x="0" y="47"/>
                  </a:lnTo>
                  <a:lnTo>
                    <a:pt x="0" y="38"/>
                  </a:lnTo>
                  <a:lnTo>
                    <a:pt x="0" y="38"/>
                  </a:lnTo>
                  <a:lnTo>
                    <a:pt x="0" y="31"/>
                  </a:lnTo>
                  <a:lnTo>
                    <a:pt x="2" y="23"/>
                  </a:lnTo>
                  <a:lnTo>
                    <a:pt x="6" y="16"/>
                  </a:lnTo>
                  <a:lnTo>
                    <a:pt x="12" y="11"/>
                  </a:lnTo>
                  <a:lnTo>
                    <a:pt x="17" y="6"/>
                  </a:lnTo>
                  <a:lnTo>
                    <a:pt x="24" y="2"/>
                  </a:lnTo>
                  <a:lnTo>
                    <a:pt x="31" y="0"/>
                  </a:lnTo>
                  <a:lnTo>
                    <a:pt x="39" y="0"/>
                  </a:lnTo>
                  <a:lnTo>
                    <a:pt x="39" y="0"/>
                  </a:lnTo>
                  <a:close/>
                </a:path>
              </a:pathLst>
            </a:custGeom>
            <a:solidFill>
              <a:srgbClr val="FF8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74" name="Freeform 174"/>
            <p:cNvSpPr>
              <a:spLocks/>
            </p:cNvSpPr>
            <p:nvPr/>
          </p:nvSpPr>
          <p:spPr bwMode="auto">
            <a:xfrm>
              <a:off x="3149601" y="2336800"/>
              <a:ext cx="52388" cy="73025"/>
            </a:xfrm>
            <a:custGeom>
              <a:avLst/>
              <a:gdLst>
                <a:gd name="T0" fmla="*/ 29 w 33"/>
                <a:gd name="T1" fmla="*/ 46 h 46"/>
                <a:gd name="T2" fmla="*/ 29 w 33"/>
                <a:gd name="T3" fmla="*/ 46 h 46"/>
                <a:gd name="T4" fmla="*/ 31 w 33"/>
                <a:gd name="T5" fmla="*/ 39 h 46"/>
                <a:gd name="T6" fmla="*/ 33 w 33"/>
                <a:gd name="T7" fmla="*/ 34 h 46"/>
                <a:gd name="T8" fmla="*/ 33 w 33"/>
                <a:gd name="T9" fmla="*/ 27 h 46"/>
                <a:gd name="T10" fmla="*/ 33 w 33"/>
                <a:gd name="T11" fmla="*/ 22 h 46"/>
                <a:gd name="T12" fmla="*/ 30 w 33"/>
                <a:gd name="T13" fmla="*/ 15 h 46"/>
                <a:gd name="T14" fmla="*/ 27 w 33"/>
                <a:gd name="T15" fmla="*/ 9 h 46"/>
                <a:gd name="T16" fmla="*/ 25 w 33"/>
                <a:gd name="T17" fmla="*/ 4 h 46"/>
                <a:gd name="T18" fmla="*/ 19 w 33"/>
                <a:gd name="T19" fmla="*/ 0 h 46"/>
                <a:gd name="T20" fmla="*/ 0 w 33"/>
                <a:gd name="T21" fmla="*/ 3 h 46"/>
                <a:gd name="T22" fmla="*/ 0 w 33"/>
                <a:gd name="T23" fmla="*/ 3 h 46"/>
                <a:gd name="T24" fmla="*/ 12 w 33"/>
                <a:gd name="T25" fmla="*/ 11 h 46"/>
                <a:gd name="T26" fmla="*/ 18 w 33"/>
                <a:gd name="T27" fmla="*/ 15 h 46"/>
                <a:gd name="T28" fmla="*/ 22 w 33"/>
                <a:gd name="T29" fmla="*/ 19 h 46"/>
                <a:gd name="T30" fmla="*/ 25 w 33"/>
                <a:gd name="T31" fmla="*/ 24 h 46"/>
                <a:gd name="T32" fmla="*/ 27 w 33"/>
                <a:gd name="T33" fmla="*/ 31 h 46"/>
                <a:gd name="T34" fmla="*/ 29 w 33"/>
                <a:gd name="T35" fmla="*/ 38 h 46"/>
                <a:gd name="T36" fmla="*/ 29 w 33"/>
                <a:gd name="T37" fmla="*/ 46 h 46"/>
                <a:gd name="T38" fmla="*/ 29 w 33"/>
                <a:gd name="T39"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46">
                  <a:moveTo>
                    <a:pt x="29" y="46"/>
                  </a:moveTo>
                  <a:lnTo>
                    <a:pt x="29" y="46"/>
                  </a:lnTo>
                  <a:lnTo>
                    <a:pt x="31" y="39"/>
                  </a:lnTo>
                  <a:lnTo>
                    <a:pt x="33" y="34"/>
                  </a:lnTo>
                  <a:lnTo>
                    <a:pt x="33" y="27"/>
                  </a:lnTo>
                  <a:lnTo>
                    <a:pt x="33" y="22"/>
                  </a:lnTo>
                  <a:lnTo>
                    <a:pt x="30" y="15"/>
                  </a:lnTo>
                  <a:lnTo>
                    <a:pt x="27" y="9"/>
                  </a:lnTo>
                  <a:lnTo>
                    <a:pt x="25" y="4"/>
                  </a:lnTo>
                  <a:lnTo>
                    <a:pt x="19" y="0"/>
                  </a:lnTo>
                  <a:lnTo>
                    <a:pt x="0" y="3"/>
                  </a:lnTo>
                  <a:lnTo>
                    <a:pt x="0" y="3"/>
                  </a:lnTo>
                  <a:lnTo>
                    <a:pt x="12" y="11"/>
                  </a:lnTo>
                  <a:lnTo>
                    <a:pt x="18" y="15"/>
                  </a:lnTo>
                  <a:lnTo>
                    <a:pt x="22" y="19"/>
                  </a:lnTo>
                  <a:lnTo>
                    <a:pt x="25" y="24"/>
                  </a:lnTo>
                  <a:lnTo>
                    <a:pt x="27" y="31"/>
                  </a:lnTo>
                  <a:lnTo>
                    <a:pt x="29" y="38"/>
                  </a:lnTo>
                  <a:lnTo>
                    <a:pt x="29" y="46"/>
                  </a:lnTo>
                  <a:lnTo>
                    <a:pt x="29" y="46"/>
                  </a:lnTo>
                  <a:close/>
                </a:path>
              </a:pathLst>
            </a:custGeom>
            <a:solidFill>
              <a:srgbClr val="FF8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sp>
        <p:nvSpPr>
          <p:cNvPr id="175" name="Freeform 175"/>
          <p:cNvSpPr>
            <a:spLocks noEditPoints="1"/>
          </p:cNvSpPr>
          <p:nvPr/>
        </p:nvSpPr>
        <p:spPr bwMode="auto">
          <a:xfrm>
            <a:off x="3245969" y="2786620"/>
            <a:ext cx="217431" cy="303134"/>
          </a:xfrm>
          <a:custGeom>
            <a:avLst/>
            <a:gdLst>
              <a:gd name="T0" fmla="*/ 125 w 137"/>
              <a:gd name="T1" fmla="*/ 55 h 191"/>
              <a:gd name="T2" fmla="*/ 126 w 137"/>
              <a:gd name="T3" fmla="*/ 51 h 191"/>
              <a:gd name="T4" fmla="*/ 133 w 137"/>
              <a:gd name="T5" fmla="*/ 34 h 191"/>
              <a:gd name="T6" fmla="*/ 136 w 137"/>
              <a:gd name="T7" fmla="*/ 29 h 191"/>
              <a:gd name="T8" fmla="*/ 137 w 137"/>
              <a:gd name="T9" fmla="*/ 21 h 191"/>
              <a:gd name="T10" fmla="*/ 136 w 137"/>
              <a:gd name="T11" fmla="*/ 13 h 191"/>
              <a:gd name="T12" fmla="*/ 132 w 137"/>
              <a:gd name="T13" fmla="*/ 6 h 191"/>
              <a:gd name="T14" fmla="*/ 128 w 137"/>
              <a:gd name="T15" fmla="*/ 4 h 191"/>
              <a:gd name="T16" fmla="*/ 116 w 137"/>
              <a:gd name="T17" fmla="*/ 0 h 191"/>
              <a:gd name="T18" fmla="*/ 103 w 137"/>
              <a:gd name="T19" fmla="*/ 4 h 191"/>
              <a:gd name="T20" fmla="*/ 113 w 137"/>
              <a:gd name="T21" fmla="*/ 39 h 191"/>
              <a:gd name="T22" fmla="*/ 103 w 137"/>
              <a:gd name="T23" fmla="*/ 59 h 191"/>
              <a:gd name="T24" fmla="*/ 110 w 137"/>
              <a:gd name="T25" fmla="*/ 48 h 191"/>
              <a:gd name="T26" fmla="*/ 110 w 137"/>
              <a:gd name="T27" fmla="*/ 42 h 191"/>
              <a:gd name="T28" fmla="*/ 120 w 137"/>
              <a:gd name="T29" fmla="*/ 48 h 191"/>
              <a:gd name="T30" fmla="*/ 121 w 137"/>
              <a:gd name="T31" fmla="*/ 52 h 191"/>
              <a:gd name="T32" fmla="*/ 121 w 137"/>
              <a:gd name="T33" fmla="*/ 57 h 191"/>
              <a:gd name="T34" fmla="*/ 103 w 137"/>
              <a:gd name="T35" fmla="*/ 89 h 191"/>
              <a:gd name="T36" fmla="*/ 97 w 137"/>
              <a:gd name="T37" fmla="*/ 93 h 191"/>
              <a:gd name="T38" fmla="*/ 99 w 137"/>
              <a:gd name="T39" fmla="*/ 92 h 191"/>
              <a:gd name="T40" fmla="*/ 103 w 137"/>
              <a:gd name="T41" fmla="*/ 89 h 191"/>
              <a:gd name="T42" fmla="*/ 101 w 137"/>
              <a:gd name="T43" fmla="*/ 85 h 191"/>
              <a:gd name="T44" fmla="*/ 99 w 137"/>
              <a:gd name="T45" fmla="*/ 86 h 191"/>
              <a:gd name="T46" fmla="*/ 95 w 137"/>
              <a:gd name="T47" fmla="*/ 88 h 191"/>
              <a:gd name="T48" fmla="*/ 84 w 137"/>
              <a:gd name="T49" fmla="*/ 81 h 191"/>
              <a:gd name="T50" fmla="*/ 84 w 137"/>
              <a:gd name="T51" fmla="*/ 81 h 191"/>
              <a:gd name="T52" fmla="*/ 90 w 137"/>
              <a:gd name="T53" fmla="*/ 78 h 191"/>
              <a:gd name="T54" fmla="*/ 103 w 137"/>
              <a:gd name="T55" fmla="*/ 34 h 191"/>
              <a:gd name="T56" fmla="*/ 88 w 137"/>
              <a:gd name="T57" fmla="*/ 23 h 191"/>
              <a:gd name="T58" fmla="*/ 80 w 137"/>
              <a:gd name="T59" fmla="*/ 25 h 191"/>
              <a:gd name="T60" fmla="*/ 57 w 137"/>
              <a:gd name="T61" fmla="*/ 59 h 191"/>
              <a:gd name="T62" fmla="*/ 57 w 137"/>
              <a:gd name="T63" fmla="*/ 66 h 191"/>
              <a:gd name="T64" fmla="*/ 22 w 137"/>
              <a:gd name="T65" fmla="*/ 153 h 191"/>
              <a:gd name="T66" fmla="*/ 26 w 137"/>
              <a:gd name="T67" fmla="*/ 154 h 191"/>
              <a:gd name="T68" fmla="*/ 29 w 137"/>
              <a:gd name="T69" fmla="*/ 155 h 191"/>
              <a:gd name="T70" fmla="*/ 29 w 137"/>
              <a:gd name="T71" fmla="*/ 162 h 191"/>
              <a:gd name="T72" fmla="*/ 33 w 137"/>
              <a:gd name="T73" fmla="*/ 161 h 191"/>
              <a:gd name="T74" fmla="*/ 38 w 137"/>
              <a:gd name="T75" fmla="*/ 162 h 191"/>
              <a:gd name="T76" fmla="*/ 40 w 137"/>
              <a:gd name="T77" fmla="*/ 163 h 191"/>
              <a:gd name="T78" fmla="*/ 41 w 137"/>
              <a:gd name="T79" fmla="*/ 169 h 191"/>
              <a:gd name="T80" fmla="*/ 38 w 137"/>
              <a:gd name="T81" fmla="*/ 173 h 191"/>
              <a:gd name="T82" fmla="*/ 22 w 137"/>
              <a:gd name="T83" fmla="*/ 182 h 191"/>
              <a:gd name="T84" fmla="*/ 41 w 137"/>
              <a:gd name="T85" fmla="*/ 176 h 191"/>
              <a:gd name="T86" fmla="*/ 103 w 137"/>
              <a:gd name="T87" fmla="*/ 29 h 191"/>
              <a:gd name="T88" fmla="*/ 97 w 137"/>
              <a:gd name="T89" fmla="*/ 9 h 191"/>
              <a:gd name="T90" fmla="*/ 103 w 137"/>
              <a:gd name="T91" fmla="*/ 4 h 191"/>
              <a:gd name="T92" fmla="*/ 22 w 137"/>
              <a:gd name="T93" fmla="*/ 117 h 191"/>
              <a:gd name="T94" fmla="*/ 2 w 137"/>
              <a:gd name="T95" fmla="*/ 191 h 191"/>
              <a:gd name="T96" fmla="*/ 22 w 137"/>
              <a:gd name="T97" fmla="*/ 180 h 191"/>
              <a:gd name="T98" fmla="*/ 5 w 137"/>
              <a:gd name="T99" fmla="*/ 174 h 191"/>
              <a:gd name="T100" fmla="*/ 5 w 137"/>
              <a:gd name="T101" fmla="*/ 150 h 191"/>
              <a:gd name="T102" fmla="*/ 6 w 137"/>
              <a:gd name="T103" fmla="*/ 149 h 191"/>
              <a:gd name="T104" fmla="*/ 10 w 137"/>
              <a:gd name="T105" fmla="*/ 146 h 191"/>
              <a:gd name="T106" fmla="*/ 15 w 137"/>
              <a:gd name="T107" fmla="*/ 146 h 191"/>
              <a:gd name="T108" fmla="*/ 17 w 137"/>
              <a:gd name="T109" fmla="*/ 149 h 191"/>
              <a:gd name="T110" fmla="*/ 18 w 137"/>
              <a:gd name="T111" fmla="*/ 155 h 191"/>
              <a:gd name="T112" fmla="*/ 19 w 137"/>
              <a:gd name="T113" fmla="*/ 154 h 191"/>
              <a:gd name="T114" fmla="*/ 22 w 137"/>
              <a:gd name="T115" fmla="*/ 11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91">
                <a:moveTo>
                  <a:pt x="103" y="89"/>
                </a:moveTo>
                <a:lnTo>
                  <a:pt x="125" y="55"/>
                </a:lnTo>
                <a:lnTo>
                  <a:pt x="125" y="55"/>
                </a:lnTo>
                <a:lnTo>
                  <a:pt x="126" y="51"/>
                </a:lnTo>
                <a:lnTo>
                  <a:pt x="125" y="47"/>
                </a:lnTo>
                <a:lnTo>
                  <a:pt x="133" y="34"/>
                </a:lnTo>
                <a:lnTo>
                  <a:pt x="133" y="34"/>
                </a:lnTo>
                <a:lnTo>
                  <a:pt x="136" y="29"/>
                </a:lnTo>
                <a:lnTo>
                  <a:pt x="137" y="25"/>
                </a:lnTo>
                <a:lnTo>
                  <a:pt x="137" y="21"/>
                </a:lnTo>
                <a:lnTo>
                  <a:pt x="137" y="17"/>
                </a:lnTo>
                <a:lnTo>
                  <a:pt x="136" y="13"/>
                </a:lnTo>
                <a:lnTo>
                  <a:pt x="135" y="9"/>
                </a:lnTo>
                <a:lnTo>
                  <a:pt x="132" y="6"/>
                </a:lnTo>
                <a:lnTo>
                  <a:pt x="128" y="4"/>
                </a:lnTo>
                <a:lnTo>
                  <a:pt x="128" y="4"/>
                </a:lnTo>
                <a:lnTo>
                  <a:pt x="121" y="0"/>
                </a:lnTo>
                <a:lnTo>
                  <a:pt x="116" y="0"/>
                </a:lnTo>
                <a:lnTo>
                  <a:pt x="109" y="1"/>
                </a:lnTo>
                <a:lnTo>
                  <a:pt x="103" y="4"/>
                </a:lnTo>
                <a:lnTo>
                  <a:pt x="103" y="29"/>
                </a:lnTo>
                <a:lnTo>
                  <a:pt x="113" y="39"/>
                </a:lnTo>
                <a:lnTo>
                  <a:pt x="103" y="34"/>
                </a:lnTo>
                <a:lnTo>
                  <a:pt x="103" y="59"/>
                </a:lnTo>
                <a:lnTo>
                  <a:pt x="110" y="48"/>
                </a:lnTo>
                <a:lnTo>
                  <a:pt x="110" y="48"/>
                </a:lnTo>
                <a:lnTo>
                  <a:pt x="110" y="46"/>
                </a:lnTo>
                <a:lnTo>
                  <a:pt x="110" y="42"/>
                </a:lnTo>
                <a:lnTo>
                  <a:pt x="120" y="48"/>
                </a:lnTo>
                <a:lnTo>
                  <a:pt x="120" y="48"/>
                </a:lnTo>
                <a:lnTo>
                  <a:pt x="121" y="50"/>
                </a:lnTo>
                <a:lnTo>
                  <a:pt x="121" y="52"/>
                </a:lnTo>
                <a:lnTo>
                  <a:pt x="121" y="54"/>
                </a:lnTo>
                <a:lnTo>
                  <a:pt x="121" y="57"/>
                </a:lnTo>
                <a:lnTo>
                  <a:pt x="103" y="82"/>
                </a:lnTo>
                <a:lnTo>
                  <a:pt x="103" y="89"/>
                </a:lnTo>
                <a:close/>
                <a:moveTo>
                  <a:pt x="41" y="176"/>
                </a:moveTo>
                <a:lnTo>
                  <a:pt x="97" y="93"/>
                </a:lnTo>
                <a:lnTo>
                  <a:pt x="97" y="93"/>
                </a:lnTo>
                <a:lnTo>
                  <a:pt x="99" y="92"/>
                </a:lnTo>
                <a:lnTo>
                  <a:pt x="102" y="89"/>
                </a:lnTo>
                <a:lnTo>
                  <a:pt x="103" y="89"/>
                </a:lnTo>
                <a:lnTo>
                  <a:pt x="103" y="82"/>
                </a:lnTo>
                <a:lnTo>
                  <a:pt x="101" y="85"/>
                </a:lnTo>
                <a:lnTo>
                  <a:pt x="101" y="85"/>
                </a:lnTo>
                <a:lnTo>
                  <a:pt x="99" y="86"/>
                </a:lnTo>
                <a:lnTo>
                  <a:pt x="98" y="88"/>
                </a:lnTo>
                <a:lnTo>
                  <a:pt x="95" y="88"/>
                </a:lnTo>
                <a:lnTo>
                  <a:pt x="94" y="86"/>
                </a:lnTo>
                <a:lnTo>
                  <a:pt x="84" y="81"/>
                </a:lnTo>
                <a:lnTo>
                  <a:pt x="84" y="81"/>
                </a:lnTo>
                <a:lnTo>
                  <a:pt x="84" y="81"/>
                </a:lnTo>
                <a:lnTo>
                  <a:pt x="87" y="80"/>
                </a:lnTo>
                <a:lnTo>
                  <a:pt x="90" y="78"/>
                </a:lnTo>
                <a:lnTo>
                  <a:pt x="103" y="59"/>
                </a:lnTo>
                <a:lnTo>
                  <a:pt x="103" y="34"/>
                </a:lnTo>
                <a:lnTo>
                  <a:pt x="88" y="23"/>
                </a:lnTo>
                <a:lnTo>
                  <a:pt x="88" y="23"/>
                </a:lnTo>
                <a:lnTo>
                  <a:pt x="83" y="23"/>
                </a:lnTo>
                <a:lnTo>
                  <a:pt x="80" y="25"/>
                </a:lnTo>
                <a:lnTo>
                  <a:pt x="57" y="59"/>
                </a:lnTo>
                <a:lnTo>
                  <a:pt x="57" y="59"/>
                </a:lnTo>
                <a:lnTo>
                  <a:pt x="56" y="63"/>
                </a:lnTo>
                <a:lnTo>
                  <a:pt x="57" y="66"/>
                </a:lnTo>
                <a:lnTo>
                  <a:pt x="22" y="117"/>
                </a:lnTo>
                <a:lnTo>
                  <a:pt x="22" y="153"/>
                </a:lnTo>
                <a:lnTo>
                  <a:pt x="22" y="153"/>
                </a:lnTo>
                <a:lnTo>
                  <a:pt x="26" y="154"/>
                </a:lnTo>
                <a:lnTo>
                  <a:pt x="26" y="154"/>
                </a:lnTo>
                <a:lnTo>
                  <a:pt x="29" y="155"/>
                </a:lnTo>
                <a:lnTo>
                  <a:pt x="29" y="158"/>
                </a:lnTo>
                <a:lnTo>
                  <a:pt x="29" y="162"/>
                </a:lnTo>
                <a:lnTo>
                  <a:pt x="29" y="162"/>
                </a:lnTo>
                <a:lnTo>
                  <a:pt x="33" y="161"/>
                </a:lnTo>
                <a:lnTo>
                  <a:pt x="36" y="161"/>
                </a:lnTo>
                <a:lnTo>
                  <a:pt x="38" y="162"/>
                </a:lnTo>
                <a:lnTo>
                  <a:pt x="38" y="162"/>
                </a:lnTo>
                <a:lnTo>
                  <a:pt x="40" y="163"/>
                </a:lnTo>
                <a:lnTo>
                  <a:pt x="41" y="166"/>
                </a:lnTo>
                <a:lnTo>
                  <a:pt x="41" y="169"/>
                </a:lnTo>
                <a:lnTo>
                  <a:pt x="40" y="172"/>
                </a:lnTo>
                <a:lnTo>
                  <a:pt x="38" y="173"/>
                </a:lnTo>
                <a:lnTo>
                  <a:pt x="22" y="180"/>
                </a:lnTo>
                <a:lnTo>
                  <a:pt x="22" y="182"/>
                </a:lnTo>
                <a:lnTo>
                  <a:pt x="41" y="176"/>
                </a:lnTo>
                <a:lnTo>
                  <a:pt x="41" y="176"/>
                </a:lnTo>
                <a:close/>
                <a:moveTo>
                  <a:pt x="103" y="4"/>
                </a:moveTo>
                <a:lnTo>
                  <a:pt x="103" y="29"/>
                </a:lnTo>
                <a:lnTo>
                  <a:pt x="91" y="17"/>
                </a:lnTo>
                <a:lnTo>
                  <a:pt x="97" y="9"/>
                </a:lnTo>
                <a:lnTo>
                  <a:pt x="97" y="9"/>
                </a:lnTo>
                <a:lnTo>
                  <a:pt x="103" y="4"/>
                </a:lnTo>
                <a:lnTo>
                  <a:pt x="103" y="4"/>
                </a:lnTo>
                <a:close/>
                <a:moveTo>
                  <a:pt x="22" y="117"/>
                </a:moveTo>
                <a:lnTo>
                  <a:pt x="0" y="150"/>
                </a:lnTo>
                <a:lnTo>
                  <a:pt x="2" y="191"/>
                </a:lnTo>
                <a:lnTo>
                  <a:pt x="22" y="182"/>
                </a:lnTo>
                <a:lnTo>
                  <a:pt x="22" y="180"/>
                </a:lnTo>
                <a:lnTo>
                  <a:pt x="17" y="182"/>
                </a:lnTo>
                <a:lnTo>
                  <a:pt x="5" y="174"/>
                </a:lnTo>
                <a:lnTo>
                  <a:pt x="5" y="150"/>
                </a:lnTo>
                <a:lnTo>
                  <a:pt x="5" y="150"/>
                </a:lnTo>
                <a:lnTo>
                  <a:pt x="6" y="149"/>
                </a:lnTo>
                <a:lnTo>
                  <a:pt x="6" y="149"/>
                </a:lnTo>
                <a:lnTo>
                  <a:pt x="7" y="146"/>
                </a:lnTo>
                <a:lnTo>
                  <a:pt x="10" y="146"/>
                </a:lnTo>
                <a:lnTo>
                  <a:pt x="13" y="146"/>
                </a:lnTo>
                <a:lnTo>
                  <a:pt x="15" y="146"/>
                </a:lnTo>
                <a:lnTo>
                  <a:pt x="15" y="146"/>
                </a:lnTo>
                <a:lnTo>
                  <a:pt x="17" y="149"/>
                </a:lnTo>
                <a:lnTo>
                  <a:pt x="18" y="150"/>
                </a:lnTo>
                <a:lnTo>
                  <a:pt x="18" y="155"/>
                </a:lnTo>
                <a:lnTo>
                  <a:pt x="18" y="155"/>
                </a:lnTo>
                <a:lnTo>
                  <a:pt x="19" y="154"/>
                </a:lnTo>
                <a:lnTo>
                  <a:pt x="22" y="153"/>
                </a:lnTo>
                <a:lnTo>
                  <a:pt x="22" y="117"/>
                </a:lnTo>
                <a:close/>
              </a:path>
            </a:pathLst>
          </a:custGeom>
          <a:solidFill>
            <a:srgbClr val="C160D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76" name="Freeform 176"/>
          <p:cNvSpPr>
            <a:spLocks noEditPoints="1"/>
          </p:cNvSpPr>
          <p:nvPr/>
        </p:nvSpPr>
        <p:spPr bwMode="auto">
          <a:xfrm>
            <a:off x="1482715" y="1202707"/>
            <a:ext cx="279327" cy="303134"/>
          </a:xfrm>
          <a:custGeom>
            <a:avLst/>
            <a:gdLst>
              <a:gd name="T0" fmla="*/ 138 w 176"/>
              <a:gd name="T1" fmla="*/ 88 h 191"/>
              <a:gd name="T2" fmla="*/ 132 w 176"/>
              <a:gd name="T3" fmla="*/ 138 h 191"/>
              <a:gd name="T4" fmla="*/ 150 w 176"/>
              <a:gd name="T5" fmla="*/ 143 h 191"/>
              <a:gd name="T6" fmla="*/ 147 w 176"/>
              <a:gd name="T7" fmla="*/ 151 h 191"/>
              <a:gd name="T8" fmla="*/ 132 w 176"/>
              <a:gd name="T9" fmla="*/ 36 h 191"/>
              <a:gd name="T10" fmla="*/ 150 w 176"/>
              <a:gd name="T11" fmla="*/ 26 h 191"/>
              <a:gd name="T12" fmla="*/ 135 w 176"/>
              <a:gd name="T13" fmla="*/ 47 h 191"/>
              <a:gd name="T14" fmla="*/ 146 w 176"/>
              <a:gd name="T15" fmla="*/ 88 h 191"/>
              <a:gd name="T16" fmla="*/ 174 w 176"/>
              <a:gd name="T17" fmla="*/ 85 h 191"/>
              <a:gd name="T18" fmla="*/ 150 w 176"/>
              <a:gd name="T19" fmla="*/ 92 h 191"/>
              <a:gd name="T20" fmla="*/ 88 w 176"/>
              <a:gd name="T21" fmla="*/ 39 h 191"/>
              <a:gd name="T22" fmla="*/ 115 w 176"/>
              <a:gd name="T23" fmla="*/ 46 h 191"/>
              <a:gd name="T24" fmla="*/ 132 w 176"/>
              <a:gd name="T25" fmla="*/ 109 h 191"/>
              <a:gd name="T26" fmla="*/ 115 w 176"/>
              <a:gd name="T27" fmla="*/ 128 h 191"/>
              <a:gd name="T28" fmla="*/ 111 w 176"/>
              <a:gd name="T29" fmla="*/ 180 h 191"/>
              <a:gd name="T30" fmla="*/ 90 w 176"/>
              <a:gd name="T31" fmla="*/ 191 h 191"/>
              <a:gd name="T32" fmla="*/ 105 w 176"/>
              <a:gd name="T33" fmla="*/ 126 h 191"/>
              <a:gd name="T34" fmla="*/ 122 w 176"/>
              <a:gd name="T35" fmla="*/ 107 h 191"/>
              <a:gd name="T36" fmla="*/ 124 w 176"/>
              <a:gd name="T37" fmla="*/ 73 h 191"/>
              <a:gd name="T38" fmla="*/ 104 w 176"/>
              <a:gd name="T39" fmla="*/ 51 h 191"/>
              <a:gd name="T40" fmla="*/ 88 w 176"/>
              <a:gd name="T41" fmla="*/ 39 h 191"/>
              <a:gd name="T42" fmla="*/ 127 w 176"/>
              <a:gd name="T43" fmla="*/ 43 h 191"/>
              <a:gd name="T44" fmla="*/ 132 w 176"/>
              <a:gd name="T45" fmla="*/ 36 h 191"/>
              <a:gd name="T46" fmla="*/ 128 w 176"/>
              <a:gd name="T47" fmla="*/ 128 h 191"/>
              <a:gd name="T48" fmla="*/ 132 w 176"/>
              <a:gd name="T49" fmla="*/ 127 h 191"/>
              <a:gd name="T50" fmla="*/ 92 w 176"/>
              <a:gd name="T51" fmla="*/ 1 h 191"/>
              <a:gd name="T52" fmla="*/ 88 w 176"/>
              <a:gd name="T53" fmla="*/ 30 h 191"/>
              <a:gd name="T54" fmla="*/ 80 w 176"/>
              <a:gd name="T55" fmla="*/ 191 h 191"/>
              <a:gd name="T56" fmla="*/ 62 w 176"/>
              <a:gd name="T57" fmla="*/ 176 h 191"/>
              <a:gd name="T58" fmla="*/ 55 w 176"/>
              <a:gd name="T59" fmla="*/ 124 h 191"/>
              <a:gd name="T60" fmla="*/ 44 w 176"/>
              <a:gd name="T61" fmla="*/ 67 h 191"/>
              <a:gd name="T62" fmla="*/ 67 w 176"/>
              <a:gd name="T63" fmla="*/ 43 h 191"/>
              <a:gd name="T64" fmla="*/ 88 w 176"/>
              <a:gd name="T65" fmla="*/ 49 h 191"/>
              <a:gd name="T66" fmla="*/ 61 w 176"/>
              <a:gd name="T67" fmla="*/ 61 h 191"/>
              <a:gd name="T68" fmla="*/ 50 w 176"/>
              <a:gd name="T69" fmla="*/ 88 h 191"/>
              <a:gd name="T70" fmla="*/ 69 w 176"/>
              <a:gd name="T71" fmla="*/ 120 h 191"/>
              <a:gd name="T72" fmla="*/ 88 w 176"/>
              <a:gd name="T73" fmla="*/ 147 h 191"/>
              <a:gd name="T74" fmla="*/ 88 w 176"/>
              <a:gd name="T75" fmla="*/ 30 h 191"/>
              <a:gd name="T76" fmla="*/ 84 w 176"/>
              <a:gd name="T77" fmla="*/ 26 h 191"/>
              <a:gd name="T78" fmla="*/ 88 w 176"/>
              <a:gd name="T79" fmla="*/ 0 h 191"/>
              <a:gd name="T80" fmla="*/ 47 w 176"/>
              <a:gd name="T81" fmla="*/ 135 h 191"/>
              <a:gd name="T82" fmla="*/ 44 w 176"/>
              <a:gd name="T83" fmla="*/ 138 h 191"/>
              <a:gd name="T84" fmla="*/ 47 w 176"/>
              <a:gd name="T85" fmla="*/ 47 h 191"/>
              <a:gd name="T86" fmla="*/ 44 w 176"/>
              <a:gd name="T87" fmla="*/ 108 h 191"/>
              <a:gd name="T88" fmla="*/ 40 w 176"/>
              <a:gd name="T89" fmla="*/ 77 h 191"/>
              <a:gd name="T90" fmla="*/ 44 w 176"/>
              <a:gd name="T91" fmla="*/ 49 h 191"/>
              <a:gd name="T92" fmla="*/ 25 w 176"/>
              <a:gd name="T93" fmla="*/ 31 h 191"/>
              <a:gd name="T94" fmla="*/ 32 w 176"/>
              <a:gd name="T95" fmla="*/ 26 h 191"/>
              <a:gd name="T96" fmla="*/ 32 w 176"/>
              <a:gd name="T97" fmla="*/ 150 h 191"/>
              <a:gd name="T98" fmla="*/ 24 w 176"/>
              <a:gd name="T99" fmla="*/ 147 h 191"/>
              <a:gd name="T100" fmla="*/ 44 w 176"/>
              <a:gd name="T101" fmla="*/ 127 h 191"/>
              <a:gd name="T102" fmla="*/ 25 w 176"/>
              <a:gd name="T103" fmla="*/ 84 h 191"/>
              <a:gd name="T104" fmla="*/ 25 w 176"/>
              <a:gd name="T105" fmla="*/ 92 h 191"/>
              <a:gd name="T106" fmla="*/ 0 w 176"/>
              <a:gd name="T107" fmla="*/ 8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91">
                <a:moveTo>
                  <a:pt x="132" y="66"/>
                </a:moveTo>
                <a:lnTo>
                  <a:pt x="132" y="66"/>
                </a:lnTo>
                <a:lnTo>
                  <a:pt x="136" y="77"/>
                </a:lnTo>
                <a:lnTo>
                  <a:pt x="138" y="88"/>
                </a:lnTo>
                <a:lnTo>
                  <a:pt x="138" y="88"/>
                </a:lnTo>
                <a:lnTo>
                  <a:pt x="136" y="99"/>
                </a:lnTo>
                <a:lnTo>
                  <a:pt x="132" y="109"/>
                </a:lnTo>
                <a:lnTo>
                  <a:pt x="132" y="66"/>
                </a:lnTo>
                <a:lnTo>
                  <a:pt x="132" y="66"/>
                </a:lnTo>
                <a:close/>
                <a:moveTo>
                  <a:pt x="132" y="138"/>
                </a:moveTo>
                <a:lnTo>
                  <a:pt x="132" y="127"/>
                </a:lnTo>
                <a:lnTo>
                  <a:pt x="132" y="127"/>
                </a:lnTo>
                <a:lnTo>
                  <a:pt x="135" y="128"/>
                </a:lnTo>
                <a:lnTo>
                  <a:pt x="135" y="128"/>
                </a:lnTo>
                <a:lnTo>
                  <a:pt x="150" y="143"/>
                </a:lnTo>
                <a:lnTo>
                  <a:pt x="150" y="143"/>
                </a:lnTo>
                <a:lnTo>
                  <a:pt x="151" y="147"/>
                </a:lnTo>
                <a:lnTo>
                  <a:pt x="150" y="150"/>
                </a:lnTo>
                <a:lnTo>
                  <a:pt x="150" y="150"/>
                </a:lnTo>
                <a:lnTo>
                  <a:pt x="147" y="151"/>
                </a:lnTo>
                <a:lnTo>
                  <a:pt x="145" y="150"/>
                </a:lnTo>
                <a:lnTo>
                  <a:pt x="132" y="138"/>
                </a:lnTo>
                <a:lnTo>
                  <a:pt x="132" y="138"/>
                </a:lnTo>
                <a:close/>
                <a:moveTo>
                  <a:pt x="132" y="49"/>
                </a:moveTo>
                <a:lnTo>
                  <a:pt x="132" y="36"/>
                </a:lnTo>
                <a:lnTo>
                  <a:pt x="145" y="26"/>
                </a:lnTo>
                <a:lnTo>
                  <a:pt x="145" y="26"/>
                </a:lnTo>
                <a:lnTo>
                  <a:pt x="147" y="24"/>
                </a:lnTo>
                <a:lnTo>
                  <a:pt x="150" y="26"/>
                </a:lnTo>
                <a:lnTo>
                  <a:pt x="150" y="26"/>
                </a:lnTo>
                <a:lnTo>
                  <a:pt x="151" y="28"/>
                </a:lnTo>
                <a:lnTo>
                  <a:pt x="150" y="31"/>
                </a:lnTo>
                <a:lnTo>
                  <a:pt x="135" y="47"/>
                </a:lnTo>
                <a:lnTo>
                  <a:pt x="135" y="47"/>
                </a:lnTo>
                <a:lnTo>
                  <a:pt x="135" y="47"/>
                </a:lnTo>
                <a:lnTo>
                  <a:pt x="132" y="49"/>
                </a:lnTo>
                <a:lnTo>
                  <a:pt x="132" y="49"/>
                </a:lnTo>
                <a:close/>
                <a:moveTo>
                  <a:pt x="146" y="88"/>
                </a:moveTo>
                <a:lnTo>
                  <a:pt x="146" y="88"/>
                </a:lnTo>
                <a:lnTo>
                  <a:pt x="146" y="88"/>
                </a:lnTo>
                <a:lnTo>
                  <a:pt x="147" y="85"/>
                </a:lnTo>
                <a:lnTo>
                  <a:pt x="150" y="84"/>
                </a:lnTo>
                <a:lnTo>
                  <a:pt x="172" y="84"/>
                </a:lnTo>
                <a:lnTo>
                  <a:pt x="172" y="84"/>
                </a:lnTo>
                <a:lnTo>
                  <a:pt x="174" y="85"/>
                </a:lnTo>
                <a:lnTo>
                  <a:pt x="176" y="88"/>
                </a:lnTo>
                <a:lnTo>
                  <a:pt x="176" y="88"/>
                </a:lnTo>
                <a:lnTo>
                  <a:pt x="174" y="91"/>
                </a:lnTo>
                <a:lnTo>
                  <a:pt x="172" y="92"/>
                </a:lnTo>
                <a:lnTo>
                  <a:pt x="150" y="92"/>
                </a:lnTo>
                <a:lnTo>
                  <a:pt x="150" y="92"/>
                </a:lnTo>
                <a:lnTo>
                  <a:pt x="147" y="91"/>
                </a:lnTo>
                <a:lnTo>
                  <a:pt x="146" y="88"/>
                </a:lnTo>
                <a:lnTo>
                  <a:pt x="146" y="88"/>
                </a:lnTo>
                <a:close/>
                <a:moveTo>
                  <a:pt x="88" y="39"/>
                </a:moveTo>
                <a:lnTo>
                  <a:pt x="88" y="39"/>
                </a:lnTo>
                <a:lnTo>
                  <a:pt x="96" y="39"/>
                </a:lnTo>
                <a:lnTo>
                  <a:pt x="103" y="40"/>
                </a:lnTo>
                <a:lnTo>
                  <a:pt x="108" y="43"/>
                </a:lnTo>
                <a:lnTo>
                  <a:pt x="115" y="46"/>
                </a:lnTo>
                <a:lnTo>
                  <a:pt x="120" y="50"/>
                </a:lnTo>
                <a:lnTo>
                  <a:pt x="124" y="55"/>
                </a:lnTo>
                <a:lnTo>
                  <a:pt x="128" y="61"/>
                </a:lnTo>
                <a:lnTo>
                  <a:pt x="132" y="66"/>
                </a:lnTo>
                <a:lnTo>
                  <a:pt x="132" y="109"/>
                </a:lnTo>
                <a:lnTo>
                  <a:pt x="132" y="109"/>
                </a:lnTo>
                <a:lnTo>
                  <a:pt x="128" y="115"/>
                </a:lnTo>
                <a:lnTo>
                  <a:pt x="124" y="120"/>
                </a:lnTo>
                <a:lnTo>
                  <a:pt x="120" y="124"/>
                </a:lnTo>
                <a:lnTo>
                  <a:pt x="115" y="128"/>
                </a:lnTo>
                <a:lnTo>
                  <a:pt x="115" y="166"/>
                </a:lnTo>
                <a:lnTo>
                  <a:pt x="115" y="166"/>
                </a:lnTo>
                <a:lnTo>
                  <a:pt x="115" y="172"/>
                </a:lnTo>
                <a:lnTo>
                  <a:pt x="113" y="176"/>
                </a:lnTo>
                <a:lnTo>
                  <a:pt x="111" y="180"/>
                </a:lnTo>
                <a:lnTo>
                  <a:pt x="108" y="184"/>
                </a:lnTo>
                <a:lnTo>
                  <a:pt x="104" y="187"/>
                </a:lnTo>
                <a:lnTo>
                  <a:pt x="100" y="189"/>
                </a:lnTo>
                <a:lnTo>
                  <a:pt x="96" y="191"/>
                </a:lnTo>
                <a:lnTo>
                  <a:pt x="90" y="191"/>
                </a:lnTo>
                <a:lnTo>
                  <a:pt x="88" y="191"/>
                </a:lnTo>
                <a:lnTo>
                  <a:pt x="88" y="147"/>
                </a:lnTo>
                <a:lnTo>
                  <a:pt x="105" y="147"/>
                </a:lnTo>
                <a:lnTo>
                  <a:pt x="105" y="126"/>
                </a:lnTo>
                <a:lnTo>
                  <a:pt x="105" y="126"/>
                </a:lnTo>
                <a:lnTo>
                  <a:pt x="105" y="123"/>
                </a:lnTo>
                <a:lnTo>
                  <a:pt x="108" y="122"/>
                </a:lnTo>
                <a:lnTo>
                  <a:pt x="108" y="122"/>
                </a:lnTo>
                <a:lnTo>
                  <a:pt x="115" y="115"/>
                </a:lnTo>
                <a:lnTo>
                  <a:pt x="122" y="107"/>
                </a:lnTo>
                <a:lnTo>
                  <a:pt x="126" y="99"/>
                </a:lnTo>
                <a:lnTo>
                  <a:pt x="127" y="88"/>
                </a:lnTo>
                <a:lnTo>
                  <a:pt x="127" y="88"/>
                </a:lnTo>
                <a:lnTo>
                  <a:pt x="126" y="80"/>
                </a:lnTo>
                <a:lnTo>
                  <a:pt x="124" y="73"/>
                </a:lnTo>
                <a:lnTo>
                  <a:pt x="120" y="66"/>
                </a:lnTo>
                <a:lnTo>
                  <a:pt x="116" y="61"/>
                </a:lnTo>
                <a:lnTo>
                  <a:pt x="116" y="61"/>
                </a:lnTo>
                <a:lnTo>
                  <a:pt x="109" y="55"/>
                </a:lnTo>
                <a:lnTo>
                  <a:pt x="104" y="51"/>
                </a:lnTo>
                <a:lnTo>
                  <a:pt x="96" y="50"/>
                </a:lnTo>
                <a:lnTo>
                  <a:pt x="88" y="49"/>
                </a:lnTo>
                <a:lnTo>
                  <a:pt x="88" y="49"/>
                </a:lnTo>
                <a:lnTo>
                  <a:pt x="88" y="39"/>
                </a:lnTo>
                <a:lnTo>
                  <a:pt x="88" y="39"/>
                </a:lnTo>
                <a:lnTo>
                  <a:pt x="88" y="39"/>
                </a:lnTo>
                <a:close/>
                <a:moveTo>
                  <a:pt x="132" y="36"/>
                </a:moveTo>
                <a:lnTo>
                  <a:pt x="128" y="40"/>
                </a:lnTo>
                <a:lnTo>
                  <a:pt x="128" y="40"/>
                </a:lnTo>
                <a:lnTo>
                  <a:pt x="127" y="43"/>
                </a:lnTo>
                <a:lnTo>
                  <a:pt x="128" y="47"/>
                </a:lnTo>
                <a:lnTo>
                  <a:pt x="128" y="47"/>
                </a:lnTo>
                <a:lnTo>
                  <a:pt x="130" y="49"/>
                </a:lnTo>
                <a:lnTo>
                  <a:pt x="132" y="49"/>
                </a:lnTo>
                <a:lnTo>
                  <a:pt x="132" y="36"/>
                </a:lnTo>
                <a:lnTo>
                  <a:pt x="132" y="36"/>
                </a:lnTo>
                <a:close/>
                <a:moveTo>
                  <a:pt x="132" y="127"/>
                </a:moveTo>
                <a:lnTo>
                  <a:pt x="132" y="127"/>
                </a:lnTo>
                <a:lnTo>
                  <a:pt x="130" y="127"/>
                </a:lnTo>
                <a:lnTo>
                  <a:pt x="128" y="128"/>
                </a:lnTo>
                <a:lnTo>
                  <a:pt x="128" y="128"/>
                </a:lnTo>
                <a:lnTo>
                  <a:pt x="127" y="131"/>
                </a:lnTo>
                <a:lnTo>
                  <a:pt x="128" y="135"/>
                </a:lnTo>
                <a:lnTo>
                  <a:pt x="132" y="138"/>
                </a:lnTo>
                <a:lnTo>
                  <a:pt x="132" y="127"/>
                </a:lnTo>
                <a:lnTo>
                  <a:pt x="132" y="127"/>
                </a:lnTo>
                <a:close/>
                <a:moveTo>
                  <a:pt x="88" y="30"/>
                </a:moveTo>
                <a:lnTo>
                  <a:pt x="88" y="0"/>
                </a:lnTo>
                <a:lnTo>
                  <a:pt x="88" y="0"/>
                </a:lnTo>
                <a:lnTo>
                  <a:pt x="92" y="1"/>
                </a:lnTo>
                <a:lnTo>
                  <a:pt x="92" y="4"/>
                </a:lnTo>
                <a:lnTo>
                  <a:pt x="92" y="26"/>
                </a:lnTo>
                <a:lnTo>
                  <a:pt x="92" y="26"/>
                </a:lnTo>
                <a:lnTo>
                  <a:pt x="92" y="28"/>
                </a:lnTo>
                <a:lnTo>
                  <a:pt x="88" y="30"/>
                </a:lnTo>
                <a:lnTo>
                  <a:pt x="88" y="30"/>
                </a:lnTo>
                <a:close/>
                <a:moveTo>
                  <a:pt x="88" y="191"/>
                </a:moveTo>
                <a:lnTo>
                  <a:pt x="85" y="191"/>
                </a:lnTo>
                <a:lnTo>
                  <a:pt x="85" y="191"/>
                </a:lnTo>
                <a:lnTo>
                  <a:pt x="80" y="191"/>
                </a:lnTo>
                <a:lnTo>
                  <a:pt x="76" y="189"/>
                </a:lnTo>
                <a:lnTo>
                  <a:pt x="71" y="187"/>
                </a:lnTo>
                <a:lnTo>
                  <a:pt x="67" y="184"/>
                </a:lnTo>
                <a:lnTo>
                  <a:pt x="65" y="180"/>
                </a:lnTo>
                <a:lnTo>
                  <a:pt x="62" y="176"/>
                </a:lnTo>
                <a:lnTo>
                  <a:pt x="61" y="172"/>
                </a:lnTo>
                <a:lnTo>
                  <a:pt x="61" y="166"/>
                </a:lnTo>
                <a:lnTo>
                  <a:pt x="61" y="128"/>
                </a:lnTo>
                <a:lnTo>
                  <a:pt x="61" y="128"/>
                </a:lnTo>
                <a:lnTo>
                  <a:pt x="55" y="124"/>
                </a:lnTo>
                <a:lnTo>
                  <a:pt x="51" y="119"/>
                </a:lnTo>
                <a:lnTo>
                  <a:pt x="47" y="114"/>
                </a:lnTo>
                <a:lnTo>
                  <a:pt x="44" y="108"/>
                </a:lnTo>
                <a:lnTo>
                  <a:pt x="44" y="67"/>
                </a:lnTo>
                <a:lnTo>
                  <a:pt x="44" y="67"/>
                </a:lnTo>
                <a:lnTo>
                  <a:pt x="47" y="61"/>
                </a:lnTo>
                <a:lnTo>
                  <a:pt x="51" y="55"/>
                </a:lnTo>
                <a:lnTo>
                  <a:pt x="57" y="51"/>
                </a:lnTo>
                <a:lnTo>
                  <a:pt x="62" y="47"/>
                </a:lnTo>
                <a:lnTo>
                  <a:pt x="67" y="43"/>
                </a:lnTo>
                <a:lnTo>
                  <a:pt x="74" y="40"/>
                </a:lnTo>
                <a:lnTo>
                  <a:pt x="81" y="39"/>
                </a:lnTo>
                <a:lnTo>
                  <a:pt x="88" y="39"/>
                </a:lnTo>
                <a:lnTo>
                  <a:pt x="88" y="49"/>
                </a:lnTo>
                <a:lnTo>
                  <a:pt x="88" y="49"/>
                </a:lnTo>
                <a:lnTo>
                  <a:pt x="81" y="50"/>
                </a:lnTo>
                <a:lnTo>
                  <a:pt x="73" y="51"/>
                </a:lnTo>
                <a:lnTo>
                  <a:pt x="66" y="55"/>
                </a:lnTo>
                <a:lnTo>
                  <a:pt x="61" y="61"/>
                </a:lnTo>
                <a:lnTo>
                  <a:pt x="61" y="61"/>
                </a:lnTo>
                <a:lnTo>
                  <a:pt x="57" y="66"/>
                </a:lnTo>
                <a:lnTo>
                  <a:pt x="53" y="73"/>
                </a:lnTo>
                <a:lnTo>
                  <a:pt x="50" y="80"/>
                </a:lnTo>
                <a:lnTo>
                  <a:pt x="50" y="88"/>
                </a:lnTo>
                <a:lnTo>
                  <a:pt x="50" y="88"/>
                </a:lnTo>
                <a:lnTo>
                  <a:pt x="51" y="97"/>
                </a:lnTo>
                <a:lnTo>
                  <a:pt x="55" y="107"/>
                </a:lnTo>
                <a:lnTo>
                  <a:pt x="61" y="115"/>
                </a:lnTo>
                <a:lnTo>
                  <a:pt x="69" y="120"/>
                </a:lnTo>
                <a:lnTo>
                  <a:pt x="69" y="120"/>
                </a:lnTo>
                <a:lnTo>
                  <a:pt x="69" y="120"/>
                </a:lnTo>
                <a:lnTo>
                  <a:pt x="70" y="123"/>
                </a:lnTo>
                <a:lnTo>
                  <a:pt x="70" y="126"/>
                </a:lnTo>
                <a:lnTo>
                  <a:pt x="70" y="147"/>
                </a:lnTo>
                <a:lnTo>
                  <a:pt x="88" y="147"/>
                </a:lnTo>
                <a:lnTo>
                  <a:pt x="88" y="191"/>
                </a:lnTo>
                <a:lnTo>
                  <a:pt x="88" y="191"/>
                </a:lnTo>
                <a:close/>
                <a:moveTo>
                  <a:pt x="88" y="0"/>
                </a:moveTo>
                <a:lnTo>
                  <a:pt x="88" y="30"/>
                </a:lnTo>
                <a:lnTo>
                  <a:pt x="88" y="30"/>
                </a:lnTo>
                <a:lnTo>
                  <a:pt x="88" y="30"/>
                </a:lnTo>
                <a:lnTo>
                  <a:pt x="88" y="30"/>
                </a:lnTo>
                <a:lnTo>
                  <a:pt x="88" y="30"/>
                </a:lnTo>
                <a:lnTo>
                  <a:pt x="85" y="28"/>
                </a:lnTo>
                <a:lnTo>
                  <a:pt x="84" y="26"/>
                </a:lnTo>
                <a:lnTo>
                  <a:pt x="84" y="4"/>
                </a:lnTo>
                <a:lnTo>
                  <a:pt x="84" y="4"/>
                </a:lnTo>
                <a:lnTo>
                  <a:pt x="85" y="1"/>
                </a:lnTo>
                <a:lnTo>
                  <a:pt x="88" y="0"/>
                </a:lnTo>
                <a:lnTo>
                  <a:pt x="88" y="0"/>
                </a:lnTo>
                <a:lnTo>
                  <a:pt x="88" y="0"/>
                </a:lnTo>
                <a:lnTo>
                  <a:pt x="88" y="0"/>
                </a:lnTo>
                <a:close/>
                <a:moveTo>
                  <a:pt x="44" y="138"/>
                </a:moveTo>
                <a:lnTo>
                  <a:pt x="47" y="135"/>
                </a:lnTo>
                <a:lnTo>
                  <a:pt x="47" y="135"/>
                </a:lnTo>
                <a:lnTo>
                  <a:pt x="48" y="131"/>
                </a:lnTo>
                <a:lnTo>
                  <a:pt x="47" y="128"/>
                </a:lnTo>
                <a:lnTo>
                  <a:pt x="47" y="128"/>
                </a:lnTo>
                <a:lnTo>
                  <a:pt x="44" y="127"/>
                </a:lnTo>
                <a:lnTo>
                  <a:pt x="44" y="138"/>
                </a:lnTo>
                <a:lnTo>
                  <a:pt x="44" y="138"/>
                </a:lnTo>
                <a:close/>
                <a:moveTo>
                  <a:pt x="44" y="49"/>
                </a:moveTo>
                <a:lnTo>
                  <a:pt x="44" y="49"/>
                </a:lnTo>
                <a:lnTo>
                  <a:pt x="47" y="47"/>
                </a:lnTo>
                <a:lnTo>
                  <a:pt x="47" y="47"/>
                </a:lnTo>
                <a:lnTo>
                  <a:pt x="48" y="43"/>
                </a:lnTo>
                <a:lnTo>
                  <a:pt x="47" y="40"/>
                </a:lnTo>
                <a:lnTo>
                  <a:pt x="44" y="38"/>
                </a:lnTo>
                <a:lnTo>
                  <a:pt x="44" y="49"/>
                </a:lnTo>
                <a:close/>
                <a:moveTo>
                  <a:pt x="44" y="108"/>
                </a:moveTo>
                <a:lnTo>
                  <a:pt x="44" y="108"/>
                </a:lnTo>
                <a:lnTo>
                  <a:pt x="40" y="99"/>
                </a:lnTo>
                <a:lnTo>
                  <a:pt x="39" y="88"/>
                </a:lnTo>
                <a:lnTo>
                  <a:pt x="39" y="88"/>
                </a:lnTo>
                <a:lnTo>
                  <a:pt x="40" y="77"/>
                </a:lnTo>
                <a:lnTo>
                  <a:pt x="44" y="67"/>
                </a:lnTo>
                <a:lnTo>
                  <a:pt x="44" y="108"/>
                </a:lnTo>
                <a:lnTo>
                  <a:pt x="44" y="108"/>
                </a:lnTo>
                <a:close/>
                <a:moveTo>
                  <a:pt x="44" y="38"/>
                </a:moveTo>
                <a:lnTo>
                  <a:pt x="44" y="49"/>
                </a:lnTo>
                <a:lnTo>
                  <a:pt x="44" y="49"/>
                </a:lnTo>
                <a:lnTo>
                  <a:pt x="40" y="47"/>
                </a:lnTo>
                <a:lnTo>
                  <a:pt x="40" y="47"/>
                </a:lnTo>
                <a:lnTo>
                  <a:pt x="25" y="31"/>
                </a:lnTo>
                <a:lnTo>
                  <a:pt x="25" y="31"/>
                </a:lnTo>
                <a:lnTo>
                  <a:pt x="24" y="28"/>
                </a:lnTo>
                <a:lnTo>
                  <a:pt x="25" y="26"/>
                </a:lnTo>
                <a:lnTo>
                  <a:pt x="25" y="26"/>
                </a:lnTo>
                <a:lnTo>
                  <a:pt x="28" y="24"/>
                </a:lnTo>
                <a:lnTo>
                  <a:pt x="32" y="26"/>
                </a:lnTo>
                <a:lnTo>
                  <a:pt x="44" y="38"/>
                </a:lnTo>
                <a:lnTo>
                  <a:pt x="44" y="38"/>
                </a:lnTo>
                <a:close/>
                <a:moveTo>
                  <a:pt x="44" y="127"/>
                </a:moveTo>
                <a:lnTo>
                  <a:pt x="44" y="138"/>
                </a:lnTo>
                <a:lnTo>
                  <a:pt x="32" y="150"/>
                </a:lnTo>
                <a:lnTo>
                  <a:pt x="32" y="150"/>
                </a:lnTo>
                <a:lnTo>
                  <a:pt x="28" y="151"/>
                </a:lnTo>
                <a:lnTo>
                  <a:pt x="25" y="150"/>
                </a:lnTo>
                <a:lnTo>
                  <a:pt x="25" y="150"/>
                </a:lnTo>
                <a:lnTo>
                  <a:pt x="24" y="147"/>
                </a:lnTo>
                <a:lnTo>
                  <a:pt x="25" y="143"/>
                </a:lnTo>
                <a:lnTo>
                  <a:pt x="40" y="128"/>
                </a:lnTo>
                <a:lnTo>
                  <a:pt x="40" y="128"/>
                </a:lnTo>
                <a:lnTo>
                  <a:pt x="40" y="128"/>
                </a:lnTo>
                <a:lnTo>
                  <a:pt x="44" y="127"/>
                </a:lnTo>
                <a:lnTo>
                  <a:pt x="44" y="127"/>
                </a:lnTo>
                <a:close/>
                <a:moveTo>
                  <a:pt x="4" y="84"/>
                </a:moveTo>
                <a:lnTo>
                  <a:pt x="4" y="84"/>
                </a:lnTo>
                <a:lnTo>
                  <a:pt x="25" y="84"/>
                </a:lnTo>
                <a:lnTo>
                  <a:pt x="25" y="84"/>
                </a:lnTo>
                <a:lnTo>
                  <a:pt x="29" y="85"/>
                </a:lnTo>
                <a:lnTo>
                  <a:pt x="31" y="88"/>
                </a:lnTo>
                <a:lnTo>
                  <a:pt x="31" y="88"/>
                </a:lnTo>
                <a:lnTo>
                  <a:pt x="29" y="91"/>
                </a:lnTo>
                <a:lnTo>
                  <a:pt x="25" y="92"/>
                </a:lnTo>
                <a:lnTo>
                  <a:pt x="4" y="92"/>
                </a:lnTo>
                <a:lnTo>
                  <a:pt x="4" y="92"/>
                </a:lnTo>
                <a:lnTo>
                  <a:pt x="1" y="91"/>
                </a:lnTo>
                <a:lnTo>
                  <a:pt x="0" y="88"/>
                </a:lnTo>
                <a:lnTo>
                  <a:pt x="0" y="88"/>
                </a:lnTo>
                <a:lnTo>
                  <a:pt x="1" y="85"/>
                </a:lnTo>
                <a:lnTo>
                  <a:pt x="4" y="84"/>
                </a:lnTo>
                <a:lnTo>
                  <a:pt x="4" y="84"/>
                </a:lnTo>
                <a:close/>
              </a:path>
            </a:pathLst>
          </a:custGeom>
          <a:solidFill>
            <a:srgbClr val="FF8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77" name="Freeform 177"/>
          <p:cNvSpPr>
            <a:spLocks noEditPoints="1"/>
          </p:cNvSpPr>
          <p:nvPr/>
        </p:nvSpPr>
        <p:spPr bwMode="auto">
          <a:xfrm>
            <a:off x="2734927" y="790065"/>
            <a:ext cx="418991" cy="606267"/>
          </a:xfrm>
          <a:custGeom>
            <a:avLst/>
            <a:gdLst>
              <a:gd name="T0" fmla="*/ 132 w 264"/>
              <a:gd name="T1" fmla="*/ 7 h 382"/>
              <a:gd name="T2" fmla="*/ 140 w 264"/>
              <a:gd name="T3" fmla="*/ 126 h 382"/>
              <a:gd name="T4" fmla="*/ 156 w 264"/>
              <a:gd name="T5" fmla="*/ 128 h 382"/>
              <a:gd name="T6" fmla="*/ 186 w 264"/>
              <a:gd name="T7" fmla="*/ 142 h 382"/>
              <a:gd name="T8" fmla="*/ 206 w 264"/>
              <a:gd name="T9" fmla="*/ 166 h 382"/>
              <a:gd name="T10" fmla="*/ 218 w 264"/>
              <a:gd name="T11" fmla="*/ 196 h 382"/>
              <a:gd name="T12" fmla="*/ 220 w 264"/>
              <a:gd name="T13" fmla="*/ 212 h 382"/>
              <a:gd name="T14" fmla="*/ 220 w 264"/>
              <a:gd name="T15" fmla="*/ 222 h 382"/>
              <a:gd name="T16" fmla="*/ 215 w 264"/>
              <a:gd name="T17" fmla="*/ 239 h 382"/>
              <a:gd name="T18" fmla="*/ 210 w 264"/>
              <a:gd name="T19" fmla="*/ 254 h 382"/>
              <a:gd name="T20" fmla="*/ 194 w 264"/>
              <a:gd name="T21" fmla="*/ 275 h 382"/>
              <a:gd name="T22" fmla="*/ 174 w 264"/>
              <a:gd name="T23" fmla="*/ 290 h 382"/>
              <a:gd name="T24" fmla="*/ 159 w 264"/>
              <a:gd name="T25" fmla="*/ 296 h 382"/>
              <a:gd name="T26" fmla="*/ 141 w 264"/>
              <a:gd name="T27" fmla="*/ 300 h 382"/>
              <a:gd name="T28" fmla="*/ 132 w 264"/>
              <a:gd name="T29" fmla="*/ 300 h 382"/>
              <a:gd name="T30" fmla="*/ 132 w 264"/>
              <a:gd name="T31" fmla="*/ 327 h 382"/>
              <a:gd name="T32" fmla="*/ 144 w 264"/>
              <a:gd name="T33" fmla="*/ 333 h 382"/>
              <a:gd name="T34" fmla="*/ 149 w 264"/>
              <a:gd name="T35" fmla="*/ 345 h 382"/>
              <a:gd name="T36" fmla="*/ 148 w 264"/>
              <a:gd name="T37" fmla="*/ 353 h 382"/>
              <a:gd name="T38" fmla="*/ 138 w 264"/>
              <a:gd name="T39" fmla="*/ 363 h 382"/>
              <a:gd name="T40" fmla="*/ 132 w 264"/>
              <a:gd name="T41" fmla="*/ 382 h 382"/>
              <a:gd name="T42" fmla="*/ 228 w 264"/>
              <a:gd name="T43" fmla="*/ 361 h 382"/>
              <a:gd name="T44" fmla="*/ 228 w 264"/>
              <a:gd name="T45" fmla="*/ 357 h 382"/>
              <a:gd name="T46" fmla="*/ 221 w 264"/>
              <a:gd name="T47" fmla="*/ 349 h 382"/>
              <a:gd name="T48" fmla="*/ 201 w 264"/>
              <a:gd name="T49" fmla="*/ 340 h 382"/>
              <a:gd name="T50" fmla="*/ 182 w 264"/>
              <a:gd name="T51" fmla="*/ 336 h 382"/>
              <a:gd name="T52" fmla="*/ 214 w 264"/>
              <a:gd name="T53" fmla="*/ 315 h 382"/>
              <a:gd name="T54" fmla="*/ 241 w 264"/>
              <a:gd name="T55" fmla="*/ 287 h 382"/>
              <a:gd name="T56" fmla="*/ 257 w 264"/>
              <a:gd name="T57" fmla="*/ 253 h 382"/>
              <a:gd name="T58" fmla="*/ 264 w 264"/>
              <a:gd name="T59" fmla="*/ 212 h 382"/>
              <a:gd name="T60" fmla="*/ 263 w 264"/>
              <a:gd name="T61" fmla="*/ 200 h 382"/>
              <a:gd name="T62" fmla="*/ 259 w 264"/>
              <a:gd name="T63" fmla="*/ 177 h 382"/>
              <a:gd name="T64" fmla="*/ 251 w 264"/>
              <a:gd name="T65" fmla="*/ 156 h 382"/>
              <a:gd name="T66" fmla="*/ 240 w 264"/>
              <a:gd name="T67" fmla="*/ 137 h 382"/>
              <a:gd name="T68" fmla="*/ 225 w 264"/>
              <a:gd name="T69" fmla="*/ 119 h 382"/>
              <a:gd name="T70" fmla="*/ 207 w 264"/>
              <a:gd name="T71" fmla="*/ 104 h 382"/>
              <a:gd name="T72" fmla="*/ 187 w 264"/>
              <a:gd name="T73" fmla="*/ 93 h 382"/>
              <a:gd name="T74" fmla="*/ 165 w 264"/>
              <a:gd name="T75" fmla="*/ 85 h 382"/>
              <a:gd name="T76" fmla="*/ 174 w 264"/>
              <a:gd name="T77" fmla="*/ 20 h 382"/>
              <a:gd name="T78" fmla="*/ 111 w 264"/>
              <a:gd name="T79" fmla="*/ 0 h 382"/>
              <a:gd name="T80" fmla="*/ 118 w 264"/>
              <a:gd name="T81" fmla="*/ 195 h 382"/>
              <a:gd name="T82" fmla="*/ 132 w 264"/>
              <a:gd name="T83" fmla="*/ 7 h 382"/>
              <a:gd name="T84" fmla="*/ 132 w 264"/>
              <a:gd name="T85" fmla="*/ 300 h 382"/>
              <a:gd name="T86" fmla="*/ 118 w 264"/>
              <a:gd name="T87" fmla="*/ 299 h 382"/>
              <a:gd name="T88" fmla="*/ 92 w 264"/>
              <a:gd name="T89" fmla="*/ 291 h 382"/>
              <a:gd name="T90" fmla="*/ 119 w 264"/>
              <a:gd name="T91" fmla="*/ 284 h 382"/>
              <a:gd name="T92" fmla="*/ 58 w 264"/>
              <a:gd name="T93" fmla="*/ 260 h 382"/>
              <a:gd name="T94" fmla="*/ 0 w 264"/>
              <a:gd name="T95" fmla="*/ 260 h 382"/>
              <a:gd name="T96" fmla="*/ 22 w 264"/>
              <a:gd name="T97" fmla="*/ 284 h 382"/>
              <a:gd name="T98" fmla="*/ 34 w 264"/>
              <a:gd name="T99" fmla="*/ 300 h 382"/>
              <a:gd name="T100" fmla="*/ 65 w 264"/>
              <a:gd name="T101" fmla="*/ 326 h 382"/>
              <a:gd name="T102" fmla="*/ 83 w 264"/>
              <a:gd name="T103" fmla="*/ 336 h 382"/>
              <a:gd name="T104" fmla="*/ 49 w 264"/>
              <a:gd name="T105" fmla="*/ 345 h 382"/>
              <a:gd name="T106" fmla="*/ 39 w 264"/>
              <a:gd name="T107" fmla="*/ 353 h 382"/>
              <a:gd name="T108" fmla="*/ 35 w 264"/>
              <a:gd name="T109" fmla="*/ 361 h 382"/>
              <a:gd name="T110" fmla="*/ 132 w 264"/>
              <a:gd name="T111" fmla="*/ 382 h 382"/>
              <a:gd name="T112" fmla="*/ 132 w 264"/>
              <a:gd name="T113" fmla="*/ 364 h 382"/>
              <a:gd name="T114" fmla="*/ 119 w 264"/>
              <a:gd name="T115" fmla="*/ 359 h 382"/>
              <a:gd name="T116" fmla="*/ 114 w 264"/>
              <a:gd name="T117" fmla="*/ 345 h 382"/>
              <a:gd name="T118" fmla="*/ 115 w 264"/>
              <a:gd name="T119" fmla="*/ 338 h 382"/>
              <a:gd name="T120" fmla="*/ 125 w 264"/>
              <a:gd name="T121" fmla="*/ 329 h 382"/>
              <a:gd name="T122" fmla="*/ 132 w 264"/>
              <a:gd name="T123" fmla="*/ 30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4" h="382">
                <a:moveTo>
                  <a:pt x="174" y="20"/>
                </a:moveTo>
                <a:lnTo>
                  <a:pt x="132" y="7"/>
                </a:lnTo>
                <a:lnTo>
                  <a:pt x="132" y="151"/>
                </a:lnTo>
                <a:lnTo>
                  <a:pt x="140" y="126"/>
                </a:lnTo>
                <a:lnTo>
                  <a:pt x="140" y="126"/>
                </a:lnTo>
                <a:lnTo>
                  <a:pt x="156" y="128"/>
                </a:lnTo>
                <a:lnTo>
                  <a:pt x="172" y="134"/>
                </a:lnTo>
                <a:lnTo>
                  <a:pt x="186" y="142"/>
                </a:lnTo>
                <a:lnTo>
                  <a:pt x="197" y="153"/>
                </a:lnTo>
                <a:lnTo>
                  <a:pt x="206" y="166"/>
                </a:lnTo>
                <a:lnTo>
                  <a:pt x="214" y="180"/>
                </a:lnTo>
                <a:lnTo>
                  <a:pt x="218" y="196"/>
                </a:lnTo>
                <a:lnTo>
                  <a:pt x="220" y="204"/>
                </a:lnTo>
                <a:lnTo>
                  <a:pt x="220" y="212"/>
                </a:lnTo>
                <a:lnTo>
                  <a:pt x="220" y="212"/>
                </a:lnTo>
                <a:lnTo>
                  <a:pt x="220" y="222"/>
                </a:lnTo>
                <a:lnTo>
                  <a:pt x="218" y="230"/>
                </a:lnTo>
                <a:lnTo>
                  <a:pt x="215" y="239"/>
                </a:lnTo>
                <a:lnTo>
                  <a:pt x="213" y="246"/>
                </a:lnTo>
                <a:lnTo>
                  <a:pt x="210" y="254"/>
                </a:lnTo>
                <a:lnTo>
                  <a:pt x="205" y="262"/>
                </a:lnTo>
                <a:lnTo>
                  <a:pt x="194" y="275"/>
                </a:lnTo>
                <a:lnTo>
                  <a:pt x="182" y="286"/>
                </a:lnTo>
                <a:lnTo>
                  <a:pt x="174" y="290"/>
                </a:lnTo>
                <a:lnTo>
                  <a:pt x="167" y="294"/>
                </a:lnTo>
                <a:lnTo>
                  <a:pt x="159" y="296"/>
                </a:lnTo>
                <a:lnTo>
                  <a:pt x="150" y="299"/>
                </a:lnTo>
                <a:lnTo>
                  <a:pt x="141" y="300"/>
                </a:lnTo>
                <a:lnTo>
                  <a:pt x="132" y="300"/>
                </a:lnTo>
                <a:lnTo>
                  <a:pt x="132" y="300"/>
                </a:lnTo>
                <a:lnTo>
                  <a:pt x="132" y="327"/>
                </a:lnTo>
                <a:lnTo>
                  <a:pt x="132" y="327"/>
                </a:lnTo>
                <a:lnTo>
                  <a:pt x="138" y="329"/>
                </a:lnTo>
                <a:lnTo>
                  <a:pt x="144" y="333"/>
                </a:lnTo>
                <a:lnTo>
                  <a:pt x="148" y="338"/>
                </a:lnTo>
                <a:lnTo>
                  <a:pt x="149" y="345"/>
                </a:lnTo>
                <a:lnTo>
                  <a:pt x="149" y="345"/>
                </a:lnTo>
                <a:lnTo>
                  <a:pt x="148" y="353"/>
                </a:lnTo>
                <a:lnTo>
                  <a:pt x="144" y="359"/>
                </a:lnTo>
                <a:lnTo>
                  <a:pt x="138" y="363"/>
                </a:lnTo>
                <a:lnTo>
                  <a:pt x="132" y="364"/>
                </a:lnTo>
                <a:lnTo>
                  <a:pt x="132" y="382"/>
                </a:lnTo>
                <a:lnTo>
                  <a:pt x="228" y="382"/>
                </a:lnTo>
                <a:lnTo>
                  <a:pt x="228" y="361"/>
                </a:lnTo>
                <a:lnTo>
                  <a:pt x="228" y="361"/>
                </a:lnTo>
                <a:lnTo>
                  <a:pt x="228" y="357"/>
                </a:lnTo>
                <a:lnTo>
                  <a:pt x="225" y="353"/>
                </a:lnTo>
                <a:lnTo>
                  <a:pt x="221" y="349"/>
                </a:lnTo>
                <a:lnTo>
                  <a:pt x="215" y="345"/>
                </a:lnTo>
                <a:lnTo>
                  <a:pt x="201" y="340"/>
                </a:lnTo>
                <a:lnTo>
                  <a:pt x="182" y="336"/>
                </a:lnTo>
                <a:lnTo>
                  <a:pt x="182" y="336"/>
                </a:lnTo>
                <a:lnTo>
                  <a:pt x="199" y="326"/>
                </a:lnTo>
                <a:lnTo>
                  <a:pt x="214" y="315"/>
                </a:lnTo>
                <a:lnTo>
                  <a:pt x="229" y="302"/>
                </a:lnTo>
                <a:lnTo>
                  <a:pt x="241" y="287"/>
                </a:lnTo>
                <a:lnTo>
                  <a:pt x="251" y="271"/>
                </a:lnTo>
                <a:lnTo>
                  <a:pt x="257" y="253"/>
                </a:lnTo>
                <a:lnTo>
                  <a:pt x="263" y="233"/>
                </a:lnTo>
                <a:lnTo>
                  <a:pt x="264" y="212"/>
                </a:lnTo>
                <a:lnTo>
                  <a:pt x="264" y="212"/>
                </a:lnTo>
                <a:lnTo>
                  <a:pt x="263" y="200"/>
                </a:lnTo>
                <a:lnTo>
                  <a:pt x="262" y="189"/>
                </a:lnTo>
                <a:lnTo>
                  <a:pt x="259" y="177"/>
                </a:lnTo>
                <a:lnTo>
                  <a:pt x="256" y="166"/>
                </a:lnTo>
                <a:lnTo>
                  <a:pt x="251" y="156"/>
                </a:lnTo>
                <a:lnTo>
                  <a:pt x="245" y="146"/>
                </a:lnTo>
                <a:lnTo>
                  <a:pt x="240" y="137"/>
                </a:lnTo>
                <a:lnTo>
                  <a:pt x="232" y="127"/>
                </a:lnTo>
                <a:lnTo>
                  <a:pt x="225" y="119"/>
                </a:lnTo>
                <a:lnTo>
                  <a:pt x="215" y="111"/>
                </a:lnTo>
                <a:lnTo>
                  <a:pt x="207" y="104"/>
                </a:lnTo>
                <a:lnTo>
                  <a:pt x="198" y="99"/>
                </a:lnTo>
                <a:lnTo>
                  <a:pt x="187" y="93"/>
                </a:lnTo>
                <a:lnTo>
                  <a:pt x="176" y="88"/>
                </a:lnTo>
                <a:lnTo>
                  <a:pt x="165" y="85"/>
                </a:lnTo>
                <a:lnTo>
                  <a:pt x="153" y="82"/>
                </a:lnTo>
                <a:lnTo>
                  <a:pt x="174" y="20"/>
                </a:lnTo>
                <a:close/>
                <a:moveTo>
                  <a:pt x="132" y="7"/>
                </a:moveTo>
                <a:lnTo>
                  <a:pt x="111" y="0"/>
                </a:lnTo>
                <a:lnTo>
                  <a:pt x="56" y="174"/>
                </a:lnTo>
                <a:lnTo>
                  <a:pt x="118" y="195"/>
                </a:lnTo>
                <a:lnTo>
                  <a:pt x="132" y="151"/>
                </a:lnTo>
                <a:lnTo>
                  <a:pt x="132" y="7"/>
                </a:lnTo>
                <a:lnTo>
                  <a:pt x="132" y="7"/>
                </a:lnTo>
                <a:close/>
                <a:moveTo>
                  <a:pt x="132" y="300"/>
                </a:moveTo>
                <a:lnTo>
                  <a:pt x="132" y="300"/>
                </a:lnTo>
                <a:lnTo>
                  <a:pt x="118" y="299"/>
                </a:lnTo>
                <a:lnTo>
                  <a:pt x="104" y="296"/>
                </a:lnTo>
                <a:lnTo>
                  <a:pt x="92" y="291"/>
                </a:lnTo>
                <a:lnTo>
                  <a:pt x="80" y="284"/>
                </a:lnTo>
                <a:lnTo>
                  <a:pt x="119" y="284"/>
                </a:lnTo>
                <a:lnTo>
                  <a:pt x="119" y="260"/>
                </a:lnTo>
                <a:lnTo>
                  <a:pt x="58" y="260"/>
                </a:lnTo>
                <a:lnTo>
                  <a:pt x="10" y="260"/>
                </a:lnTo>
                <a:lnTo>
                  <a:pt x="0" y="260"/>
                </a:lnTo>
                <a:lnTo>
                  <a:pt x="0" y="284"/>
                </a:lnTo>
                <a:lnTo>
                  <a:pt x="22" y="284"/>
                </a:lnTo>
                <a:lnTo>
                  <a:pt x="22" y="284"/>
                </a:lnTo>
                <a:lnTo>
                  <a:pt x="34" y="300"/>
                </a:lnTo>
                <a:lnTo>
                  <a:pt x="48" y="314"/>
                </a:lnTo>
                <a:lnTo>
                  <a:pt x="65" y="326"/>
                </a:lnTo>
                <a:lnTo>
                  <a:pt x="83" y="336"/>
                </a:lnTo>
                <a:lnTo>
                  <a:pt x="83" y="336"/>
                </a:lnTo>
                <a:lnTo>
                  <a:pt x="64" y="340"/>
                </a:lnTo>
                <a:lnTo>
                  <a:pt x="49" y="345"/>
                </a:lnTo>
                <a:lnTo>
                  <a:pt x="44" y="349"/>
                </a:lnTo>
                <a:lnTo>
                  <a:pt x="39" y="353"/>
                </a:lnTo>
                <a:lnTo>
                  <a:pt x="37" y="357"/>
                </a:lnTo>
                <a:lnTo>
                  <a:pt x="35" y="361"/>
                </a:lnTo>
                <a:lnTo>
                  <a:pt x="35" y="382"/>
                </a:lnTo>
                <a:lnTo>
                  <a:pt x="132" y="382"/>
                </a:lnTo>
                <a:lnTo>
                  <a:pt x="132" y="364"/>
                </a:lnTo>
                <a:lnTo>
                  <a:pt x="132" y="364"/>
                </a:lnTo>
                <a:lnTo>
                  <a:pt x="125" y="363"/>
                </a:lnTo>
                <a:lnTo>
                  <a:pt x="119" y="359"/>
                </a:lnTo>
                <a:lnTo>
                  <a:pt x="115" y="353"/>
                </a:lnTo>
                <a:lnTo>
                  <a:pt x="114" y="345"/>
                </a:lnTo>
                <a:lnTo>
                  <a:pt x="114" y="345"/>
                </a:lnTo>
                <a:lnTo>
                  <a:pt x="115" y="338"/>
                </a:lnTo>
                <a:lnTo>
                  <a:pt x="119" y="333"/>
                </a:lnTo>
                <a:lnTo>
                  <a:pt x="125" y="329"/>
                </a:lnTo>
                <a:lnTo>
                  <a:pt x="132" y="327"/>
                </a:lnTo>
                <a:lnTo>
                  <a:pt x="132" y="300"/>
                </a:lnTo>
                <a:close/>
              </a:path>
            </a:pathLst>
          </a:custGeom>
          <a:solidFill>
            <a:srgbClr val="5ABBC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nvGrpSpPr>
          <p:cNvPr id="198" name="组合 197"/>
          <p:cNvGrpSpPr/>
          <p:nvPr/>
        </p:nvGrpSpPr>
        <p:grpSpPr>
          <a:xfrm>
            <a:off x="3074564" y="705949"/>
            <a:ext cx="363443" cy="220606"/>
            <a:chOff x="3143251" y="1577975"/>
            <a:chExt cx="363538" cy="220663"/>
          </a:xfrm>
        </p:grpSpPr>
        <p:sp>
          <p:nvSpPr>
            <p:cNvPr id="178" name="Freeform 178"/>
            <p:cNvSpPr>
              <a:spLocks noEditPoints="1"/>
            </p:cNvSpPr>
            <p:nvPr/>
          </p:nvSpPr>
          <p:spPr bwMode="auto">
            <a:xfrm>
              <a:off x="3143251" y="1577975"/>
              <a:ext cx="215900" cy="212725"/>
            </a:xfrm>
            <a:custGeom>
              <a:avLst/>
              <a:gdLst>
                <a:gd name="T0" fmla="*/ 68 w 136"/>
                <a:gd name="T1" fmla="*/ 0 h 134"/>
                <a:gd name="T2" fmla="*/ 94 w 136"/>
                <a:gd name="T3" fmla="*/ 4 h 134"/>
                <a:gd name="T4" fmla="*/ 106 w 136"/>
                <a:gd name="T5" fmla="*/ 11 h 134"/>
                <a:gd name="T6" fmla="*/ 125 w 136"/>
                <a:gd name="T7" fmla="*/ 28 h 134"/>
                <a:gd name="T8" fmla="*/ 134 w 136"/>
                <a:gd name="T9" fmla="*/ 53 h 134"/>
                <a:gd name="T10" fmla="*/ 134 w 136"/>
                <a:gd name="T11" fmla="*/ 79 h 134"/>
                <a:gd name="T12" fmla="*/ 131 w 136"/>
                <a:gd name="T13" fmla="*/ 92 h 134"/>
                <a:gd name="T14" fmla="*/ 121 w 136"/>
                <a:gd name="T15" fmla="*/ 110 h 134"/>
                <a:gd name="T16" fmla="*/ 106 w 136"/>
                <a:gd name="T17" fmla="*/ 123 h 134"/>
                <a:gd name="T18" fmla="*/ 88 w 136"/>
                <a:gd name="T19" fmla="*/ 131 h 134"/>
                <a:gd name="T20" fmla="*/ 68 w 136"/>
                <a:gd name="T21" fmla="*/ 134 h 134"/>
                <a:gd name="T22" fmla="*/ 68 w 136"/>
                <a:gd name="T23" fmla="*/ 122 h 134"/>
                <a:gd name="T24" fmla="*/ 84 w 136"/>
                <a:gd name="T25" fmla="*/ 119 h 134"/>
                <a:gd name="T26" fmla="*/ 99 w 136"/>
                <a:gd name="T27" fmla="*/ 112 h 134"/>
                <a:gd name="T28" fmla="*/ 111 w 136"/>
                <a:gd name="T29" fmla="*/ 102 h 134"/>
                <a:gd name="T30" fmla="*/ 119 w 136"/>
                <a:gd name="T31" fmla="*/ 87 h 134"/>
                <a:gd name="T32" fmla="*/ 119 w 136"/>
                <a:gd name="T33" fmla="*/ 87 h 134"/>
                <a:gd name="T34" fmla="*/ 123 w 136"/>
                <a:gd name="T35" fmla="*/ 66 h 134"/>
                <a:gd name="T36" fmla="*/ 119 w 136"/>
                <a:gd name="T37" fmla="*/ 45 h 134"/>
                <a:gd name="T38" fmla="*/ 107 w 136"/>
                <a:gd name="T39" fmla="*/ 28 h 134"/>
                <a:gd name="T40" fmla="*/ 88 w 136"/>
                <a:gd name="T41" fmla="*/ 16 h 134"/>
                <a:gd name="T42" fmla="*/ 79 w 136"/>
                <a:gd name="T43" fmla="*/ 14 h 134"/>
                <a:gd name="T44" fmla="*/ 68 w 136"/>
                <a:gd name="T45" fmla="*/ 0 h 134"/>
                <a:gd name="T46" fmla="*/ 6 w 136"/>
                <a:gd name="T47" fmla="*/ 42 h 134"/>
                <a:gd name="T48" fmla="*/ 16 w 136"/>
                <a:gd name="T49" fmla="*/ 24 h 134"/>
                <a:gd name="T50" fmla="*/ 31 w 136"/>
                <a:gd name="T51" fmla="*/ 11 h 134"/>
                <a:gd name="T52" fmla="*/ 49 w 136"/>
                <a:gd name="T53" fmla="*/ 3 h 134"/>
                <a:gd name="T54" fmla="*/ 68 w 136"/>
                <a:gd name="T55" fmla="*/ 0 h 134"/>
                <a:gd name="T56" fmla="*/ 68 w 136"/>
                <a:gd name="T57" fmla="*/ 12 h 134"/>
                <a:gd name="T58" fmla="*/ 52 w 136"/>
                <a:gd name="T59" fmla="*/ 15 h 134"/>
                <a:gd name="T60" fmla="*/ 38 w 136"/>
                <a:gd name="T61" fmla="*/ 22 h 134"/>
                <a:gd name="T62" fmla="*/ 26 w 136"/>
                <a:gd name="T63" fmla="*/ 33 h 134"/>
                <a:gd name="T64" fmla="*/ 18 w 136"/>
                <a:gd name="T65" fmla="*/ 46 h 134"/>
                <a:gd name="T66" fmla="*/ 14 w 136"/>
                <a:gd name="T67" fmla="*/ 57 h 134"/>
                <a:gd name="T68" fmla="*/ 15 w 136"/>
                <a:gd name="T69" fmla="*/ 79 h 134"/>
                <a:gd name="T70" fmla="*/ 23 w 136"/>
                <a:gd name="T71" fmla="*/ 98 h 134"/>
                <a:gd name="T72" fmla="*/ 38 w 136"/>
                <a:gd name="T73" fmla="*/ 112 h 134"/>
                <a:gd name="T74" fmla="*/ 48 w 136"/>
                <a:gd name="T75" fmla="*/ 118 h 134"/>
                <a:gd name="T76" fmla="*/ 68 w 136"/>
                <a:gd name="T77" fmla="*/ 122 h 134"/>
                <a:gd name="T78" fmla="*/ 68 w 136"/>
                <a:gd name="T79" fmla="*/ 134 h 134"/>
                <a:gd name="T80" fmla="*/ 43 w 136"/>
                <a:gd name="T81" fmla="*/ 130 h 134"/>
                <a:gd name="T82" fmla="*/ 31 w 136"/>
                <a:gd name="T83" fmla="*/ 123 h 134"/>
                <a:gd name="T84" fmla="*/ 12 w 136"/>
                <a:gd name="T85" fmla="*/ 104 h 134"/>
                <a:gd name="T86" fmla="*/ 3 w 136"/>
                <a:gd name="T87" fmla="*/ 81 h 134"/>
                <a:gd name="T88" fmla="*/ 1 w 136"/>
                <a:gd name="T89" fmla="*/ 56 h 134"/>
                <a:gd name="T90" fmla="*/ 6 w 136"/>
                <a:gd name="T91" fmla="*/ 4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 h="134">
                  <a:moveTo>
                    <a:pt x="68" y="0"/>
                  </a:moveTo>
                  <a:lnTo>
                    <a:pt x="68" y="0"/>
                  </a:lnTo>
                  <a:lnTo>
                    <a:pt x="81" y="0"/>
                  </a:lnTo>
                  <a:lnTo>
                    <a:pt x="94" y="4"/>
                  </a:lnTo>
                  <a:lnTo>
                    <a:pt x="94" y="4"/>
                  </a:lnTo>
                  <a:lnTo>
                    <a:pt x="106" y="11"/>
                  </a:lnTo>
                  <a:lnTo>
                    <a:pt x="115" y="19"/>
                  </a:lnTo>
                  <a:lnTo>
                    <a:pt x="125" y="28"/>
                  </a:lnTo>
                  <a:lnTo>
                    <a:pt x="130" y="41"/>
                  </a:lnTo>
                  <a:lnTo>
                    <a:pt x="134" y="53"/>
                  </a:lnTo>
                  <a:lnTo>
                    <a:pt x="136" y="65"/>
                  </a:lnTo>
                  <a:lnTo>
                    <a:pt x="134" y="79"/>
                  </a:lnTo>
                  <a:lnTo>
                    <a:pt x="131" y="92"/>
                  </a:lnTo>
                  <a:lnTo>
                    <a:pt x="131" y="92"/>
                  </a:lnTo>
                  <a:lnTo>
                    <a:pt x="126" y="102"/>
                  </a:lnTo>
                  <a:lnTo>
                    <a:pt x="121" y="110"/>
                  </a:lnTo>
                  <a:lnTo>
                    <a:pt x="114" y="116"/>
                  </a:lnTo>
                  <a:lnTo>
                    <a:pt x="106" y="123"/>
                  </a:lnTo>
                  <a:lnTo>
                    <a:pt x="98" y="129"/>
                  </a:lnTo>
                  <a:lnTo>
                    <a:pt x="88" y="131"/>
                  </a:lnTo>
                  <a:lnTo>
                    <a:pt x="79" y="134"/>
                  </a:lnTo>
                  <a:lnTo>
                    <a:pt x="68" y="134"/>
                  </a:lnTo>
                  <a:lnTo>
                    <a:pt x="68" y="122"/>
                  </a:lnTo>
                  <a:lnTo>
                    <a:pt x="68" y="122"/>
                  </a:lnTo>
                  <a:lnTo>
                    <a:pt x="76" y="122"/>
                  </a:lnTo>
                  <a:lnTo>
                    <a:pt x="84" y="119"/>
                  </a:lnTo>
                  <a:lnTo>
                    <a:pt x="92" y="116"/>
                  </a:lnTo>
                  <a:lnTo>
                    <a:pt x="99" y="112"/>
                  </a:lnTo>
                  <a:lnTo>
                    <a:pt x="104" y="108"/>
                  </a:lnTo>
                  <a:lnTo>
                    <a:pt x="111" y="102"/>
                  </a:lnTo>
                  <a:lnTo>
                    <a:pt x="115" y="95"/>
                  </a:lnTo>
                  <a:lnTo>
                    <a:pt x="119" y="87"/>
                  </a:lnTo>
                  <a:lnTo>
                    <a:pt x="119" y="87"/>
                  </a:lnTo>
                  <a:lnTo>
                    <a:pt x="119" y="87"/>
                  </a:lnTo>
                  <a:lnTo>
                    <a:pt x="122" y="77"/>
                  </a:lnTo>
                  <a:lnTo>
                    <a:pt x="123" y="66"/>
                  </a:lnTo>
                  <a:lnTo>
                    <a:pt x="122" y="56"/>
                  </a:lnTo>
                  <a:lnTo>
                    <a:pt x="119" y="45"/>
                  </a:lnTo>
                  <a:lnTo>
                    <a:pt x="114" y="37"/>
                  </a:lnTo>
                  <a:lnTo>
                    <a:pt x="107" y="28"/>
                  </a:lnTo>
                  <a:lnTo>
                    <a:pt x="99" y="22"/>
                  </a:lnTo>
                  <a:lnTo>
                    <a:pt x="88" y="16"/>
                  </a:lnTo>
                  <a:lnTo>
                    <a:pt x="88" y="16"/>
                  </a:lnTo>
                  <a:lnTo>
                    <a:pt x="79" y="14"/>
                  </a:lnTo>
                  <a:lnTo>
                    <a:pt x="68" y="12"/>
                  </a:lnTo>
                  <a:lnTo>
                    <a:pt x="68" y="0"/>
                  </a:lnTo>
                  <a:close/>
                  <a:moveTo>
                    <a:pt x="6" y="42"/>
                  </a:moveTo>
                  <a:lnTo>
                    <a:pt x="6" y="42"/>
                  </a:lnTo>
                  <a:lnTo>
                    <a:pt x="10" y="33"/>
                  </a:lnTo>
                  <a:lnTo>
                    <a:pt x="16" y="24"/>
                  </a:lnTo>
                  <a:lnTo>
                    <a:pt x="23" y="16"/>
                  </a:lnTo>
                  <a:lnTo>
                    <a:pt x="31" y="11"/>
                  </a:lnTo>
                  <a:lnTo>
                    <a:pt x="39" y="5"/>
                  </a:lnTo>
                  <a:lnTo>
                    <a:pt x="49" y="3"/>
                  </a:lnTo>
                  <a:lnTo>
                    <a:pt x="58" y="0"/>
                  </a:lnTo>
                  <a:lnTo>
                    <a:pt x="68" y="0"/>
                  </a:lnTo>
                  <a:lnTo>
                    <a:pt x="68" y="12"/>
                  </a:lnTo>
                  <a:lnTo>
                    <a:pt x="68" y="12"/>
                  </a:lnTo>
                  <a:lnTo>
                    <a:pt x="60" y="12"/>
                  </a:lnTo>
                  <a:lnTo>
                    <a:pt x="52" y="15"/>
                  </a:lnTo>
                  <a:lnTo>
                    <a:pt x="45" y="18"/>
                  </a:lnTo>
                  <a:lnTo>
                    <a:pt x="38" y="22"/>
                  </a:lnTo>
                  <a:lnTo>
                    <a:pt x="31" y="26"/>
                  </a:lnTo>
                  <a:lnTo>
                    <a:pt x="26" y="33"/>
                  </a:lnTo>
                  <a:lnTo>
                    <a:pt x="20" y="39"/>
                  </a:lnTo>
                  <a:lnTo>
                    <a:pt x="18" y="46"/>
                  </a:lnTo>
                  <a:lnTo>
                    <a:pt x="18" y="46"/>
                  </a:lnTo>
                  <a:lnTo>
                    <a:pt x="14" y="57"/>
                  </a:lnTo>
                  <a:lnTo>
                    <a:pt x="14" y="68"/>
                  </a:lnTo>
                  <a:lnTo>
                    <a:pt x="15" y="79"/>
                  </a:lnTo>
                  <a:lnTo>
                    <a:pt x="18" y="88"/>
                  </a:lnTo>
                  <a:lnTo>
                    <a:pt x="23" y="98"/>
                  </a:lnTo>
                  <a:lnTo>
                    <a:pt x="30" y="106"/>
                  </a:lnTo>
                  <a:lnTo>
                    <a:pt x="38" y="112"/>
                  </a:lnTo>
                  <a:lnTo>
                    <a:pt x="48" y="118"/>
                  </a:lnTo>
                  <a:lnTo>
                    <a:pt x="48" y="118"/>
                  </a:lnTo>
                  <a:lnTo>
                    <a:pt x="58" y="121"/>
                  </a:lnTo>
                  <a:lnTo>
                    <a:pt x="68" y="122"/>
                  </a:lnTo>
                  <a:lnTo>
                    <a:pt x="68" y="134"/>
                  </a:lnTo>
                  <a:lnTo>
                    <a:pt x="68" y="134"/>
                  </a:lnTo>
                  <a:lnTo>
                    <a:pt x="56" y="133"/>
                  </a:lnTo>
                  <a:lnTo>
                    <a:pt x="43" y="130"/>
                  </a:lnTo>
                  <a:lnTo>
                    <a:pt x="43" y="130"/>
                  </a:lnTo>
                  <a:lnTo>
                    <a:pt x="31" y="123"/>
                  </a:lnTo>
                  <a:lnTo>
                    <a:pt x="20" y="115"/>
                  </a:lnTo>
                  <a:lnTo>
                    <a:pt x="12" y="104"/>
                  </a:lnTo>
                  <a:lnTo>
                    <a:pt x="6" y="93"/>
                  </a:lnTo>
                  <a:lnTo>
                    <a:pt x="3" y="81"/>
                  </a:lnTo>
                  <a:lnTo>
                    <a:pt x="0" y="68"/>
                  </a:lnTo>
                  <a:lnTo>
                    <a:pt x="1" y="56"/>
                  </a:lnTo>
                  <a:lnTo>
                    <a:pt x="6" y="42"/>
                  </a:lnTo>
                  <a:lnTo>
                    <a:pt x="6" y="42"/>
                  </a:lnTo>
                  <a:close/>
                </a:path>
              </a:pathLst>
            </a:custGeom>
            <a:solidFill>
              <a:srgbClr val="FF8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79" name="Freeform 179"/>
            <p:cNvSpPr>
              <a:spLocks/>
            </p:cNvSpPr>
            <p:nvPr/>
          </p:nvSpPr>
          <p:spPr bwMode="auto">
            <a:xfrm>
              <a:off x="3335338" y="1706563"/>
              <a:ext cx="106363" cy="65088"/>
            </a:xfrm>
            <a:custGeom>
              <a:avLst/>
              <a:gdLst>
                <a:gd name="T0" fmla="*/ 61 w 67"/>
                <a:gd name="T1" fmla="*/ 41 h 41"/>
                <a:gd name="T2" fmla="*/ 67 w 67"/>
                <a:gd name="T3" fmla="*/ 25 h 41"/>
                <a:gd name="T4" fmla="*/ 6 w 67"/>
                <a:gd name="T5" fmla="*/ 0 h 41"/>
                <a:gd name="T6" fmla="*/ 0 w 67"/>
                <a:gd name="T7" fmla="*/ 17 h 41"/>
                <a:gd name="T8" fmla="*/ 61 w 67"/>
                <a:gd name="T9" fmla="*/ 41 h 41"/>
              </a:gdLst>
              <a:ahLst/>
              <a:cxnLst>
                <a:cxn ang="0">
                  <a:pos x="T0" y="T1"/>
                </a:cxn>
                <a:cxn ang="0">
                  <a:pos x="T2" y="T3"/>
                </a:cxn>
                <a:cxn ang="0">
                  <a:pos x="T4" y="T5"/>
                </a:cxn>
                <a:cxn ang="0">
                  <a:pos x="T6" y="T7"/>
                </a:cxn>
                <a:cxn ang="0">
                  <a:pos x="T8" y="T9"/>
                </a:cxn>
              </a:cxnLst>
              <a:rect l="0" t="0" r="r" b="b"/>
              <a:pathLst>
                <a:path w="67" h="41">
                  <a:moveTo>
                    <a:pt x="61" y="41"/>
                  </a:moveTo>
                  <a:lnTo>
                    <a:pt x="67" y="25"/>
                  </a:lnTo>
                  <a:lnTo>
                    <a:pt x="6" y="0"/>
                  </a:lnTo>
                  <a:lnTo>
                    <a:pt x="0" y="17"/>
                  </a:lnTo>
                  <a:lnTo>
                    <a:pt x="61" y="41"/>
                  </a:lnTo>
                  <a:close/>
                </a:path>
              </a:pathLst>
            </a:custGeom>
            <a:solidFill>
              <a:srgbClr val="FF8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80" name="Freeform 180"/>
            <p:cNvSpPr>
              <a:spLocks/>
            </p:cNvSpPr>
            <p:nvPr/>
          </p:nvSpPr>
          <p:spPr bwMode="auto">
            <a:xfrm>
              <a:off x="3368676" y="1717675"/>
              <a:ext cx="138113" cy="80963"/>
            </a:xfrm>
            <a:custGeom>
              <a:avLst/>
              <a:gdLst>
                <a:gd name="T0" fmla="*/ 67 w 87"/>
                <a:gd name="T1" fmla="*/ 51 h 51"/>
                <a:gd name="T2" fmla="*/ 67 w 87"/>
                <a:gd name="T3" fmla="*/ 51 h 51"/>
                <a:gd name="T4" fmla="*/ 73 w 87"/>
                <a:gd name="T5" fmla="*/ 51 h 51"/>
                <a:gd name="T6" fmla="*/ 79 w 87"/>
                <a:gd name="T7" fmla="*/ 51 h 51"/>
                <a:gd name="T8" fmla="*/ 83 w 87"/>
                <a:gd name="T9" fmla="*/ 47 h 51"/>
                <a:gd name="T10" fmla="*/ 86 w 87"/>
                <a:gd name="T11" fmla="*/ 43 h 51"/>
                <a:gd name="T12" fmla="*/ 86 w 87"/>
                <a:gd name="T13" fmla="*/ 43 h 51"/>
                <a:gd name="T14" fmla="*/ 87 w 87"/>
                <a:gd name="T15" fmla="*/ 37 h 51"/>
                <a:gd name="T16" fmla="*/ 86 w 87"/>
                <a:gd name="T17" fmla="*/ 31 h 51"/>
                <a:gd name="T18" fmla="*/ 83 w 87"/>
                <a:gd name="T19" fmla="*/ 27 h 51"/>
                <a:gd name="T20" fmla="*/ 78 w 87"/>
                <a:gd name="T21" fmla="*/ 24 h 51"/>
                <a:gd name="T22" fmla="*/ 21 w 87"/>
                <a:gd name="T23" fmla="*/ 1 h 51"/>
                <a:gd name="T24" fmla="*/ 21 w 87"/>
                <a:gd name="T25" fmla="*/ 1 h 51"/>
                <a:gd name="T26" fmla="*/ 15 w 87"/>
                <a:gd name="T27" fmla="*/ 0 h 51"/>
                <a:gd name="T28" fmla="*/ 10 w 87"/>
                <a:gd name="T29" fmla="*/ 1 h 51"/>
                <a:gd name="T30" fmla="*/ 4 w 87"/>
                <a:gd name="T31" fmla="*/ 4 h 51"/>
                <a:gd name="T32" fmla="*/ 2 w 87"/>
                <a:gd name="T33" fmla="*/ 10 h 51"/>
                <a:gd name="T34" fmla="*/ 2 w 87"/>
                <a:gd name="T35" fmla="*/ 10 h 51"/>
                <a:gd name="T36" fmla="*/ 0 w 87"/>
                <a:gd name="T37" fmla="*/ 15 h 51"/>
                <a:gd name="T38" fmla="*/ 2 w 87"/>
                <a:gd name="T39" fmla="*/ 20 h 51"/>
                <a:gd name="T40" fmla="*/ 4 w 87"/>
                <a:gd name="T41" fmla="*/ 24 h 51"/>
                <a:gd name="T42" fmla="*/ 10 w 87"/>
                <a:gd name="T43" fmla="*/ 28 h 51"/>
                <a:gd name="T44" fmla="*/ 67 w 87"/>
                <a:gd name="T4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51">
                  <a:moveTo>
                    <a:pt x="67" y="51"/>
                  </a:moveTo>
                  <a:lnTo>
                    <a:pt x="67" y="51"/>
                  </a:lnTo>
                  <a:lnTo>
                    <a:pt x="73" y="51"/>
                  </a:lnTo>
                  <a:lnTo>
                    <a:pt x="79" y="51"/>
                  </a:lnTo>
                  <a:lnTo>
                    <a:pt x="83" y="47"/>
                  </a:lnTo>
                  <a:lnTo>
                    <a:pt x="86" y="43"/>
                  </a:lnTo>
                  <a:lnTo>
                    <a:pt x="86" y="43"/>
                  </a:lnTo>
                  <a:lnTo>
                    <a:pt x="87" y="37"/>
                  </a:lnTo>
                  <a:lnTo>
                    <a:pt x="86" y="31"/>
                  </a:lnTo>
                  <a:lnTo>
                    <a:pt x="83" y="27"/>
                  </a:lnTo>
                  <a:lnTo>
                    <a:pt x="78" y="24"/>
                  </a:lnTo>
                  <a:lnTo>
                    <a:pt x="21" y="1"/>
                  </a:lnTo>
                  <a:lnTo>
                    <a:pt x="21" y="1"/>
                  </a:lnTo>
                  <a:lnTo>
                    <a:pt x="15" y="0"/>
                  </a:lnTo>
                  <a:lnTo>
                    <a:pt x="10" y="1"/>
                  </a:lnTo>
                  <a:lnTo>
                    <a:pt x="4" y="4"/>
                  </a:lnTo>
                  <a:lnTo>
                    <a:pt x="2" y="10"/>
                  </a:lnTo>
                  <a:lnTo>
                    <a:pt x="2" y="10"/>
                  </a:lnTo>
                  <a:lnTo>
                    <a:pt x="0" y="15"/>
                  </a:lnTo>
                  <a:lnTo>
                    <a:pt x="2" y="20"/>
                  </a:lnTo>
                  <a:lnTo>
                    <a:pt x="4" y="24"/>
                  </a:lnTo>
                  <a:lnTo>
                    <a:pt x="10" y="28"/>
                  </a:lnTo>
                  <a:lnTo>
                    <a:pt x="67" y="51"/>
                  </a:lnTo>
                  <a:close/>
                </a:path>
              </a:pathLst>
            </a:custGeom>
            <a:solidFill>
              <a:srgbClr val="FF8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sp>
        <p:nvSpPr>
          <p:cNvPr id="181" name="Freeform 181"/>
          <p:cNvSpPr>
            <a:spLocks noEditPoints="1"/>
          </p:cNvSpPr>
          <p:nvPr/>
        </p:nvSpPr>
        <p:spPr bwMode="auto">
          <a:xfrm>
            <a:off x="3087261" y="1988315"/>
            <a:ext cx="436449" cy="155534"/>
          </a:xfrm>
          <a:custGeom>
            <a:avLst/>
            <a:gdLst>
              <a:gd name="T0" fmla="*/ 239 w 275"/>
              <a:gd name="T1" fmla="*/ 40 h 98"/>
              <a:gd name="T2" fmla="*/ 258 w 275"/>
              <a:gd name="T3" fmla="*/ 65 h 98"/>
              <a:gd name="T4" fmla="*/ 239 w 275"/>
              <a:gd name="T5" fmla="*/ 88 h 98"/>
              <a:gd name="T6" fmla="*/ 275 w 275"/>
              <a:gd name="T7" fmla="*/ 78 h 98"/>
              <a:gd name="T8" fmla="*/ 239 w 275"/>
              <a:gd name="T9" fmla="*/ 40 h 98"/>
              <a:gd name="T10" fmla="*/ 118 w 275"/>
              <a:gd name="T11" fmla="*/ 15 h 98"/>
              <a:gd name="T12" fmla="*/ 111 w 275"/>
              <a:gd name="T13" fmla="*/ 11 h 98"/>
              <a:gd name="T14" fmla="*/ 84 w 275"/>
              <a:gd name="T15" fmla="*/ 8 h 98"/>
              <a:gd name="T16" fmla="*/ 107 w 275"/>
              <a:gd name="T17" fmla="*/ 14 h 98"/>
              <a:gd name="T18" fmla="*/ 113 w 275"/>
              <a:gd name="T19" fmla="*/ 17 h 98"/>
              <a:gd name="T20" fmla="*/ 113 w 275"/>
              <a:gd name="T21" fmla="*/ 22 h 98"/>
              <a:gd name="T22" fmla="*/ 110 w 275"/>
              <a:gd name="T23" fmla="*/ 36 h 98"/>
              <a:gd name="T24" fmla="*/ 109 w 275"/>
              <a:gd name="T25" fmla="*/ 33 h 98"/>
              <a:gd name="T26" fmla="*/ 84 w 275"/>
              <a:gd name="T27" fmla="*/ 26 h 98"/>
              <a:gd name="T28" fmla="*/ 99 w 275"/>
              <a:gd name="T29" fmla="*/ 76 h 98"/>
              <a:gd name="T30" fmla="*/ 103 w 275"/>
              <a:gd name="T31" fmla="*/ 76 h 98"/>
              <a:gd name="T32" fmla="*/ 228 w 275"/>
              <a:gd name="T33" fmla="*/ 98 h 98"/>
              <a:gd name="T34" fmla="*/ 239 w 275"/>
              <a:gd name="T35" fmla="*/ 88 h 98"/>
              <a:gd name="T36" fmla="*/ 228 w 275"/>
              <a:gd name="T37" fmla="*/ 94 h 98"/>
              <a:gd name="T38" fmla="*/ 225 w 275"/>
              <a:gd name="T39" fmla="*/ 92 h 98"/>
              <a:gd name="T40" fmla="*/ 220 w 275"/>
              <a:gd name="T41" fmla="*/ 90 h 98"/>
              <a:gd name="T42" fmla="*/ 218 w 275"/>
              <a:gd name="T43" fmla="*/ 83 h 98"/>
              <a:gd name="T44" fmla="*/ 220 w 275"/>
              <a:gd name="T45" fmla="*/ 80 h 98"/>
              <a:gd name="T46" fmla="*/ 224 w 275"/>
              <a:gd name="T47" fmla="*/ 76 h 98"/>
              <a:gd name="T48" fmla="*/ 226 w 275"/>
              <a:gd name="T49" fmla="*/ 76 h 98"/>
              <a:gd name="T50" fmla="*/ 222 w 275"/>
              <a:gd name="T51" fmla="*/ 72 h 98"/>
              <a:gd name="T52" fmla="*/ 221 w 275"/>
              <a:gd name="T53" fmla="*/ 67 h 98"/>
              <a:gd name="T54" fmla="*/ 222 w 275"/>
              <a:gd name="T55" fmla="*/ 64 h 98"/>
              <a:gd name="T56" fmla="*/ 226 w 275"/>
              <a:gd name="T57" fmla="*/ 60 h 98"/>
              <a:gd name="T58" fmla="*/ 230 w 275"/>
              <a:gd name="T59" fmla="*/ 60 h 98"/>
              <a:gd name="T60" fmla="*/ 225 w 275"/>
              <a:gd name="T61" fmla="*/ 56 h 98"/>
              <a:gd name="T62" fmla="*/ 225 w 275"/>
              <a:gd name="T63" fmla="*/ 49 h 98"/>
              <a:gd name="T64" fmla="*/ 226 w 275"/>
              <a:gd name="T65" fmla="*/ 46 h 98"/>
              <a:gd name="T66" fmla="*/ 232 w 275"/>
              <a:gd name="T67" fmla="*/ 42 h 98"/>
              <a:gd name="T68" fmla="*/ 237 w 275"/>
              <a:gd name="T69" fmla="*/ 44 h 98"/>
              <a:gd name="T70" fmla="*/ 239 w 275"/>
              <a:gd name="T71" fmla="*/ 40 h 98"/>
              <a:gd name="T72" fmla="*/ 63 w 275"/>
              <a:gd name="T73" fmla="*/ 0 h 98"/>
              <a:gd name="T74" fmla="*/ 60 w 275"/>
              <a:gd name="T75" fmla="*/ 0 h 98"/>
              <a:gd name="T76" fmla="*/ 54 w 275"/>
              <a:gd name="T77" fmla="*/ 3 h 98"/>
              <a:gd name="T78" fmla="*/ 33 w 275"/>
              <a:gd name="T79" fmla="*/ 2 h 98"/>
              <a:gd name="T80" fmla="*/ 27 w 275"/>
              <a:gd name="T81" fmla="*/ 0 h 98"/>
              <a:gd name="T82" fmla="*/ 18 w 275"/>
              <a:gd name="T83" fmla="*/ 3 h 98"/>
              <a:gd name="T84" fmla="*/ 8 w 275"/>
              <a:gd name="T85" fmla="*/ 8 h 98"/>
              <a:gd name="T86" fmla="*/ 3 w 275"/>
              <a:gd name="T87" fmla="*/ 18 h 98"/>
              <a:gd name="T88" fmla="*/ 2 w 275"/>
              <a:gd name="T89" fmla="*/ 22 h 98"/>
              <a:gd name="T90" fmla="*/ 2 w 275"/>
              <a:gd name="T91" fmla="*/ 33 h 98"/>
              <a:gd name="T92" fmla="*/ 6 w 275"/>
              <a:gd name="T93" fmla="*/ 44 h 98"/>
              <a:gd name="T94" fmla="*/ 12 w 275"/>
              <a:gd name="T95" fmla="*/ 50 h 98"/>
              <a:gd name="T96" fmla="*/ 23 w 275"/>
              <a:gd name="T97" fmla="*/ 54 h 98"/>
              <a:gd name="T98" fmla="*/ 50 w 275"/>
              <a:gd name="T99" fmla="*/ 23 h 98"/>
              <a:gd name="T100" fmla="*/ 42 w 275"/>
              <a:gd name="T101" fmla="*/ 59 h 98"/>
              <a:gd name="T102" fmla="*/ 45 w 275"/>
              <a:gd name="T103" fmla="*/ 64 h 98"/>
              <a:gd name="T104" fmla="*/ 49 w 275"/>
              <a:gd name="T105" fmla="*/ 67 h 98"/>
              <a:gd name="T106" fmla="*/ 84 w 275"/>
              <a:gd name="T107" fmla="*/ 26 h 98"/>
              <a:gd name="T108" fmla="*/ 61 w 275"/>
              <a:gd name="T109" fmla="*/ 22 h 98"/>
              <a:gd name="T110" fmla="*/ 54 w 275"/>
              <a:gd name="T111" fmla="*/ 25 h 98"/>
              <a:gd name="T112" fmla="*/ 57 w 275"/>
              <a:gd name="T113" fmla="*/ 11 h 98"/>
              <a:gd name="T114" fmla="*/ 60 w 275"/>
              <a:gd name="T115" fmla="*/ 7 h 98"/>
              <a:gd name="T116" fmla="*/ 65 w 275"/>
              <a:gd name="T117" fmla="*/ 6 h 98"/>
              <a:gd name="T118" fmla="*/ 84 w 275"/>
              <a:gd name="T119" fmla="*/ 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5" h="98">
                <a:moveTo>
                  <a:pt x="240" y="40"/>
                </a:moveTo>
                <a:lnTo>
                  <a:pt x="239" y="40"/>
                </a:lnTo>
                <a:lnTo>
                  <a:pt x="239" y="44"/>
                </a:lnTo>
                <a:lnTo>
                  <a:pt x="258" y="65"/>
                </a:lnTo>
                <a:lnTo>
                  <a:pt x="255" y="82"/>
                </a:lnTo>
                <a:lnTo>
                  <a:pt x="239" y="88"/>
                </a:lnTo>
                <a:lnTo>
                  <a:pt x="239" y="94"/>
                </a:lnTo>
                <a:lnTo>
                  <a:pt x="275" y="78"/>
                </a:lnTo>
                <a:lnTo>
                  <a:pt x="240" y="40"/>
                </a:lnTo>
                <a:close/>
                <a:moveTo>
                  <a:pt x="239" y="40"/>
                </a:moveTo>
                <a:lnTo>
                  <a:pt x="118" y="15"/>
                </a:lnTo>
                <a:lnTo>
                  <a:pt x="118" y="15"/>
                </a:lnTo>
                <a:lnTo>
                  <a:pt x="115" y="13"/>
                </a:lnTo>
                <a:lnTo>
                  <a:pt x="111" y="11"/>
                </a:lnTo>
                <a:lnTo>
                  <a:pt x="84" y="4"/>
                </a:lnTo>
                <a:lnTo>
                  <a:pt x="84" y="8"/>
                </a:lnTo>
                <a:lnTo>
                  <a:pt x="107" y="14"/>
                </a:lnTo>
                <a:lnTo>
                  <a:pt x="107" y="14"/>
                </a:lnTo>
                <a:lnTo>
                  <a:pt x="110" y="15"/>
                </a:lnTo>
                <a:lnTo>
                  <a:pt x="113" y="17"/>
                </a:lnTo>
                <a:lnTo>
                  <a:pt x="113" y="19"/>
                </a:lnTo>
                <a:lnTo>
                  <a:pt x="113" y="22"/>
                </a:lnTo>
                <a:lnTo>
                  <a:pt x="110" y="36"/>
                </a:lnTo>
                <a:lnTo>
                  <a:pt x="110" y="36"/>
                </a:lnTo>
                <a:lnTo>
                  <a:pt x="110" y="36"/>
                </a:lnTo>
                <a:lnTo>
                  <a:pt x="109" y="33"/>
                </a:lnTo>
                <a:lnTo>
                  <a:pt x="105" y="30"/>
                </a:lnTo>
                <a:lnTo>
                  <a:pt x="84" y="26"/>
                </a:lnTo>
                <a:lnTo>
                  <a:pt x="84" y="73"/>
                </a:lnTo>
                <a:lnTo>
                  <a:pt x="99" y="76"/>
                </a:lnTo>
                <a:lnTo>
                  <a:pt x="99" y="76"/>
                </a:lnTo>
                <a:lnTo>
                  <a:pt x="103" y="76"/>
                </a:lnTo>
                <a:lnTo>
                  <a:pt x="106" y="73"/>
                </a:lnTo>
                <a:lnTo>
                  <a:pt x="228" y="98"/>
                </a:lnTo>
                <a:lnTo>
                  <a:pt x="239" y="94"/>
                </a:lnTo>
                <a:lnTo>
                  <a:pt x="239" y="88"/>
                </a:lnTo>
                <a:lnTo>
                  <a:pt x="228" y="94"/>
                </a:lnTo>
                <a:lnTo>
                  <a:pt x="228" y="94"/>
                </a:lnTo>
                <a:lnTo>
                  <a:pt x="225" y="92"/>
                </a:lnTo>
                <a:lnTo>
                  <a:pt x="225" y="92"/>
                </a:lnTo>
                <a:lnTo>
                  <a:pt x="222" y="91"/>
                </a:lnTo>
                <a:lnTo>
                  <a:pt x="220" y="90"/>
                </a:lnTo>
                <a:lnTo>
                  <a:pt x="218" y="86"/>
                </a:lnTo>
                <a:lnTo>
                  <a:pt x="218" y="83"/>
                </a:lnTo>
                <a:lnTo>
                  <a:pt x="218" y="83"/>
                </a:lnTo>
                <a:lnTo>
                  <a:pt x="220" y="80"/>
                </a:lnTo>
                <a:lnTo>
                  <a:pt x="221" y="78"/>
                </a:lnTo>
                <a:lnTo>
                  <a:pt x="224" y="76"/>
                </a:lnTo>
                <a:lnTo>
                  <a:pt x="226" y="76"/>
                </a:lnTo>
                <a:lnTo>
                  <a:pt x="226" y="76"/>
                </a:lnTo>
                <a:lnTo>
                  <a:pt x="224" y="75"/>
                </a:lnTo>
                <a:lnTo>
                  <a:pt x="222" y="72"/>
                </a:lnTo>
                <a:lnTo>
                  <a:pt x="221" y="69"/>
                </a:lnTo>
                <a:lnTo>
                  <a:pt x="221" y="67"/>
                </a:lnTo>
                <a:lnTo>
                  <a:pt x="221" y="67"/>
                </a:lnTo>
                <a:lnTo>
                  <a:pt x="222" y="64"/>
                </a:lnTo>
                <a:lnTo>
                  <a:pt x="225" y="61"/>
                </a:lnTo>
                <a:lnTo>
                  <a:pt x="226" y="60"/>
                </a:lnTo>
                <a:lnTo>
                  <a:pt x="230" y="60"/>
                </a:lnTo>
                <a:lnTo>
                  <a:pt x="230" y="60"/>
                </a:lnTo>
                <a:lnTo>
                  <a:pt x="228" y="57"/>
                </a:lnTo>
                <a:lnTo>
                  <a:pt x="225" y="56"/>
                </a:lnTo>
                <a:lnTo>
                  <a:pt x="225" y="53"/>
                </a:lnTo>
                <a:lnTo>
                  <a:pt x="225" y="49"/>
                </a:lnTo>
                <a:lnTo>
                  <a:pt x="225" y="49"/>
                </a:lnTo>
                <a:lnTo>
                  <a:pt x="226" y="46"/>
                </a:lnTo>
                <a:lnTo>
                  <a:pt x="229" y="44"/>
                </a:lnTo>
                <a:lnTo>
                  <a:pt x="232" y="42"/>
                </a:lnTo>
                <a:lnTo>
                  <a:pt x="235" y="42"/>
                </a:lnTo>
                <a:lnTo>
                  <a:pt x="237" y="44"/>
                </a:lnTo>
                <a:lnTo>
                  <a:pt x="239" y="44"/>
                </a:lnTo>
                <a:lnTo>
                  <a:pt x="239" y="40"/>
                </a:lnTo>
                <a:close/>
                <a:moveTo>
                  <a:pt x="84" y="4"/>
                </a:moveTo>
                <a:lnTo>
                  <a:pt x="63" y="0"/>
                </a:lnTo>
                <a:lnTo>
                  <a:pt x="63" y="0"/>
                </a:lnTo>
                <a:lnTo>
                  <a:pt x="60" y="0"/>
                </a:lnTo>
                <a:lnTo>
                  <a:pt x="57" y="2"/>
                </a:lnTo>
                <a:lnTo>
                  <a:pt x="54" y="3"/>
                </a:lnTo>
                <a:lnTo>
                  <a:pt x="53" y="6"/>
                </a:lnTo>
                <a:lnTo>
                  <a:pt x="33" y="2"/>
                </a:lnTo>
                <a:lnTo>
                  <a:pt x="33" y="2"/>
                </a:lnTo>
                <a:lnTo>
                  <a:pt x="27" y="0"/>
                </a:lnTo>
                <a:lnTo>
                  <a:pt x="22" y="2"/>
                </a:lnTo>
                <a:lnTo>
                  <a:pt x="18" y="3"/>
                </a:lnTo>
                <a:lnTo>
                  <a:pt x="12" y="6"/>
                </a:lnTo>
                <a:lnTo>
                  <a:pt x="8" y="8"/>
                </a:lnTo>
                <a:lnTo>
                  <a:pt x="6" y="13"/>
                </a:lnTo>
                <a:lnTo>
                  <a:pt x="3" y="18"/>
                </a:lnTo>
                <a:lnTo>
                  <a:pt x="2" y="22"/>
                </a:lnTo>
                <a:lnTo>
                  <a:pt x="2" y="22"/>
                </a:lnTo>
                <a:lnTo>
                  <a:pt x="0" y="29"/>
                </a:lnTo>
                <a:lnTo>
                  <a:pt x="2" y="33"/>
                </a:lnTo>
                <a:lnTo>
                  <a:pt x="3" y="38"/>
                </a:lnTo>
                <a:lnTo>
                  <a:pt x="6" y="44"/>
                </a:lnTo>
                <a:lnTo>
                  <a:pt x="8" y="48"/>
                </a:lnTo>
                <a:lnTo>
                  <a:pt x="12" y="50"/>
                </a:lnTo>
                <a:lnTo>
                  <a:pt x="18" y="53"/>
                </a:lnTo>
                <a:lnTo>
                  <a:pt x="23" y="54"/>
                </a:lnTo>
                <a:lnTo>
                  <a:pt x="35" y="57"/>
                </a:lnTo>
                <a:lnTo>
                  <a:pt x="50" y="23"/>
                </a:lnTo>
                <a:lnTo>
                  <a:pt x="42" y="59"/>
                </a:lnTo>
                <a:lnTo>
                  <a:pt x="42" y="59"/>
                </a:lnTo>
                <a:lnTo>
                  <a:pt x="44" y="61"/>
                </a:lnTo>
                <a:lnTo>
                  <a:pt x="45" y="64"/>
                </a:lnTo>
                <a:lnTo>
                  <a:pt x="46" y="65"/>
                </a:lnTo>
                <a:lnTo>
                  <a:pt x="49" y="67"/>
                </a:lnTo>
                <a:lnTo>
                  <a:pt x="84" y="73"/>
                </a:lnTo>
                <a:lnTo>
                  <a:pt x="84" y="26"/>
                </a:lnTo>
                <a:lnTo>
                  <a:pt x="61" y="22"/>
                </a:lnTo>
                <a:lnTo>
                  <a:pt x="61" y="22"/>
                </a:lnTo>
                <a:lnTo>
                  <a:pt x="57" y="22"/>
                </a:lnTo>
                <a:lnTo>
                  <a:pt x="54" y="25"/>
                </a:lnTo>
                <a:lnTo>
                  <a:pt x="57" y="11"/>
                </a:lnTo>
                <a:lnTo>
                  <a:pt x="57" y="11"/>
                </a:lnTo>
                <a:lnTo>
                  <a:pt x="58" y="8"/>
                </a:lnTo>
                <a:lnTo>
                  <a:pt x="60" y="7"/>
                </a:lnTo>
                <a:lnTo>
                  <a:pt x="63" y="6"/>
                </a:lnTo>
                <a:lnTo>
                  <a:pt x="65" y="6"/>
                </a:lnTo>
                <a:lnTo>
                  <a:pt x="84" y="8"/>
                </a:lnTo>
                <a:lnTo>
                  <a:pt x="84" y="4"/>
                </a:lnTo>
                <a:close/>
              </a:path>
            </a:pathLst>
          </a:custGeom>
          <a:solidFill>
            <a:srgbClr val="5ABBC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nvGrpSpPr>
          <p:cNvPr id="206" name="组合 205"/>
          <p:cNvGrpSpPr/>
          <p:nvPr/>
        </p:nvGrpSpPr>
        <p:grpSpPr>
          <a:xfrm>
            <a:off x="1447800" y="2380325"/>
            <a:ext cx="247587" cy="312656"/>
            <a:chOff x="1516063" y="3252788"/>
            <a:chExt cx="247651" cy="312737"/>
          </a:xfrm>
        </p:grpSpPr>
        <p:sp>
          <p:nvSpPr>
            <p:cNvPr id="182" name="Freeform 182"/>
            <p:cNvSpPr>
              <a:spLocks/>
            </p:cNvSpPr>
            <p:nvPr/>
          </p:nvSpPr>
          <p:spPr bwMode="auto">
            <a:xfrm>
              <a:off x="1527176" y="3263900"/>
              <a:ext cx="236538" cy="301625"/>
            </a:xfrm>
            <a:custGeom>
              <a:avLst/>
              <a:gdLst>
                <a:gd name="T0" fmla="*/ 0 w 149"/>
                <a:gd name="T1" fmla="*/ 33 h 190"/>
                <a:gd name="T2" fmla="*/ 7 w 149"/>
                <a:gd name="T3" fmla="*/ 28 h 190"/>
                <a:gd name="T4" fmla="*/ 96 w 149"/>
                <a:gd name="T5" fmla="*/ 171 h 190"/>
                <a:gd name="T6" fmla="*/ 96 w 149"/>
                <a:gd name="T7" fmla="*/ 171 h 190"/>
                <a:gd name="T8" fmla="*/ 99 w 149"/>
                <a:gd name="T9" fmla="*/ 176 h 190"/>
                <a:gd name="T10" fmla="*/ 101 w 149"/>
                <a:gd name="T11" fmla="*/ 178 h 190"/>
                <a:gd name="T12" fmla="*/ 105 w 149"/>
                <a:gd name="T13" fmla="*/ 180 h 190"/>
                <a:gd name="T14" fmla="*/ 109 w 149"/>
                <a:gd name="T15" fmla="*/ 181 h 190"/>
                <a:gd name="T16" fmla="*/ 114 w 149"/>
                <a:gd name="T17" fmla="*/ 181 h 190"/>
                <a:gd name="T18" fmla="*/ 119 w 149"/>
                <a:gd name="T19" fmla="*/ 181 h 190"/>
                <a:gd name="T20" fmla="*/ 123 w 149"/>
                <a:gd name="T21" fmla="*/ 180 h 190"/>
                <a:gd name="T22" fmla="*/ 127 w 149"/>
                <a:gd name="T23" fmla="*/ 177 h 190"/>
                <a:gd name="T24" fmla="*/ 127 w 149"/>
                <a:gd name="T25" fmla="*/ 177 h 190"/>
                <a:gd name="T26" fmla="*/ 131 w 149"/>
                <a:gd name="T27" fmla="*/ 174 h 190"/>
                <a:gd name="T28" fmla="*/ 135 w 149"/>
                <a:gd name="T29" fmla="*/ 171 h 190"/>
                <a:gd name="T30" fmla="*/ 137 w 149"/>
                <a:gd name="T31" fmla="*/ 167 h 190"/>
                <a:gd name="T32" fmla="*/ 138 w 149"/>
                <a:gd name="T33" fmla="*/ 163 h 190"/>
                <a:gd name="T34" fmla="*/ 139 w 149"/>
                <a:gd name="T35" fmla="*/ 159 h 190"/>
                <a:gd name="T36" fmla="*/ 139 w 149"/>
                <a:gd name="T37" fmla="*/ 155 h 190"/>
                <a:gd name="T38" fmla="*/ 138 w 149"/>
                <a:gd name="T39" fmla="*/ 150 h 190"/>
                <a:gd name="T40" fmla="*/ 137 w 149"/>
                <a:gd name="T41" fmla="*/ 146 h 190"/>
                <a:gd name="T42" fmla="*/ 49 w 149"/>
                <a:gd name="T43" fmla="*/ 4 h 190"/>
                <a:gd name="T44" fmla="*/ 54 w 149"/>
                <a:gd name="T45" fmla="*/ 0 h 190"/>
                <a:gd name="T46" fmla="*/ 145 w 149"/>
                <a:gd name="T47" fmla="*/ 144 h 190"/>
                <a:gd name="T48" fmla="*/ 145 w 149"/>
                <a:gd name="T49" fmla="*/ 144 h 190"/>
                <a:gd name="T50" fmla="*/ 147 w 149"/>
                <a:gd name="T51" fmla="*/ 150 h 190"/>
                <a:gd name="T52" fmla="*/ 149 w 149"/>
                <a:gd name="T53" fmla="*/ 155 h 190"/>
                <a:gd name="T54" fmla="*/ 149 w 149"/>
                <a:gd name="T55" fmla="*/ 161 h 190"/>
                <a:gd name="T56" fmla="*/ 147 w 149"/>
                <a:gd name="T57" fmla="*/ 166 h 190"/>
                <a:gd name="T58" fmla="*/ 145 w 149"/>
                <a:gd name="T59" fmla="*/ 171 h 190"/>
                <a:gd name="T60" fmla="*/ 142 w 149"/>
                <a:gd name="T61" fmla="*/ 177 h 190"/>
                <a:gd name="T62" fmla="*/ 138 w 149"/>
                <a:gd name="T63" fmla="*/ 181 h 190"/>
                <a:gd name="T64" fmla="*/ 133 w 149"/>
                <a:gd name="T65" fmla="*/ 185 h 190"/>
                <a:gd name="T66" fmla="*/ 133 w 149"/>
                <a:gd name="T67" fmla="*/ 185 h 190"/>
                <a:gd name="T68" fmla="*/ 127 w 149"/>
                <a:gd name="T69" fmla="*/ 188 h 190"/>
                <a:gd name="T70" fmla="*/ 120 w 149"/>
                <a:gd name="T71" fmla="*/ 190 h 190"/>
                <a:gd name="T72" fmla="*/ 115 w 149"/>
                <a:gd name="T73" fmla="*/ 190 h 190"/>
                <a:gd name="T74" fmla="*/ 108 w 149"/>
                <a:gd name="T75" fmla="*/ 190 h 190"/>
                <a:gd name="T76" fmla="*/ 103 w 149"/>
                <a:gd name="T77" fmla="*/ 189 h 190"/>
                <a:gd name="T78" fmla="*/ 97 w 149"/>
                <a:gd name="T79" fmla="*/ 186 h 190"/>
                <a:gd name="T80" fmla="*/ 93 w 149"/>
                <a:gd name="T81" fmla="*/ 182 h 190"/>
                <a:gd name="T82" fmla="*/ 91 w 149"/>
                <a:gd name="T83" fmla="*/ 178 h 190"/>
                <a:gd name="T84" fmla="*/ 0 w 149"/>
                <a:gd name="T85" fmla="*/ 3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190">
                  <a:moveTo>
                    <a:pt x="0" y="33"/>
                  </a:moveTo>
                  <a:lnTo>
                    <a:pt x="7" y="28"/>
                  </a:lnTo>
                  <a:lnTo>
                    <a:pt x="96" y="171"/>
                  </a:lnTo>
                  <a:lnTo>
                    <a:pt x="96" y="171"/>
                  </a:lnTo>
                  <a:lnTo>
                    <a:pt x="99" y="176"/>
                  </a:lnTo>
                  <a:lnTo>
                    <a:pt x="101" y="178"/>
                  </a:lnTo>
                  <a:lnTo>
                    <a:pt x="105" y="180"/>
                  </a:lnTo>
                  <a:lnTo>
                    <a:pt x="109" y="181"/>
                  </a:lnTo>
                  <a:lnTo>
                    <a:pt x="114" y="181"/>
                  </a:lnTo>
                  <a:lnTo>
                    <a:pt x="119" y="181"/>
                  </a:lnTo>
                  <a:lnTo>
                    <a:pt x="123" y="180"/>
                  </a:lnTo>
                  <a:lnTo>
                    <a:pt x="127" y="177"/>
                  </a:lnTo>
                  <a:lnTo>
                    <a:pt x="127" y="177"/>
                  </a:lnTo>
                  <a:lnTo>
                    <a:pt x="131" y="174"/>
                  </a:lnTo>
                  <a:lnTo>
                    <a:pt x="135" y="171"/>
                  </a:lnTo>
                  <a:lnTo>
                    <a:pt x="137" y="167"/>
                  </a:lnTo>
                  <a:lnTo>
                    <a:pt x="138" y="163"/>
                  </a:lnTo>
                  <a:lnTo>
                    <a:pt x="139" y="159"/>
                  </a:lnTo>
                  <a:lnTo>
                    <a:pt x="139" y="155"/>
                  </a:lnTo>
                  <a:lnTo>
                    <a:pt x="138" y="150"/>
                  </a:lnTo>
                  <a:lnTo>
                    <a:pt x="137" y="146"/>
                  </a:lnTo>
                  <a:lnTo>
                    <a:pt x="49" y="4"/>
                  </a:lnTo>
                  <a:lnTo>
                    <a:pt x="54" y="0"/>
                  </a:lnTo>
                  <a:lnTo>
                    <a:pt x="145" y="144"/>
                  </a:lnTo>
                  <a:lnTo>
                    <a:pt x="145" y="144"/>
                  </a:lnTo>
                  <a:lnTo>
                    <a:pt x="147" y="150"/>
                  </a:lnTo>
                  <a:lnTo>
                    <a:pt x="149" y="155"/>
                  </a:lnTo>
                  <a:lnTo>
                    <a:pt x="149" y="161"/>
                  </a:lnTo>
                  <a:lnTo>
                    <a:pt x="147" y="166"/>
                  </a:lnTo>
                  <a:lnTo>
                    <a:pt x="145" y="171"/>
                  </a:lnTo>
                  <a:lnTo>
                    <a:pt x="142" y="177"/>
                  </a:lnTo>
                  <a:lnTo>
                    <a:pt x="138" y="181"/>
                  </a:lnTo>
                  <a:lnTo>
                    <a:pt x="133" y="185"/>
                  </a:lnTo>
                  <a:lnTo>
                    <a:pt x="133" y="185"/>
                  </a:lnTo>
                  <a:lnTo>
                    <a:pt x="127" y="188"/>
                  </a:lnTo>
                  <a:lnTo>
                    <a:pt x="120" y="190"/>
                  </a:lnTo>
                  <a:lnTo>
                    <a:pt x="115" y="190"/>
                  </a:lnTo>
                  <a:lnTo>
                    <a:pt x="108" y="190"/>
                  </a:lnTo>
                  <a:lnTo>
                    <a:pt x="103" y="189"/>
                  </a:lnTo>
                  <a:lnTo>
                    <a:pt x="97" y="186"/>
                  </a:lnTo>
                  <a:lnTo>
                    <a:pt x="93" y="182"/>
                  </a:lnTo>
                  <a:lnTo>
                    <a:pt x="91" y="178"/>
                  </a:lnTo>
                  <a:lnTo>
                    <a:pt x="0" y="33"/>
                  </a:lnTo>
                  <a:close/>
                </a:path>
              </a:pathLst>
            </a:custGeom>
            <a:solidFill>
              <a:srgbClr val="FF8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83" name="Freeform 183"/>
            <p:cNvSpPr>
              <a:spLocks/>
            </p:cNvSpPr>
            <p:nvPr/>
          </p:nvSpPr>
          <p:spPr bwMode="auto">
            <a:xfrm>
              <a:off x="1516063" y="3252788"/>
              <a:ext cx="114300" cy="79375"/>
            </a:xfrm>
            <a:custGeom>
              <a:avLst/>
              <a:gdLst>
                <a:gd name="T0" fmla="*/ 0 w 72"/>
                <a:gd name="T1" fmla="*/ 47 h 50"/>
                <a:gd name="T2" fmla="*/ 0 w 72"/>
                <a:gd name="T3" fmla="*/ 47 h 50"/>
                <a:gd name="T4" fmla="*/ 1 w 72"/>
                <a:gd name="T5" fmla="*/ 49 h 50"/>
                <a:gd name="T6" fmla="*/ 4 w 72"/>
                <a:gd name="T7" fmla="*/ 50 h 50"/>
                <a:gd name="T8" fmla="*/ 5 w 72"/>
                <a:gd name="T9" fmla="*/ 50 h 50"/>
                <a:gd name="T10" fmla="*/ 8 w 72"/>
                <a:gd name="T11" fmla="*/ 49 h 50"/>
                <a:gd name="T12" fmla="*/ 69 w 72"/>
                <a:gd name="T13" fmla="*/ 11 h 50"/>
                <a:gd name="T14" fmla="*/ 69 w 72"/>
                <a:gd name="T15" fmla="*/ 11 h 50"/>
                <a:gd name="T16" fmla="*/ 70 w 72"/>
                <a:gd name="T17" fmla="*/ 9 h 50"/>
                <a:gd name="T18" fmla="*/ 72 w 72"/>
                <a:gd name="T19" fmla="*/ 8 h 50"/>
                <a:gd name="T20" fmla="*/ 72 w 72"/>
                <a:gd name="T21" fmla="*/ 5 h 50"/>
                <a:gd name="T22" fmla="*/ 70 w 72"/>
                <a:gd name="T23" fmla="*/ 2 h 50"/>
                <a:gd name="T24" fmla="*/ 70 w 72"/>
                <a:gd name="T25" fmla="*/ 2 h 50"/>
                <a:gd name="T26" fmla="*/ 69 w 72"/>
                <a:gd name="T27" fmla="*/ 1 h 50"/>
                <a:gd name="T28" fmla="*/ 68 w 72"/>
                <a:gd name="T29" fmla="*/ 0 h 50"/>
                <a:gd name="T30" fmla="*/ 65 w 72"/>
                <a:gd name="T31" fmla="*/ 0 h 50"/>
                <a:gd name="T32" fmla="*/ 64 w 72"/>
                <a:gd name="T33" fmla="*/ 1 h 50"/>
                <a:gd name="T34" fmla="*/ 1 w 72"/>
                <a:gd name="T35" fmla="*/ 39 h 50"/>
                <a:gd name="T36" fmla="*/ 1 w 72"/>
                <a:gd name="T37" fmla="*/ 39 h 50"/>
                <a:gd name="T38" fmla="*/ 0 w 72"/>
                <a:gd name="T39" fmla="*/ 40 h 50"/>
                <a:gd name="T40" fmla="*/ 0 w 72"/>
                <a:gd name="T41" fmla="*/ 43 h 50"/>
                <a:gd name="T42" fmla="*/ 0 w 72"/>
                <a:gd name="T43" fmla="*/ 44 h 50"/>
                <a:gd name="T44" fmla="*/ 0 w 72"/>
                <a:gd name="T45" fmla="*/ 47 h 50"/>
                <a:gd name="T46" fmla="*/ 0 w 72"/>
                <a:gd name="T47"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50">
                  <a:moveTo>
                    <a:pt x="0" y="47"/>
                  </a:moveTo>
                  <a:lnTo>
                    <a:pt x="0" y="47"/>
                  </a:lnTo>
                  <a:lnTo>
                    <a:pt x="1" y="49"/>
                  </a:lnTo>
                  <a:lnTo>
                    <a:pt x="4" y="50"/>
                  </a:lnTo>
                  <a:lnTo>
                    <a:pt x="5" y="50"/>
                  </a:lnTo>
                  <a:lnTo>
                    <a:pt x="8" y="49"/>
                  </a:lnTo>
                  <a:lnTo>
                    <a:pt x="69" y="11"/>
                  </a:lnTo>
                  <a:lnTo>
                    <a:pt x="69" y="11"/>
                  </a:lnTo>
                  <a:lnTo>
                    <a:pt x="70" y="9"/>
                  </a:lnTo>
                  <a:lnTo>
                    <a:pt x="72" y="8"/>
                  </a:lnTo>
                  <a:lnTo>
                    <a:pt x="72" y="5"/>
                  </a:lnTo>
                  <a:lnTo>
                    <a:pt x="70" y="2"/>
                  </a:lnTo>
                  <a:lnTo>
                    <a:pt x="70" y="2"/>
                  </a:lnTo>
                  <a:lnTo>
                    <a:pt x="69" y="1"/>
                  </a:lnTo>
                  <a:lnTo>
                    <a:pt x="68" y="0"/>
                  </a:lnTo>
                  <a:lnTo>
                    <a:pt x="65" y="0"/>
                  </a:lnTo>
                  <a:lnTo>
                    <a:pt x="64" y="1"/>
                  </a:lnTo>
                  <a:lnTo>
                    <a:pt x="1" y="39"/>
                  </a:lnTo>
                  <a:lnTo>
                    <a:pt x="1" y="39"/>
                  </a:lnTo>
                  <a:lnTo>
                    <a:pt x="0" y="40"/>
                  </a:lnTo>
                  <a:lnTo>
                    <a:pt x="0" y="43"/>
                  </a:lnTo>
                  <a:lnTo>
                    <a:pt x="0" y="44"/>
                  </a:lnTo>
                  <a:lnTo>
                    <a:pt x="0" y="47"/>
                  </a:lnTo>
                  <a:lnTo>
                    <a:pt x="0" y="47"/>
                  </a:lnTo>
                  <a:close/>
                </a:path>
              </a:pathLst>
            </a:custGeom>
            <a:solidFill>
              <a:srgbClr val="FF8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84" name="Freeform 184"/>
            <p:cNvSpPr>
              <a:spLocks/>
            </p:cNvSpPr>
            <p:nvPr/>
          </p:nvSpPr>
          <p:spPr bwMode="auto">
            <a:xfrm>
              <a:off x="1560513" y="3316288"/>
              <a:ext cx="161925" cy="219075"/>
            </a:xfrm>
            <a:custGeom>
              <a:avLst/>
              <a:gdLst>
                <a:gd name="T0" fmla="*/ 0 w 102"/>
                <a:gd name="T1" fmla="*/ 6 h 138"/>
                <a:gd name="T2" fmla="*/ 9 w 102"/>
                <a:gd name="T3" fmla="*/ 0 h 138"/>
                <a:gd name="T4" fmla="*/ 88 w 102"/>
                <a:gd name="T5" fmla="*/ 128 h 138"/>
                <a:gd name="T6" fmla="*/ 88 w 102"/>
                <a:gd name="T7" fmla="*/ 128 h 138"/>
                <a:gd name="T8" fmla="*/ 91 w 102"/>
                <a:gd name="T9" fmla="*/ 132 h 138"/>
                <a:gd name="T10" fmla="*/ 94 w 102"/>
                <a:gd name="T11" fmla="*/ 133 h 138"/>
                <a:gd name="T12" fmla="*/ 98 w 102"/>
                <a:gd name="T13" fmla="*/ 134 h 138"/>
                <a:gd name="T14" fmla="*/ 102 w 102"/>
                <a:gd name="T15" fmla="*/ 136 h 138"/>
                <a:gd name="T16" fmla="*/ 102 w 102"/>
                <a:gd name="T17" fmla="*/ 136 h 138"/>
                <a:gd name="T18" fmla="*/ 101 w 102"/>
                <a:gd name="T19" fmla="*/ 136 h 138"/>
                <a:gd name="T20" fmla="*/ 101 w 102"/>
                <a:gd name="T21" fmla="*/ 136 h 138"/>
                <a:gd name="T22" fmla="*/ 95 w 102"/>
                <a:gd name="T23" fmla="*/ 138 h 138"/>
                <a:gd name="T24" fmla="*/ 88 w 102"/>
                <a:gd name="T25" fmla="*/ 138 h 138"/>
                <a:gd name="T26" fmla="*/ 83 w 102"/>
                <a:gd name="T27" fmla="*/ 136 h 138"/>
                <a:gd name="T28" fmla="*/ 79 w 102"/>
                <a:gd name="T29" fmla="*/ 132 h 138"/>
                <a:gd name="T30" fmla="*/ 0 w 102"/>
                <a:gd name="T31" fmla="*/ 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38">
                  <a:moveTo>
                    <a:pt x="0" y="6"/>
                  </a:moveTo>
                  <a:lnTo>
                    <a:pt x="9" y="0"/>
                  </a:lnTo>
                  <a:lnTo>
                    <a:pt x="88" y="128"/>
                  </a:lnTo>
                  <a:lnTo>
                    <a:pt x="88" y="128"/>
                  </a:lnTo>
                  <a:lnTo>
                    <a:pt x="91" y="132"/>
                  </a:lnTo>
                  <a:lnTo>
                    <a:pt x="94" y="133"/>
                  </a:lnTo>
                  <a:lnTo>
                    <a:pt x="98" y="134"/>
                  </a:lnTo>
                  <a:lnTo>
                    <a:pt x="102" y="136"/>
                  </a:lnTo>
                  <a:lnTo>
                    <a:pt x="102" y="136"/>
                  </a:lnTo>
                  <a:lnTo>
                    <a:pt x="101" y="136"/>
                  </a:lnTo>
                  <a:lnTo>
                    <a:pt x="101" y="136"/>
                  </a:lnTo>
                  <a:lnTo>
                    <a:pt x="95" y="138"/>
                  </a:lnTo>
                  <a:lnTo>
                    <a:pt x="88" y="138"/>
                  </a:lnTo>
                  <a:lnTo>
                    <a:pt x="83" y="136"/>
                  </a:lnTo>
                  <a:lnTo>
                    <a:pt x="79" y="132"/>
                  </a:lnTo>
                  <a:lnTo>
                    <a:pt x="0" y="6"/>
                  </a:lnTo>
                  <a:close/>
                </a:path>
              </a:pathLst>
            </a:custGeom>
            <a:solidFill>
              <a:srgbClr val="FF8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sp>
        <p:nvSpPr>
          <p:cNvPr id="185" name="Freeform 185"/>
          <p:cNvSpPr>
            <a:spLocks noEditPoints="1"/>
          </p:cNvSpPr>
          <p:nvPr/>
        </p:nvSpPr>
        <p:spPr bwMode="auto">
          <a:xfrm>
            <a:off x="1825526" y="1172552"/>
            <a:ext cx="199973" cy="153948"/>
          </a:xfrm>
          <a:custGeom>
            <a:avLst/>
            <a:gdLst>
              <a:gd name="T0" fmla="*/ 124 w 126"/>
              <a:gd name="T1" fmla="*/ 38 h 97"/>
              <a:gd name="T2" fmla="*/ 105 w 126"/>
              <a:gd name="T3" fmla="*/ 15 h 97"/>
              <a:gd name="T4" fmla="*/ 99 w 126"/>
              <a:gd name="T5" fmla="*/ 34 h 97"/>
              <a:gd name="T6" fmla="*/ 111 w 126"/>
              <a:gd name="T7" fmla="*/ 39 h 97"/>
              <a:gd name="T8" fmla="*/ 113 w 126"/>
              <a:gd name="T9" fmla="*/ 55 h 97"/>
              <a:gd name="T10" fmla="*/ 99 w 126"/>
              <a:gd name="T11" fmla="*/ 63 h 97"/>
              <a:gd name="T12" fmla="*/ 113 w 126"/>
              <a:gd name="T13" fmla="*/ 72 h 97"/>
              <a:gd name="T14" fmla="*/ 125 w 126"/>
              <a:gd name="T15" fmla="*/ 58 h 97"/>
              <a:gd name="T16" fmla="*/ 99 w 126"/>
              <a:gd name="T17" fmla="*/ 12 h 97"/>
              <a:gd name="T18" fmla="*/ 40 w 126"/>
              <a:gd name="T19" fmla="*/ 1 h 97"/>
              <a:gd name="T20" fmla="*/ 42 w 126"/>
              <a:gd name="T21" fmla="*/ 5 h 97"/>
              <a:gd name="T22" fmla="*/ 46 w 126"/>
              <a:gd name="T23" fmla="*/ 13 h 97"/>
              <a:gd name="T24" fmla="*/ 40 w 126"/>
              <a:gd name="T25" fmla="*/ 20 h 97"/>
              <a:gd name="T26" fmla="*/ 40 w 126"/>
              <a:gd name="T27" fmla="*/ 84 h 97"/>
              <a:gd name="T28" fmla="*/ 59 w 126"/>
              <a:gd name="T29" fmla="*/ 82 h 97"/>
              <a:gd name="T30" fmla="*/ 79 w 126"/>
              <a:gd name="T31" fmla="*/ 76 h 97"/>
              <a:gd name="T32" fmla="*/ 99 w 126"/>
              <a:gd name="T33" fmla="*/ 63 h 97"/>
              <a:gd name="T34" fmla="*/ 92 w 126"/>
              <a:gd name="T35" fmla="*/ 62 h 97"/>
              <a:gd name="T36" fmla="*/ 86 w 126"/>
              <a:gd name="T37" fmla="*/ 42 h 97"/>
              <a:gd name="T38" fmla="*/ 95 w 126"/>
              <a:gd name="T39" fmla="*/ 35 h 97"/>
              <a:gd name="T40" fmla="*/ 40 w 126"/>
              <a:gd name="T41" fmla="*/ 1 h 97"/>
              <a:gd name="T42" fmla="*/ 33 w 126"/>
              <a:gd name="T43" fmla="*/ 9 h 97"/>
              <a:gd name="T44" fmla="*/ 40 w 126"/>
              <a:gd name="T45" fmla="*/ 1 h 97"/>
              <a:gd name="T46" fmla="*/ 40 w 126"/>
              <a:gd name="T47" fmla="*/ 96 h 97"/>
              <a:gd name="T48" fmla="*/ 38 w 126"/>
              <a:gd name="T49" fmla="*/ 85 h 97"/>
              <a:gd name="T50" fmla="*/ 33 w 126"/>
              <a:gd name="T51" fmla="*/ 97 h 97"/>
              <a:gd name="T52" fmla="*/ 37 w 126"/>
              <a:gd name="T53" fmla="*/ 72 h 97"/>
              <a:gd name="T54" fmla="*/ 33 w 126"/>
              <a:gd name="T55" fmla="*/ 32 h 97"/>
              <a:gd name="T56" fmla="*/ 33 w 126"/>
              <a:gd name="T57" fmla="*/ 15 h 97"/>
              <a:gd name="T58" fmla="*/ 36 w 126"/>
              <a:gd name="T59" fmla="*/ 19 h 97"/>
              <a:gd name="T60" fmla="*/ 33 w 126"/>
              <a:gd name="T61" fmla="*/ 3 h 97"/>
              <a:gd name="T62" fmla="*/ 27 w 126"/>
              <a:gd name="T63" fmla="*/ 20 h 97"/>
              <a:gd name="T64" fmla="*/ 33 w 126"/>
              <a:gd name="T65" fmla="*/ 15 h 97"/>
              <a:gd name="T66" fmla="*/ 33 w 126"/>
              <a:gd name="T67" fmla="*/ 3 h 97"/>
              <a:gd name="T68" fmla="*/ 27 w 126"/>
              <a:gd name="T69" fmla="*/ 97 h 97"/>
              <a:gd name="T70" fmla="*/ 27 w 126"/>
              <a:gd name="T71" fmla="*/ 92 h 97"/>
              <a:gd name="T72" fmla="*/ 33 w 126"/>
              <a:gd name="T73" fmla="*/ 32 h 97"/>
              <a:gd name="T74" fmla="*/ 23 w 126"/>
              <a:gd name="T75" fmla="*/ 69 h 97"/>
              <a:gd name="T76" fmla="*/ 27 w 126"/>
              <a:gd name="T77" fmla="*/ 59 h 97"/>
              <a:gd name="T78" fmla="*/ 26 w 126"/>
              <a:gd name="T79" fmla="*/ 47 h 97"/>
              <a:gd name="T80" fmla="*/ 23 w 126"/>
              <a:gd name="T81" fmla="*/ 39 h 97"/>
              <a:gd name="T82" fmla="*/ 33 w 126"/>
              <a:gd name="T83" fmla="*/ 32 h 97"/>
              <a:gd name="T84" fmla="*/ 17 w 126"/>
              <a:gd name="T85" fmla="*/ 11 h 97"/>
              <a:gd name="T86" fmla="*/ 2 w 126"/>
              <a:gd name="T87" fmla="*/ 40 h 97"/>
              <a:gd name="T88" fmla="*/ 8 w 126"/>
              <a:gd name="T89" fmla="*/ 88 h 97"/>
              <a:gd name="T90" fmla="*/ 23 w 126"/>
              <a:gd name="T91" fmla="*/ 97 h 97"/>
              <a:gd name="T92" fmla="*/ 22 w 126"/>
              <a:gd name="T93" fmla="*/ 91 h 97"/>
              <a:gd name="T94" fmla="*/ 17 w 126"/>
              <a:gd name="T95" fmla="*/ 74 h 97"/>
              <a:gd name="T96" fmla="*/ 23 w 126"/>
              <a:gd name="T97" fmla="*/ 65 h 97"/>
              <a:gd name="T98" fmla="*/ 13 w 126"/>
              <a:gd name="T99" fmla="*/ 65 h 97"/>
              <a:gd name="T100" fmla="*/ 7 w 126"/>
              <a:gd name="T101" fmla="*/ 54 h 97"/>
              <a:gd name="T102" fmla="*/ 14 w 126"/>
              <a:gd name="T103" fmla="*/ 43 h 97"/>
              <a:gd name="T104" fmla="*/ 23 w 126"/>
              <a:gd name="T105" fmla="*/ 39 h 97"/>
              <a:gd name="T106" fmla="*/ 14 w 126"/>
              <a:gd name="T107" fmla="*/ 32 h 97"/>
              <a:gd name="T108" fmla="*/ 14 w 126"/>
              <a:gd name="T109" fmla="*/ 2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6" h="97">
                <a:moveTo>
                  <a:pt x="126" y="53"/>
                </a:moveTo>
                <a:lnTo>
                  <a:pt x="126" y="53"/>
                </a:lnTo>
                <a:lnTo>
                  <a:pt x="126" y="45"/>
                </a:lnTo>
                <a:lnTo>
                  <a:pt x="124" y="38"/>
                </a:lnTo>
                <a:lnTo>
                  <a:pt x="121" y="31"/>
                </a:lnTo>
                <a:lnTo>
                  <a:pt x="117" y="24"/>
                </a:lnTo>
                <a:lnTo>
                  <a:pt x="109" y="17"/>
                </a:lnTo>
                <a:lnTo>
                  <a:pt x="105" y="15"/>
                </a:lnTo>
                <a:lnTo>
                  <a:pt x="105" y="15"/>
                </a:lnTo>
                <a:lnTo>
                  <a:pt x="99" y="12"/>
                </a:lnTo>
                <a:lnTo>
                  <a:pt x="99" y="34"/>
                </a:lnTo>
                <a:lnTo>
                  <a:pt x="99" y="34"/>
                </a:lnTo>
                <a:lnTo>
                  <a:pt x="103" y="35"/>
                </a:lnTo>
                <a:lnTo>
                  <a:pt x="106" y="36"/>
                </a:lnTo>
                <a:lnTo>
                  <a:pt x="106" y="36"/>
                </a:lnTo>
                <a:lnTo>
                  <a:pt x="111" y="39"/>
                </a:lnTo>
                <a:lnTo>
                  <a:pt x="114" y="45"/>
                </a:lnTo>
                <a:lnTo>
                  <a:pt x="114" y="50"/>
                </a:lnTo>
                <a:lnTo>
                  <a:pt x="113" y="55"/>
                </a:lnTo>
                <a:lnTo>
                  <a:pt x="113" y="55"/>
                </a:lnTo>
                <a:lnTo>
                  <a:pt x="110" y="59"/>
                </a:lnTo>
                <a:lnTo>
                  <a:pt x="107" y="62"/>
                </a:lnTo>
                <a:lnTo>
                  <a:pt x="103" y="63"/>
                </a:lnTo>
                <a:lnTo>
                  <a:pt x="99" y="63"/>
                </a:lnTo>
                <a:lnTo>
                  <a:pt x="99" y="76"/>
                </a:lnTo>
                <a:lnTo>
                  <a:pt x="99" y="76"/>
                </a:lnTo>
                <a:lnTo>
                  <a:pt x="109" y="74"/>
                </a:lnTo>
                <a:lnTo>
                  <a:pt x="113" y="72"/>
                </a:lnTo>
                <a:lnTo>
                  <a:pt x="117" y="70"/>
                </a:lnTo>
                <a:lnTo>
                  <a:pt x="121" y="68"/>
                </a:lnTo>
                <a:lnTo>
                  <a:pt x="122" y="63"/>
                </a:lnTo>
                <a:lnTo>
                  <a:pt x="125" y="58"/>
                </a:lnTo>
                <a:lnTo>
                  <a:pt x="126" y="53"/>
                </a:lnTo>
                <a:lnTo>
                  <a:pt x="126" y="53"/>
                </a:lnTo>
                <a:close/>
                <a:moveTo>
                  <a:pt x="99" y="12"/>
                </a:moveTo>
                <a:lnTo>
                  <a:pt x="99" y="12"/>
                </a:lnTo>
                <a:lnTo>
                  <a:pt x="82" y="5"/>
                </a:lnTo>
                <a:lnTo>
                  <a:pt x="65" y="1"/>
                </a:lnTo>
                <a:lnTo>
                  <a:pt x="52" y="0"/>
                </a:lnTo>
                <a:lnTo>
                  <a:pt x="40" y="1"/>
                </a:lnTo>
                <a:lnTo>
                  <a:pt x="40" y="5"/>
                </a:lnTo>
                <a:lnTo>
                  <a:pt x="40" y="5"/>
                </a:lnTo>
                <a:lnTo>
                  <a:pt x="42" y="5"/>
                </a:lnTo>
                <a:lnTo>
                  <a:pt x="42" y="5"/>
                </a:lnTo>
                <a:lnTo>
                  <a:pt x="42" y="5"/>
                </a:lnTo>
                <a:lnTo>
                  <a:pt x="45" y="8"/>
                </a:lnTo>
                <a:lnTo>
                  <a:pt x="46" y="11"/>
                </a:lnTo>
                <a:lnTo>
                  <a:pt x="46" y="13"/>
                </a:lnTo>
                <a:lnTo>
                  <a:pt x="46" y="16"/>
                </a:lnTo>
                <a:lnTo>
                  <a:pt x="46" y="16"/>
                </a:lnTo>
                <a:lnTo>
                  <a:pt x="44" y="19"/>
                </a:lnTo>
                <a:lnTo>
                  <a:pt x="40" y="20"/>
                </a:lnTo>
                <a:lnTo>
                  <a:pt x="40" y="76"/>
                </a:lnTo>
                <a:lnTo>
                  <a:pt x="40" y="76"/>
                </a:lnTo>
                <a:lnTo>
                  <a:pt x="40" y="80"/>
                </a:lnTo>
                <a:lnTo>
                  <a:pt x="40" y="84"/>
                </a:lnTo>
                <a:lnTo>
                  <a:pt x="40" y="96"/>
                </a:lnTo>
                <a:lnTo>
                  <a:pt x="40" y="96"/>
                </a:lnTo>
                <a:lnTo>
                  <a:pt x="49" y="91"/>
                </a:lnTo>
                <a:lnTo>
                  <a:pt x="59" y="82"/>
                </a:lnTo>
                <a:lnTo>
                  <a:pt x="69" y="77"/>
                </a:lnTo>
                <a:lnTo>
                  <a:pt x="73" y="76"/>
                </a:lnTo>
                <a:lnTo>
                  <a:pt x="79" y="76"/>
                </a:lnTo>
                <a:lnTo>
                  <a:pt x="79" y="76"/>
                </a:lnTo>
                <a:lnTo>
                  <a:pt x="90" y="76"/>
                </a:lnTo>
                <a:lnTo>
                  <a:pt x="99" y="76"/>
                </a:lnTo>
                <a:lnTo>
                  <a:pt x="99" y="63"/>
                </a:lnTo>
                <a:lnTo>
                  <a:pt x="99" y="63"/>
                </a:lnTo>
                <a:lnTo>
                  <a:pt x="97" y="63"/>
                </a:lnTo>
                <a:lnTo>
                  <a:pt x="92" y="62"/>
                </a:lnTo>
                <a:lnTo>
                  <a:pt x="92" y="62"/>
                </a:lnTo>
                <a:lnTo>
                  <a:pt x="92" y="62"/>
                </a:lnTo>
                <a:lnTo>
                  <a:pt x="88" y="59"/>
                </a:lnTo>
                <a:lnTo>
                  <a:pt x="86" y="54"/>
                </a:lnTo>
                <a:lnTo>
                  <a:pt x="84" y="49"/>
                </a:lnTo>
                <a:lnTo>
                  <a:pt x="86" y="42"/>
                </a:lnTo>
                <a:lnTo>
                  <a:pt x="86" y="42"/>
                </a:lnTo>
                <a:lnTo>
                  <a:pt x="88" y="39"/>
                </a:lnTo>
                <a:lnTo>
                  <a:pt x="91" y="36"/>
                </a:lnTo>
                <a:lnTo>
                  <a:pt x="95" y="35"/>
                </a:lnTo>
                <a:lnTo>
                  <a:pt x="99" y="34"/>
                </a:lnTo>
                <a:lnTo>
                  <a:pt x="99" y="12"/>
                </a:lnTo>
                <a:close/>
                <a:moveTo>
                  <a:pt x="40" y="1"/>
                </a:moveTo>
                <a:lnTo>
                  <a:pt x="40" y="1"/>
                </a:lnTo>
                <a:lnTo>
                  <a:pt x="33" y="3"/>
                </a:lnTo>
                <a:lnTo>
                  <a:pt x="33" y="11"/>
                </a:lnTo>
                <a:lnTo>
                  <a:pt x="33" y="11"/>
                </a:lnTo>
                <a:lnTo>
                  <a:pt x="33" y="9"/>
                </a:lnTo>
                <a:lnTo>
                  <a:pt x="33" y="9"/>
                </a:lnTo>
                <a:lnTo>
                  <a:pt x="36" y="7"/>
                </a:lnTo>
                <a:lnTo>
                  <a:pt x="40" y="5"/>
                </a:lnTo>
                <a:lnTo>
                  <a:pt x="40" y="1"/>
                </a:lnTo>
                <a:lnTo>
                  <a:pt x="40" y="1"/>
                </a:lnTo>
                <a:close/>
                <a:moveTo>
                  <a:pt x="33" y="97"/>
                </a:moveTo>
                <a:lnTo>
                  <a:pt x="33" y="97"/>
                </a:lnTo>
                <a:lnTo>
                  <a:pt x="40" y="96"/>
                </a:lnTo>
                <a:lnTo>
                  <a:pt x="40" y="84"/>
                </a:lnTo>
                <a:lnTo>
                  <a:pt x="40" y="84"/>
                </a:lnTo>
                <a:lnTo>
                  <a:pt x="38" y="85"/>
                </a:lnTo>
                <a:lnTo>
                  <a:pt x="38" y="85"/>
                </a:lnTo>
                <a:lnTo>
                  <a:pt x="36" y="89"/>
                </a:lnTo>
                <a:lnTo>
                  <a:pt x="33" y="92"/>
                </a:lnTo>
                <a:lnTo>
                  <a:pt x="33" y="97"/>
                </a:lnTo>
                <a:lnTo>
                  <a:pt x="33" y="97"/>
                </a:lnTo>
                <a:close/>
                <a:moveTo>
                  <a:pt x="40" y="20"/>
                </a:moveTo>
                <a:lnTo>
                  <a:pt x="40" y="76"/>
                </a:lnTo>
                <a:lnTo>
                  <a:pt x="40" y="76"/>
                </a:lnTo>
                <a:lnTo>
                  <a:pt x="37" y="72"/>
                </a:lnTo>
                <a:lnTo>
                  <a:pt x="33" y="69"/>
                </a:lnTo>
                <a:lnTo>
                  <a:pt x="33" y="69"/>
                </a:lnTo>
                <a:lnTo>
                  <a:pt x="33" y="69"/>
                </a:lnTo>
                <a:lnTo>
                  <a:pt x="33" y="32"/>
                </a:lnTo>
                <a:lnTo>
                  <a:pt x="33" y="32"/>
                </a:lnTo>
                <a:lnTo>
                  <a:pt x="33" y="30"/>
                </a:lnTo>
                <a:lnTo>
                  <a:pt x="33" y="26"/>
                </a:lnTo>
                <a:lnTo>
                  <a:pt x="33" y="15"/>
                </a:lnTo>
                <a:lnTo>
                  <a:pt x="33" y="15"/>
                </a:lnTo>
                <a:lnTo>
                  <a:pt x="34" y="17"/>
                </a:lnTo>
                <a:lnTo>
                  <a:pt x="36" y="19"/>
                </a:lnTo>
                <a:lnTo>
                  <a:pt x="36" y="19"/>
                </a:lnTo>
                <a:lnTo>
                  <a:pt x="40" y="20"/>
                </a:lnTo>
                <a:lnTo>
                  <a:pt x="40" y="20"/>
                </a:lnTo>
                <a:close/>
                <a:moveTo>
                  <a:pt x="33" y="3"/>
                </a:moveTo>
                <a:lnTo>
                  <a:pt x="33" y="3"/>
                </a:lnTo>
                <a:lnTo>
                  <a:pt x="23" y="7"/>
                </a:lnTo>
                <a:lnTo>
                  <a:pt x="23" y="19"/>
                </a:lnTo>
                <a:lnTo>
                  <a:pt x="23" y="19"/>
                </a:lnTo>
                <a:lnTo>
                  <a:pt x="27" y="20"/>
                </a:lnTo>
                <a:lnTo>
                  <a:pt x="27" y="20"/>
                </a:lnTo>
                <a:lnTo>
                  <a:pt x="30" y="23"/>
                </a:lnTo>
                <a:lnTo>
                  <a:pt x="33" y="26"/>
                </a:lnTo>
                <a:lnTo>
                  <a:pt x="33" y="15"/>
                </a:lnTo>
                <a:lnTo>
                  <a:pt x="33" y="15"/>
                </a:lnTo>
                <a:lnTo>
                  <a:pt x="32" y="13"/>
                </a:lnTo>
                <a:lnTo>
                  <a:pt x="33" y="11"/>
                </a:lnTo>
                <a:lnTo>
                  <a:pt x="33" y="3"/>
                </a:lnTo>
                <a:lnTo>
                  <a:pt x="33" y="3"/>
                </a:lnTo>
                <a:close/>
                <a:moveTo>
                  <a:pt x="23" y="97"/>
                </a:moveTo>
                <a:lnTo>
                  <a:pt x="23" y="97"/>
                </a:lnTo>
                <a:lnTo>
                  <a:pt x="27" y="97"/>
                </a:lnTo>
                <a:lnTo>
                  <a:pt x="33" y="97"/>
                </a:lnTo>
                <a:lnTo>
                  <a:pt x="33" y="92"/>
                </a:lnTo>
                <a:lnTo>
                  <a:pt x="33" y="92"/>
                </a:lnTo>
                <a:lnTo>
                  <a:pt x="27" y="92"/>
                </a:lnTo>
                <a:lnTo>
                  <a:pt x="23" y="91"/>
                </a:lnTo>
                <a:lnTo>
                  <a:pt x="23" y="97"/>
                </a:lnTo>
                <a:lnTo>
                  <a:pt x="23" y="97"/>
                </a:lnTo>
                <a:close/>
                <a:moveTo>
                  <a:pt x="33" y="32"/>
                </a:moveTo>
                <a:lnTo>
                  <a:pt x="33" y="69"/>
                </a:lnTo>
                <a:lnTo>
                  <a:pt x="33" y="69"/>
                </a:lnTo>
                <a:lnTo>
                  <a:pt x="27" y="68"/>
                </a:lnTo>
                <a:lnTo>
                  <a:pt x="23" y="69"/>
                </a:lnTo>
                <a:lnTo>
                  <a:pt x="23" y="65"/>
                </a:lnTo>
                <a:lnTo>
                  <a:pt x="23" y="65"/>
                </a:lnTo>
                <a:lnTo>
                  <a:pt x="26" y="62"/>
                </a:lnTo>
                <a:lnTo>
                  <a:pt x="27" y="59"/>
                </a:lnTo>
                <a:lnTo>
                  <a:pt x="27" y="59"/>
                </a:lnTo>
                <a:lnTo>
                  <a:pt x="29" y="55"/>
                </a:lnTo>
                <a:lnTo>
                  <a:pt x="29" y="50"/>
                </a:lnTo>
                <a:lnTo>
                  <a:pt x="26" y="47"/>
                </a:lnTo>
                <a:lnTo>
                  <a:pt x="23" y="45"/>
                </a:lnTo>
                <a:lnTo>
                  <a:pt x="23" y="43"/>
                </a:lnTo>
                <a:lnTo>
                  <a:pt x="23" y="39"/>
                </a:lnTo>
                <a:lnTo>
                  <a:pt x="23" y="39"/>
                </a:lnTo>
                <a:lnTo>
                  <a:pt x="27" y="38"/>
                </a:lnTo>
                <a:lnTo>
                  <a:pt x="32" y="34"/>
                </a:lnTo>
                <a:lnTo>
                  <a:pt x="32" y="34"/>
                </a:lnTo>
                <a:lnTo>
                  <a:pt x="33" y="32"/>
                </a:lnTo>
                <a:lnTo>
                  <a:pt x="33" y="32"/>
                </a:lnTo>
                <a:close/>
                <a:moveTo>
                  <a:pt x="23" y="7"/>
                </a:moveTo>
                <a:lnTo>
                  <a:pt x="23" y="7"/>
                </a:lnTo>
                <a:lnTo>
                  <a:pt x="17" y="11"/>
                </a:lnTo>
                <a:lnTo>
                  <a:pt x="13" y="16"/>
                </a:lnTo>
                <a:lnTo>
                  <a:pt x="8" y="21"/>
                </a:lnTo>
                <a:lnTo>
                  <a:pt x="6" y="27"/>
                </a:lnTo>
                <a:lnTo>
                  <a:pt x="2" y="40"/>
                </a:lnTo>
                <a:lnTo>
                  <a:pt x="0" y="54"/>
                </a:lnTo>
                <a:lnTo>
                  <a:pt x="2" y="66"/>
                </a:lnTo>
                <a:lnTo>
                  <a:pt x="4" y="78"/>
                </a:lnTo>
                <a:lnTo>
                  <a:pt x="8" y="88"/>
                </a:lnTo>
                <a:lnTo>
                  <a:pt x="13" y="91"/>
                </a:lnTo>
                <a:lnTo>
                  <a:pt x="15" y="93"/>
                </a:lnTo>
                <a:lnTo>
                  <a:pt x="15" y="93"/>
                </a:lnTo>
                <a:lnTo>
                  <a:pt x="23" y="97"/>
                </a:lnTo>
                <a:lnTo>
                  <a:pt x="23" y="91"/>
                </a:lnTo>
                <a:lnTo>
                  <a:pt x="22" y="91"/>
                </a:lnTo>
                <a:lnTo>
                  <a:pt x="22" y="91"/>
                </a:lnTo>
                <a:lnTo>
                  <a:pt x="22" y="91"/>
                </a:lnTo>
                <a:lnTo>
                  <a:pt x="18" y="88"/>
                </a:lnTo>
                <a:lnTo>
                  <a:pt x="17" y="84"/>
                </a:lnTo>
                <a:lnTo>
                  <a:pt x="15" y="80"/>
                </a:lnTo>
                <a:lnTo>
                  <a:pt x="17" y="74"/>
                </a:lnTo>
                <a:lnTo>
                  <a:pt x="17" y="74"/>
                </a:lnTo>
                <a:lnTo>
                  <a:pt x="19" y="72"/>
                </a:lnTo>
                <a:lnTo>
                  <a:pt x="23" y="69"/>
                </a:lnTo>
                <a:lnTo>
                  <a:pt x="23" y="65"/>
                </a:lnTo>
                <a:lnTo>
                  <a:pt x="23" y="65"/>
                </a:lnTo>
                <a:lnTo>
                  <a:pt x="18" y="66"/>
                </a:lnTo>
                <a:lnTo>
                  <a:pt x="13" y="65"/>
                </a:lnTo>
                <a:lnTo>
                  <a:pt x="13" y="65"/>
                </a:lnTo>
                <a:lnTo>
                  <a:pt x="13" y="65"/>
                </a:lnTo>
                <a:lnTo>
                  <a:pt x="10" y="62"/>
                </a:lnTo>
                <a:lnTo>
                  <a:pt x="7" y="58"/>
                </a:lnTo>
                <a:lnTo>
                  <a:pt x="7" y="54"/>
                </a:lnTo>
                <a:lnTo>
                  <a:pt x="8" y="49"/>
                </a:lnTo>
                <a:lnTo>
                  <a:pt x="8" y="49"/>
                </a:lnTo>
                <a:lnTo>
                  <a:pt x="11" y="46"/>
                </a:lnTo>
                <a:lnTo>
                  <a:pt x="14" y="43"/>
                </a:lnTo>
                <a:lnTo>
                  <a:pt x="18" y="43"/>
                </a:lnTo>
                <a:lnTo>
                  <a:pt x="23" y="43"/>
                </a:lnTo>
                <a:lnTo>
                  <a:pt x="23" y="39"/>
                </a:lnTo>
                <a:lnTo>
                  <a:pt x="23" y="39"/>
                </a:lnTo>
                <a:lnTo>
                  <a:pt x="18" y="38"/>
                </a:lnTo>
                <a:lnTo>
                  <a:pt x="18" y="38"/>
                </a:lnTo>
                <a:lnTo>
                  <a:pt x="15" y="35"/>
                </a:lnTo>
                <a:lnTo>
                  <a:pt x="14" y="32"/>
                </a:lnTo>
                <a:lnTo>
                  <a:pt x="13" y="28"/>
                </a:lnTo>
                <a:lnTo>
                  <a:pt x="14" y="24"/>
                </a:lnTo>
                <a:lnTo>
                  <a:pt x="14" y="24"/>
                </a:lnTo>
                <a:lnTo>
                  <a:pt x="14" y="24"/>
                </a:lnTo>
                <a:lnTo>
                  <a:pt x="18" y="20"/>
                </a:lnTo>
                <a:lnTo>
                  <a:pt x="23" y="19"/>
                </a:lnTo>
                <a:lnTo>
                  <a:pt x="23" y="7"/>
                </a:lnTo>
                <a:close/>
              </a:path>
            </a:pathLst>
          </a:custGeom>
          <a:solidFill>
            <a:srgbClr val="C160D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nvGrpSpPr>
          <p:cNvPr id="200" name="组合 199"/>
          <p:cNvGrpSpPr/>
          <p:nvPr/>
        </p:nvGrpSpPr>
        <p:grpSpPr>
          <a:xfrm>
            <a:off x="3596715" y="2227965"/>
            <a:ext cx="265044" cy="334876"/>
            <a:chOff x="3665538" y="3100388"/>
            <a:chExt cx="265113" cy="334963"/>
          </a:xfrm>
        </p:grpSpPr>
        <p:sp>
          <p:nvSpPr>
            <p:cNvPr id="186" name="Freeform 186"/>
            <p:cNvSpPr>
              <a:spLocks/>
            </p:cNvSpPr>
            <p:nvPr/>
          </p:nvSpPr>
          <p:spPr bwMode="auto">
            <a:xfrm>
              <a:off x="3665538" y="3109913"/>
              <a:ext cx="252413" cy="325438"/>
            </a:xfrm>
            <a:custGeom>
              <a:avLst/>
              <a:gdLst>
                <a:gd name="T0" fmla="*/ 159 w 159"/>
                <a:gd name="T1" fmla="*/ 36 h 205"/>
                <a:gd name="T2" fmla="*/ 151 w 159"/>
                <a:gd name="T3" fmla="*/ 32 h 205"/>
                <a:gd name="T4" fmla="*/ 56 w 159"/>
                <a:gd name="T5" fmla="*/ 185 h 205"/>
                <a:gd name="T6" fmla="*/ 56 w 159"/>
                <a:gd name="T7" fmla="*/ 185 h 205"/>
                <a:gd name="T8" fmla="*/ 53 w 159"/>
                <a:gd name="T9" fmla="*/ 189 h 205"/>
                <a:gd name="T10" fmla="*/ 50 w 159"/>
                <a:gd name="T11" fmla="*/ 191 h 205"/>
                <a:gd name="T12" fmla="*/ 46 w 159"/>
                <a:gd name="T13" fmla="*/ 193 h 205"/>
                <a:gd name="T14" fmla="*/ 41 w 159"/>
                <a:gd name="T15" fmla="*/ 194 h 205"/>
                <a:gd name="T16" fmla="*/ 37 w 159"/>
                <a:gd name="T17" fmla="*/ 195 h 205"/>
                <a:gd name="T18" fmla="*/ 31 w 159"/>
                <a:gd name="T19" fmla="*/ 194 h 205"/>
                <a:gd name="T20" fmla="*/ 27 w 159"/>
                <a:gd name="T21" fmla="*/ 193 h 205"/>
                <a:gd name="T22" fmla="*/ 22 w 159"/>
                <a:gd name="T23" fmla="*/ 191 h 205"/>
                <a:gd name="T24" fmla="*/ 22 w 159"/>
                <a:gd name="T25" fmla="*/ 191 h 205"/>
                <a:gd name="T26" fmla="*/ 18 w 159"/>
                <a:gd name="T27" fmla="*/ 187 h 205"/>
                <a:gd name="T28" fmla="*/ 15 w 159"/>
                <a:gd name="T29" fmla="*/ 185 h 205"/>
                <a:gd name="T30" fmla="*/ 12 w 159"/>
                <a:gd name="T31" fmla="*/ 180 h 205"/>
                <a:gd name="T32" fmla="*/ 10 w 159"/>
                <a:gd name="T33" fmla="*/ 175 h 205"/>
                <a:gd name="T34" fmla="*/ 10 w 159"/>
                <a:gd name="T35" fmla="*/ 171 h 205"/>
                <a:gd name="T36" fmla="*/ 10 w 159"/>
                <a:gd name="T37" fmla="*/ 166 h 205"/>
                <a:gd name="T38" fmla="*/ 11 w 159"/>
                <a:gd name="T39" fmla="*/ 162 h 205"/>
                <a:gd name="T40" fmla="*/ 12 w 159"/>
                <a:gd name="T41" fmla="*/ 157 h 205"/>
                <a:gd name="T42" fmla="*/ 107 w 159"/>
                <a:gd name="T43" fmla="*/ 4 h 205"/>
                <a:gd name="T44" fmla="*/ 100 w 159"/>
                <a:gd name="T45" fmla="*/ 0 h 205"/>
                <a:gd name="T46" fmla="*/ 4 w 159"/>
                <a:gd name="T47" fmla="*/ 155 h 205"/>
                <a:gd name="T48" fmla="*/ 4 w 159"/>
                <a:gd name="T49" fmla="*/ 155 h 205"/>
                <a:gd name="T50" fmla="*/ 2 w 159"/>
                <a:gd name="T51" fmla="*/ 160 h 205"/>
                <a:gd name="T52" fmla="*/ 0 w 159"/>
                <a:gd name="T53" fmla="*/ 167 h 205"/>
                <a:gd name="T54" fmla="*/ 0 w 159"/>
                <a:gd name="T55" fmla="*/ 172 h 205"/>
                <a:gd name="T56" fmla="*/ 2 w 159"/>
                <a:gd name="T57" fmla="*/ 179 h 205"/>
                <a:gd name="T58" fmla="*/ 3 w 159"/>
                <a:gd name="T59" fmla="*/ 185 h 205"/>
                <a:gd name="T60" fmla="*/ 7 w 159"/>
                <a:gd name="T61" fmla="*/ 190 h 205"/>
                <a:gd name="T62" fmla="*/ 11 w 159"/>
                <a:gd name="T63" fmla="*/ 195 h 205"/>
                <a:gd name="T64" fmla="*/ 16 w 159"/>
                <a:gd name="T65" fmla="*/ 199 h 205"/>
                <a:gd name="T66" fmla="*/ 16 w 159"/>
                <a:gd name="T67" fmla="*/ 199 h 205"/>
                <a:gd name="T68" fmla="*/ 23 w 159"/>
                <a:gd name="T69" fmla="*/ 202 h 205"/>
                <a:gd name="T70" fmla="*/ 30 w 159"/>
                <a:gd name="T71" fmla="*/ 203 h 205"/>
                <a:gd name="T72" fmla="*/ 35 w 159"/>
                <a:gd name="T73" fmla="*/ 205 h 205"/>
                <a:gd name="T74" fmla="*/ 42 w 159"/>
                <a:gd name="T75" fmla="*/ 205 h 205"/>
                <a:gd name="T76" fmla="*/ 48 w 159"/>
                <a:gd name="T77" fmla="*/ 202 h 205"/>
                <a:gd name="T78" fmla="*/ 53 w 159"/>
                <a:gd name="T79" fmla="*/ 199 h 205"/>
                <a:gd name="T80" fmla="*/ 58 w 159"/>
                <a:gd name="T81" fmla="*/ 195 h 205"/>
                <a:gd name="T82" fmla="*/ 62 w 159"/>
                <a:gd name="T83" fmla="*/ 191 h 205"/>
                <a:gd name="T84" fmla="*/ 159 w 159"/>
                <a:gd name="T85" fmla="*/ 3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9" h="205">
                  <a:moveTo>
                    <a:pt x="159" y="36"/>
                  </a:moveTo>
                  <a:lnTo>
                    <a:pt x="151" y="32"/>
                  </a:lnTo>
                  <a:lnTo>
                    <a:pt x="56" y="185"/>
                  </a:lnTo>
                  <a:lnTo>
                    <a:pt x="56" y="185"/>
                  </a:lnTo>
                  <a:lnTo>
                    <a:pt x="53" y="189"/>
                  </a:lnTo>
                  <a:lnTo>
                    <a:pt x="50" y="191"/>
                  </a:lnTo>
                  <a:lnTo>
                    <a:pt x="46" y="193"/>
                  </a:lnTo>
                  <a:lnTo>
                    <a:pt x="41" y="194"/>
                  </a:lnTo>
                  <a:lnTo>
                    <a:pt x="37" y="195"/>
                  </a:lnTo>
                  <a:lnTo>
                    <a:pt x="31" y="194"/>
                  </a:lnTo>
                  <a:lnTo>
                    <a:pt x="27" y="193"/>
                  </a:lnTo>
                  <a:lnTo>
                    <a:pt x="22" y="191"/>
                  </a:lnTo>
                  <a:lnTo>
                    <a:pt x="22" y="191"/>
                  </a:lnTo>
                  <a:lnTo>
                    <a:pt x="18" y="187"/>
                  </a:lnTo>
                  <a:lnTo>
                    <a:pt x="15" y="185"/>
                  </a:lnTo>
                  <a:lnTo>
                    <a:pt x="12" y="180"/>
                  </a:lnTo>
                  <a:lnTo>
                    <a:pt x="10" y="175"/>
                  </a:lnTo>
                  <a:lnTo>
                    <a:pt x="10" y="171"/>
                  </a:lnTo>
                  <a:lnTo>
                    <a:pt x="10" y="166"/>
                  </a:lnTo>
                  <a:lnTo>
                    <a:pt x="11" y="162"/>
                  </a:lnTo>
                  <a:lnTo>
                    <a:pt x="12" y="157"/>
                  </a:lnTo>
                  <a:lnTo>
                    <a:pt x="107" y="4"/>
                  </a:lnTo>
                  <a:lnTo>
                    <a:pt x="100" y="0"/>
                  </a:lnTo>
                  <a:lnTo>
                    <a:pt x="4" y="155"/>
                  </a:lnTo>
                  <a:lnTo>
                    <a:pt x="4" y="155"/>
                  </a:lnTo>
                  <a:lnTo>
                    <a:pt x="2" y="160"/>
                  </a:lnTo>
                  <a:lnTo>
                    <a:pt x="0" y="167"/>
                  </a:lnTo>
                  <a:lnTo>
                    <a:pt x="0" y="172"/>
                  </a:lnTo>
                  <a:lnTo>
                    <a:pt x="2" y="179"/>
                  </a:lnTo>
                  <a:lnTo>
                    <a:pt x="3" y="185"/>
                  </a:lnTo>
                  <a:lnTo>
                    <a:pt x="7" y="190"/>
                  </a:lnTo>
                  <a:lnTo>
                    <a:pt x="11" y="195"/>
                  </a:lnTo>
                  <a:lnTo>
                    <a:pt x="16" y="199"/>
                  </a:lnTo>
                  <a:lnTo>
                    <a:pt x="16" y="199"/>
                  </a:lnTo>
                  <a:lnTo>
                    <a:pt x="23" y="202"/>
                  </a:lnTo>
                  <a:lnTo>
                    <a:pt x="30" y="203"/>
                  </a:lnTo>
                  <a:lnTo>
                    <a:pt x="35" y="205"/>
                  </a:lnTo>
                  <a:lnTo>
                    <a:pt x="42" y="205"/>
                  </a:lnTo>
                  <a:lnTo>
                    <a:pt x="48" y="202"/>
                  </a:lnTo>
                  <a:lnTo>
                    <a:pt x="53" y="199"/>
                  </a:lnTo>
                  <a:lnTo>
                    <a:pt x="58" y="195"/>
                  </a:lnTo>
                  <a:lnTo>
                    <a:pt x="62" y="191"/>
                  </a:lnTo>
                  <a:lnTo>
                    <a:pt x="159" y="36"/>
                  </a:lnTo>
                  <a:close/>
                </a:path>
              </a:pathLst>
            </a:custGeom>
            <a:solidFill>
              <a:srgbClr val="C160D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87" name="Freeform 187"/>
            <p:cNvSpPr>
              <a:spLocks/>
            </p:cNvSpPr>
            <p:nvPr/>
          </p:nvSpPr>
          <p:spPr bwMode="auto">
            <a:xfrm>
              <a:off x="3808413" y="3100388"/>
              <a:ext cx="122238" cy="82550"/>
            </a:xfrm>
            <a:custGeom>
              <a:avLst/>
              <a:gdLst>
                <a:gd name="T0" fmla="*/ 75 w 77"/>
                <a:gd name="T1" fmla="*/ 50 h 52"/>
                <a:gd name="T2" fmla="*/ 75 w 77"/>
                <a:gd name="T3" fmla="*/ 50 h 52"/>
                <a:gd name="T4" fmla="*/ 74 w 77"/>
                <a:gd name="T5" fmla="*/ 51 h 52"/>
                <a:gd name="T6" fmla="*/ 71 w 77"/>
                <a:gd name="T7" fmla="*/ 52 h 52"/>
                <a:gd name="T8" fmla="*/ 69 w 77"/>
                <a:gd name="T9" fmla="*/ 52 h 52"/>
                <a:gd name="T10" fmla="*/ 67 w 77"/>
                <a:gd name="T11" fmla="*/ 51 h 52"/>
                <a:gd name="T12" fmla="*/ 2 w 77"/>
                <a:gd name="T13" fmla="*/ 12 h 52"/>
                <a:gd name="T14" fmla="*/ 2 w 77"/>
                <a:gd name="T15" fmla="*/ 12 h 52"/>
                <a:gd name="T16" fmla="*/ 0 w 77"/>
                <a:gd name="T17" fmla="*/ 9 h 52"/>
                <a:gd name="T18" fmla="*/ 0 w 77"/>
                <a:gd name="T19" fmla="*/ 8 h 52"/>
                <a:gd name="T20" fmla="*/ 0 w 77"/>
                <a:gd name="T21" fmla="*/ 5 h 52"/>
                <a:gd name="T22" fmla="*/ 0 w 77"/>
                <a:gd name="T23" fmla="*/ 2 h 52"/>
                <a:gd name="T24" fmla="*/ 0 w 77"/>
                <a:gd name="T25" fmla="*/ 2 h 52"/>
                <a:gd name="T26" fmla="*/ 1 w 77"/>
                <a:gd name="T27" fmla="*/ 1 h 52"/>
                <a:gd name="T28" fmla="*/ 4 w 77"/>
                <a:gd name="T29" fmla="*/ 0 h 52"/>
                <a:gd name="T30" fmla="*/ 6 w 77"/>
                <a:gd name="T31" fmla="*/ 0 h 52"/>
                <a:gd name="T32" fmla="*/ 8 w 77"/>
                <a:gd name="T33" fmla="*/ 1 h 52"/>
                <a:gd name="T34" fmla="*/ 74 w 77"/>
                <a:gd name="T35" fmla="*/ 42 h 52"/>
                <a:gd name="T36" fmla="*/ 74 w 77"/>
                <a:gd name="T37" fmla="*/ 42 h 52"/>
                <a:gd name="T38" fmla="*/ 75 w 77"/>
                <a:gd name="T39" fmla="*/ 43 h 52"/>
                <a:gd name="T40" fmla="*/ 77 w 77"/>
                <a:gd name="T41" fmla="*/ 46 h 52"/>
                <a:gd name="T42" fmla="*/ 77 w 77"/>
                <a:gd name="T43" fmla="*/ 47 h 52"/>
                <a:gd name="T44" fmla="*/ 75 w 77"/>
                <a:gd name="T45" fmla="*/ 50 h 52"/>
                <a:gd name="T46" fmla="*/ 75 w 77"/>
                <a:gd name="T47" fmla="*/ 5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52">
                  <a:moveTo>
                    <a:pt x="75" y="50"/>
                  </a:moveTo>
                  <a:lnTo>
                    <a:pt x="75" y="50"/>
                  </a:lnTo>
                  <a:lnTo>
                    <a:pt x="74" y="51"/>
                  </a:lnTo>
                  <a:lnTo>
                    <a:pt x="71" y="52"/>
                  </a:lnTo>
                  <a:lnTo>
                    <a:pt x="69" y="52"/>
                  </a:lnTo>
                  <a:lnTo>
                    <a:pt x="67" y="51"/>
                  </a:lnTo>
                  <a:lnTo>
                    <a:pt x="2" y="12"/>
                  </a:lnTo>
                  <a:lnTo>
                    <a:pt x="2" y="12"/>
                  </a:lnTo>
                  <a:lnTo>
                    <a:pt x="0" y="9"/>
                  </a:lnTo>
                  <a:lnTo>
                    <a:pt x="0" y="8"/>
                  </a:lnTo>
                  <a:lnTo>
                    <a:pt x="0" y="5"/>
                  </a:lnTo>
                  <a:lnTo>
                    <a:pt x="0" y="2"/>
                  </a:lnTo>
                  <a:lnTo>
                    <a:pt x="0" y="2"/>
                  </a:lnTo>
                  <a:lnTo>
                    <a:pt x="1" y="1"/>
                  </a:lnTo>
                  <a:lnTo>
                    <a:pt x="4" y="0"/>
                  </a:lnTo>
                  <a:lnTo>
                    <a:pt x="6" y="0"/>
                  </a:lnTo>
                  <a:lnTo>
                    <a:pt x="8" y="1"/>
                  </a:lnTo>
                  <a:lnTo>
                    <a:pt x="74" y="42"/>
                  </a:lnTo>
                  <a:lnTo>
                    <a:pt x="74" y="42"/>
                  </a:lnTo>
                  <a:lnTo>
                    <a:pt x="75" y="43"/>
                  </a:lnTo>
                  <a:lnTo>
                    <a:pt x="77" y="46"/>
                  </a:lnTo>
                  <a:lnTo>
                    <a:pt x="77" y="47"/>
                  </a:lnTo>
                  <a:lnTo>
                    <a:pt x="75" y="50"/>
                  </a:lnTo>
                  <a:lnTo>
                    <a:pt x="75" y="50"/>
                  </a:lnTo>
                  <a:close/>
                </a:path>
              </a:pathLst>
            </a:custGeom>
            <a:solidFill>
              <a:srgbClr val="C160D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88" name="Freeform 188"/>
            <p:cNvSpPr>
              <a:spLocks/>
            </p:cNvSpPr>
            <p:nvPr/>
          </p:nvSpPr>
          <p:spPr bwMode="auto">
            <a:xfrm>
              <a:off x="3708401" y="3168650"/>
              <a:ext cx="173038" cy="234950"/>
            </a:xfrm>
            <a:custGeom>
              <a:avLst/>
              <a:gdLst>
                <a:gd name="T0" fmla="*/ 109 w 109"/>
                <a:gd name="T1" fmla="*/ 5 h 148"/>
                <a:gd name="T2" fmla="*/ 99 w 109"/>
                <a:gd name="T3" fmla="*/ 0 h 148"/>
                <a:gd name="T4" fmla="*/ 15 w 109"/>
                <a:gd name="T5" fmla="*/ 137 h 148"/>
                <a:gd name="T6" fmla="*/ 15 w 109"/>
                <a:gd name="T7" fmla="*/ 137 h 148"/>
                <a:gd name="T8" fmla="*/ 12 w 109"/>
                <a:gd name="T9" fmla="*/ 139 h 148"/>
                <a:gd name="T10" fmla="*/ 8 w 109"/>
                <a:gd name="T11" fmla="*/ 142 h 148"/>
                <a:gd name="T12" fmla="*/ 4 w 109"/>
                <a:gd name="T13" fmla="*/ 143 h 148"/>
                <a:gd name="T14" fmla="*/ 0 w 109"/>
                <a:gd name="T15" fmla="*/ 143 h 148"/>
                <a:gd name="T16" fmla="*/ 0 w 109"/>
                <a:gd name="T17" fmla="*/ 143 h 148"/>
                <a:gd name="T18" fmla="*/ 0 w 109"/>
                <a:gd name="T19" fmla="*/ 145 h 148"/>
                <a:gd name="T20" fmla="*/ 0 w 109"/>
                <a:gd name="T21" fmla="*/ 145 h 148"/>
                <a:gd name="T22" fmla="*/ 7 w 109"/>
                <a:gd name="T23" fmla="*/ 148 h 148"/>
                <a:gd name="T24" fmla="*/ 14 w 109"/>
                <a:gd name="T25" fmla="*/ 148 h 148"/>
                <a:gd name="T26" fmla="*/ 21 w 109"/>
                <a:gd name="T27" fmla="*/ 145 h 148"/>
                <a:gd name="T28" fmla="*/ 25 w 109"/>
                <a:gd name="T29" fmla="*/ 141 h 148"/>
                <a:gd name="T30" fmla="*/ 109 w 109"/>
                <a:gd name="T31" fmla="*/ 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48">
                  <a:moveTo>
                    <a:pt x="109" y="5"/>
                  </a:moveTo>
                  <a:lnTo>
                    <a:pt x="99" y="0"/>
                  </a:lnTo>
                  <a:lnTo>
                    <a:pt x="15" y="137"/>
                  </a:lnTo>
                  <a:lnTo>
                    <a:pt x="15" y="137"/>
                  </a:lnTo>
                  <a:lnTo>
                    <a:pt x="12" y="139"/>
                  </a:lnTo>
                  <a:lnTo>
                    <a:pt x="8" y="142"/>
                  </a:lnTo>
                  <a:lnTo>
                    <a:pt x="4" y="143"/>
                  </a:lnTo>
                  <a:lnTo>
                    <a:pt x="0" y="143"/>
                  </a:lnTo>
                  <a:lnTo>
                    <a:pt x="0" y="143"/>
                  </a:lnTo>
                  <a:lnTo>
                    <a:pt x="0" y="145"/>
                  </a:lnTo>
                  <a:lnTo>
                    <a:pt x="0" y="145"/>
                  </a:lnTo>
                  <a:lnTo>
                    <a:pt x="7" y="148"/>
                  </a:lnTo>
                  <a:lnTo>
                    <a:pt x="14" y="148"/>
                  </a:lnTo>
                  <a:lnTo>
                    <a:pt x="21" y="145"/>
                  </a:lnTo>
                  <a:lnTo>
                    <a:pt x="25" y="141"/>
                  </a:lnTo>
                  <a:lnTo>
                    <a:pt x="109" y="5"/>
                  </a:lnTo>
                  <a:close/>
                </a:path>
              </a:pathLst>
            </a:custGeom>
            <a:solidFill>
              <a:srgbClr val="C160D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sp>
        <p:nvSpPr>
          <p:cNvPr id="189" name="Freeform 189"/>
          <p:cNvSpPr>
            <a:spLocks noEditPoints="1"/>
          </p:cNvSpPr>
          <p:nvPr/>
        </p:nvSpPr>
        <p:spPr bwMode="auto">
          <a:xfrm>
            <a:off x="2298478" y="3843620"/>
            <a:ext cx="217431" cy="233302"/>
          </a:xfrm>
          <a:custGeom>
            <a:avLst/>
            <a:gdLst>
              <a:gd name="T0" fmla="*/ 107 w 137"/>
              <a:gd name="T1" fmla="*/ 68 h 147"/>
              <a:gd name="T2" fmla="*/ 103 w 137"/>
              <a:gd name="T3" fmla="*/ 51 h 147"/>
              <a:gd name="T4" fmla="*/ 103 w 137"/>
              <a:gd name="T5" fmla="*/ 99 h 147"/>
              <a:gd name="T6" fmla="*/ 117 w 137"/>
              <a:gd name="T7" fmla="*/ 111 h 147"/>
              <a:gd name="T8" fmla="*/ 115 w 137"/>
              <a:gd name="T9" fmla="*/ 118 h 147"/>
              <a:gd name="T10" fmla="*/ 103 w 137"/>
              <a:gd name="T11" fmla="*/ 38 h 147"/>
              <a:gd name="T12" fmla="*/ 115 w 137"/>
              <a:gd name="T13" fmla="*/ 19 h 147"/>
              <a:gd name="T14" fmla="*/ 117 w 137"/>
              <a:gd name="T15" fmla="*/ 24 h 147"/>
              <a:gd name="T16" fmla="*/ 103 w 137"/>
              <a:gd name="T17" fmla="*/ 38 h 147"/>
              <a:gd name="T18" fmla="*/ 114 w 137"/>
              <a:gd name="T19" fmla="*/ 68 h 147"/>
              <a:gd name="T20" fmla="*/ 134 w 137"/>
              <a:gd name="T21" fmla="*/ 65 h 147"/>
              <a:gd name="T22" fmla="*/ 136 w 137"/>
              <a:gd name="T23" fmla="*/ 70 h 147"/>
              <a:gd name="T24" fmla="*/ 114 w 137"/>
              <a:gd name="T25" fmla="*/ 70 h 147"/>
              <a:gd name="T26" fmla="*/ 69 w 137"/>
              <a:gd name="T27" fmla="*/ 30 h 147"/>
              <a:gd name="T28" fmla="*/ 103 w 137"/>
              <a:gd name="T29" fmla="*/ 51 h 147"/>
              <a:gd name="T30" fmla="*/ 90 w 137"/>
              <a:gd name="T31" fmla="*/ 100 h 147"/>
              <a:gd name="T32" fmla="*/ 84 w 137"/>
              <a:gd name="T33" fmla="*/ 142 h 147"/>
              <a:gd name="T34" fmla="*/ 69 w 137"/>
              <a:gd name="T35" fmla="*/ 114 h 147"/>
              <a:gd name="T36" fmla="*/ 83 w 137"/>
              <a:gd name="T37" fmla="*/ 96 h 147"/>
              <a:gd name="T38" fmla="*/ 95 w 137"/>
              <a:gd name="T39" fmla="*/ 84 h 147"/>
              <a:gd name="T40" fmla="*/ 99 w 137"/>
              <a:gd name="T41" fmla="*/ 62 h 147"/>
              <a:gd name="T42" fmla="*/ 91 w 137"/>
              <a:gd name="T43" fmla="*/ 47 h 147"/>
              <a:gd name="T44" fmla="*/ 69 w 137"/>
              <a:gd name="T45" fmla="*/ 38 h 147"/>
              <a:gd name="T46" fmla="*/ 100 w 137"/>
              <a:gd name="T47" fmla="*/ 31 h 147"/>
              <a:gd name="T48" fmla="*/ 100 w 137"/>
              <a:gd name="T49" fmla="*/ 36 h 147"/>
              <a:gd name="T50" fmla="*/ 103 w 137"/>
              <a:gd name="T51" fmla="*/ 99 h 147"/>
              <a:gd name="T52" fmla="*/ 99 w 137"/>
              <a:gd name="T53" fmla="*/ 101 h 147"/>
              <a:gd name="T54" fmla="*/ 103 w 137"/>
              <a:gd name="T55" fmla="*/ 99 h 147"/>
              <a:gd name="T56" fmla="*/ 72 w 137"/>
              <a:gd name="T57" fmla="*/ 1 h 147"/>
              <a:gd name="T58" fmla="*/ 72 w 137"/>
              <a:gd name="T59" fmla="*/ 23 h 147"/>
              <a:gd name="T60" fmla="*/ 67 w 137"/>
              <a:gd name="T61" fmla="*/ 147 h 147"/>
              <a:gd name="T62" fmla="*/ 49 w 137"/>
              <a:gd name="T63" fmla="*/ 137 h 147"/>
              <a:gd name="T64" fmla="*/ 41 w 137"/>
              <a:gd name="T65" fmla="*/ 92 h 147"/>
              <a:gd name="T66" fmla="*/ 41 w 137"/>
              <a:gd name="T67" fmla="*/ 43 h 147"/>
              <a:gd name="T68" fmla="*/ 69 w 137"/>
              <a:gd name="T69" fmla="*/ 30 h 147"/>
              <a:gd name="T70" fmla="*/ 57 w 137"/>
              <a:gd name="T71" fmla="*/ 40 h 147"/>
              <a:gd name="T72" fmla="*/ 45 w 137"/>
              <a:gd name="T73" fmla="*/ 51 h 147"/>
              <a:gd name="T74" fmla="*/ 40 w 137"/>
              <a:gd name="T75" fmla="*/ 68 h 147"/>
              <a:gd name="T76" fmla="*/ 54 w 137"/>
              <a:gd name="T77" fmla="*/ 93 h 147"/>
              <a:gd name="T78" fmla="*/ 56 w 137"/>
              <a:gd name="T79" fmla="*/ 97 h 147"/>
              <a:gd name="T80" fmla="*/ 69 w 137"/>
              <a:gd name="T81" fmla="*/ 147 h 147"/>
              <a:gd name="T82" fmla="*/ 69 w 137"/>
              <a:gd name="T83" fmla="*/ 24 h 147"/>
              <a:gd name="T84" fmla="*/ 65 w 137"/>
              <a:gd name="T85" fmla="*/ 4 h 147"/>
              <a:gd name="T86" fmla="*/ 69 w 137"/>
              <a:gd name="T87" fmla="*/ 0 h 147"/>
              <a:gd name="T88" fmla="*/ 38 w 137"/>
              <a:gd name="T89" fmla="*/ 104 h 147"/>
              <a:gd name="T90" fmla="*/ 35 w 137"/>
              <a:gd name="T91" fmla="*/ 99 h 147"/>
              <a:gd name="T92" fmla="*/ 35 w 137"/>
              <a:gd name="T93" fmla="*/ 38 h 147"/>
              <a:gd name="T94" fmla="*/ 38 w 137"/>
              <a:gd name="T95" fmla="*/ 31 h 147"/>
              <a:gd name="T96" fmla="*/ 35 w 137"/>
              <a:gd name="T97" fmla="*/ 84 h 147"/>
              <a:gd name="T98" fmla="*/ 33 w 137"/>
              <a:gd name="T99" fmla="*/ 59 h 147"/>
              <a:gd name="T100" fmla="*/ 35 w 137"/>
              <a:gd name="T101" fmla="*/ 30 h 147"/>
              <a:gd name="T102" fmla="*/ 33 w 137"/>
              <a:gd name="T103" fmla="*/ 36 h 147"/>
              <a:gd name="T104" fmla="*/ 21 w 137"/>
              <a:gd name="T105" fmla="*/ 20 h 147"/>
              <a:gd name="T106" fmla="*/ 35 w 137"/>
              <a:gd name="T107" fmla="*/ 30 h 147"/>
              <a:gd name="T108" fmla="*/ 26 w 137"/>
              <a:gd name="T109" fmla="*/ 116 h 147"/>
              <a:gd name="T110" fmla="*/ 21 w 137"/>
              <a:gd name="T111" fmla="*/ 116 h 147"/>
              <a:gd name="T112" fmla="*/ 33 w 137"/>
              <a:gd name="T113" fmla="*/ 99 h 147"/>
              <a:gd name="T114" fmla="*/ 4 w 137"/>
              <a:gd name="T115" fmla="*/ 65 h 147"/>
              <a:gd name="T116" fmla="*/ 23 w 137"/>
              <a:gd name="T117" fmla="*/ 65 h 147"/>
              <a:gd name="T118" fmla="*/ 21 w 137"/>
              <a:gd name="T119" fmla="*/ 72 h 147"/>
              <a:gd name="T120" fmla="*/ 0 w 137"/>
              <a:gd name="T121" fmla="*/ 68 h 147"/>
              <a:gd name="T122" fmla="*/ 4 w 137"/>
              <a:gd name="T123" fmla="*/ 6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147">
                <a:moveTo>
                  <a:pt x="103" y="51"/>
                </a:moveTo>
                <a:lnTo>
                  <a:pt x="103" y="51"/>
                </a:lnTo>
                <a:lnTo>
                  <a:pt x="106" y="59"/>
                </a:lnTo>
                <a:lnTo>
                  <a:pt x="107" y="68"/>
                </a:lnTo>
                <a:lnTo>
                  <a:pt x="107" y="68"/>
                </a:lnTo>
                <a:lnTo>
                  <a:pt x="106" y="77"/>
                </a:lnTo>
                <a:lnTo>
                  <a:pt x="103" y="84"/>
                </a:lnTo>
                <a:lnTo>
                  <a:pt x="103" y="51"/>
                </a:lnTo>
                <a:lnTo>
                  <a:pt x="103" y="51"/>
                </a:lnTo>
                <a:close/>
                <a:moveTo>
                  <a:pt x="103" y="107"/>
                </a:moveTo>
                <a:lnTo>
                  <a:pt x="103" y="99"/>
                </a:lnTo>
                <a:lnTo>
                  <a:pt x="103" y="99"/>
                </a:lnTo>
                <a:lnTo>
                  <a:pt x="106" y="99"/>
                </a:lnTo>
                <a:lnTo>
                  <a:pt x="106" y="99"/>
                </a:lnTo>
                <a:lnTo>
                  <a:pt x="117" y="111"/>
                </a:lnTo>
                <a:lnTo>
                  <a:pt x="117" y="111"/>
                </a:lnTo>
                <a:lnTo>
                  <a:pt x="118" y="114"/>
                </a:lnTo>
                <a:lnTo>
                  <a:pt x="117" y="116"/>
                </a:lnTo>
                <a:lnTo>
                  <a:pt x="117" y="116"/>
                </a:lnTo>
                <a:lnTo>
                  <a:pt x="115" y="118"/>
                </a:lnTo>
                <a:lnTo>
                  <a:pt x="113" y="116"/>
                </a:lnTo>
                <a:lnTo>
                  <a:pt x="103" y="107"/>
                </a:lnTo>
                <a:lnTo>
                  <a:pt x="103" y="107"/>
                </a:lnTo>
                <a:close/>
                <a:moveTo>
                  <a:pt x="103" y="38"/>
                </a:moveTo>
                <a:lnTo>
                  <a:pt x="103" y="28"/>
                </a:lnTo>
                <a:lnTo>
                  <a:pt x="113" y="20"/>
                </a:lnTo>
                <a:lnTo>
                  <a:pt x="113" y="20"/>
                </a:lnTo>
                <a:lnTo>
                  <a:pt x="115" y="19"/>
                </a:lnTo>
                <a:lnTo>
                  <a:pt x="117" y="20"/>
                </a:lnTo>
                <a:lnTo>
                  <a:pt x="117" y="20"/>
                </a:lnTo>
                <a:lnTo>
                  <a:pt x="118" y="23"/>
                </a:lnTo>
                <a:lnTo>
                  <a:pt x="117" y="24"/>
                </a:lnTo>
                <a:lnTo>
                  <a:pt x="106" y="36"/>
                </a:lnTo>
                <a:lnTo>
                  <a:pt x="106" y="36"/>
                </a:lnTo>
                <a:lnTo>
                  <a:pt x="106" y="36"/>
                </a:lnTo>
                <a:lnTo>
                  <a:pt x="103" y="38"/>
                </a:lnTo>
                <a:lnTo>
                  <a:pt x="103" y="38"/>
                </a:lnTo>
                <a:close/>
                <a:moveTo>
                  <a:pt x="114" y="68"/>
                </a:moveTo>
                <a:lnTo>
                  <a:pt x="114" y="68"/>
                </a:lnTo>
                <a:lnTo>
                  <a:pt x="114" y="68"/>
                </a:lnTo>
                <a:lnTo>
                  <a:pt x="114" y="65"/>
                </a:lnTo>
                <a:lnTo>
                  <a:pt x="117" y="65"/>
                </a:lnTo>
                <a:lnTo>
                  <a:pt x="134" y="65"/>
                </a:lnTo>
                <a:lnTo>
                  <a:pt x="134" y="65"/>
                </a:lnTo>
                <a:lnTo>
                  <a:pt x="136" y="65"/>
                </a:lnTo>
                <a:lnTo>
                  <a:pt x="137" y="68"/>
                </a:lnTo>
                <a:lnTo>
                  <a:pt x="137" y="68"/>
                </a:lnTo>
                <a:lnTo>
                  <a:pt x="136" y="70"/>
                </a:lnTo>
                <a:lnTo>
                  <a:pt x="134" y="72"/>
                </a:lnTo>
                <a:lnTo>
                  <a:pt x="117" y="72"/>
                </a:lnTo>
                <a:lnTo>
                  <a:pt x="117" y="72"/>
                </a:lnTo>
                <a:lnTo>
                  <a:pt x="114" y="70"/>
                </a:lnTo>
                <a:lnTo>
                  <a:pt x="114" y="68"/>
                </a:lnTo>
                <a:lnTo>
                  <a:pt x="114" y="68"/>
                </a:lnTo>
                <a:close/>
                <a:moveTo>
                  <a:pt x="69" y="30"/>
                </a:moveTo>
                <a:lnTo>
                  <a:pt x="69" y="30"/>
                </a:lnTo>
                <a:lnTo>
                  <a:pt x="80" y="32"/>
                </a:lnTo>
                <a:lnTo>
                  <a:pt x="90" y="36"/>
                </a:lnTo>
                <a:lnTo>
                  <a:pt x="98" y="43"/>
                </a:lnTo>
                <a:lnTo>
                  <a:pt x="103" y="51"/>
                </a:lnTo>
                <a:lnTo>
                  <a:pt x="103" y="84"/>
                </a:lnTo>
                <a:lnTo>
                  <a:pt x="103" y="84"/>
                </a:lnTo>
                <a:lnTo>
                  <a:pt x="98" y="93"/>
                </a:lnTo>
                <a:lnTo>
                  <a:pt x="90" y="100"/>
                </a:lnTo>
                <a:lnTo>
                  <a:pt x="90" y="130"/>
                </a:lnTo>
                <a:lnTo>
                  <a:pt x="90" y="130"/>
                </a:lnTo>
                <a:lnTo>
                  <a:pt x="88" y="137"/>
                </a:lnTo>
                <a:lnTo>
                  <a:pt x="84" y="142"/>
                </a:lnTo>
                <a:lnTo>
                  <a:pt x="79" y="146"/>
                </a:lnTo>
                <a:lnTo>
                  <a:pt x="71" y="147"/>
                </a:lnTo>
                <a:lnTo>
                  <a:pt x="69" y="147"/>
                </a:lnTo>
                <a:lnTo>
                  <a:pt x="69" y="114"/>
                </a:lnTo>
                <a:lnTo>
                  <a:pt x="82" y="114"/>
                </a:lnTo>
                <a:lnTo>
                  <a:pt x="82" y="97"/>
                </a:lnTo>
                <a:lnTo>
                  <a:pt x="82" y="97"/>
                </a:lnTo>
                <a:lnTo>
                  <a:pt x="83" y="96"/>
                </a:lnTo>
                <a:lnTo>
                  <a:pt x="84" y="95"/>
                </a:lnTo>
                <a:lnTo>
                  <a:pt x="84" y="95"/>
                </a:lnTo>
                <a:lnTo>
                  <a:pt x="91" y="89"/>
                </a:lnTo>
                <a:lnTo>
                  <a:pt x="95" y="84"/>
                </a:lnTo>
                <a:lnTo>
                  <a:pt x="98" y="76"/>
                </a:lnTo>
                <a:lnTo>
                  <a:pt x="99" y="68"/>
                </a:lnTo>
                <a:lnTo>
                  <a:pt x="99" y="68"/>
                </a:lnTo>
                <a:lnTo>
                  <a:pt x="99" y="62"/>
                </a:lnTo>
                <a:lnTo>
                  <a:pt x="96" y="57"/>
                </a:lnTo>
                <a:lnTo>
                  <a:pt x="94" y="51"/>
                </a:lnTo>
                <a:lnTo>
                  <a:pt x="91" y="47"/>
                </a:lnTo>
                <a:lnTo>
                  <a:pt x="91" y="47"/>
                </a:lnTo>
                <a:lnTo>
                  <a:pt x="86" y="43"/>
                </a:lnTo>
                <a:lnTo>
                  <a:pt x="82" y="40"/>
                </a:lnTo>
                <a:lnTo>
                  <a:pt x="75" y="39"/>
                </a:lnTo>
                <a:lnTo>
                  <a:pt x="69" y="38"/>
                </a:lnTo>
                <a:lnTo>
                  <a:pt x="69" y="30"/>
                </a:lnTo>
                <a:lnTo>
                  <a:pt x="69" y="30"/>
                </a:lnTo>
                <a:close/>
                <a:moveTo>
                  <a:pt x="103" y="28"/>
                </a:moveTo>
                <a:lnTo>
                  <a:pt x="100" y="31"/>
                </a:lnTo>
                <a:lnTo>
                  <a:pt x="100" y="31"/>
                </a:lnTo>
                <a:lnTo>
                  <a:pt x="99" y="34"/>
                </a:lnTo>
                <a:lnTo>
                  <a:pt x="100" y="36"/>
                </a:lnTo>
                <a:lnTo>
                  <a:pt x="100" y="36"/>
                </a:lnTo>
                <a:lnTo>
                  <a:pt x="103" y="38"/>
                </a:lnTo>
                <a:lnTo>
                  <a:pt x="103" y="28"/>
                </a:lnTo>
                <a:lnTo>
                  <a:pt x="103" y="28"/>
                </a:lnTo>
                <a:close/>
                <a:moveTo>
                  <a:pt x="103" y="99"/>
                </a:moveTo>
                <a:lnTo>
                  <a:pt x="103" y="99"/>
                </a:lnTo>
                <a:lnTo>
                  <a:pt x="100" y="99"/>
                </a:lnTo>
                <a:lnTo>
                  <a:pt x="100" y="99"/>
                </a:lnTo>
                <a:lnTo>
                  <a:pt x="99" y="101"/>
                </a:lnTo>
                <a:lnTo>
                  <a:pt x="100" y="104"/>
                </a:lnTo>
                <a:lnTo>
                  <a:pt x="103" y="107"/>
                </a:lnTo>
                <a:lnTo>
                  <a:pt x="103" y="99"/>
                </a:lnTo>
                <a:lnTo>
                  <a:pt x="103" y="99"/>
                </a:lnTo>
                <a:close/>
                <a:moveTo>
                  <a:pt x="69" y="24"/>
                </a:moveTo>
                <a:lnTo>
                  <a:pt x="69" y="0"/>
                </a:lnTo>
                <a:lnTo>
                  <a:pt x="69" y="0"/>
                </a:lnTo>
                <a:lnTo>
                  <a:pt x="72" y="1"/>
                </a:lnTo>
                <a:lnTo>
                  <a:pt x="72" y="4"/>
                </a:lnTo>
                <a:lnTo>
                  <a:pt x="72" y="20"/>
                </a:lnTo>
                <a:lnTo>
                  <a:pt x="72" y="20"/>
                </a:lnTo>
                <a:lnTo>
                  <a:pt x="72" y="23"/>
                </a:lnTo>
                <a:lnTo>
                  <a:pt x="69" y="24"/>
                </a:lnTo>
                <a:lnTo>
                  <a:pt x="69" y="24"/>
                </a:lnTo>
                <a:close/>
                <a:moveTo>
                  <a:pt x="69" y="147"/>
                </a:moveTo>
                <a:lnTo>
                  <a:pt x="67" y="147"/>
                </a:lnTo>
                <a:lnTo>
                  <a:pt x="67" y="147"/>
                </a:lnTo>
                <a:lnTo>
                  <a:pt x="60" y="146"/>
                </a:lnTo>
                <a:lnTo>
                  <a:pt x="53" y="142"/>
                </a:lnTo>
                <a:lnTo>
                  <a:pt x="49" y="137"/>
                </a:lnTo>
                <a:lnTo>
                  <a:pt x="48" y="130"/>
                </a:lnTo>
                <a:lnTo>
                  <a:pt x="48" y="99"/>
                </a:lnTo>
                <a:lnTo>
                  <a:pt x="48" y="99"/>
                </a:lnTo>
                <a:lnTo>
                  <a:pt x="41" y="92"/>
                </a:lnTo>
                <a:lnTo>
                  <a:pt x="35" y="84"/>
                </a:lnTo>
                <a:lnTo>
                  <a:pt x="35" y="51"/>
                </a:lnTo>
                <a:lnTo>
                  <a:pt x="35" y="51"/>
                </a:lnTo>
                <a:lnTo>
                  <a:pt x="41" y="43"/>
                </a:lnTo>
                <a:lnTo>
                  <a:pt x="49" y="36"/>
                </a:lnTo>
                <a:lnTo>
                  <a:pt x="59" y="32"/>
                </a:lnTo>
                <a:lnTo>
                  <a:pt x="64" y="31"/>
                </a:lnTo>
                <a:lnTo>
                  <a:pt x="69" y="30"/>
                </a:lnTo>
                <a:lnTo>
                  <a:pt x="69" y="38"/>
                </a:lnTo>
                <a:lnTo>
                  <a:pt x="69" y="38"/>
                </a:lnTo>
                <a:lnTo>
                  <a:pt x="64" y="39"/>
                </a:lnTo>
                <a:lnTo>
                  <a:pt x="57" y="40"/>
                </a:lnTo>
                <a:lnTo>
                  <a:pt x="53" y="43"/>
                </a:lnTo>
                <a:lnTo>
                  <a:pt x="48" y="47"/>
                </a:lnTo>
                <a:lnTo>
                  <a:pt x="48" y="47"/>
                </a:lnTo>
                <a:lnTo>
                  <a:pt x="45" y="51"/>
                </a:lnTo>
                <a:lnTo>
                  <a:pt x="42" y="57"/>
                </a:lnTo>
                <a:lnTo>
                  <a:pt x="40" y="62"/>
                </a:lnTo>
                <a:lnTo>
                  <a:pt x="40" y="68"/>
                </a:lnTo>
                <a:lnTo>
                  <a:pt x="40" y="68"/>
                </a:lnTo>
                <a:lnTo>
                  <a:pt x="41" y="76"/>
                </a:lnTo>
                <a:lnTo>
                  <a:pt x="44" y="82"/>
                </a:lnTo>
                <a:lnTo>
                  <a:pt x="48" y="89"/>
                </a:lnTo>
                <a:lnTo>
                  <a:pt x="54" y="93"/>
                </a:lnTo>
                <a:lnTo>
                  <a:pt x="54" y="93"/>
                </a:lnTo>
                <a:lnTo>
                  <a:pt x="54" y="93"/>
                </a:lnTo>
                <a:lnTo>
                  <a:pt x="56" y="95"/>
                </a:lnTo>
                <a:lnTo>
                  <a:pt x="56" y="97"/>
                </a:lnTo>
                <a:lnTo>
                  <a:pt x="56" y="114"/>
                </a:lnTo>
                <a:lnTo>
                  <a:pt x="69" y="114"/>
                </a:lnTo>
                <a:lnTo>
                  <a:pt x="69" y="147"/>
                </a:lnTo>
                <a:lnTo>
                  <a:pt x="69" y="147"/>
                </a:lnTo>
                <a:close/>
                <a:moveTo>
                  <a:pt x="69" y="0"/>
                </a:moveTo>
                <a:lnTo>
                  <a:pt x="69" y="24"/>
                </a:lnTo>
                <a:lnTo>
                  <a:pt x="69" y="24"/>
                </a:lnTo>
                <a:lnTo>
                  <a:pt x="69" y="24"/>
                </a:lnTo>
                <a:lnTo>
                  <a:pt x="69" y="24"/>
                </a:lnTo>
                <a:lnTo>
                  <a:pt x="67" y="23"/>
                </a:lnTo>
                <a:lnTo>
                  <a:pt x="65" y="20"/>
                </a:lnTo>
                <a:lnTo>
                  <a:pt x="65" y="4"/>
                </a:lnTo>
                <a:lnTo>
                  <a:pt x="65" y="4"/>
                </a:lnTo>
                <a:lnTo>
                  <a:pt x="67" y="1"/>
                </a:lnTo>
                <a:lnTo>
                  <a:pt x="69" y="0"/>
                </a:lnTo>
                <a:lnTo>
                  <a:pt x="69" y="0"/>
                </a:lnTo>
                <a:lnTo>
                  <a:pt x="69" y="0"/>
                </a:lnTo>
                <a:close/>
                <a:moveTo>
                  <a:pt x="35" y="107"/>
                </a:moveTo>
                <a:lnTo>
                  <a:pt x="38" y="104"/>
                </a:lnTo>
                <a:lnTo>
                  <a:pt x="38" y="104"/>
                </a:lnTo>
                <a:lnTo>
                  <a:pt x="38" y="101"/>
                </a:lnTo>
                <a:lnTo>
                  <a:pt x="38" y="99"/>
                </a:lnTo>
                <a:lnTo>
                  <a:pt x="38" y="99"/>
                </a:lnTo>
                <a:lnTo>
                  <a:pt x="35" y="99"/>
                </a:lnTo>
                <a:lnTo>
                  <a:pt x="35" y="107"/>
                </a:lnTo>
                <a:lnTo>
                  <a:pt x="35" y="107"/>
                </a:lnTo>
                <a:close/>
                <a:moveTo>
                  <a:pt x="35" y="38"/>
                </a:moveTo>
                <a:lnTo>
                  <a:pt x="35" y="38"/>
                </a:lnTo>
                <a:lnTo>
                  <a:pt x="38" y="36"/>
                </a:lnTo>
                <a:lnTo>
                  <a:pt x="38" y="36"/>
                </a:lnTo>
                <a:lnTo>
                  <a:pt x="38" y="34"/>
                </a:lnTo>
                <a:lnTo>
                  <a:pt x="38" y="31"/>
                </a:lnTo>
                <a:lnTo>
                  <a:pt x="35" y="30"/>
                </a:lnTo>
                <a:lnTo>
                  <a:pt x="35" y="38"/>
                </a:lnTo>
                <a:close/>
                <a:moveTo>
                  <a:pt x="35" y="84"/>
                </a:moveTo>
                <a:lnTo>
                  <a:pt x="35" y="84"/>
                </a:lnTo>
                <a:lnTo>
                  <a:pt x="33" y="76"/>
                </a:lnTo>
                <a:lnTo>
                  <a:pt x="31" y="68"/>
                </a:lnTo>
                <a:lnTo>
                  <a:pt x="31" y="68"/>
                </a:lnTo>
                <a:lnTo>
                  <a:pt x="33" y="59"/>
                </a:lnTo>
                <a:lnTo>
                  <a:pt x="35" y="51"/>
                </a:lnTo>
                <a:lnTo>
                  <a:pt x="35" y="84"/>
                </a:lnTo>
                <a:lnTo>
                  <a:pt x="35" y="84"/>
                </a:lnTo>
                <a:close/>
                <a:moveTo>
                  <a:pt x="35" y="30"/>
                </a:moveTo>
                <a:lnTo>
                  <a:pt x="35" y="38"/>
                </a:lnTo>
                <a:lnTo>
                  <a:pt x="35" y="38"/>
                </a:lnTo>
                <a:lnTo>
                  <a:pt x="33" y="36"/>
                </a:lnTo>
                <a:lnTo>
                  <a:pt x="33" y="36"/>
                </a:lnTo>
                <a:lnTo>
                  <a:pt x="21" y="24"/>
                </a:lnTo>
                <a:lnTo>
                  <a:pt x="21" y="24"/>
                </a:lnTo>
                <a:lnTo>
                  <a:pt x="19" y="23"/>
                </a:lnTo>
                <a:lnTo>
                  <a:pt x="21" y="20"/>
                </a:lnTo>
                <a:lnTo>
                  <a:pt x="21" y="20"/>
                </a:lnTo>
                <a:lnTo>
                  <a:pt x="23" y="19"/>
                </a:lnTo>
                <a:lnTo>
                  <a:pt x="26" y="20"/>
                </a:lnTo>
                <a:lnTo>
                  <a:pt x="35" y="30"/>
                </a:lnTo>
                <a:lnTo>
                  <a:pt x="35" y="30"/>
                </a:lnTo>
                <a:close/>
                <a:moveTo>
                  <a:pt x="35" y="99"/>
                </a:moveTo>
                <a:lnTo>
                  <a:pt x="35" y="107"/>
                </a:lnTo>
                <a:lnTo>
                  <a:pt x="26" y="116"/>
                </a:lnTo>
                <a:lnTo>
                  <a:pt x="26" y="116"/>
                </a:lnTo>
                <a:lnTo>
                  <a:pt x="23" y="118"/>
                </a:lnTo>
                <a:lnTo>
                  <a:pt x="21" y="116"/>
                </a:lnTo>
                <a:lnTo>
                  <a:pt x="21" y="116"/>
                </a:lnTo>
                <a:lnTo>
                  <a:pt x="19" y="114"/>
                </a:lnTo>
                <a:lnTo>
                  <a:pt x="21" y="111"/>
                </a:lnTo>
                <a:lnTo>
                  <a:pt x="33" y="99"/>
                </a:lnTo>
                <a:lnTo>
                  <a:pt x="33" y="99"/>
                </a:lnTo>
                <a:lnTo>
                  <a:pt x="33" y="99"/>
                </a:lnTo>
                <a:lnTo>
                  <a:pt x="35" y="99"/>
                </a:lnTo>
                <a:lnTo>
                  <a:pt x="35" y="99"/>
                </a:lnTo>
                <a:close/>
                <a:moveTo>
                  <a:pt x="4" y="65"/>
                </a:moveTo>
                <a:lnTo>
                  <a:pt x="4" y="65"/>
                </a:lnTo>
                <a:lnTo>
                  <a:pt x="21" y="65"/>
                </a:lnTo>
                <a:lnTo>
                  <a:pt x="21" y="65"/>
                </a:lnTo>
                <a:lnTo>
                  <a:pt x="23" y="65"/>
                </a:lnTo>
                <a:lnTo>
                  <a:pt x="25" y="68"/>
                </a:lnTo>
                <a:lnTo>
                  <a:pt x="25" y="68"/>
                </a:lnTo>
                <a:lnTo>
                  <a:pt x="23" y="70"/>
                </a:lnTo>
                <a:lnTo>
                  <a:pt x="21" y="72"/>
                </a:lnTo>
                <a:lnTo>
                  <a:pt x="4" y="72"/>
                </a:lnTo>
                <a:lnTo>
                  <a:pt x="4" y="72"/>
                </a:lnTo>
                <a:lnTo>
                  <a:pt x="2" y="70"/>
                </a:lnTo>
                <a:lnTo>
                  <a:pt x="0" y="68"/>
                </a:lnTo>
                <a:lnTo>
                  <a:pt x="0" y="68"/>
                </a:lnTo>
                <a:lnTo>
                  <a:pt x="2" y="65"/>
                </a:lnTo>
                <a:lnTo>
                  <a:pt x="4" y="65"/>
                </a:lnTo>
                <a:lnTo>
                  <a:pt x="4" y="65"/>
                </a:lnTo>
                <a:close/>
              </a:path>
            </a:pathLst>
          </a:custGeom>
          <a:solidFill>
            <a:srgbClr val="C160D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nvGrpSpPr>
          <p:cNvPr id="215" name="组合 214"/>
          <p:cNvGrpSpPr/>
          <p:nvPr/>
        </p:nvGrpSpPr>
        <p:grpSpPr>
          <a:xfrm>
            <a:off x="2611135" y="2051798"/>
            <a:ext cx="160295" cy="255521"/>
            <a:chOff x="2679701" y="2924175"/>
            <a:chExt cx="160337" cy="255588"/>
          </a:xfrm>
        </p:grpSpPr>
        <p:sp>
          <p:nvSpPr>
            <p:cNvPr id="190" name="Freeform 190"/>
            <p:cNvSpPr>
              <a:spLocks/>
            </p:cNvSpPr>
            <p:nvPr/>
          </p:nvSpPr>
          <p:spPr bwMode="auto">
            <a:xfrm>
              <a:off x="2770188" y="3103563"/>
              <a:ext cx="57150" cy="57150"/>
            </a:xfrm>
            <a:custGeom>
              <a:avLst/>
              <a:gdLst>
                <a:gd name="T0" fmla="*/ 0 w 36"/>
                <a:gd name="T1" fmla="*/ 22 h 36"/>
                <a:gd name="T2" fmla="*/ 0 w 36"/>
                <a:gd name="T3" fmla="*/ 22 h 36"/>
                <a:gd name="T4" fmla="*/ 2 w 36"/>
                <a:gd name="T5" fmla="*/ 27 h 36"/>
                <a:gd name="T6" fmla="*/ 8 w 36"/>
                <a:gd name="T7" fmla="*/ 33 h 36"/>
                <a:gd name="T8" fmla="*/ 13 w 36"/>
                <a:gd name="T9" fmla="*/ 36 h 36"/>
                <a:gd name="T10" fmla="*/ 21 w 36"/>
                <a:gd name="T11" fmla="*/ 36 h 36"/>
                <a:gd name="T12" fmla="*/ 21 w 36"/>
                <a:gd name="T13" fmla="*/ 36 h 36"/>
                <a:gd name="T14" fmla="*/ 28 w 36"/>
                <a:gd name="T15" fmla="*/ 33 h 36"/>
                <a:gd name="T16" fmla="*/ 32 w 36"/>
                <a:gd name="T17" fmla="*/ 29 h 36"/>
                <a:gd name="T18" fmla="*/ 35 w 36"/>
                <a:gd name="T19" fmla="*/ 22 h 36"/>
                <a:gd name="T20" fmla="*/ 36 w 36"/>
                <a:gd name="T21" fmla="*/ 15 h 36"/>
                <a:gd name="T22" fmla="*/ 36 w 36"/>
                <a:gd name="T23" fmla="*/ 15 h 36"/>
                <a:gd name="T24" fmla="*/ 33 w 36"/>
                <a:gd name="T25" fmla="*/ 8 h 36"/>
                <a:gd name="T26" fmla="*/ 28 w 36"/>
                <a:gd name="T27" fmla="*/ 3 h 36"/>
                <a:gd name="T28" fmla="*/ 21 w 36"/>
                <a:gd name="T29" fmla="*/ 0 h 36"/>
                <a:gd name="T30" fmla="*/ 14 w 36"/>
                <a:gd name="T31" fmla="*/ 0 h 36"/>
                <a:gd name="T32" fmla="*/ 14 w 36"/>
                <a:gd name="T33" fmla="*/ 0 h 36"/>
                <a:gd name="T34" fmla="*/ 8 w 36"/>
                <a:gd name="T35" fmla="*/ 3 h 36"/>
                <a:gd name="T36" fmla="*/ 4 w 36"/>
                <a:gd name="T37" fmla="*/ 8 h 36"/>
                <a:gd name="T38" fmla="*/ 1 w 36"/>
                <a:gd name="T39" fmla="*/ 14 h 36"/>
                <a:gd name="T40" fmla="*/ 0 w 36"/>
                <a:gd name="T41" fmla="*/ 22 h 36"/>
                <a:gd name="T42" fmla="*/ 0 w 36"/>
                <a:gd name="T43" fmla="*/ 2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6">
                  <a:moveTo>
                    <a:pt x="0" y="22"/>
                  </a:moveTo>
                  <a:lnTo>
                    <a:pt x="0" y="22"/>
                  </a:lnTo>
                  <a:lnTo>
                    <a:pt x="2" y="27"/>
                  </a:lnTo>
                  <a:lnTo>
                    <a:pt x="8" y="33"/>
                  </a:lnTo>
                  <a:lnTo>
                    <a:pt x="13" y="36"/>
                  </a:lnTo>
                  <a:lnTo>
                    <a:pt x="21" y="36"/>
                  </a:lnTo>
                  <a:lnTo>
                    <a:pt x="21" y="36"/>
                  </a:lnTo>
                  <a:lnTo>
                    <a:pt x="28" y="33"/>
                  </a:lnTo>
                  <a:lnTo>
                    <a:pt x="32" y="29"/>
                  </a:lnTo>
                  <a:lnTo>
                    <a:pt x="35" y="22"/>
                  </a:lnTo>
                  <a:lnTo>
                    <a:pt x="36" y="15"/>
                  </a:lnTo>
                  <a:lnTo>
                    <a:pt x="36" y="15"/>
                  </a:lnTo>
                  <a:lnTo>
                    <a:pt x="33" y="8"/>
                  </a:lnTo>
                  <a:lnTo>
                    <a:pt x="28" y="3"/>
                  </a:lnTo>
                  <a:lnTo>
                    <a:pt x="21" y="0"/>
                  </a:lnTo>
                  <a:lnTo>
                    <a:pt x="14" y="0"/>
                  </a:lnTo>
                  <a:lnTo>
                    <a:pt x="14" y="0"/>
                  </a:lnTo>
                  <a:lnTo>
                    <a:pt x="8" y="3"/>
                  </a:lnTo>
                  <a:lnTo>
                    <a:pt x="4" y="8"/>
                  </a:lnTo>
                  <a:lnTo>
                    <a:pt x="1" y="14"/>
                  </a:lnTo>
                  <a:lnTo>
                    <a:pt x="0" y="22"/>
                  </a:lnTo>
                  <a:lnTo>
                    <a:pt x="0" y="22"/>
                  </a:lnTo>
                  <a:close/>
                </a:path>
              </a:pathLst>
            </a:custGeom>
            <a:solidFill>
              <a:srgbClr val="C160D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91" name="Freeform 191"/>
            <p:cNvSpPr>
              <a:spLocks/>
            </p:cNvSpPr>
            <p:nvPr/>
          </p:nvSpPr>
          <p:spPr bwMode="auto">
            <a:xfrm>
              <a:off x="2786063" y="2924175"/>
              <a:ext cx="53975" cy="192088"/>
            </a:xfrm>
            <a:custGeom>
              <a:avLst/>
              <a:gdLst>
                <a:gd name="T0" fmla="*/ 0 w 34"/>
                <a:gd name="T1" fmla="*/ 121 h 121"/>
                <a:gd name="T2" fmla="*/ 0 w 34"/>
                <a:gd name="T3" fmla="*/ 121 h 121"/>
                <a:gd name="T4" fmla="*/ 21 w 34"/>
                <a:gd name="T5" fmla="*/ 17 h 121"/>
                <a:gd name="T6" fmla="*/ 21 w 34"/>
                <a:gd name="T7" fmla="*/ 17 h 121"/>
                <a:gd name="T8" fmla="*/ 27 w 34"/>
                <a:gd name="T9" fmla="*/ 9 h 121"/>
                <a:gd name="T10" fmla="*/ 31 w 34"/>
                <a:gd name="T11" fmla="*/ 2 h 121"/>
                <a:gd name="T12" fmla="*/ 34 w 34"/>
                <a:gd name="T13" fmla="*/ 0 h 121"/>
                <a:gd name="T14" fmla="*/ 34 w 34"/>
                <a:gd name="T15" fmla="*/ 0 h 121"/>
                <a:gd name="T16" fmla="*/ 31 w 34"/>
                <a:gd name="T17" fmla="*/ 19 h 121"/>
                <a:gd name="T18" fmla="*/ 25 w 34"/>
                <a:gd name="T19" fmla="*/ 61 h 121"/>
                <a:gd name="T20" fmla="*/ 14 w 34"/>
                <a:gd name="T21" fmla="*/ 121 h 121"/>
                <a:gd name="T22" fmla="*/ 0 w 34"/>
                <a:gd name="T23"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121">
                  <a:moveTo>
                    <a:pt x="0" y="121"/>
                  </a:moveTo>
                  <a:lnTo>
                    <a:pt x="0" y="121"/>
                  </a:lnTo>
                  <a:lnTo>
                    <a:pt x="21" y="17"/>
                  </a:lnTo>
                  <a:lnTo>
                    <a:pt x="21" y="17"/>
                  </a:lnTo>
                  <a:lnTo>
                    <a:pt x="27" y="9"/>
                  </a:lnTo>
                  <a:lnTo>
                    <a:pt x="31" y="2"/>
                  </a:lnTo>
                  <a:lnTo>
                    <a:pt x="34" y="0"/>
                  </a:lnTo>
                  <a:lnTo>
                    <a:pt x="34" y="0"/>
                  </a:lnTo>
                  <a:lnTo>
                    <a:pt x="31" y="19"/>
                  </a:lnTo>
                  <a:lnTo>
                    <a:pt x="25" y="61"/>
                  </a:lnTo>
                  <a:lnTo>
                    <a:pt x="14" y="121"/>
                  </a:lnTo>
                  <a:lnTo>
                    <a:pt x="0" y="121"/>
                  </a:lnTo>
                  <a:close/>
                </a:path>
              </a:pathLst>
            </a:custGeom>
            <a:solidFill>
              <a:srgbClr val="C160D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92" name="Freeform 192"/>
            <p:cNvSpPr>
              <a:spLocks/>
            </p:cNvSpPr>
            <p:nvPr/>
          </p:nvSpPr>
          <p:spPr bwMode="auto">
            <a:xfrm>
              <a:off x="2679701" y="2954338"/>
              <a:ext cx="123825" cy="166688"/>
            </a:xfrm>
            <a:custGeom>
              <a:avLst/>
              <a:gdLst>
                <a:gd name="T0" fmla="*/ 77 w 78"/>
                <a:gd name="T1" fmla="*/ 98 h 105"/>
                <a:gd name="T2" fmla="*/ 19 w 78"/>
                <a:gd name="T3" fmla="*/ 13 h 105"/>
                <a:gd name="T4" fmla="*/ 0 w 78"/>
                <a:gd name="T5" fmla="*/ 0 h 105"/>
                <a:gd name="T6" fmla="*/ 8 w 78"/>
                <a:gd name="T7" fmla="*/ 20 h 105"/>
                <a:gd name="T8" fmla="*/ 66 w 78"/>
                <a:gd name="T9" fmla="*/ 105 h 105"/>
                <a:gd name="T10" fmla="*/ 78 w 78"/>
                <a:gd name="T11" fmla="*/ 98 h 105"/>
                <a:gd name="T12" fmla="*/ 77 w 78"/>
                <a:gd name="T13" fmla="*/ 98 h 105"/>
              </a:gdLst>
              <a:ahLst/>
              <a:cxnLst>
                <a:cxn ang="0">
                  <a:pos x="T0" y="T1"/>
                </a:cxn>
                <a:cxn ang="0">
                  <a:pos x="T2" y="T3"/>
                </a:cxn>
                <a:cxn ang="0">
                  <a:pos x="T4" y="T5"/>
                </a:cxn>
                <a:cxn ang="0">
                  <a:pos x="T6" y="T7"/>
                </a:cxn>
                <a:cxn ang="0">
                  <a:pos x="T8" y="T9"/>
                </a:cxn>
                <a:cxn ang="0">
                  <a:pos x="T10" y="T11"/>
                </a:cxn>
                <a:cxn ang="0">
                  <a:pos x="T12" y="T13"/>
                </a:cxn>
              </a:cxnLst>
              <a:rect l="0" t="0" r="r" b="b"/>
              <a:pathLst>
                <a:path w="78" h="105">
                  <a:moveTo>
                    <a:pt x="77" y="98"/>
                  </a:moveTo>
                  <a:lnTo>
                    <a:pt x="19" y="13"/>
                  </a:lnTo>
                  <a:lnTo>
                    <a:pt x="0" y="0"/>
                  </a:lnTo>
                  <a:lnTo>
                    <a:pt x="8" y="20"/>
                  </a:lnTo>
                  <a:lnTo>
                    <a:pt x="66" y="105"/>
                  </a:lnTo>
                  <a:lnTo>
                    <a:pt x="78" y="98"/>
                  </a:lnTo>
                  <a:lnTo>
                    <a:pt x="77" y="98"/>
                  </a:lnTo>
                  <a:close/>
                </a:path>
              </a:pathLst>
            </a:custGeom>
            <a:solidFill>
              <a:srgbClr val="C160D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93" name="Freeform 193"/>
            <p:cNvSpPr>
              <a:spLocks/>
            </p:cNvSpPr>
            <p:nvPr/>
          </p:nvSpPr>
          <p:spPr bwMode="auto">
            <a:xfrm>
              <a:off x="2798763" y="3149600"/>
              <a:ext cx="14288" cy="30163"/>
            </a:xfrm>
            <a:custGeom>
              <a:avLst/>
              <a:gdLst>
                <a:gd name="T0" fmla="*/ 7 w 9"/>
                <a:gd name="T1" fmla="*/ 2 h 19"/>
                <a:gd name="T2" fmla="*/ 7 w 9"/>
                <a:gd name="T3" fmla="*/ 2 h 19"/>
                <a:gd name="T4" fmla="*/ 6 w 9"/>
                <a:gd name="T5" fmla="*/ 0 h 19"/>
                <a:gd name="T6" fmla="*/ 3 w 9"/>
                <a:gd name="T7" fmla="*/ 0 h 19"/>
                <a:gd name="T8" fmla="*/ 3 w 9"/>
                <a:gd name="T9" fmla="*/ 0 h 19"/>
                <a:gd name="T10" fmla="*/ 0 w 9"/>
                <a:gd name="T11" fmla="*/ 1 h 19"/>
                <a:gd name="T12" fmla="*/ 0 w 9"/>
                <a:gd name="T13" fmla="*/ 4 h 19"/>
                <a:gd name="T14" fmla="*/ 3 w 9"/>
                <a:gd name="T15" fmla="*/ 16 h 19"/>
                <a:gd name="T16" fmla="*/ 3 w 9"/>
                <a:gd name="T17" fmla="*/ 16 h 19"/>
                <a:gd name="T18" fmla="*/ 3 w 9"/>
                <a:gd name="T19" fmla="*/ 19 h 19"/>
                <a:gd name="T20" fmla="*/ 6 w 9"/>
                <a:gd name="T21" fmla="*/ 19 h 19"/>
                <a:gd name="T22" fmla="*/ 6 w 9"/>
                <a:gd name="T23" fmla="*/ 19 h 19"/>
                <a:gd name="T24" fmla="*/ 9 w 9"/>
                <a:gd name="T25" fmla="*/ 17 h 19"/>
                <a:gd name="T26" fmla="*/ 9 w 9"/>
                <a:gd name="T27" fmla="*/ 15 h 19"/>
                <a:gd name="T28" fmla="*/ 7 w 9"/>
                <a:gd name="T2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9">
                  <a:moveTo>
                    <a:pt x="7" y="2"/>
                  </a:moveTo>
                  <a:lnTo>
                    <a:pt x="7" y="2"/>
                  </a:lnTo>
                  <a:lnTo>
                    <a:pt x="6" y="0"/>
                  </a:lnTo>
                  <a:lnTo>
                    <a:pt x="3" y="0"/>
                  </a:lnTo>
                  <a:lnTo>
                    <a:pt x="3" y="0"/>
                  </a:lnTo>
                  <a:lnTo>
                    <a:pt x="0" y="1"/>
                  </a:lnTo>
                  <a:lnTo>
                    <a:pt x="0" y="4"/>
                  </a:lnTo>
                  <a:lnTo>
                    <a:pt x="3" y="16"/>
                  </a:lnTo>
                  <a:lnTo>
                    <a:pt x="3" y="16"/>
                  </a:lnTo>
                  <a:lnTo>
                    <a:pt x="3" y="19"/>
                  </a:lnTo>
                  <a:lnTo>
                    <a:pt x="6" y="19"/>
                  </a:lnTo>
                  <a:lnTo>
                    <a:pt x="6" y="19"/>
                  </a:lnTo>
                  <a:lnTo>
                    <a:pt x="9" y="17"/>
                  </a:lnTo>
                  <a:lnTo>
                    <a:pt x="9" y="15"/>
                  </a:lnTo>
                  <a:lnTo>
                    <a:pt x="7" y="2"/>
                  </a:lnTo>
                  <a:close/>
                </a:path>
              </a:pathLst>
            </a:custGeom>
            <a:solidFill>
              <a:srgbClr val="C160D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sp>
        <p:nvSpPr>
          <p:cNvPr id="194" name="Freeform 194"/>
          <p:cNvSpPr>
            <a:spLocks noEditPoints="1"/>
          </p:cNvSpPr>
          <p:nvPr/>
        </p:nvSpPr>
        <p:spPr bwMode="auto">
          <a:xfrm>
            <a:off x="2593676" y="742452"/>
            <a:ext cx="217431" cy="236476"/>
          </a:xfrm>
          <a:custGeom>
            <a:avLst/>
            <a:gdLst>
              <a:gd name="T0" fmla="*/ 105 w 137"/>
              <a:gd name="T1" fmla="*/ 69 h 149"/>
              <a:gd name="T2" fmla="*/ 103 w 137"/>
              <a:gd name="T3" fmla="*/ 51 h 149"/>
              <a:gd name="T4" fmla="*/ 103 w 137"/>
              <a:gd name="T5" fmla="*/ 99 h 149"/>
              <a:gd name="T6" fmla="*/ 116 w 137"/>
              <a:gd name="T7" fmla="*/ 112 h 149"/>
              <a:gd name="T8" fmla="*/ 114 w 137"/>
              <a:gd name="T9" fmla="*/ 118 h 149"/>
              <a:gd name="T10" fmla="*/ 103 w 137"/>
              <a:gd name="T11" fmla="*/ 38 h 149"/>
              <a:gd name="T12" fmla="*/ 114 w 137"/>
              <a:gd name="T13" fmla="*/ 19 h 149"/>
              <a:gd name="T14" fmla="*/ 116 w 137"/>
              <a:gd name="T15" fmla="*/ 26 h 149"/>
              <a:gd name="T16" fmla="*/ 103 w 137"/>
              <a:gd name="T17" fmla="*/ 38 h 149"/>
              <a:gd name="T18" fmla="*/ 112 w 137"/>
              <a:gd name="T19" fmla="*/ 69 h 149"/>
              <a:gd name="T20" fmla="*/ 133 w 137"/>
              <a:gd name="T21" fmla="*/ 65 h 149"/>
              <a:gd name="T22" fmla="*/ 135 w 137"/>
              <a:gd name="T23" fmla="*/ 72 h 149"/>
              <a:gd name="T24" fmla="*/ 114 w 137"/>
              <a:gd name="T25" fmla="*/ 72 h 149"/>
              <a:gd name="T26" fmla="*/ 69 w 137"/>
              <a:gd name="T27" fmla="*/ 31 h 149"/>
              <a:gd name="T28" fmla="*/ 103 w 137"/>
              <a:gd name="T29" fmla="*/ 51 h 149"/>
              <a:gd name="T30" fmla="*/ 89 w 137"/>
              <a:gd name="T31" fmla="*/ 100 h 149"/>
              <a:gd name="T32" fmla="*/ 84 w 137"/>
              <a:gd name="T33" fmla="*/ 144 h 149"/>
              <a:gd name="T34" fmla="*/ 69 w 137"/>
              <a:gd name="T35" fmla="*/ 115 h 149"/>
              <a:gd name="T36" fmla="*/ 81 w 137"/>
              <a:gd name="T37" fmla="*/ 96 h 149"/>
              <a:gd name="T38" fmla="*/ 95 w 137"/>
              <a:gd name="T39" fmla="*/ 84 h 149"/>
              <a:gd name="T40" fmla="*/ 97 w 137"/>
              <a:gd name="T41" fmla="*/ 62 h 149"/>
              <a:gd name="T42" fmla="*/ 89 w 137"/>
              <a:gd name="T43" fmla="*/ 47 h 149"/>
              <a:gd name="T44" fmla="*/ 69 w 137"/>
              <a:gd name="T45" fmla="*/ 39 h 149"/>
              <a:gd name="T46" fmla="*/ 100 w 137"/>
              <a:gd name="T47" fmla="*/ 33 h 149"/>
              <a:gd name="T48" fmla="*/ 100 w 137"/>
              <a:gd name="T49" fmla="*/ 38 h 149"/>
              <a:gd name="T50" fmla="*/ 103 w 137"/>
              <a:gd name="T51" fmla="*/ 99 h 149"/>
              <a:gd name="T52" fmla="*/ 99 w 137"/>
              <a:gd name="T53" fmla="*/ 103 h 149"/>
              <a:gd name="T54" fmla="*/ 103 w 137"/>
              <a:gd name="T55" fmla="*/ 99 h 149"/>
              <a:gd name="T56" fmla="*/ 70 w 137"/>
              <a:gd name="T57" fmla="*/ 1 h 149"/>
              <a:gd name="T58" fmla="*/ 70 w 137"/>
              <a:gd name="T59" fmla="*/ 23 h 149"/>
              <a:gd name="T60" fmla="*/ 66 w 137"/>
              <a:gd name="T61" fmla="*/ 149 h 149"/>
              <a:gd name="T62" fmla="*/ 49 w 137"/>
              <a:gd name="T63" fmla="*/ 137 h 149"/>
              <a:gd name="T64" fmla="*/ 39 w 137"/>
              <a:gd name="T65" fmla="*/ 93 h 149"/>
              <a:gd name="T66" fmla="*/ 40 w 137"/>
              <a:gd name="T67" fmla="*/ 43 h 149"/>
              <a:gd name="T68" fmla="*/ 69 w 137"/>
              <a:gd name="T69" fmla="*/ 31 h 149"/>
              <a:gd name="T70" fmla="*/ 57 w 137"/>
              <a:gd name="T71" fmla="*/ 41 h 149"/>
              <a:gd name="T72" fmla="*/ 43 w 137"/>
              <a:gd name="T73" fmla="*/ 51 h 149"/>
              <a:gd name="T74" fmla="*/ 38 w 137"/>
              <a:gd name="T75" fmla="*/ 69 h 149"/>
              <a:gd name="T76" fmla="*/ 53 w 137"/>
              <a:gd name="T77" fmla="*/ 95 h 149"/>
              <a:gd name="T78" fmla="*/ 55 w 137"/>
              <a:gd name="T79" fmla="*/ 98 h 149"/>
              <a:gd name="T80" fmla="*/ 69 w 137"/>
              <a:gd name="T81" fmla="*/ 149 h 149"/>
              <a:gd name="T82" fmla="*/ 68 w 137"/>
              <a:gd name="T83" fmla="*/ 24 h 149"/>
              <a:gd name="T84" fmla="*/ 65 w 137"/>
              <a:gd name="T85" fmla="*/ 4 h 149"/>
              <a:gd name="T86" fmla="*/ 69 w 137"/>
              <a:gd name="T87" fmla="*/ 0 h 149"/>
              <a:gd name="T88" fmla="*/ 36 w 137"/>
              <a:gd name="T89" fmla="*/ 106 h 149"/>
              <a:gd name="T90" fmla="*/ 34 w 137"/>
              <a:gd name="T91" fmla="*/ 99 h 149"/>
              <a:gd name="T92" fmla="*/ 34 w 137"/>
              <a:gd name="T93" fmla="*/ 38 h 149"/>
              <a:gd name="T94" fmla="*/ 36 w 137"/>
              <a:gd name="T95" fmla="*/ 33 h 149"/>
              <a:gd name="T96" fmla="*/ 34 w 137"/>
              <a:gd name="T97" fmla="*/ 85 h 149"/>
              <a:gd name="T98" fmla="*/ 31 w 137"/>
              <a:gd name="T99" fmla="*/ 61 h 149"/>
              <a:gd name="T100" fmla="*/ 34 w 137"/>
              <a:gd name="T101" fmla="*/ 30 h 149"/>
              <a:gd name="T102" fmla="*/ 31 w 137"/>
              <a:gd name="T103" fmla="*/ 38 h 149"/>
              <a:gd name="T104" fmla="*/ 20 w 137"/>
              <a:gd name="T105" fmla="*/ 20 h 149"/>
              <a:gd name="T106" fmla="*/ 34 w 137"/>
              <a:gd name="T107" fmla="*/ 30 h 149"/>
              <a:gd name="T108" fmla="*/ 24 w 137"/>
              <a:gd name="T109" fmla="*/ 116 h 149"/>
              <a:gd name="T110" fmla="*/ 20 w 137"/>
              <a:gd name="T111" fmla="*/ 116 h 149"/>
              <a:gd name="T112" fmla="*/ 31 w 137"/>
              <a:gd name="T113" fmla="*/ 100 h 149"/>
              <a:gd name="T114" fmla="*/ 4 w 137"/>
              <a:gd name="T115" fmla="*/ 65 h 149"/>
              <a:gd name="T116" fmla="*/ 23 w 137"/>
              <a:gd name="T117" fmla="*/ 66 h 149"/>
              <a:gd name="T118" fmla="*/ 20 w 137"/>
              <a:gd name="T119" fmla="*/ 72 h 149"/>
              <a:gd name="T120" fmla="*/ 0 w 137"/>
              <a:gd name="T121" fmla="*/ 69 h 149"/>
              <a:gd name="T122" fmla="*/ 4 w 137"/>
              <a:gd name="T123" fmla="*/ 6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149">
                <a:moveTo>
                  <a:pt x="103" y="51"/>
                </a:moveTo>
                <a:lnTo>
                  <a:pt x="103" y="51"/>
                </a:lnTo>
                <a:lnTo>
                  <a:pt x="105" y="60"/>
                </a:lnTo>
                <a:lnTo>
                  <a:pt x="105" y="69"/>
                </a:lnTo>
                <a:lnTo>
                  <a:pt x="105" y="69"/>
                </a:lnTo>
                <a:lnTo>
                  <a:pt x="105" y="77"/>
                </a:lnTo>
                <a:lnTo>
                  <a:pt x="103" y="85"/>
                </a:lnTo>
                <a:lnTo>
                  <a:pt x="103" y="51"/>
                </a:lnTo>
                <a:lnTo>
                  <a:pt x="103" y="51"/>
                </a:lnTo>
                <a:close/>
                <a:moveTo>
                  <a:pt x="103" y="108"/>
                </a:moveTo>
                <a:lnTo>
                  <a:pt x="103" y="99"/>
                </a:lnTo>
                <a:lnTo>
                  <a:pt x="103" y="99"/>
                </a:lnTo>
                <a:lnTo>
                  <a:pt x="104" y="100"/>
                </a:lnTo>
                <a:lnTo>
                  <a:pt x="104" y="100"/>
                </a:lnTo>
                <a:lnTo>
                  <a:pt x="116" y="112"/>
                </a:lnTo>
                <a:lnTo>
                  <a:pt x="116" y="112"/>
                </a:lnTo>
                <a:lnTo>
                  <a:pt x="118" y="115"/>
                </a:lnTo>
                <a:lnTo>
                  <a:pt x="116" y="116"/>
                </a:lnTo>
                <a:lnTo>
                  <a:pt x="116" y="116"/>
                </a:lnTo>
                <a:lnTo>
                  <a:pt x="114" y="118"/>
                </a:lnTo>
                <a:lnTo>
                  <a:pt x="111" y="116"/>
                </a:lnTo>
                <a:lnTo>
                  <a:pt x="103" y="108"/>
                </a:lnTo>
                <a:lnTo>
                  <a:pt x="103" y="108"/>
                </a:lnTo>
                <a:close/>
                <a:moveTo>
                  <a:pt x="103" y="38"/>
                </a:moveTo>
                <a:lnTo>
                  <a:pt x="103" y="30"/>
                </a:lnTo>
                <a:lnTo>
                  <a:pt x="111" y="20"/>
                </a:lnTo>
                <a:lnTo>
                  <a:pt x="111" y="20"/>
                </a:lnTo>
                <a:lnTo>
                  <a:pt x="114" y="19"/>
                </a:lnTo>
                <a:lnTo>
                  <a:pt x="116" y="20"/>
                </a:lnTo>
                <a:lnTo>
                  <a:pt x="116" y="20"/>
                </a:lnTo>
                <a:lnTo>
                  <a:pt x="118" y="23"/>
                </a:lnTo>
                <a:lnTo>
                  <a:pt x="116" y="26"/>
                </a:lnTo>
                <a:lnTo>
                  <a:pt x="104" y="38"/>
                </a:lnTo>
                <a:lnTo>
                  <a:pt x="104" y="38"/>
                </a:lnTo>
                <a:lnTo>
                  <a:pt x="104" y="38"/>
                </a:lnTo>
                <a:lnTo>
                  <a:pt x="103" y="38"/>
                </a:lnTo>
                <a:lnTo>
                  <a:pt x="103" y="38"/>
                </a:lnTo>
                <a:close/>
                <a:moveTo>
                  <a:pt x="112" y="69"/>
                </a:moveTo>
                <a:lnTo>
                  <a:pt x="112" y="69"/>
                </a:lnTo>
                <a:lnTo>
                  <a:pt x="112" y="69"/>
                </a:lnTo>
                <a:lnTo>
                  <a:pt x="114" y="66"/>
                </a:lnTo>
                <a:lnTo>
                  <a:pt x="116" y="65"/>
                </a:lnTo>
                <a:lnTo>
                  <a:pt x="133" y="65"/>
                </a:lnTo>
                <a:lnTo>
                  <a:pt x="133" y="65"/>
                </a:lnTo>
                <a:lnTo>
                  <a:pt x="135" y="66"/>
                </a:lnTo>
                <a:lnTo>
                  <a:pt x="137" y="69"/>
                </a:lnTo>
                <a:lnTo>
                  <a:pt x="137" y="69"/>
                </a:lnTo>
                <a:lnTo>
                  <a:pt x="135" y="72"/>
                </a:lnTo>
                <a:lnTo>
                  <a:pt x="133" y="72"/>
                </a:lnTo>
                <a:lnTo>
                  <a:pt x="116" y="72"/>
                </a:lnTo>
                <a:lnTo>
                  <a:pt x="116" y="72"/>
                </a:lnTo>
                <a:lnTo>
                  <a:pt x="114" y="72"/>
                </a:lnTo>
                <a:lnTo>
                  <a:pt x="112" y="69"/>
                </a:lnTo>
                <a:lnTo>
                  <a:pt x="112" y="69"/>
                </a:lnTo>
                <a:close/>
                <a:moveTo>
                  <a:pt x="69" y="31"/>
                </a:moveTo>
                <a:lnTo>
                  <a:pt x="69" y="31"/>
                </a:lnTo>
                <a:lnTo>
                  <a:pt x="78" y="33"/>
                </a:lnTo>
                <a:lnTo>
                  <a:pt x="88" y="37"/>
                </a:lnTo>
                <a:lnTo>
                  <a:pt x="96" y="43"/>
                </a:lnTo>
                <a:lnTo>
                  <a:pt x="103" y="51"/>
                </a:lnTo>
                <a:lnTo>
                  <a:pt x="103" y="85"/>
                </a:lnTo>
                <a:lnTo>
                  <a:pt x="103" y="85"/>
                </a:lnTo>
                <a:lnTo>
                  <a:pt x="96" y="93"/>
                </a:lnTo>
                <a:lnTo>
                  <a:pt x="89" y="100"/>
                </a:lnTo>
                <a:lnTo>
                  <a:pt x="89" y="130"/>
                </a:lnTo>
                <a:lnTo>
                  <a:pt x="89" y="130"/>
                </a:lnTo>
                <a:lnTo>
                  <a:pt x="88" y="137"/>
                </a:lnTo>
                <a:lnTo>
                  <a:pt x="84" y="144"/>
                </a:lnTo>
                <a:lnTo>
                  <a:pt x="77" y="148"/>
                </a:lnTo>
                <a:lnTo>
                  <a:pt x="70" y="149"/>
                </a:lnTo>
                <a:lnTo>
                  <a:pt x="69" y="149"/>
                </a:lnTo>
                <a:lnTo>
                  <a:pt x="69" y="115"/>
                </a:lnTo>
                <a:lnTo>
                  <a:pt x="81" y="115"/>
                </a:lnTo>
                <a:lnTo>
                  <a:pt x="81" y="98"/>
                </a:lnTo>
                <a:lnTo>
                  <a:pt x="81" y="98"/>
                </a:lnTo>
                <a:lnTo>
                  <a:pt x="81" y="96"/>
                </a:lnTo>
                <a:lnTo>
                  <a:pt x="82" y="95"/>
                </a:lnTo>
                <a:lnTo>
                  <a:pt x="82" y="95"/>
                </a:lnTo>
                <a:lnTo>
                  <a:pt x="89" y="89"/>
                </a:lnTo>
                <a:lnTo>
                  <a:pt x="95" y="84"/>
                </a:lnTo>
                <a:lnTo>
                  <a:pt x="97" y="77"/>
                </a:lnTo>
                <a:lnTo>
                  <a:pt x="99" y="69"/>
                </a:lnTo>
                <a:lnTo>
                  <a:pt x="99" y="69"/>
                </a:lnTo>
                <a:lnTo>
                  <a:pt x="97" y="62"/>
                </a:lnTo>
                <a:lnTo>
                  <a:pt x="96" y="57"/>
                </a:lnTo>
                <a:lnTo>
                  <a:pt x="93" y="51"/>
                </a:lnTo>
                <a:lnTo>
                  <a:pt x="89" y="47"/>
                </a:lnTo>
                <a:lnTo>
                  <a:pt x="89" y="47"/>
                </a:lnTo>
                <a:lnTo>
                  <a:pt x="85" y="43"/>
                </a:lnTo>
                <a:lnTo>
                  <a:pt x="80" y="41"/>
                </a:lnTo>
                <a:lnTo>
                  <a:pt x="74" y="39"/>
                </a:lnTo>
                <a:lnTo>
                  <a:pt x="69" y="39"/>
                </a:lnTo>
                <a:lnTo>
                  <a:pt x="69" y="31"/>
                </a:lnTo>
                <a:lnTo>
                  <a:pt x="69" y="31"/>
                </a:lnTo>
                <a:close/>
                <a:moveTo>
                  <a:pt x="103" y="30"/>
                </a:moveTo>
                <a:lnTo>
                  <a:pt x="100" y="33"/>
                </a:lnTo>
                <a:lnTo>
                  <a:pt x="100" y="33"/>
                </a:lnTo>
                <a:lnTo>
                  <a:pt x="99" y="35"/>
                </a:lnTo>
                <a:lnTo>
                  <a:pt x="100" y="38"/>
                </a:lnTo>
                <a:lnTo>
                  <a:pt x="100" y="38"/>
                </a:lnTo>
                <a:lnTo>
                  <a:pt x="103" y="38"/>
                </a:lnTo>
                <a:lnTo>
                  <a:pt x="103" y="30"/>
                </a:lnTo>
                <a:lnTo>
                  <a:pt x="103" y="30"/>
                </a:lnTo>
                <a:close/>
                <a:moveTo>
                  <a:pt x="103" y="99"/>
                </a:moveTo>
                <a:lnTo>
                  <a:pt x="103" y="99"/>
                </a:lnTo>
                <a:lnTo>
                  <a:pt x="100" y="100"/>
                </a:lnTo>
                <a:lnTo>
                  <a:pt x="100" y="100"/>
                </a:lnTo>
                <a:lnTo>
                  <a:pt x="99" y="103"/>
                </a:lnTo>
                <a:lnTo>
                  <a:pt x="100" y="106"/>
                </a:lnTo>
                <a:lnTo>
                  <a:pt x="103" y="108"/>
                </a:lnTo>
                <a:lnTo>
                  <a:pt x="103" y="99"/>
                </a:lnTo>
                <a:lnTo>
                  <a:pt x="103" y="99"/>
                </a:lnTo>
                <a:close/>
                <a:moveTo>
                  <a:pt x="69" y="24"/>
                </a:moveTo>
                <a:lnTo>
                  <a:pt x="69" y="0"/>
                </a:lnTo>
                <a:lnTo>
                  <a:pt x="69" y="0"/>
                </a:lnTo>
                <a:lnTo>
                  <a:pt x="70" y="1"/>
                </a:lnTo>
                <a:lnTo>
                  <a:pt x="72" y="4"/>
                </a:lnTo>
                <a:lnTo>
                  <a:pt x="72" y="20"/>
                </a:lnTo>
                <a:lnTo>
                  <a:pt x="72" y="20"/>
                </a:lnTo>
                <a:lnTo>
                  <a:pt x="70" y="23"/>
                </a:lnTo>
                <a:lnTo>
                  <a:pt x="69" y="24"/>
                </a:lnTo>
                <a:lnTo>
                  <a:pt x="69" y="24"/>
                </a:lnTo>
                <a:close/>
                <a:moveTo>
                  <a:pt x="69" y="149"/>
                </a:moveTo>
                <a:lnTo>
                  <a:pt x="66" y="149"/>
                </a:lnTo>
                <a:lnTo>
                  <a:pt x="66" y="149"/>
                </a:lnTo>
                <a:lnTo>
                  <a:pt x="58" y="148"/>
                </a:lnTo>
                <a:lnTo>
                  <a:pt x="53" y="144"/>
                </a:lnTo>
                <a:lnTo>
                  <a:pt x="49" y="137"/>
                </a:lnTo>
                <a:lnTo>
                  <a:pt x="47" y="130"/>
                </a:lnTo>
                <a:lnTo>
                  <a:pt x="47" y="100"/>
                </a:lnTo>
                <a:lnTo>
                  <a:pt x="47" y="100"/>
                </a:lnTo>
                <a:lnTo>
                  <a:pt x="39" y="93"/>
                </a:lnTo>
                <a:lnTo>
                  <a:pt x="34" y="85"/>
                </a:lnTo>
                <a:lnTo>
                  <a:pt x="34" y="53"/>
                </a:lnTo>
                <a:lnTo>
                  <a:pt x="34" y="53"/>
                </a:lnTo>
                <a:lnTo>
                  <a:pt x="40" y="43"/>
                </a:lnTo>
                <a:lnTo>
                  <a:pt x="47" y="37"/>
                </a:lnTo>
                <a:lnTo>
                  <a:pt x="58" y="33"/>
                </a:lnTo>
                <a:lnTo>
                  <a:pt x="62" y="31"/>
                </a:lnTo>
                <a:lnTo>
                  <a:pt x="69" y="31"/>
                </a:lnTo>
                <a:lnTo>
                  <a:pt x="69" y="39"/>
                </a:lnTo>
                <a:lnTo>
                  <a:pt x="69" y="39"/>
                </a:lnTo>
                <a:lnTo>
                  <a:pt x="62" y="39"/>
                </a:lnTo>
                <a:lnTo>
                  <a:pt x="57" y="41"/>
                </a:lnTo>
                <a:lnTo>
                  <a:pt x="51" y="43"/>
                </a:lnTo>
                <a:lnTo>
                  <a:pt x="47" y="47"/>
                </a:lnTo>
                <a:lnTo>
                  <a:pt x="47" y="47"/>
                </a:lnTo>
                <a:lnTo>
                  <a:pt x="43" y="51"/>
                </a:lnTo>
                <a:lnTo>
                  <a:pt x="40" y="57"/>
                </a:lnTo>
                <a:lnTo>
                  <a:pt x="39" y="62"/>
                </a:lnTo>
                <a:lnTo>
                  <a:pt x="38" y="69"/>
                </a:lnTo>
                <a:lnTo>
                  <a:pt x="38" y="69"/>
                </a:lnTo>
                <a:lnTo>
                  <a:pt x="39" y="77"/>
                </a:lnTo>
                <a:lnTo>
                  <a:pt x="42" y="84"/>
                </a:lnTo>
                <a:lnTo>
                  <a:pt x="47" y="89"/>
                </a:lnTo>
                <a:lnTo>
                  <a:pt x="53" y="95"/>
                </a:lnTo>
                <a:lnTo>
                  <a:pt x="53" y="95"/>
                </a:lnTo>
                <a:lnTo>
                  <a:pt x="53" y="95"/>
                </a:lnTo>
                <a:lnTo>
                  <a:pt x="54" y="96"/>
                </a:lnTo>
                <a:lnTo>
                  <a:pt x="55" y="98"/>
                </a:lnTo>
                <a:lnTo>
                  <a:pt x="55" y="115"/>
                </a:lnTo>
                <a:lnTo>
                  <a:pt x="69" y="115"/>
                </a:lnTo>
                <a:lnTo>
                  <a:pt x="69" y="149"/>
                </a:lnTo>
                <a:lnTo>
                  <a:pt x="69" y="149"/>
                </a:lnTo>
                <a:close/>
                <a:moveTo>
                  <a:pt x="69" y="0"/>
                </a:moveTo>
                <a:lnTo>
                  <a:pt x="69" y="24"/>
                </a:lnTo>
                <a:lnTo>
                  <a:pt x="68" y="24"/>
                </a:lnTo>
                <a:lnTo>
                  <a:pt x="68" y="24"/>
                </a:lnTo>
                <a:lnTo>
                  <a:pt x="68" y="24"/>
                </a:lnTo>
                <a:lnTo>
                  <a:pt x="66" y="23"/>
                </a:lnTo>
                <a:lnTo>
                  <a:pt x="65" y="20"/>
                </a:lnTo>
                <a:lnTo>
                  <a:pt x="65" y="4"/>
                </a:lnTo>
                <a:lnTo>
                  <a:pt x="65" y="4"/>
                </a:lnTo>
                <a:lnTo>
                  <a:pt x="66" y="1"/>
                </a:lnTo>
                <a:lnTo>
                  <a:pt x="68" y="0"/>
                </a:lnTo>
                <a:lnTo>
                  <a:pt x="69" y="0"/>
                </a:lnTo>
                <a:lnTo>
                  <a:pt x="69" y="0"/>
                </a:lnTo>
                <a:close/>
                <a:moveTo>
                  <a:pt x="34" y="107"/>
                </a:moveTo>
                <a:lnTo>
                  <a:pt x="36" y="106"/>
                </a:lnTo>
                <a:lnTo>
                  <a:pt x="36" y="106"/>
                </a:lnTo>
                <a:lnTo>
                  <a:pt x="38" y="103"/>
                </a:lnTo>
                <a:lnTo>
                  <a:pt x="36" y="100"/>
                </a:lnTo>
                <a:lnTo>
                  <a:pt x="36" y="100"/>
                </a:lnTo>
                <a:lnTo>
                  <a:pt x="34" y="99"/>
                </a:lnTo>
                <a:lnTo>
                  <a:pt x="34" y="107"/>
                </a:lnTo>
                <a:lnTo>
                  <a:pt x="34" y="107"/>
                </a:lnTo>
                <a:close/>
                <a:moveTo>
                  <a:pt x="34" y="38"/>
                </a:moveTo>
                <a:lnTo>
                  <a:pt x="34" y="38"/>
                </a:lnTo>
                <a:lnTo>
                  <a:pt x="36" y="38"/>
                </a:lnTo>
                <a:lnTo>
                  <a:pt x="36" y="38"/>
                </a:lnTo>
                <a:lnTo>
                  <a:pt x="38" y="35"/>
                </a:lnTo>
                <a:lnTo>
                  <a:pt x="36" y="33"/>
                </a:lnTo>
                <a:lnTo>
                  <a:pt x="34" y="30"/>
                </a:lnTo>
                <a:lnTo>
                  <a:pt x="34" y="38"/>
                </a:lnTo>
                <a:close/>
                <a:moveTo>
                  <a:pt x="34" y="85"/>
                </a:moveTo>
                <a:lnTo>
                  <a:pt x="34" y="85"/>
                </a:lnTo>
                <a:lnTo>
                  <a:pt x="31" y="77"/>
                </a:lnTo>
                <a:lnTo>
                  <a:pt x="31" y="69"/>
                </a:lnTo>
                <a:lnTo>
                  <a:pt x="31" y="69"/>
                </a:lnTo>
                <a:lnTo>
                  <a:pt x="31" y="61"/>
                </a:lnTo>
                <a:lnTo>
                  <a:pt x="34" y="53"/>
                </a:lnTo>
                <a:lnTo>
                  <a:pt x="34" y="85"/>
                </a:lnTo>
                <a:lnTo>
                  <a:pt x="34" y="85"/>
                </a:lnTo>
                <a:close/>
                <a:moveTo>
                  <a:pt x="34" y="30"/>
                </a:moveTo>
                <a:lnTo>
                  <a:pt x="34" y="38"/>
                </a:lnTo>
                <a:lnTo>
                  <a:pt x="34" y="38"/>
                </a:lnTo>
                <a:lnTo>
                  <a:pt x="31" y="38"/>
                </a:lnTo>
                <a:lnTo>
                  <a:pt x="31" y="38"/>
                </a:lnTo>
                <a:lnTo>
                  <a:pt x="20" y="26"/>
                </a:lnTo>
                <a:lnTo>
                  <a:pt x="20" y="26"/>
                </a:lnTo>
                <a:lnTo>
                  <a:pt x="19" y="23"/>
                </a:lnTo>
                <a:lnTo>
                  <a:pt x="20" y="20"/>
                </a:lnTo>
                <a:lnTo>
                  <a:pt x="20" y="20"/>
                </a:lnTo>
                <a:lnTo>
                  <a:pt x="23" y="19"/>
                </a:lnTo>
                <a:lnTo>
                  <a:pt x="24" y="20"/>
                </a:lnTo>
                <a:lnTo>
                  <a:pt x="34" y="30"/>
                </a:lnTo>
                <a:lnTo>
                  <a:pt x="34" y="30"/>
                </a:lnTo>
                <a:close/>
                <a:moveTo>
                  <a:pt x="34" y="99"/>
                </a:moveTo>
                <a:lnTo>
                  <a:pt x="34" y="107"/>
                </a:lnTo>
                <a:lnTo>
                  <a:pt x="24" y="116"/>
                </a:lnTo>
                <a:lnTo>
                  <a:pt x="24" y="116"/>
                </a:lnTo>
                <a:lnTo>
                  <a:pt x="23" y="118"/>
                </a:lnTo>
                <a:lnTo>
                  <a:pt x="20" y="116"/>
                </a:lnTo>
                <a:lnTo>
                  <a:pt x="20" y="116"/>
                </a:lnTo>
                <a:lnTo>
                  <a:pt x="19" y="115"/>
                </a:lnTo>
                <a:lnTo>
                  <a:pt x="20" y="112"/>
                </a:lnTo>
                <a:lnTo>
                  <a:pt x="31" y="100"/>
                </a:lnTo>
                <a:lnTo>
                  <a:pt x="31" y="100"/>
                </a:lnTo>
                <a:lnTo>
                  <a:pt x="31" y="100"/>
                </a:lnTo>
                <a:lnTo>
                  <a:pt x="34" y="99"/>
                </a:lnTo>
                <a:lnTo>
                  <a:pt x="34" y="99"/>
                </a:lnTo>
                <a:close/>
                <a:moveTo>
                  <a:pt x="4" y="65"/>
                </a:moveTo>
                <a:lnTo>
                  <a:pt x="4" y="65"/>
                </a:lnTo>
                <a:lnTo>
                  <a:pt x="20" y="65"/>
                </a:lnTo>
                <a:lnTo>
                  <a:pt x="20" y="65"/>
                </a:lnTo>
                <a:lnTo>
                  <a:pt x="23" y="66"/>
                </a:lnTo>
                <a:lnTo>
                  <a:pt x="24" y="69"/>
                </a:lnTo>
                <a:lnTo>
                  <a:pt x="24" y="69"/>
                </a:lnTo>
                <a:lnTo>
                  <a:pt x="23" y="72"/>
                </a:lnTo>
                <a:lnTo>
                  <a:pt x="20" y="72"/>
                </a:lnTo>
                <a:lnTo>
                  <a:pt x="4" y="72"/>
                </a:lnTo>
                <a:lnTo>
                  <a:pt x="4" y="72"/>
                </a:lnTo>
                <a:lnTo>
                  <a:pt x="1" y="72"/>
                </a:lnTo>
                <a:lnTo>
                  <a:pt x="0" y="69"/>
                </a:lnTo>
                <a:lnTo>
                  <a:pt x="0" y="69"/>
                </a:lnTo>
                <a:lnTo>
                  <a:pt x="1" y="66"/>
                </a:lnTo>
                <a:lnTo>
                  <a:pt x="4" y="65"/>
                </a:lnTo>
                <a:lnTo>
                  <a:pt x="4" y="65"/>
                </a:lnTo>
                <a:close/>
              </a:path>
            </a:pathLst>
          </a:custGeom>
          <a:solidFill>
            <a:srgbClr val="C160D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217" name="文本框 216"/>
          <p:cNvSpPr txBox="1"/>
          <p:nvPr/>
        </p:nvSpPr>
        <p:spPr>
          <a:xfrm>
            <a:off x="4249008" y="2428205"/>
            <a:ext cx="7939818" cy="1015663"/>
          </a:xfrm>
          <a:prstGeom prst="rect">
            <a:avLst/>
          </a:prstGeom>
          <a:noFill/>
        </p:spPr>
        <p:txBody>
          <a:bodyPr wrap="square" rtlCol="0">
            <a:spAutoFit/>
          </a:bodyPr>
          <a:lstStyle/>
          <a:p>
            <a:r>
              <a:rPr lang="zh-TW" altLang="en-US" sz="6000" b="1" dirty="0" smtClean="0">
                <a:effectLst>
                  <a:glow rad="228600">
                    <a:schemeClr val="accent4">
                      <a:satMod val="175000"/>
                      <a:alpha val="40000"/>
                    </a:schemeClr>
                  </a:glow>
                </a:effectLst>
              </a:rPr>
              <a:t>創造能力資賦優異鑑定</a:t>
            </a:r>
            <a:endParaRPr lang="zh-CN" altLang="en-US" sz="6000" b="1" dirty="0">
              <a:effectLst>
                <a:glow rad="228600">
                  <a:schemeClr val="accent4">
                    <a:satMod val="175000"/>
                    <a:alpha val="40000"/>
                  </a:schemeClr>
                </a:glow>
              </a:effectLst>
            </a:endParaRPr>
          </a:p>
        </p:txBody>
      </p:sp>
      <p:sp>
        <p:nvSpPr>
          <p:cNvPr id="2" name="投影片編號版面配置區 1"/>
          <p:cNvSpPr>
            <a:spLocks noGrp="1"/>
          </p:cNvSpPr>
          <p:nvPr>
            <p:ph type="sldNum" sz="quarter" idx="12"/>
          </p:nvPr>
        </p:nvSpPr>
        <p:spPr/>
        <p:txBody>
          <a:bodyPr/>
          <a:lstStyle/>
          <a:p>
            <a:pPr rtl="0"/>
            <a:fld id="{CA8D9AD5-F248-4919-864A-CFD76CC027D6}" type="slidenum">
              <a:rPr lang="en-US" altLang="zh-TW" smtClean="0"/>
              <a:t>34</a:t>
            </a:fld>
            <a:endParaRPr lang="en-US" altLang="zh-TW" dirty="0"/>
          </a:p>
        </p:txBody>
      </p:sp>
      <p:sp>
        <p:nvSpPr>
          <p:cNvPr id="218" name="矩形 217"/>
          <p:cNvSpPr/>
          <p:nvPr/>
        </p:nvSpPr>
        <p:spPr>
          <a:xfrm>
            <a:off x="4402955" y="4059498"/>
            <a:ext cx="7373380" cy="1015663"/>
          </a:xfrm>
          <a:prstGeom prst="rect">
            <a:avLst/>
          </a:prstGeom>
          <a:solidFill>
            <a:schemeClr val="bg1"/>
          </a:solidFill>
          <a:ln>
            <a:solidFill>
              <a:srgbClr val="FF0000"/>
            </a:solidFill>
          </a:ln>
        </p:spPr>
        <p:txBody>
          <a:bodyPr wrap="square">
            <a:spAutoFit/>
          </a:bodyPr>
          <a:lstStyle/>
          <a:p>
            <a:pPr algn="just"/>
            <a:r>
              <a:rPr lang="en-US" altLang="zh-TW" sz="2000" b="1" dirty="0" smtClean="0">
                <a:solidFill>
                  <a:srgbClr val="FF0000"/>
                </a:solidFill>
                <a:latin typeface="新細明體" panose="02020500000000000000" pitchFamily="18" charset="-120"/>
                <a:ea typeface="新細明體" panose="02020500000000000000" pitchFamily="18" charset="-120"/>
              </a:rPr>
              <a:t>※</a:t>
            </a:r>
            <a:r>
              <a:rPr lang="zh-TW" altLang="en-US" sz="2000" b="1" dirty="0" smtClean="0">
                <a:solidFill>
                  <a:srgbClr val="FF0000"/>
                </a:solidFill>
                <a:latin typeface="+mj-ea"/>
                <a:ea typeface="+mj-ea"/>
              </a:rPr>
              <a:t>鑑定</a:t>
            </a:r>
            <a:r>
              <a:rPr lang="zh-TW" altLang="en-US" sz="2000" b="1" dirty="0" smtClean="0">
                <a:solidFill>
                  <a:srgbClr val="FF0000"/>
                </a:solidFill>
                <a:latin typeface="微軟正黑體" panose="020B0604030504040204" pitchFamily="34" charset="-120"/>
              </a:rPr>
              <a:t>簡章已公告</a:t>
            </a:r>
            <a:r>
              <a:rPr lang="zh-TW" altLang="en-US" sz="2000" b="1" dirty="0">
                <a:solidFill>
                  <a:srgbClr val="FF0000"/>
                </a:solidFill>
                <a:latin typeface="微軟正黑體" panose="020B0604030504040204" pitchFamily="34" charset="-120"/>
              </a:rPr>
              <a:t>於桃園市政府教育局</a:t>
            </a:r>
            <a:r>
              <a:rPr lang="zh-TW" altLang="en-US" sz="2000" b="1" dirty="0" smtClean="0">
                <a:solidFill>
                  <a:srgbClr val="FF0000"/>
                </a:solidFill>
                <a:latin typeface="微軟正黑體" panose="020B0604030504040204" pitchFamily="34" charset="-120"/>
              </a:rPr>
              <a:t>網站（</a:t>
            </a:r>
            <a:r>
              <a:rPr lang="en-US" altLang="zh-TW" sz="2000" b="1" dirty="0">
                <a:solidFill>
                  <a:srgbClr val="FF0000"/>
                </a:solidFill>
                <a:latin typeface="微軟正黑體" panose="020B0604030504040204" pitchFamily="34" charset="-120"/>
              </a:rPr>
              <a:t>https://www.tyc.edu.tw</a:t>
            </a:r>
            <a:r>
              <a:rPr lang="zh-TW" altLang="en-US" sz="2000" b="1" dirty="0">
                <a:solidFill>
                  <a:srgbClr val="FF0000"/>
                </a:solidFill>
                <a:latin typeface="微軟正黑體" panose="020B0604030504040204" pitchFamily="34" charset="-120"/>
              </a:rPr>
              <a:t>）、本</a:t>
            </a:r>
            <a:r>
              <a:rPr lang="zh-TW" altLang="en-US" sz="2000" b="1" dirty="0" smtClean="0">
                <a:solidFill>
                  <a:srgbClr val="FF0000"/>
                </a:solidFill>
                <a:latin typeface="微軟正黑體" panose="020B0604030504040204" pitchFamily="34" charset="-120"/>
              </a:rPr>
              <a:t>市資</a:t>
            </a:r>
            <a:r>
              <a:rPr lang="zh-TW" altLang="en-US" sz="2000" b="1" dirty="0">
                <a:solidFill>
                  <a:srgbClr val="FF0000"/>
                </a:solidFill>
                <a:latin typeface="微軟正黑體" panose="020B0604030504040204" pitchFamily="34" charset="-120"/>
              </a:rPr>
              <a:t>優中心網站及各承辦學校網站，請自行上網下載使用。</a:t>
            </a:r>
          </a:p>
        </p:txBody>
      </p:sp>
    </p:spTree>
    <p:extLst>
      <p:ext uri="{BB962C8B-B14F-4D97-AF65-F5344CB8AC3E}">
        <p14:creationId xmlns:p14="http://schemas.microsoft.com/office/powerpoint/2010/main" val="3470341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rtl="0"/>
            <a:fld id="{CA8D9AD5-F248-4919-864A-CFD76CC027D6}" type="slidenum">
              <a:rPr lang="en-US" altLang="zh-TW" smtClean="0"/>
              <a:t>35</a:t>
            </a:fld>
            <a:endParaRPr lang="en-US" altLang="zh-TW" dirty="0"/>
          </a:p>
        </p:txBody>
      </p:sp>
      <p:sp>
        <p:nvSpPr>
          <p:cNvPr id="4" name="內容版面配置區 3"/>
          <p:cNvSpPr>
            <a:spLocks noGrp="1"/>
          </p:cNvSpPr>
          <p:nvPr>
            <p:ph idx="4294967295"/>
          </p:nvPr>
        </p:nvSpPr>
        <p:spPr>
          <a:xfrm>
            <a:off x="549796" y="1484784"/>
            <a:ext cx="10945216" cy="4319003"/>
          </a:xfrm>
        </p:spPr>
        <p:txBody>
          <a:bodyPr>
            <a:normAutofit fontScale="92500"/>
          </a:bodyPr>
          <a:lstStyle/>
          <a:p>
            <a:pPr algn="just">
              <a:lnSpc>
                <a:spcPts val="2400"/>
              </a:lnSpc>
              <a:buFont typeface="Wingdings" panose="05000000000000000000" pitchFamily="2" charset="2"/>
              <a:buChar char="l"/>
            </a:pPr>
            <a:r>
              <a:rPr lang="zh-TW" altLang="en-US" sz="3599" dirty="0" smtClean="0">
                <a:latin typeface="微軟正黑體" panose="020B0604030504040204" pitchFamily="34" charset="-120"/>
                <a:ea typeface="微軟正黑體" panose="020B0604030504040204" pitchFamily="34" charset="-120"/>
              </a:rPr>
              <a:t>戶籍</a:t>
            </a:r>
            <a:r>
              <a:rPr lang="zh-TW" altLang="en-US" sz="3599" dirty="0">
                <a:latin typeface="微軟正黑體" panose="020B0604030504040204" pitchFamily="34" charset="-120"/>
                <a:ea typeface="微軟正黑體" panose="020B0604030504040204" pitchFamily="34" charset="-120"/>
              </a:rPr>
              <a:t>設於桃園市之 </a:t>
            </a:r>
            <a:r>
              <a:rPr lang="en-US" altLang="zh-TW" sz="3599" dirty="0">
                <a:latin typeface="微軟正黑體" panose="020B0604030504040204" pitchFamily="34" charset="-120"/>
                <a:ea typeface="微軟正黑體" panose="020B0604030504040204" pitchFamily="34" charset="-120"/>
              </a:rPr>
              <a:t>109</a:t>
            </a:r>
            <a:r>
              <a:rPr lang="zh-TW" altLang="en-US" sz="3599" dirty="0">
                <a:latin typeface="微軟正黑體" panose="020B0604030504040204" pitchFamily="34" charset="-120"/>
                <a:ea typeface="微軟正黑體" panose="020B0604030504040204" pitchFamily="34" charset="-120"/>
              </a:rPr>
              <a:t>學年度公、私立國民小學六</a:t>
            </a:r>
            <a:r>
              <a:rPr lang="zh-TW" altLang="en-US" sz="3599" dirty="0" smtClean="0">
                <a:latin typeface="微軟正黑體" panose="020B0604030504040204" pitchFamily="34" charset="-120"/>
                <a:ea typeface="微軟正黑體" panose="020B0604030504040204" pitchFamily="34" charset="-120"/>
              </a:rPr>
              <a:t>年級 </a:t>
            </a:r>
            <a:endParaRPr lang="en-US" altLang="zh-TW" sz="3599" dirty="0" smtClean="0">
              <a:latin typeface="微軟正黑體" panose="020B0604030504040204" pitchFamily="34" charset="-120"/>
              <a:ea typeface="微軟正黑體" panose="020B0604030504040204" pitchFamily="34" charset="-120"/>
            </a:endParaRPr>
          </a:p>
          <a:p>
            <a:pPr marL="45707" indent="0" algn="just">
              <a:lnSpc>
                <a:spcPts val="2400"/>
              </a:lnSpc>
              <a:buNone/>
            </a:pPr>
            <a:r>
              <a:rPr lang="zh-TW" altLang="en-US" sz="3599" dirty="0">
                <a:latin typeface="微軟正黑體" panose="020B0604030504040204" pitchFamily="34" charset="-120"/>
                <a:ea typeface="微軟正黑體" panose="020B0604030504040204" pitchFamily="34" charset="-120"/>
              </a:rPr>
              <a:t> </a:t>
            </a:r>
            <a:r>
              <a:rPr lang="zh-TW" altLang="en-US" sz="3599" dirty="0" smtClean="0">
                <a:latin typeface="微軟正黑體" panose="020B0604030504040204" pitchFamily="34" charset="-120"/>
                <a:ea typeface="微軟正黑體" panose="020B0604030504040204" pitchFamily="34" charset="-120"/>
              </a:rPr>
              <a:t>  學生。</a:t>
            </a:r>
            <a:endParaRPr lang="en-US" altLang="zh-TW" sz="3600" dirty="0">
              <a:solidFill>
                <a:srgbClr val="FF0000"/>
              </a:solidFill>
              <a:latin typeface="+mj-ea"/>
              <a:ea typeface="+mj-ea"/>
            </a:endParaRPr>
          </a:p>
          <a:p>
            <a:pPr marL="45707" indent="0" algn="just">
              <a:lnSpc>
                <a:spcPts val="2400"/>
              </a:lnSpc>
              <a:buNone/>
            </a:pPr>
            <a:r>
              <a:rPr lang="zh-TW" altLang="en-US" sz="3600" dirty="0" smtClean="0">
                <a:solidFill>
                  <a:srgbClr val="FF0000"/>
                </a:solidFill>
                <a:latin typeface="+mj-ea"/>
                <a:ea typeface="+mj-ea"/>
              </a:rPr>
              <a:t>   </a:t>
            </a:r>
            <a:r>
              <a:rPr lang="en-US" altLang="zh-TW" sz="3600" dirty="0" smtClean="0">
                <a:solidFill>
                  <a:srgbClr val="FF0000"/>
                </a:solidFill>
                <a:latin typeface="+mj-ea"/>
                <a:ea typeface="+mj-ea"/>
              </a:rPr>
              <a:t>(</a:t>
            </a:r>
            <a:r>
              <a:rPr lang="zh-TW" altLang="en-US" sz="3600" dirty="0">
                <a:solidFill>
                  <a:srgbClr val="FF0000"/>
                </a:solidFill>
                <a:latin typeface="+mj-ea"/>
                <a:ea typeface="+mj-ea"/>
              </a:rPr>
              <a:t>非桃園市國小畢業學生，戶籍設於桃園市，亦可</a:t>
            </a:r>
            <a:r>
              <a:rPr lang="zh-TW" altLang="en-US" sz="3600" dirty="0" smtClean="0">
                <a:solidFill>
                  <a:srgbClr val="FF0000"/>
                </a:solidFill>
                <a:latin typeface="+mj-ea"/>
                <a:ea typeface="+mj-ea"/>
              </a:rPr>
              <a:t>報名</a:t>
            </a:r>
            <a:r>
              <a:rPr lang="en-US" altLang="zh-TW" sz="3600" dirty="0" smtClean="0">
                <a:solidFill>
                  <a:srgbClr val="FF0000"/>
                </a:solidFill>
                <a:latin typeface="+mj-ea"/>
                <a:ea typeface="+mj-ea"/>
              </a:rPr>
              <a:t>)</a:t>
            </a:r>
          </a:p>
          <a:p>
            <a:pPr marL="0" indent="0">
              <a:lnSpc>
                <a:spcPts val="2400"/>
              </a:lnSpc>
              <a:buNone/>
            </a:pPr>
            <a:endParaRPr lang="en-US" altLang="zh-TW" sz="3600" dirty="0" smtClean="0">
              <a:latin typeface="+mj-ea"/>
              <a:ea typeface="+mj-ea"/>
            </a:endParaRPr>
          </a:p>
          <a:p>
            <a:pPr marL="571500" indent="-571500" algn="just">
              <a:spcBef>
                <a:spcPts val="600"/>
              </a:spcBef>
              <a:buFont typeface="Wingdings" panose="05000000000000000000" pitchFamily="2" charset="2"/>
              <a:buChar char="l"/>
              <a:defRPr/>
            </a:pPr>
            <a:r>
              <a:rPr lang="zh-TW" altLang="en-US" sz="3600" dirty="0" smtClean="0">
                <a:latin typeface="微軟正黑體" pitchFamily="34" charset="-120"/>
                <a:ea typeface="微軟正黑體" pitchFamily="34" charset="-120"/>
              </a:rPr>
              <a:t>具有</a:t>
            </a:r>
            <a:r>
              <a:rPr lang="zh-TW" altLang="en-US" sz="3600" dirty="0">
                <a:latin typeface="微軟正黑體" pitchFamily="34" charset="-120"/>
                <a:ea typeface="微軟正黑體" pitchFamily="34" charset="-120"/>
              </a:rPr>
              <a:t>創造能力資賦優異特質 （如：敏覺、流暢、變通、獨創</a:t>
            </a:r>
            <a:r>
              <a:rPr lang="zh-TW" altLang="en-US" sz="3600" dirty="0" smtClean="0">
                <a:latin typeface="微軟正黑體" pitchFamily="34" charset="-120"/>
                <a:ea typeface="微軟正黑體" pitchFamily="34" charset="-120"/>
              </a:rPr>
              <a:t>、精密</a:t>
            </a:r>
            <a:r>
              <a:rPr lang="zh-TW" altLang="en-US" sz="3600" dirty="0">
                <a:latin typeface="微軟正黑體" pitchFamily="34" charset="-120"/>
                <a:ea typeface="微軟正黑體" pitchFamily="34" charset="-120"/>
              </a:rPr>
              <a:t>、想像、挑戰、好奇、冒險等），經專家學者、指導教師</a:t>
            </a:r>
            <a:r>
              <a:rPr lang="zh-TW" altLang="en-US" sz="3600" dirty="0" smtClean="0">
                <a:latin typeface="微軟正黑體" pitchFamily="34" charset="-120"/>
                <a:ea typeface="微軟正黑體" pitchFamily="34" charset="-120"/>
              </a:rPr>
              <a:t>、學生</a:t>
            </a:r>
            <a:r>
              <a:rPr lang="zh-TW" altLang="en-US" sz="3600" dirty="0">
                <a:latin typeface="微軟正黑體" pitchFamily="34" charset="-120"/>
                <a:ea typeface="微軟正黑體" pitchFamily="34" charset="-120"/>
              </a:rPr>
              <a:t>家長長期觀察</a:t>
            </a:r>
            <a:r>
              <a:rPr lang="en-US" altLang="zh-TW" sz="3600" dirty="0">
                <a:latin typeface="微軟正黑體" pitchFamily="34" charset="-120"/>
                <a:ea typeface="微軟正黑體" pitchFamily="34" charset="-120"/>
              </a:rPr>
              <a:t>(</a:t>
            </a:r>
            <a:r>
              <a:rPr lang="zh-TW" altLang="en-US" sz="3600" dirty="0">
                <a:latin typeface="微軟正黑體" pitchFamily="34" charset="-120"/>
                <a:ea typeface="微軟正黑體" pitchFamily="34" charset="-120"/>
              </a:rPr>
              <a:t>觀察期間至少一學期</a:t>
            </a:r>
            <a:r>
              <a:rPr lang="en-US" altLang="zh-TW" sz="3600" dirty="0">
                <a:latin typeface="微軟正黑體" pitchFamily="34" charset="-120"/>
                <a:ea typeface="微軟正黑體" pitchFamily="34" charset="-120"/>
              </a:rPr>
              <a:t>)</a:t>
            </a:r>
            <a:r>
              <a:rPr lang="zh-TW" altLang="en-US" sz="3600" dirty="0">
                <a:latin typeface="微軟正黑體" pitchFamily="34" charset="-120"/>
                <a:ea typeface="微軟正黑體" pitchFamily="34" charset="-120"/>
              </a:rPr>
              <a:t>推薦，檢附創造</a:t>
            </a:r>
            <a:r>
              <a:rPr lang="zh-TW" altLang="en-US" sz="3600" dirty="0" smtClean="0">
                <a:latin typeface="微軟正黑體" pitchFamily="34" charset="-120"/>
                <a:ea typeface="微軟正黑體" pitchFamily="34" charset="-120"/>
              </a:rPr>
              <a:t>能力優異</a:t>
            </a:r>
            <a:r>
              <a:rPr lang="zh-TW" altLang="en-US" sz="3600" dirty="0">
                <a:latin typeface="微軟正黑體" pitchFamily="34" charset="-120"/>
                <a:ea typeface="微軟正黑體" pitchFamily="34" charset="-120"/>
              </a:rPr>
              <a:t>特質之具體資料。</a:t>
            </a:r>
          </a:p>
          <a:p>
            <a:endParaRPr lang="zh-TW" altLang="en-US" dirty="0"/>
          </a:p>
        </p:txBody>
      </p:sp>
      <p:sp>
        <p:nvSpPr>
          <p:cNvPr id="5" name="標題 1"/>
          <p:cNvSpPr txBox="1">
            <a:spLocks/>
          </p:cNvSpPr>
          <p:nvPr/>
        </p:nvSpPr>
        <p:spPr>
          <a:xfrm>
            <a:off x="1701924" y="404664"/>
            <a:ext cx="10157354" cy="1397000"/>
          </a:xfrm>
          <a:prstGeom prst="rect">
            <a:avLst/>
          </a:prstGeom>
        </p:spPr>
        <p:txBody>
          <a:bodyPr>
            <a:normAutofit/>
          </a:bodyPr>
          <a:lstStyle>
            <a:lvl1pPr marL="0" indent="0" algn="l" defTabSz="914126" rtl="0" eaLnBrk="1" latinLnBrk="0" hangingPunct="1">
              <a:lnSpc>
                <a:spcPct val="90000"/>
              </a:lnSpc>
              <a:spcBef>
                <a:spcPct val="0"/>
              </a:spcBef>
              <a:buFont typeface="Arial" pitchFamily="34" charset="0"/>
              <a:buNone/>
              <a:defRPr sz="3399" kern="1200">
                <a:solidFill>
                  <a:schemeClr val="tx1"/>
                </a:solidFill>
                <a:latin typeface="細明體" panose="02020509000000000000" pitchFamily="49" charset="-120"/>
                <a:ea typeface="細明體" panose="02020509000000000000" pitchFamily="49" charset="-120"/>
                <a:cs typeface="+mj-cs"/>
              </a:defRPr>
            </a:lvl1pPr>
          </a:lstStyle>
          <a:p>
            <a:r>
              <a:rPr lang="zh-TW" altLang="en-US" sz="5398" b="1" dirty="0" smtClean="0">
                <a:latin typeface="微軟正黑體" panose="020B0604030504040204" pitchFamily="34" charset="-120"/>
                <a:ea typeface="微軟正黑體" panose="020B0604030504040204" pitchFamily="34" charset="-120"/>
              </a:rPr>
              <a:t>申請資格</a:t>
            </a:r>
            <a:endParaRPr lang="zh-TW" altLang="en-US" sz="5398"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0970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Line 2"/>
          <p:cNvSpPr>
            <a:spLocks noChangeShapeType="1"/>
          </p:cNvSpPr>
          <p:nvPr/>
        </p:nvSpPr>
        <p:spPr bwMode="auto">
          <a:xfrm>
            <a:off x="2905912" y="2233116"/>
            <a:ext cx="0" cy="198803"/>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399"/>
          </a:p>
        </p:txBody>
      </p:sp>
      <p:sp>
        <p:nvSpPr>
          <p:cNvPr id="32" name="Line 27"/>
          <p:cNvSpPr>
            <a:spLocks noChangeShapeType="1"/>
          </p:cNvSpPr>
          <p:nvPr/>
        </p:nvSpPr>
        <p:spPr bwMode="auto">
          <a:xfrm flipH="1">
            <a:off x="2905912" y="1771912"/>
            <a:ext cx="0" cy="185168"/>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399"/>
          </a:p>
        </p:txBody>
      </p:sp>
      <p:sp>
        <p:nvSpPr>
          <p:cNvPr id="31" name="Line 22"/>
          <p:cNvSpPr>
            <a:spLocks noChangeShapeType="1"/>
          </p:cNvSpPr>
          <p:nvPr/>
        </p:nvSpPr>
        <p:spPr bwMode="auto">
          <a:xfrm flipH="1">
            <a:off x="5683084" y="1149630"/>
            <a:ext cx="0" cy="228101"/>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399"/>
          </a:p>
        </p:txBody>
      </p:sp>
      <p:sp>
        <p:nvSpPr>
          <p:cNvPr id="3" name="投影片編號版面配置區 2"/>
          <p:cNvSpPr>
            <a:spLocks noGrp="1"/>
          </p:cNvSpPr>
          <p:nvPr>
            <p:ph type="sldNum" sz="quarter" idx="12"/>
          </p:nvPr>
        </p:nvSpPr>
        <p:spPr/>
        <p:txBody>
          <a:bodyPr/>
          <a:lstStyle/>
          <a:p>
            <a:pPr rtl="0"/>
            <a:fld id="{CA8D9AD5-F248-4919-864A-CFD76CC027D6}" type="slidenum">
              <a:rPr lang="en-US" altLang="zh-TW" smtClean="0"/>
              <a:t>36</a:t>
            </a:fld>
            <a:endParaRPr lang="en-US" altLang="zh-TW" dirty="0"/>
          </a:p>
        </p:txBody>
      </p:sp>
      <p:sp>
        <p:nvSpPr>
          <p:cNvPr id="2" name="標題 1"/>
          <p:cNvSpPr>
            <a:spLocks noGrp="1"/>
          </p:cNvSpPr>
          <p:nvPr>
            <p:ph type="title" idx="4294967295"/>
          </p:nvPr>
        </p:nvSpPr>
        <p:spPr>
          <a:xfrm>
            <a:off x="3363599" y="40752"/>
            <a:ext cx="5051133" cy="769938"/>
          </a:xfrm>
        </p:spPr>
        <p:txBody>
          <a:bodyPr>
            <a:normAutofit/>
          </a:bodyPr>
          <a:lstStyle/>
          <a:p>
            <a:pPr algn="dist"/>
            <a:r>
              <a:rPr lang="zh-TW" altLang="en-US" sz="3999"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鑑定</a:t>
            </a:r>
            <a:r>
              <a:rPr lang="zh-TW" altLang="en-US" sz="3999"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申請流程圖</a:t>
            </a:r>
            <a:endParaRPr lang="zh-TW" altLang="en-US" sz="3599" dirty="0">
              <a:effectLst>
                <a:outerShdw blurRad="38100" dist="38100" dir="2700000" algn="tl">
                  <a:srgbClr val="000000">
                    <a:alpha val="43137"/>
                  </a:srgbClr>
                </a:outerShdw>
              </a:effectLst>
            </a:endParaRPr>
          </a:p>
        </p:txBody>
      </p:sp>
      <p:sp>
        <p:nvSpPr>
          <p:cNvPr id="5" name="Line 4"/>
          <p:cNvSpPr>
            <a:spLocks noChangeShapeType="1"/>
          </p:cNvSpPr>
          <p:nvPr/>
        </p:nvSpPr>
        <p:spPr bwMode="auto">
          <a:xfrm flipH="1">
            <a:off x="2087914" y="3651022"/>
            <a:ext cx="2088" cy="1365251"/>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399"/>
          </a:p>
        </p:txBody>
      </p:sp>
      <p:sp>
        <p:nvSpPr>
          <p:cNvPr id="6" name="Line 5"/>
          <p:cNvSpPr>
            <a:spLocks noChangeShapeType="1"/>
          </p:cNvSpPr>
          <p:nvPr/>
        </p:nvSpPr>
        <p:spPr bwMode="auto">
          <a:xfrm>
            <a:off x="8684279" y="2438395"/>
            <a:ext cx="0" cy="1704717"/>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399"/>
          </a:p>
        </p:txBody>
      </p:sp>
      <p:sp>
        <p:nvSpPr>
          <p:cNvPr id="7" name="Line 6"/>
          <p:cNvSpPr>
            <a:spLocks noChangeShapeType="1"/>
          </p:cNvSpPr>
          <p:nvPr/>
        </p:nvSpPr>
        <p:spPr bwMode="auto">
          <a:xfrm>
            <a:off x="3735400" y="2842099"/>
            <a:ext cx="0" cy="468191"/>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399"/>
          </a:p>
        </p:txBody>
      </p:sp>
      <p:sp>
        <p:nvSpPr>
          <p:cNvPr id="8" name="Text Box 8"/>
          <p:cNvSpPr txBox="1">
            <a:spLocks noChangeArrowheads="1"/>
          </p:cNvSpPr>
          <p:nvPr/>
        </p:nvSpPr>
        <p:spPr bwMode="auto">
          <a:xfrm>
            <a:off x="157583" y="5892799"/>
            <a:ext cx="11603660" cy="877924"/>
          </a:xfrm>
          <a:prstGeom prst="rect">
            <a:avLst/>
          </a:prstGeom>
          <a:solidFill>
            <a:srgbClr val="FFFF00"/>
          </a:solidFill>
          <a:ln>
            <a:headEnd/>
            <a:tailEnd/>
          </a:ln>
        </p:spPr>
        <p:style>
          <a:lnRef idx="1">
            <a:schemeClr val="accent6"/>
          </a:lnRef>
          <a:fillRef idx="2">
            <a:schemeClr val="accent6"/>
          </a:fillRef>
          <a:effectRef idx="1">
            <a:schemeClr val="accent6"/>
          </a:effectRef>
          <a:fontRef idx="minor">
            <a:schemeClr val="dk1"/>
          </a:fontRef>
        </p:style>
        <p:txBody>
          <a:bodyPr/>
          <a:lstStyle/>
          <a:p>
            <a:pPr algn="ctr" eaLnBrk="1" hangingPunct="1">
              <a:defRPr/>
            </a:pPr>
            <a:r>
              <a:rPr lang="en-US" altLang="zh-TW" sz="1800" b="1" dirty="0">
                <a:solidFill>
                  <a:srgbClr val="FF0000"/>
                </a:solidFill>
                <a:latin typeface="+mj-ea"/>
                <a:ea typeface="+mj-ea"/>
                <a:cs typeface="新細明體" pitchFamily="18" charset="-120"/>
              </a:rPr>
              <a:t>110</a:t>
            </a:r>
            <a:r>
              <a:rPr lang="zh-TW" altLang="en-US" sz="1800" b="1" dirty="0">
                <a:solidFill>
                  <a:srgbClr val="FF0000"/>
                </a:solidFill>
                <a:latin typeface="+mj-ea"/>
                <a:ea typeface="+mj-ea"/>
                <a:cs typeface="新細明體" pitchFamily="18" charset="-120"/>
              </a:rPr>
              <a:t>年</a:t>
            </a:r>
            <a:r>
              <a:rPr lang="en-US" altLang="zh-TW" sz="1800" b="1" dirty="0">
                <a:solidFill>
                  <a:srgbClr val="FF0000"/>
                </a:solidFill>
                <a:latin typeface="+mj-ea"/>
                <a:ea typeface="+mj-ea"/>
                <a:cs typeface="新細明體" pitchFamily="18" charset="-120"/>
              </a:rPr>
              <a:t>4</a:t>
            </a:r>
            <a:r>
              <a:rPr lang="zh-TW" altLang="en-US" sz="1800" b="1" dirty="0">
                <a:solidFill>
                  <a:srgbClr val="FF0000"/>
                </a:solidFill>
                <a:latin typeface="+mj-ea"/>
                <a:ea typeface="+mj-ea"/>
                <a:cs typeface="新細明體" pitchFamily="18" charset="-120"/>
              </a:rPr>
              <a:t>月</a:t>
            </a:r>
            <a:r>
              <a:rPr lang="en-US" altLang="zh-TW" sz="1800" b="1" dirty="0">
                <a:solidFill>
                  <a:srgbClr val="FF0000"/>
                </a:solidFill>
                <a:latin typeface="+mj-ea"/>
                <a:ea typeface="+mj-ea"/>
                <a:cs typeface="新細明體" pitchFamily="18" charset="-120"/>
              </a:rPr>
              <a:t>20</a:t>
            </a:r>
            <a:r>
              <a:rPr lang="zh-TW" altLang="en-US" sz="1800" b="1" dirty="0">
                <a:solidFill>
                  <a:srgbClr val="FF0000"/>
                </a:solidFill>
                <a:latin typeface="+mj-ea"/>
                <a:ea typeface="+mj-ea"/>
                <a:cs typeface="新細明體" pitchFamily="18" charset="-120"/>
              </a:rPr>
              <a:t>日（二）</a:t>
            </a:r>
            <a:r>
              <a:rPr lang="zh-TW" altLang="en-US" sz="1800" dirty="0">
                <a:solidFill>
                  <a:schemeClr val="tx1"/>
                </a:solidFill>
                <a:latin typeface="+mj-ea"/>
                <a:ea typeface="+mj-ea"/>
                <a:cs typeface="新細明體" pitchFamily="18" charset="-120"/>
              </a:rPr>
              <a:t>公布通過鑑定名單</a:t>
            </a:r>
          </a:p>
          <a:p>
            <a:pPr algn="ctr" eaLnBrk="1" hangingPunct="1">
              <a:defRPr/>
            </a:pPr>
            <a:r>
              <a:rPr lang="zh-TW" altLang="en-US" sz="1600" dirty="0">
                <a:solidFill>
                  <a:schemeClr val="tx1"/>
                </a:solidFill>
                <a:latin typeface="+mj-ea"/>
                <a:ea typeface="+mj-ea"/>
                <a:cs typeface="新細明體" pitchFamily="18" charset="-120"/>
              </a:rPr>
              <a:t>通過鑑定學生於本市公立國民中學普通班就讀者，於新生報到時至</a:t>
            </a:r>
            <a:r>
              <a:rPr lang="en-US" altLang="zh-TW" sz="1600" dirty="0">
                <a:solidFill>
                  <a:schemeClr val="tx1"/>
                </a:solidFill>
                <a:latin typeface="+mj-ea"/>
                <a:ea typeface="+mj-ea"/>
                <a:cs typeface="新細明體" pitchFamily="18" charset="-120"/>
              </a:rPr>
              <a:t>110</a:t>
            </a:r>
            <a:r>
              <a:rPr lang="zh-TW" altLang="en-US" sz="1600" dirty="0">
                <a:solidFill>
                  <a:schemeClr val="tx1"/>
                </a:solidFill>
                <a:latin typeface="+mj-ea"/>
                <a:ea typeface="+mj-ea"/>
                <a:cs typeface="新細明體" pitchFamily="18" charset="-120"/>
              </a:rPr>
              <a:t>年</a:t>
            </a:r>
            <a:r>
              <a:rPr lang="en-US" altLang="zh-TW" sz="1600" dirty="0">
                <a:solidFill>
                  <a:schemeClr val="tx1"/>
                </a:solidFill>
                <a:latin typeface="+mj-ea"/>
                <a:ea typeface="+mj-ea"/>
                <a:cs typeface="新細明體" pitchFamily="18" charset="-120"/>
              </a:rPr>
              <a:t>4</a:t>
            </a:r>
            <a:r>
              <a:rPr lang="zh-TW" altLang="en-US" sz="1600" dirty="0">
                <a:solidFill>
                  <a:schemeClr val="tx1"/>
                </a:solidFill>
                <a:latin typeface="+mj-ea"/>
                <a:ea typeface="+mj-ea"/>
                <a:cs typeface="新細明體" pitchFamily="18" charset="-120"/>
              </a:rPr>
              <a:t>月</a:t>
            </a:r>
            <a:r>
              <a:rPr lang="en-US" altLang="zh-TW" sz="1600" dirty="0">
                <a:solidFill>
                  <a:schemeClr val="tx1"/>
                </a:solidFill>
                <a:latin typeface="+mj-ea"/>
                <a:ea typeface="+mj-ea"/>
                <a:cs typeface="新細明體" pitchFamily="18" charset="-120"/>
              </a:rPr>
              <a:t>30</a:t>
            </a:r>
            <a:r>
              <a:rPr lang="zh-TW" altLang="en-US" sz="1600" dirty="0">
                <a:solidFill>
                  <a:schemeClr val="tx1"/>
                </a:solidFill>
                <a:latin typeface="+mj-ea"/>
                <a:ea typeface="+mj-ea"/>
                <a:cs typeface="新細明體" pitchFamily="18" charset="-120"/>
              </a:rPr>
              <a:t>日</a:t>
            </a:r>
            <a:r>
              <a:rPr lang="en-US" altLang="zh-TW" sz="1600" dirty="0">
                <a:solidFill>
                  <a:schemeClr val="tx1"/>
                </a:solidFill>
                <a:latin typeface="+mj-ea"/>
                <a:ea typeface="+mj-ea"/>
                <a:cs typeface="新細明體" pitchFamily="18" charset="-120"/>
              </a:rPr>
              <a:t>(</a:t>
            </a:r>
            <a:r>
              <a:rPr lang="zh-TW" altLang="en-US" sz="1600" dirty="0">
                <a:solidFill>
                  <a:schemeClr val="tx1"/>
                </a:solidFill>
                <a:latin typeface="+mj-ea"/>
                <a:ea typeface="+mj-ea"/>
                <a:cs typeface="新細明體" pitchFamily="18" charset="-120"/>
              </a:rPr>
              <a:t>五</a:t>
            </a:r>
            <a:r>
              <a:rPr lang="en-US" altLang="zh-TW" sz="1600" dirty="0">
                <a:solidFill>
                  <a:schemeClr val="tx1"/>
                </a:solidFill>
                <a:latin typeface="+mj-ea"/>
                <a:ea typeface="+mj-ea"/>
                <a:cs typeface="新細明體" pitchFamily="18" charset="-120"/>
              </a:rPr>
              <a:t>)</a:t>
            </a:r>
            <a:r>
              <a:rPr lang="zh-TW" altLang="en-US" sz="1600" dirty="0">
                <a:solidFill>
                  <a:schemeClr val="tx1"/>
                </a:solidFill>
                <a:latin typeface="+mj-ea"/>
                <a:ea typeface="+mj-ea"/>
                <a:cs typeface="新細明體" pitchFamily="18" charset="-120"/>
              </a:rPr>
              <a:t>前繳驗鑑定結果通知單正本予就讀國中，</a:t>
            </a:r>
            <a:endParaRPr lang="en-US" altLang="zh-TW" sz="1600" dirty="0">
              <a:solidFill>
                <a:schemeClr val="tx1"/>
              </a:solidFill>
              <a:latin typeface="+mj-ea"/>
              <a:ea typeface="+mj-ea"/>
              <a:cs typeface="新細明體" pitchFamily="18" charset="-120"/>
            </a:endParaRPr>
          </a:p>
          <a:p>
            <a:pPr algn="ctr" eaLnBrk="1" hangingPunct="1">
              <a:defRPr/>
            </a:pPr>
            <a:r>
              <a:rPr lang="zh-TW" altLang="en-US" sz="1600" dirty="0">
                <a:solidFill>
                  <a:schemeClr val="tx1"/>
                </a:solidFill>
                <a:latin typeface="+mj-ea"/>
                <a:ea typeface="+mj-ea"/>
                <a:cs typeface="新細明體" pitchFamily="18" charset="-120"/>
              </a:rPr>
              <a:t>由學校依既有之資源給予創造能力資優資源班或桃園市政府教育局</a:t>
            </a:r>
            <a:r>
              <a:rPr lang="zh-TW" altLang="en-US" sz="1600" dirty="0">
                <a:solidFill>
                  <a:srgbClr val="000000"/>
                </a:solidFill>
                <a:latin typeface="+mj-ea"/>
                <a:ea typeface="+mj-ea"/>
                <a:cs typeface="新細明體" pitchFamily="18" charset="-120"/>
              </a:rPr>
              <a:t>核定之區域性創造能力資優教育方案等之特殊教育服務。</a:t>
            </a:r>
            <a:endParaRPr lang="zh-TW" altLang="en-US" sz="1600" dirty="0">
              <a:solidFill>
                <a:schemeClr val="tx1"/>
              </a:solidFill>
              <a:latin typeface="+mj-ea"/>
              <a:ea typeface="+mj-ea"/>
              <a:cs typeface="新細明體" pitchFamily="18" charset="-120"/>
            </a:endParaRPr>
          </a:p>
        </p:txBody>
      </p:sp>
      <p:sp>
        <p:nvSpPr>
          <p:cNvPr id="9" name="Line 9"/>
          <p:cNvSpPr>
            <a:spLocks noChangeShapeType="1"/>
          </p:cNvSpPr>
          <p:nvPr/>
        </p:nvSpPr>
        <p:spPr bwMode="auto">
          <a:xfrm>
            <a:off x="4062413" y="5372757"/>
            <a:ext cx="0" cy="514833"/>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399"/>
          </a:p>
        </p:txBody>
      </p:sp>
      <p:sp>
        <p:nvSpPr>
          <p:cNvPr id="10" name="Text Box 10"/>
          <p:cNvSpPr txBox="1">
            <a:spLocks noChangeArrowheads="1"/>
          </p:cNvSpPr>
          <p:nvPr/>
        </p:nvSpPr>
        <p:spPr bwMode="auto">
          <a:xfrm>
            <a:off x="1648796" y="3290753"/>
            <a:ext cx="780847" cy="360268"/>
          </a:xfrm>
          <a:prstGeom prst="rect">
            <a:avLst/>
          </a:prstGeom>
          <a:solidFill>
            <a:schemeClr val="bg1"/>
          </a:solidFill>
          <a:ln>
            <a:headEnd/>
            <a:tailEnd/>
          </a:ln>
        </p:spPr>
        <p:style>
          <a:lnRef idx="1">
            <a:schemeClr val="accent5"/>
          </a:lnRef>
          <a:fillRef idx="2">
            <a:schemeClr val="accent5"/>
          </a:fillRef>
          <a:effectRef idx="1">
            <a:schemeClr val="accent5"/>
          </a:effectRef>
          <a:fontRef idx="minor">
            <a:schemeClr val="dk1"/>
          </a:fontRef>
        </p:style>
        <p:txBody>
          <a:bodyPr lIns="53986" tIns="10797" rIns="53986" bIns="10797"/>
          <a:lstStyle/>
          <a:p>
            <a:pPr algn="ctr" eaLnBrk="1" hangingPunct="1">
              <a:defRPr/>
            </a:pPr>
            <a:r>
              <a:rPr lang="zh-TW" altLang="en-US" sz="2000" b="1" dirty="0">
                <a:solidFill>
                  <a:schemeClr val="tx1"/>
                </a:solidFill>
                <a:ea typeface="標楷體" pitchFamily="65" charset="-120"/>
                <a:cs typeface="新細明體" pitchFamily="18" charset="-120"/>
              </a:rPr>
              <a:t>通過</a:t>
            </a:r>
            <a:endParaRPr lang="zh-TW" altLang="en-US" sz="2000" dirty="0">
              <a:solidFill>
                <a:schemeClr val="tx1"/>
              </a:solidFill>
              <a:latin typeface="Arial" charset="0"/>
              <a:ea typeface="標楷體" pitchFamily="65" charset="-120"/>
              <a:cs typeface="新細明體" pitchFamily="18" charset="-120"/>
            </a:endParaRPr>
          </a:p>
        </p:txBody>
      </p:sp>
      <p:sp>
        <p:nvSpPr>
          <p:cNvPr id="11" name="Line 12"/>
          <p:cNvSpPr>
            <a:spLocks noChangeShapeType="1"/>
          </p:cNvSpPr>
          <p:nvPr/>
        </p:nvSpPr>
        <p:spPr bwMode="auto">
          <a:xfrm flipH="1">
            <a:off x="7890049" y="1771912"/>
            <a:ext cx="0" cy="185168"/>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399"/>
          </a:p>
        </p:txBody>
      </p:sp>
      <p:sp>
        <p:nvSpPr>
          <p:cNvPr id="14" name="Text Box 16"/>
          <p:cNvSpPr txBox="1">
            <a:spLocks noChangeArrowheads="1"/>
          </p:cNvSpPr>
          <p:nvPr/>
        </p:nvSpPr>
        <p:spPr bwMode="auto">
          <a:xfrm>
            <a:off x="8971799" y="3180515"/>
            <a:ext cx="815742" cy="339637"/>
          </a:xfrm>
          <a:prstGeom prst="rect">
            <a:avLst/>
          </a:prstGeom>
          <a:solidFill>
            <a:schemeClr val="bg1"/>
          </a:solidFill>
          <a:ln>
            <a:headEnd/>
            <a:tailEnd/>
          </a:ln>
        </p:spPr>
        <p:style>
          <a:lnRef idx="1">
            <a:schemeClr val="accent3"/>
          </a:lnRef>
          <a:fillRef idx="2">
            <a:schemeClr val="accent3"/>
          </a:fillRef>
          <a:effectRef idx="1">
            <a:schemeClr val="accent3"/>
          </a:effectRef>
          <a:fontRef idx="minor">
            <a:schemeClr val="dk1"/>
          </a:fontRef>
        </p:style>
        <p:txBody>
          <a:bodyPr lIns="53986" tIns="10797" rIns="53986" bIns="10797"/>
          <a:lstStyle/>
          <a:p>
            <a:pPr algn="ctr" eaLnBrk="1" hangingPunct="1">
              <a:defRPr/>
            </a:pPr>
            <a:r>
              <a:rPr lang="zh-TW" altLang="en-US" sz="2399" b="1" dirty="0">
                <a:solidFill>
                  <a:schemeClr val="tx1"/>
                </a:solidFill>
                <a:ea typeface="標楷體" pitchFamily="65" charset="-120"/>
                <a:cs typeface="新細明體" pitchFamily="18" charset="-120"/>
              </a:rPr>
              <a:t>通過</a:t>
            </a:r>
            <a:endParaRPr lang="zh-TW" altLang="en-US" sz="2399" dirty="0">
              <a:solidFill>
                <a:schemeClr val="tx1"/>
              </a:solidFill>
              <a:latin typeface="Arial" charset="0"/>
              <a:ea typeface="標楷體" pitchFamily="65" charset="-120"/>
              <a:cs typeface="新細明體" pitchFamily="18" charset="-120"/>
            </a:endParaRPr>
          </a:p>
        </p:txBody>
      </p:sp>
      <p:sp>
        <p:nvSpPr>
          <p:cNvPr id="15" name="Line 17"/>
          <p:cNvSpPr>
            <a:spLocks noChangeShapeType="1"/>
          </p:cNvSpPr>
          <p:nvPr/>
        </p:nvSpPr>
        <p:spPr bwMode="auto">
          <a:xfrm>
            <a:off x="5764298" y="4136416"/>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sz="2399"/>
          </a:p>
        </p:txBody>
      </p:sp>
      <p:sp>
        <p:nvSpPr>
          <p:cNvPr id="16" name="Line 19"/>
          <p:cNvSpPr>
            <a:spLocks noChangeShapeType="1"/>
          </p:cNvSpPr>
          <p:nvPr/>
        </p:nvSpPr>
        <p:spPr bwMode="auto">
          <a:xfrm>
            <a:off x="10247775" y="2224188"/>
            <a:ext cx="0" cy="3261622"/>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399"/>
          </a:p>
        </p:txBody>
      </p:sp>
      <p:sp>
        <p:nvSpPr>
          <p:cNvPr id="17" name="Text Box 20"/>
          <p:cNvSpPr txBox="1">
            <a:spLocks noChangeArrowheads="1"/>
          </p:cNvSpPr>
          <p:nvPr/>
        </p:nvSpPr>
        <p:spPr bwMode="auto">
          <a:xfrm>
            <a:off x="9321801" y="5490149"/>
            <a:ext cx="1333153" cy="357095"/>
          </a:xfrm>
          <a:prstGeom prst="rect">
            <a:avLst/>
          </a:prstGeom>
          <a:solidFill>
            <a:schemeClr val="bg1"/>
          </a:solidFill>
          <a:ln>
            <a:headEnd/>
            <a:tailEnd/>
          </a:ln>
        </p:spPr>
        <p:style>
          <a:lnRef idx="1">
            <a:schemeClr val="accent2"/>
          </a:lnRef>
          <a:fillRef idx="2">
            <a:schemeClr val="accent2"/>
          </a:fillRef>
          <a:effectRef idx="1">
            <a:schemeClr val="accent2"/>
          </a:effectRef>
          <a:fontRef idx="minor">
            <a:schemeClr val="dk1"/>
          </a:fontRef>
        </p:style>
        <p:txBody>
          <a:bodyPr/>
          <a:lstStyle/>
          <a:p>
            <a:pPr algn="ctr" eaLnBrk="1" hangingPunct="1">
              <a:defRPr/>
            </a:pPr>
            <a:r>
              <a:rPr lang="zh-TW" altLang="en-US" sz="1800" b="1" dirty="0">
                <a:solidFill>
                  <a:schemeClr val="tx1"/>
                </a:solidFill>
                <a:latin typeface="標楷體" pitchFamily="65" charset="-120"/>
                <a:ea typeface="標楷體" pitchFamily="65" charset="-120"/>
                <a:cs typeface="新細明體" pitchFamily="18" charset="-120"/>
              </a:rPr>
              <a:t>未通過</a:t>
            </a:r>
            <a:endParaRPr lang="zh-TW" altLang="en-US" sz="1800" b="1" dirty="0">
              <a:solidFill>
                <a:schemeClr val="tx1"/>
              </a:solidFill>
              <a:latin typeface="Arial" charset="0"/>
              <a:ea typeface="標楷體" pitchFamily="65" charset="-120"/>
              <a:cs typeface="新細明體" pitchFamily="18" charset="-120"/>
            </a:endParaRPr>
          </a:p>
        </p:txBody>
      </p:sp>
      <p:sp>
        <p:nvSpPr>
          <p:cNvPr id="18" name="Text Box 23"/>
          <p:cNvSpPr txBox="1">
            <a:spLocks noChangeArrowheads="1"/>
          </p:cNvSpPr>
          <p:nvPr/>
        </p:nvSpPr>
        <p:spPr bwMode="auto">
          <a:xfrm>
            <a:off x="2500489" y="3290753"/>
            <a:ext cx="1860212" cy="360268"/>
          </a:xfrm>
          <a:prstGeom prst="rect">
            <a:avLst/>
          </a:prstGeom>
          <a:solidFill>
            <a:schemeClr val="bg1"/>
          </a:solidFill>
          <a:ln>
            <a:headEnd/>
            <a:tailEnd/>
          </a:ln>
        </p:spPr>
        <p:style>
          <a:lnRef idx="1">
            <a:schemeClr val="accent3"/>
          </a:lnRef>
          <a:fillRef idx="2">
            <a:schemeClr val="accent3"/>
          </a:fillRef>
          <a:effectRef idx="1">
            <a:schemeClr val="accent3"/>
          </a:effectRef>
          <a:fontRef idx="minor">
            <a:schemeClr val="dk1"/>
          </a:fontRef>
        </p:style>
        <p:txBody>
          <a:bodyPr anchor="ctr"/>
          <a:lstStyle/>
          <a:p>
            <a:pPr eaLnBrk="1" hangingPunct="1">
              <a:defRPr/>
            </a:pPr>
            <a:r>
              <a:rPr lang="zh-TW" altLang="en-US" sz="1800" b="1" dirty="0">
                <a:solidFill>
                  <a:schemeClr val="tx1"/>
                </a:solidFill>
                <a:latin typeface="標楷體" pitchFamily="65" charset="-120"/>
                <a:ea typeface="標楷體" pitchFamily="65" charset="-120"/>
                <a:cs typeface="新細明體" pitchFamily="18" charset="-120"/>
              </a:rPr>
              <a:t>需經進一步評估</a:t>
            </a:r>
            <a:endParaRPr lang="zh-TW" altLang="en-US" sz="1800" dirty="0">
              <a:solidFill>
                <a:schemeClr val="tx1"/>
              </a:solidFill>
              <a:latin typeface="Arial" charset="0"/>
              <a:ea typeface="標楷體" pitchFamily="65" charset="-120"/>
              <a:cs typeface="新細明體" pitchFamily="18" charset="-120"/>
            </a:endParaRPr>
          </a:p>
        </p:txBody>
      </p:sp>
      <p:sp>
        <p:nvSpPr>
          <p:cNvPr id="19" name="Text Box 24"/>
          <p:cNvSpPr txBox="1">
            <a:spLocks noChangeArrowheads="1"/>
          </p:cNvSpPr>
          <p:nvPr/>
        </p:nvSpPr>
        <p:spPr bwMode="auto">
          <a:xfrm>
            <a:off x="157584" y="2436223"/>
            <a:ext cx="5358003" cy="395185"/>
          </a:xfrm>
          <a:prstGeom prst="rect">
            <a:avLst/>
          </a:prstGeom>
          <a:solidFill>
            <a:schemeClr val="accent2">
              <a:lumMod val="40000"/>
              <a:lumOff val="60000"/>
            </a:schemeClr>
          </a:solidFill>
          <a:ln>
            <a:headEnd/>
            <a:tailEnd/>
          </a:ln>
        </p:spPr>
        <p:style>
          <a:lnRef idx="1">
            <a:schemeClr val="accent5"/>
          </a:lnRef>
          <a:fillRef idx="2">
            <a:schemeClr val="accent5"/>
          </a:fillRef>
          <a:effectRef idx="1">
            <a:schemeClr val="accent5"/>
          </a:effectRef>
          <a:fontRef idx="minor">
            <a:schemeClr val="dk1"/>
          </a:fontRef>
        </p:style>
        <p:txBody>
          <a:bodyPr lIns="71981" tIns="10797" rIns="71981" bIns="10797" anchor="ctr"/>
          <a:lstStyle/>
          <a:p>
            <a:pPr algn="ctr" eaLnBrk="1" hangingPunct="1">
              <a:lnSpc>
                <a:spcPct val="144000"/>
              </a:lnSpc>
              <a:defRPr/>
            </a:pPr>
            <a:r>
              <a:rPr lang="zh-TW" altLang="en-US" sz="1600" dirty="0">
                <a:solidFill>
                  <a:schemeClr val="tx1"/>
                </a:solidFill>
                <a:latin typeface="+mj-ea"/>
                <a:ea typeface="+mj-ea"/>
                <a:cs typeface="新細明體" pitchFamily="18" charset="-120"/>
              </a:rPr>
              <a:t>公告</a:t>
            </a:r>
            <a:r>
              <a:rPr lang="en-US" altLang="zh-TW" sz="1600" dirty="0">
                <a:solidFill>
                  <a:schemeClr val="tx1"/>
                </a:solidFill>
                <a:latin typeface="+mj-ea"/>
                <a:ea typeface="+mj-ea"/>
                <a:cs typeface="新細明體" pitchFamily="18" charset="-120"/>
              </a:rPr>
              <a:t>【</a:t>
            </a:r>
            <a:r>
              <a:rPr lang="zh-TW" altLang="en-US" sz="1600" dirty="0">
                <a:solidFill>
                  <a:schemeClr val="tx1"/>
                </a:solidFill>
                <a:latin typeface="+mj-ea"/>
                <a:ea typeface="+mj-ea"/>
                <a:cs typeface="新細明體" pitchFamily="18" charset="-120"/>
              </a:rPr>
              <a:t>管道一</a:t>
            </a:r>
            <a:r>
              <a:rPr lang="en-US" altLang="zh-TW" sz="1600" dirty="0">
                <a:solidFill>
                  <a:schemeClr val="tx1"/>
                </a:solidFill>
                <a:latin typeface="+mj-ea"/>
                <a:ea typeface="+mj-ea"/>
                <a:cs typeface="新細明體" pitchFamily="18" charset="-120"/>
              </a:rPr>
              <a:t>】</a:t>
            </a:r>
            <a:r>
              <a:rPr lang="zh-TW" altLang="en-US" sz="1600" dirty="0">
                <a:solidFill>
                  <a:schemeClr val="tx1"/>
                </a:solidFill>
                <a:latin typeface="+mj-ea"/>
                <a:ea typeface="+mj-ea"/>
                <a:cs typeface="新細明體" pitchFamily="18" charset="-120"/>
              </a:rPr>
              <a:t>審查結果日期</a:t>
            </a:r>
            <a:r>
              <a:rPr lang="zh-TW" altLang="en-US" sz="1600" b="1" dirty="0">
                <a:solidFill>
                  <a:schemeClr val="tx1"/>
                </a:solidFill>
                <a:latin typeface="+mj-ea"/>
                <a:ea typeface="+mj-ea"/>
                <a:cs typeface="新細明體" pitchFamily="18" charset="-120"/>
              </a:rPr>
              <a:t>：</a:t>
            </a:r>
            <a:r>
              <a:rPr lang="en-US" altLang="zh-TW" sz="1600" b="1" dirty="0">
                <a:solidFill>
                  <a:srgbClr val="FF0000"/>
                </a:solidFill>
                <a:latin typeface="+mj-ea"/>
                <a:ea typeface="+mj-ea"/>
                <a:cs typeface="新細明體" pitchFamily="18" charset="-120"/>
              </a:rPr>
              <a:t>110</a:t>
            </a:r>
            <a:r>
              <a:rPr lang="zh-TW" altLang="en-US" sz="1600" b="1" dirty="0">
                <a:solidFill>
                  <a:srgbClr val="FF0000"/>
                </a:solidFill>
                <a:latin typeface="+mj-ea"/>
                <a:ea typeface="+mj-ea"/>
                <a:cs typeface="新細明體" pitchFamily="18" charset="-120"/>
              </a:rPr>
              <a:t>年</a:t>
            </a:r>
            <a:r>
              <a:rPr lang="en-US" altLang="zh-TW" sz="1600" b="1" dirty="0">
                <a:solidFill>
                  <a:srgbClr val="FF0000"/>
                </a:solidFill>
                <a:latin typeface="+mj-ea"/>
                <a:ea typeface="+mj-ea"/>
                <a:cs typeface="新細明體" pitchFamily="18" charset="-120"/>
              </a:rPr>
              <a:t>2</a:t>
            </a:r>
            <a:r>
              <a:rPr lang="zh-TW" altLang="en-US" sz="1600" b="1" dirty="0">
                <a:solidFill>
                  <a:srgbClr val="FF0000"/>
                </a:solidFill>
                <a:latin typeface="+mj-ea"/>
                <a:ea typeface="+mj-ea"/>
                <a:cs typeface="新細明體" pitchFamily="18" charset="-120"/>
              </a:rPr>
              <a:t>月</a:t>
            </a:r>
            <a:r>
              <a:rPr lang="en-US" altLang="zh-TW" sz="1600" b="1" dirty="0">
                <a:solidFill>
                  <a:srgbClr val="FF0000"/>
                </a:solidFill>
                <a:latin typeface="+mj-ea"/>
                <a:ea typeface="+mj-ea"/>
                <a:cs typeface="新細明體" pitchFamily="18" charset="-120"/>
              </a:rPr>
              <a:t>26</a:t>
            </a:r>
            <a:r>
              <a:rPr lang="zh-TW" altLang="en-US" sz="1600" b="1" dirty="0">
                <a:solidFill>
                  <a:srgbClr val="FF0000"/>
                </a:solidFill>
                <a:latin typeface="+mj-ea"/>
                <a:ea typeface="+mj-ea"/>
                <a:cs typeface="新細明體" pitchFamily="18" charset="-120"/>
              </a:rPr>
              <a:t>日</a:t>
            </a:r>
            <a:r>
              <a:rPr lang="en-US" altLang="zh-TW" sz="1600" b="1" dirty="0">
                <a:solidFill>
                  <a:srgbClr val="FF0000"/>
                </a:solidFill>
                <a:latin typeface="+mj-ea"/>
                <a:ea typeface="+mj-ea"/>
                <a:cs typeface="新細明體" pitchFamily="18" charset="-120"/>
              </a:rPr>
              <a:t>(</a:t>
            </a:r>
            <a:r>
              <a:rPr lang="zh-TW" altLang="en-US" sz="1600" b="1" dirty="0">
                <a:solidFill>
                  <a:srgbClr val="FF0000"/>
                </a:solidFill>
                <a:latin typeface="+mj-ea"/>
                <a:ea typeface="+mj-ea"/>
                <a:cs typeface="新細明體" pitchFamily="18" charset="-120"/>
              </a:rPr>
              <a:t>一</a:t>
            </a:r>
            <a:r>
              <a:rPr lang="en-US" altLang="zh-TW" sz="1600" b="1" dirty="0">
                <a:solidFill>
                  <a:srgbClr val="FF0000"/>
                </a:solidFill>
                <a:latin typeface="+mj-ea"/>
                <a:ea typeface="+mj-ea"/>
                <a:cs typeface="新細明體" pitchFamily="18" charset="-120"/>
              </a:rPr>
              <a:t>) </a:t>
            </a:r>
            <a:endParaRPr lang="zh-TW" altLang="zh-TW" sz="1600" b="1" dirty="0">
              <a:solidFill>
                <a:srgbClr val="FF0000"/>
              </a:solidFill>
              <a:latin typeface="+mj-ea"/>
              <a:ea typeface="+mj-ea"/>
              <a:cs typeface="新細明體" pitchFamily="18" charset="-120"/>
            </a:endParaRPr>
          </a:p>
        </p:txBody>
      </p:sp>
      <p:sp>
        <p:nvSpPr>
          <p:cNvPr id="20" name="Text Box 25"/>
          <p:cNvSpPr txBox="1">
            <a:spLocks noChangeArrowheads="1"/>
          </p:cNvSpPr>
          <p:nvPr/>
        </p:nvSpPr>
        <p:spPr bwMode="auto">
          <a:xfrm>
            <a:off x="1548996" y="5016272"/>
            <a:ext cx="6623251" cy="322625"/>
          </a:xfrm>
          <a:prstGeom prst="rect">
            <a:avLst/>
          </a:prstGeom>
          <a:solidFill>
            <a:schemeClr val="bg1">
              <a:lumMod val="95000"/>
            </a:schemeClr>
          </a:solidFill>
          <a:ln>
            <a:headEnd/>
            <a:tailEnd/>
          </a:ln>
        </p:spPr>
        <p:style>
          <a:lnRef idx="1">
            <a:schemeClr val="accent3"/>
          </a:lnRef>
          <a:fillRef idx="2">
            <a:schemeClr val="accent3"/>
          </a:fillRef>
          <a:effectRef idx="1">
            <a:schemeClr val="accent3"/>
          </a:effectRef>
          <a:fontRef idx="minor">
            <a:schemeClr val="dk1"/>
          </a:fontRef>
        </p:style>
        <p:txBody>
          <a:bodyPr tIns="10797" bIns="10797"/>
          <a:lstStyle/>
          <a:p>
            <a:pPr algn="ctr" eaLnBrk="1" hangingPunct="1">
              <a:defRPr/>
            </a:pPr>
            <a:r>
              <a:rPr lang="zh-TW" altLang="en-US" sz="2000" dirty="0">
                <a:solidFill>
                  <a:schemeClr val="tx1"/>
                </a:solidFill>
                <a:latin typeface="+mj-ea"/>
                <a:ea typeface="+mj-ea"/>
                <a:cs typeface="新細明體" pitchFamily="18" charset="-120"/>
              </a:rPr>
              <a:t>鑑定小組綜合</a:t>
            </a:r>
            <a:r>
              <a:rPr lang="zh-TW" altLang="en-US" sz="2000" dirty="0">
                <a:solidFill>
                  <a:srgbClr val="000000"/>
                </a:solidFill>
                <a:latin typeface="+mj-ea"/>
                <a:ea typeface="+mj-ea"/>
                <a:cs typeface="新細明體" pitchFamily="18" charset="-120"/>
              </a:rPr>
              <a:t>研判</a:t>
            </a:r>
            <a:endParaRPr lang="zh-TW" altLang="en-US" dirty="0">
              <a:solidFill>
                <a:schemeClr val="tx1"/>
              </a:solidFill>
              <a:latin typeface="+mj-ea"/>
              <a:ea typeface="+mj-ea"/>
              <a:cs typeface="新細明體" pitchFamily="18" charset="-120"/>
            </a:endParaRPr>
          </a:p>
        </p:txBody>
      </p:sp>
      <p:sp>
        <p:nvSpPr>
          <p:cNvPr id="21" name="Text Box 26"/>
          <p:cNvSpPr txBox="1">
            <a:spLocks noChangeArrowheads="1"/>
          </p:cNvSpPr>
          <p:nvPr/>
        </p:nvSpPr>
        <p:spPr bwMode="auto">
          <a:xfrm>
            <a:off x="261764" y="878260"/>
            <a:ext cx="11016104" cy="367929"/>
          </a:xfrm>
          <a:prstGeom prst="rect">
            <a:avLst/>
          </a:prstGeom>
          <a:solidFill>
            <a:schemeClr val="accent5">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a:lstStyle/>
          <a:p>
            <a:pPr algn="ctr" eaLnBrk="1" hangingPunct="1">
              <a:defRPr/>
            </a:pPr>
            <a:r>
              <a:rPr lang="zh-TW" altLang="en-US" sz="1800" dirty="0">
                <a:solidFill>
                  <a:srgbClr val="000000"/>
                </a:solidFill>
                <a:latin typeface="+mj-ea"/>
                <a:ea typeface="+mj-ea"/>
                <a:cs typeface="新細明體" pitchFamily="18" charset="-120"/>
              </a:rPr>
              <a:t>本市</a:t>
            </a:r>
            <a:r>
              <a:rPr lang="zh-TW" altLang="en-US" sz="1800" dirty="0">
                <a:solidFill>
                  <a:schemeClr val="tx1"/>
                </a:solidFill>
                <a:latin typeface="+mj-ea"/>
                <a:ea typeface="+mj-ea"/>
                <a:cs typeface="新細明體" pitchFamily="18" charset="-120"/>
              </a:rPr>
              <a:t>公私立</a:t>
            </a:r>
            <a:r>
              <a:rPr lang="zh-TW" altLang="en-US" sz="1800" dirty="0">
                <a:solidFill>
                  <a:srgbClr val="000000"/>
                </a:solidFill>
                <a:latin typeface="+mj-ea"/>
                <a:ea typeface="+mj-ea"/>
                <a:cs typeface="新細明體" pitchFamily="18" charset="-120"/>
              </a:rPr>
              <a:t>國民小學六年級學生，經專家學者、指導教師或學生家長推薦具有創造能力資賦優異特質之學生</a:t>
            </a:r>
            <a:endParaRPr lang="zh-TW" altLang="en-US" sz="1800" dirty="0">
              <a:solidFill>
                <a:schemeClr val="tx1"/>
              </a:solidFill>
              <a:latin typeface="+mj-ea"/>
              <a:ea typeface="+mj-ea"/>
              <a:cs typeface="新細明體" pitchFamily="18" charset="-120"/>
            </a:endParaRPr>
          </a:p>
        </p:txBody>
      </p:sp>
      <p:sp>
        <p:nvSpPr>
          <p:cNvPr id="22" name="Text Box 28"/>
          <p:cNvSpPr txBox="1">
            <a:spLocks noChangeArrowheads="1"/>
          </p:cNvSpPr>
          <p:nvPr/>
        </p:nvSpPr>
        <p:spPr bwMode="auto">
          <a:xfrm>
            <a:off x="1642635" y="1386194"/>
            <a:ext cx="8784523" cy="404797"/>
          </a:xfrm>
          <a:prstGeom prst="rect">
            <a:avLst/>
          </a:prstGeom>
          <a:solidFill>
            <a:schemeClr val="accent4">
              <a:lumMod val="20000"/>
              <a:lumOff val="80000"/>
            </a:schemeClr>
          </a:solidFill>
          <a:ln>
            <a:headEnd/>
            <a:tailEnd/>
          </a:ln>
        </p:spPr>
        <p:style>
          <a:lnRef idx="1">
            <a:schemeClr val="accent3"/>
          </a:lnRef>
          <a:fillRef idx="2">
            <a:schemeClr val="accent3"/>
          </a:fillRef>
          <a:effectRef idx="1">
            <a:schemeClr val="accent3"/>
          </a:effectRef>
          <a:fontRef idx="minor">
            <a:schemeClr val="dk1"/>
          </a:fontRef>
        </p:style>
        <p:txBody>
          <a:bodyPr lIns="35991" tIns="10797" rIns="35991" bIns="10797"/>
          <a:lstStyle/>
          <a:p>
            <a:pPr algn="ctr">
              <a:lnSpc>
                <a:spcPct val="150000"/>
              </a:lnSpc>
              <a:spcBef>
                <a:spcPts val="600"/>
              </a:spcBef>
              <a:defRPr/>
            </a:pPr>
            <a:r>
              <a:rPr lang="zh-TW" altLang="en-US" sz="1600" dirty="0">
                <a:solidFill>
                  <a:schemeClr val="tx1"/>
                </a:solidFill>
                <a:latin typeface="+mj-ea"/>
                <a:ea typeface="+mj-ea"/>
                <a:cs typeface="新細明體" pitchFamily="18" charset="-120"/>
              </a:rPr>
              <a:t>報名時間：</a:t>
            </a:r>
            <a:r>
              <a:rPr lang="en-US" altLang="zh-TW" sz="1600" b="1" dirty="0">
                <a:solidFill>
                  <a:srgbClr val="FF0000"/>
                </a:solidFill>
                <a:latin typeface="+mj-ea"/>
                <a:ea typeface="+mj-ea"/>
                <a:cs typeface="新細明體" pitchFamily="18" charset="-120"/>
              </a:rPr>
              <a:t>110</a:t>
            </a:r>
            <a:r>
              <a:rPr lang="zh-TW" altLang="en-US" sz="1600" b="1" dirty="0">
                <a:solidFill>
                  <a:srgbClr val="FF0000"/>
                </a:solidFill>
                <a:latin typeface="+mj-ea"/>
                <a:ea typeface="+mj-ea"/>
                <a:cs typeface="新細明體" pitchFamily="18" charset="-120"/>
              </a:rPr>
              <a:t>年</a:t>
            </a:r>
            <a:r>
              <a:rPr lang="en-US" altLang="zh-TW" sz="1600" b="1" dirty="0">
                <a:solidFill>
                  <a:srgbClr val="FF0000"/>
                </a:solidFill>
                <a:latin typeface="+mj-ea"/>
                <a:ea typeface="+mj-ea"/>
                <a:cs typeface="新細明體" pitchFamily="18" charset="-120"/>
              </a:rPr>
              <a:t>2</a:t>
            </a:r>
            <a:r>
              <a:rPr lang="zh-TW" altLang="en-US" sz="1600" b="1" dirty="0">
                <a:solidFill>
                  <a:srgbClr val="FF0000"/>
                </a:solidFill>
                <a:latin typeface="+mj-ea"/>
                <a:ea typeface="+mj-ea"/>
                <a:cs typeface="新細明體" pitchFamily="18" charset="-120"/>
              </a:rPr>
              <a:t>月</a:t>
            </a:r>
            <a:r>
              <a:rPr lang="en-US" altLang="zh-TW" sz="1600" b="1" dirty="0">
                <a:solidFill>
                  <a:srgbClr val="FF0000"/>
                </a:solidFill>
                <a:latin typeface="+mj-ea"/>
                <a:ea typeface="+mj-ea"/>
                <a:cs typeface="新細明體" pitchFamily="18" charset="-120"/>
              </a:rPr>
              <a:t>19</a:t>
            </a:r>
            <a:r>
              <a:rPr lang="zh-TW" altLang="en-US" sz="1600" b="1" dirty="0">
                <a:solidFill>
                  <a:srgbClr val="FF0000"/>
                </a:solidFill>
                <a:latin typeface="+mj-ea"/>
                <a:ea typeface="+mj-ea"/>
                <a:cs typeface="新細明體" pitchFamily="18" charset="-120"/>
              </a:rPr>
              <a:t>日</a:t>
            </a:r>
            <a:r>
              <a:rPr lang="en-US" altLang="zh-TW" sz="1600" b="1" dirty="0">
                <a:solidFill>
                  <a:srgbClr val="FF0000"/>
                </a:solidFill>
                <a:latin typeface="+mj-ea"/>
                <a:ea typeface="+mj-ea"/>
                <a:cs typeface="新細明體" pitchFamily="18" charset="-120"/>
              </a:rPr>
              <a:t>(</a:t>
            </a:r>
            <a:r>
              <a:rPr lang="zh-TW" altLang="en-US" sz="1600" b="1" dirty="0">
                <a:solidFill>
                  <a:srgbClr val="FF0000"/>
                </a:solidFill>
                <a:latin typeface="+mj-ea"/>
                <a:ea typeface="+mj-ea"/>
                <a:cs typeface="新細明體" pitchFamily="18" charset="-120"/>
              </a:rPr>
              <a:t>五</a:t>
            </a:r>
            <a:r>
              <a:rPr lang="en-US" altLang="zh-TW" sz="1600" b="1" dirty="0">
                <a:solidFill>
                  <a:srgbClr val="FF0000"/>
                </a:solidFill>
                <a:latin typeface="+mj-ea"/>
                <a:ea typeface="+mj-ea"/>
                <a:cs typeface="新細明體" pitchFamily="18" charset="-120"/>
              </a:rPr>
              <a:t>)~2</a:t>
            </a:r>
            <a:r>
              <a:rPr lang="zh-TW" altLang="en-US" sz="1600" b="1" dirty="0">
                <a:solidFill>
                  <a:srgbClr val="FF0000"/>
                </a:solidFill>
                <a:latin typeface="+mj-ea"/>
                <a:ea typeface="+mj-ea"/>
                <a:cs typeface="新細明體" pitchFamily="18" charset="-120"/>
              </a:rPr>
              <a:t>月</a:t>
            </a:r>
            <a:r>
              <a:rPr lang="en-US" altLang="zh-TW" sz="1600" b="1" dirty="0">
                <a:solidFill>
                  <a:srgbClr val="FF0000"/>
                </a:solidFill>
                <a:latin typeface="+mj-ea"/>
                <a:ea typeface="+mj-ea"/>
                <a:cs typeface="新細明體" pitchFamily="18" charset="-120"/>
              </a:rPr>
              <a:t>20</a:t>
            </a:r>
            <a:r>
              <a:rPr lang="zh-TW" altLang="en-US" sz="1600" b="1" dirty="0">
                <a:solidFill>
                  <a:srgbClr val="FF0000"/>
                </a:solidFill>
                <a:latin typeface="+mj-ea"/>
                <a:ea typeface="+mj-ea"/>
                <a:cs typeface="新細明體" pitchFamily="18" charset="-120"/>
              </a:rPr>
              <a:t>日</a:t>
            </a:r>
            <a:r>
              <a:rPr lang="en-US" altLang="zh-TW" sz="1600" b="1" dirty="0">
                <a:solidFill>
                  <a:srgbClr val="FF0000"/>
                </a:solidFill>
                <a:latin typeface="+mj-ea"/>
                <a:ea typeface="+mj-ea"/>
                <a:cs typeface="新細明體" pitchFamily="18" charset="-120"/>
              </a:rPr>
              <a:t>(</a:t>
            </a:r>
            <a:r>
              <a:rPr lang="zh-TW" altLang="en-US" sz="1600" b="1" dirty="0">
                <a:solidFill>
                  <a:srgbClr val="FF0000"/>
                </a:solidFill>
                <a:latin typeface="+mj-ea"/>
                <a:ea typeface="+mj-ea"/>
                <a:cs typeface="新細明體" pitchFamily="18" charset="-120"/>
              </a:rPr>
              <a:t>六</a:t>
            </a:r>
            <a:r>
              <a:rPr lang="en-US" altLang="zh-TW" sz="1600" b="1" dirty="0">
                <a:solidFill>
                  <a:srgbClr val="FF0000"/>
                </a:solidFill>
                <a:latin typeface="+mj-ea"/>
                <a:ea typeface="+mj-ea"/>
                <a:cs typeface="新細明體" pitchFamily="18" charset="-120"/>
              </a:rPr>
              <a:t>)</a:t>
            </a:r>
            <a:r>
              <a:rPr lang="zh-TW" altLang="en-US" sz="1600" b="1" dirty="0">
                <a:solidFill>
                  <a:schemeClr val="tx1"/>
                </a:solidFill>
                <a:latin typeface="+mj-ea"/>
                <a:ea typeface="+mj-ea"/>
                <a:cs typeface="新細明體" pitchFamily="18" charset="-120"/>
              </a:rPr>
              <a:t>，</a:t>
            </a:r>
            <a:r>
              <a:rPr lang="zh-TW" altLang="en-US" sz="1600" dirty="0">
                <a:solidFill>
                  <a:srgbClr val="000000"/>
                </a:solidFill>
                <a:latin typeface="+mj-ea"/>
                <a:ea typeface="+mj-ea"/>
                <a:cs typeface="新細明體" pitchFamily="18" charset="-120"/>
              </a:rPr>
              <a:t>報名地點：經國國中輔導室</a:t>
            </a:r>
            <a:endParaRPr lang="zh-TW" altLang="en-US" sz="1600" dirty="0">
              <a:solidFill>
                <a:schemeClr val="tx1"/>
              </a:solidFill>
              <a:latin typeface="+mj-ea"/>
              <a:ea typeface="+mj-ea"/>
              <a:cs typeface="新細明體" pitchFamily="18" charset="-120"/>
            </a:endParaRPr>
          </a:p>
        </p:txBody>
      </p:sp>
      <p:sp>
        <p:nvSpPr>
          <p:cNvPr id="23" name="Line 30"/>
          <p:cNvSpPr>
            <a:spLocks noChangeShapeType="1"/>
          </p:cNvSpPr>
          <p:nvPr/>
        </p:nvSpPr>
        <p:spPr bwMode="auto">
          <a:xfrm rot="16183290" flipV="1">
            <a:off x="6126719" y="2846343"/>
            <a:ext cx="0" cy="149499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sz="2399"/>
          </a:p>
        </p:txBody>
      </p:sp>
      <p:sp>
        <p:nvSpPr>
          <p:cNvPr id="24" name="Text Box 31"/>
          <p:cNvSpPr txBox="1">
            <a:spLocks noChangeArrowheads="1"/>
          </p:cNvSpPr>
          <p:nvPr/>
        </p:nvSpPr>
        <p:spPr bwMode="auto">
          <a:xfrm>
            <a:off x="5607315" y="1967304"/>
            <a:ext cx="6153929" cy="717824"/>
          </a:xfrm>
          <a:prstGeom prst="rect">
            <a:avLst/>
          </a:prstGeom>
          <a:solidFill>
            <a:schemeClr val="bg2">
              <a:lumMod val="90000"/>
            </a:schemeClr>
          </a:solidFill>
          <a:ln>
            <a:headEnd/>
            <a:tailEnd/>
          </a:ln>
        </p:spPr>
        <p:style>
          <a:lnRef idx="1">
            <a:schemeClr val="accent3"/>
          </a:lnRef>
          <a:fillRef idx="2">
            <a:schemeClr val="accent3"/>
          </a:fillRef>
          <a:effectRef idx="1">
            <a:schemeClr val="accent3"/>
          </a:effectRef>
          <a:fontRef idx="minor">
            <a:schemeClr val="dk1"/>
          </a:fontRef>
        </p:style>
        <p:txBody>
          <a:bodyPr tIns="71981" bIns="71981"/>
          <a:lstStyle/>
          <a:p>
            <a:pPr algn="ctr" eaLnBrk="1" hangingPunct="1">
              <a:defRPr/>
            </a:pPr>
            <a:r>
              <a:rPr lang="en-US" altLang="zh-TW" sz="1800" dirty="0">
                <a:solidFill>
                  <a:schemeClr val="tx1"/>
                </a:solidFill>
                <a:latin typeface="+mj-ea"/>
                <a:ea typeface="+mj-ea"/>
                <a:cs typeface="新細明體" pitchFamily="18" charset="-120"/>
              </a:rPr>
              <a:t>【</a:t>
            </a:r>
            <a:r>
              <a:rPr lang="zh-TW" altLang="en-US" sz="1800" dirty="0">
                <a:solidFill>
                  <a:schemeClr val="tx1"/>
                </a:solidFill>
                <a:latin typeface="+mj-ea"/>
                <a:ea typeface="+mj-ea"/>
                <a:cs typeface="新細明體" pitchFamily="18" charset="-120"/>
              </a:rPr>
              <a:t>管道二</a:t>
            </a:r>
            <a:r>
              <a:rPr lang="en-US" altLang="zh-TW" sz="1800" dirty="0">
                <a:solidFill>
                  <a:schemeClr val="tx1"/>
                </a:solidFill>
                <a:latin typeface="+mj-ea"/>
                <a:ea typeface="+mj-ea"/>
                <a:cs typeface="新細明體" pitchFamily="18" charset="-120"/>
              </a:rPr>
              <a:t>】</a:t>
            </a:r>
            <a:r>
              <a:rPr lang="zh-TW" altLang="en-US" sz="1800" u="sng" dirty="0">
                <a:solidFill>
                  <a:schemeClr val="tx1"/>
                </a:solidFill>
                <a:latin typeface="+mj-ea"/>
                <a:ea typeface="+mj-ea"/>
                <a:cs typeface="新細明體" pitchFamily="18" charset="-120"/>
              </a:rPr>
              <a:t>初選</a:t>
            </a:r>
            <a:r>
              <a:rPr lang="zh-TW" altLang="en-US" sz="1800" dirty="0">
                <a:solidFill>
                  <a:schemeClr val="tx1"/>
                </a:solidFill>
                <a:latin typeface="+mj-ea"/>
                <a:ea typeface="+mj-ea"/>
                <a:cs typeface="新細明體" pitchFamily="18" charset="-120"/>
              </a:rPr>
              <a:t>（創造能力評量</a:t>
            </a:r>
            <a:r>
              <a:rPr lang="en-US" altLang="zh-TW" sz="1800" dirty="0">
                <a:solidFill>
                  <a:srgbClr val="000000"/>
                </a:solidFill>
                <a:latin typeface="+mj-ea"/>
                <a:ea typeface="+mj-ea"/>
                <a:cs typeface="新細明體" pitchFamily="18" charset="-120"/>
              </a:rPr>
              <a:t>1</a:t>
            </a:r>
            <a:r>
              <a:rPr lang="zh-TW" altLang="en-US" sz="1800" dirty="0">
                <a:solidFill>
                  <a:schemeClr val="tx1"/>
                </a:solidFill>
                <a:latin typeface="+mj-ea"/>
                <a:ea typeface="+mj-ea"/>
                <a:cs typeface="新細明體" pitchFamily="18" charset="-120"/>
              </a:rPr>
              <a:t>）</a:t>
            </a:r>
            <a:endParaRPr lang="en-US" altLang="zh-TW" sz="1800" dirty="0">
              <a:solidFill>
                <a:schemeClr val="tx1"/>
              </a:solidFill>
              <a:latin typeface="+mj-ea"/>
              <a:ea typeface="+mj-ea"/>
              <a:cs typeface="新細明體" pitchFamily="18" charset="-120"/>
            </a:endParaRPr>
          </a:p>
          <a:p>
            <a:pPr algn="ctr" eaLnBrk="1" hangingPunct="1">
              <a:defRPr/>
            </a:pPr>
            <a:r>
              <a:rPr lang="zh-TW" altLang="en-US" sz="1800" dirty="0">
                <a:solidFill>
                  <a:schemeClr val="tx1"/>
                </a:solidFill>
                <a:latin typeface="+mj-ea"/>
                <a:ea typeface="+mj-ea"/>
                <a:cs typeface="新細明體" pitchFamily="18" charset="-120"/>
              </a:rPr>
              <a:t>初選評量日期：</a:t>
            </a:r>
            <a:r>
              <a:rPr lang="en-US" altLang="zh-TW" sz="1800" b="1" dirty="0">
                <a:solidFill>
                  <a:srgbClr val="FF0000"/>
                </a:solidFill>
                <a:latin typeface="+mj-ea"/>
                <a:ea typeface="+mj-ea"/>
                <a:cs typeface="新細明體" pitchFamily="18" charset="-120"/>
              </a:rPr>
              <a:t>3</a:t>
            </a:r>
            <a:r>
              <a:rPr lang="zh-TW" altLang="en-US" sz="1800" b="1" dirty="0">
                <a:solidFill>
                  <a:srgbClr val="FF0000"/>
                </a:solidFill>
                <a:latin typeface="+mj-ea"/>
                <a:ea typeface="+mj-ea"/>
                <a:cs typeface="新細明體" pitchFamily="18" charset="-120"/>
              </a:rPr>
              <a:t>月</a:t>
            </a:r>
            <a:r>
              <a:rPr lang="en-US" altLang="zh-TW" sz="1800" b="1" dirty="0">
                <a:solidFill>
                  <a:srgbClr val="FF0000"/>
                </a:solidFill>
                <a:latin typeface="+mj-ea"/>
                <a:ea typeface="+mj-ea"/>
                <a:cs typeface="新細明體" pitchFamily="18" charset="-120"/>
              </a:rPr>
              <a:t>7</a:t>
            </a:r>
            <a:r>
              <a:rPr lang="zh-TW" altLang="en-US" sz="1800" b="1" dirty="0">
                <a:solidFill>
                  <a:srgbClr val="FF0000"/>
                </a:solidFill>
                <a:latin typeface="+mj-ea"/>
                <a:ea typeface="+mj-ea"/>
                <a:cs typeface="新細明體" pitchFamily="18" charset="-120"/>
              </a:rPr>
              <a:t>日</a:t>
            </a:r>
            <a:r>
              <a:rPr lang="en-US" altLang="zh-TW" sz="1800" b="1" dirty="0">
                <a:solidFill>
                  <a:srgbClr val="FF0000"/>
                </a:solidFill>
                <a:latin typeface="+mj-ea"/>
                <a:ea typeface="+mj-ea"/>
                <a:cs typeface="新細明體" pitchFamily="18" charset="-120"/>
              </a:rPr>
              <a:t>(</a:t>
            </a:r>
            <a:r>
              <a:rPr lang="zh-TW" altLang="en-US" sz="1800" b="1" dirty="0">
                <a:solidFill>
                  <a:srgbClr val="FF0000"/>
                </a:solidFill>
                <a:latin typeface="+mj-ea"/>
                <a:ea typeface="+mj-ea"/>
                <a:cs typeface="新細明體" pitchFamily="18" charset="-120"/>
              </a:rPr>
              <a:t>日</a:t>
            </a:r>
            <a:r>
              <a:rPr lang="en-US" altLang="zh-TW" sz="1800" b="1" dirty="0">
                <a:solidFill>
                  <a:srgbClr val="FF0000"/>
                </a:solidFill>
                <a:latin typeface="+mj-ea"/>
                <a:ea typeface="+mj-ea"/>
                <a:cs typeface="新細明體" pitchFamily="18" charset="-120"/>
              </a:rPr>
              <a:t>)</a:t>
            </a:r>
            <a:r>
              <a:rPr lang="zh-TW" altLang="en-US" sz="1800" dirty="0">
                <a:solidFill>
                  <a:srgbClr val="FF0000"/>
                </a:solidFill>
                <a:latin typeface="+mj-ea"/>
                <a:ea typeface="+mj-ea"/>
                <a:cs typeface="新細明體" pitchFamily="18" charset="-120"/>
              </a:rPr>
              <a:t>；</a:t>
            </a:r>
            <a:r>
              <a:rPr lang="zh-TW" altLang="en-US" sz="1800" dirty="0">
                <a:solidFill>
                  <a:schemeClr val="tx1"/>
                </a:solidFill>
                <a:latin typeface="+mj-ea"/>
                <a:ea typeface="+mj-ea"/>
                <a:cs typeface="新細明體" pitchFamily="18" charset="-120"/>
              </a:rPr>
              <a:t>通過名單公告：</a:t>
            </a:r>
            <a:r>
              <a:rPr lang="en-US" altLang="zh-TW" sz="1800" b="1" dirty="0">
                <a:solidFill>
                  <a:srgbClr val="FF0000"/>
                </a:solidFill>
                <a:latin typeface="+mj-ea"/>
                <a:ea typeface="+mj-ea"/>
                <a:cs typeface="新細明體" pitchFamily="18" charset="-120"/>
              </a:rPr>
              <a:t>3</a:t>
            </a:r>
            <a:r>
              <a:rPr lang="zh-TW" altLang="en-US" sz="1800" b="1" dirty="0">
                <a:solidFill>
                  <a:srgbClr val="FF0000"/>
                </a:solidFill>
                <a:latin typeface="+mj-ea"/>
                <a:ea typeface="+mj-ea"/>
                <a:cs typeface="新細明體" pitchFamily="18" charset="-120"/>
              </a:rPr>
              <a:t>月</a:t>
            </a:r>
            <a:r>
              <a:rPr lang="en-US" altLang="zh-TW" sz="1800" b="1" dirty="0">
                <a:solidFill>
                  <a:srgbClr val="FF0000"/>
                </a:solidFill>
                <a:latin typeface="+mj-ea"/>
                <a:ea typeface="+mj-ea"/>
                <a:cs typeface="新細明體" pitchFamily="18" charset="-120"/>
              </a:rPr>
              <a:t>15</a:t>
            </a:r>
            <a:r>
              <a:rPr lang="zh-TW" altLang="en-US" sz="1800" b="1" dirty="0">
                <a:solidFill>
                  <a:srgbClr val="FF0000"/>
                </a:solidFill>
                <a:latin typeface="+mj-ea"/>
                <a:ea typeface="+mj-ea"/>
                <a:cs typeface="新細明體" pitchFamily="18" charset="-120"/>
              </a:rPr>
              <a:t>日</a:t>
            </a:r>
            <a:r>
              <a:rPr lang="en-US" altLang="zh-TW" sz="1800" b="1" dirty="0">
                <a:solidFill>
                  <a:srgbClr val="FF0000"/>
                </a:solidFill>
                <a:latin typeface="+mj-ea"/>
                <a:ea typeface="+mj-ea"/>
                <a:cs typeface="新細明體" pitchFamily="18" charset="-120"/>
              </a:rPr>
              <a:t>(</a:t>
            </a:r>
            <a:r>
              <a:rPr lang="zh-TW" altLang="en-US" sz="1800" b="1" dirty="0">
                <a:solidFill>
                  <a:srgbClr val="FF0000"/>
                </a:solidFill>
                <a:latin typeface="+mj-ea"/>
                <a:ea typeface="+mj-ea"/>
                <a:cs typeface="新細明體" pitchFamily="18" charset="-120"/>
              </a:rPr>
              <a:t>一</a:t>
            </a:r>
            <a:r>
              <a:rPr lang="en-US" altLang="zh-TW" sz="1800" b="1" dirty="0">
                <a:solidFill>
                  <a:srgbClr val="FF0000"/>
                </a:solidFill>
                <a:latin typeface="+mj-ea"/>
                <a:ea typeface="+mj-ea"/>
                <a:cs typeface="新細明體" pitchFamily="18" charset="-120"/>
              </a:rPr>
              <a:t>)</a:t>
            </a:r>
            <a:endParaRPr lang="zh-TW" altLang="en-US" sz="1800" b="1" dirty="0">
              <a:solidFill>
                <a:srgbClr val="FF0000"/>
              </a:solidFill>
              <a:latin typeface="+mj-ea"/>
              <a:ea typeface="+mj-ea"/>
              <a:cs typeface="新細明體" pitchFamily="18" charset="-120"/>
            </a:endParaRPr>
          </a:p>
        </p:txBody>
      </p:sp>
      <p:sp>
        <p:nvSpPr>
          <p:cNvPr id="25" name="Text Box 32"/>
          <p:cNvSpPr txBox="1">
            <a:spLocks noChangeArrowheads="1"/>
          </p:cNvSpPr>
          <p:nvPr/>
        </p:nvSpPr>
        <p:spPr bwMode="auto">
          <a:xfrm>
            <a:off x="2620559" y="4140829"/>
            <a:ext cx="7166982" cy="642771"/>
          </a:xfrm>
          <a:prstGeom prst="rect">
            <a:avLst/>
          </a:prstGeom>
          <a:solidFill>
            <a:schemeClr val="accent6">
              <a:lumMod val="60000"/>
              <a:lumOff val="40000"/>
            </a:schemeClr>
          </a:solidFill>
          <a:ln>
            <a:headEnd/>
            <a:tailEnd/>
          </a:ln>
        </p:spPr>
        <p:style>
          <a:lnRef idx="1">
            <a:schemeClr val="accent3"/>
          </a:lnRef>
          <a:fillRef idx="2">
            <a:schemeClr val="accent3"/>
          </a:fillRef>
          <a:effectRef idx="1">
            <a:schemeClr val="accent3"/>
          </a:effectRef>
          <a:fontRef idx="minor">
            <a:schemeClr val="dk1"/>
          </a:fontRef>
        </p:style>
        <p:txBody>
          <a:bodyPr lIns="53986" tIns="46788" rIns="53986" bIns="10797"/>
          <a:lstStyle/>
          <a:p>
            <a:pPr algn="ctr" eaLnBrk="1" hangingPunct="1">
              <a:defRPr/>
            </a:pPr>
            <a:r>
              <a:rPr lang="en-US" altLang="zh-TW" sz="1600" dirty="0">
                <a:solidFill>
                  <a:schemeClr val="tx1"/>
                </a:solidFill>
                <a:latin typeface="+mj-ea"/>
                <a:ea typeface="+mj-ea"/>
                <a:cs typeface="新細明體" pitchFamily="18" charset="-120"/>
              </a:rPr>
              <a:t>【</a:t>
            </a:r>
            <a:r>
              <a:rPr lang="zh-TW" altLang="en-US" sz="1600" dirty="0">
                <a:solidFill>
                  <a:schemeClr val="tx1"/>
                </a:solidFill>
                <a:latin typeface="+mj-ea"/>
                <a:ea typeface="+mj-ea"/>
                <a:cs typeface="新細明體" pitchFamily="18" charset="-120"/>
              </a:rPr>
              <a:t>管道二</a:t>
            </a:r>
            <a:r>
              <a:rPr lang="en-US" altLang="zh-TW" sz="1600" dirty="0">
                <a:solidFill>
                  <a:schemeClr val="tx1"/>
                </a:solidFill>
                <a:latin typeface="+mj-ea"/>
                <a:ea typeface="+mj-ea"/>
                <a:cs typeface="新細明體" pitchFamily="18" charset="-120"/>
              </a:rPr>
              <a:t>】</a:t>
            </a:r>
            <a:r>
              <a:rPr lang="zh-TW" altLang="en-US" sz="1600" u="sng" dirty="0">
                <a:solidFill>
                  <a:schemeClr val="tx1"/>
                </a:solidFill>
                <a:latin typeface="+mj-ea"/>
                <a:ea typeface="+mj-ea"/>
                <a:cs typeface="新細明體" pitchFamily="18" charset="-120"/>
              </a:rPr>
              <a:t>複選</a:t>
            </a:r>
            <a:r>
              <a:rPr lang="zh-TW" altLang="en-US" sz="1600" dirty="0">
                <a:solidFill>
                  <a:schemeClr val="tx1"/>
                </a:solidFill>
                <a:latin typeface="+mj-ea"/>
                <a:ea typeface="+mj-ea"/>
                <a:cs typeface="新細明體" pitchFamily="18" charset="-120"/>
              </a:rPr>
              <a:t>（創造能力評量</a:t>
            </a:r>
            <a:r>
              <a:rPr lang="en-US" altLang="zh-TW" sz="1600" dirty="0">
                <a:solidFill>
                  <a:schemeClr val="tx1"/>
                </a:solidFill>
                <a:latin typeface="+mj-ea"/>
                <a:ea typeface="+mj-ea"/>
                <a:cs typeface="新細明體" pitchFamily="18" charset="-120"/>
              </a:rPr>
              <a:t>2</a:t>
            </a:r>
            <a:r>
              <a:rPr lang="zh-TW" altLang="en-US" sz="1600" dirty="0">
                <a:solidFill>
                  <a:schemeClr val="tx1"/>
                </a:solidFill>
                <a:latin typeface="+mj-ea"/>
                <a:ea typeface="+mj-ea"/>
                <a:cs typeface="新細明體" pitchFamily="18" charset="-120"/>
              </a:rPr>
              <a:t>）</a:t>
            </a:r>
            <a:endParaRPr lang="en-US" altLang="zh-TW" sz="1600" dirty="0">
              <a:solidFill>
                <a:srgbClr val="000000"/>
              </a:solidFill>
              <a:latin typeface="+mj-ea"/>
              <a:ea typeface="+mj-ea"/>
              <a:cs typeface="新細明體" pitchFamily="18" charset="-120"/>
            </a:endParaRPr>
          </a:p>
          <a:p>
            <a:pPr algn="ctr" eaLnBrk="1" hangingPunct="1">
              <a:defRPr/>
            </a:pPr>
            <a:r>
              <a:rPr lang="zh-TW" altLang="en-US" sz="1600" dirty="0">
                <a:solidFill>
                  <a:schemeClr val="tx1"/>
                </a:solidFill>
                <a:latin typeface="+mj-ea"/>
                <a:ea typeface="+mj-ea"/>
                <a:cs typeface="新細明體" pitchFamily="18" charset="-120"/>
              </a:rPr>
              <a:t>報名時間：</a:t>
            </a:r>
            <a:r>
              <a:rPr lang="en-US" altLang="zh-TW" sz="1600" b="1" dirty="0">
                <a:solidFill>
                  <a:srgbClr val="FF0000"/>
                </a:solidFill>
                <a:latin typeface="+mj-ea"/>
                <a:ea typeface="+mj-ea"/>
                <a:cs typeface="新細明體" pitchFamily="18" charset="-120"/>
              </a:rPr>
              <a:t>3</a:t>
            </a:r>
            <a:r>
              <a:rPr lang="zh-TW" altLang="en-US" sz="1600" b="1" dirty="0">
                <a:solidFill>
                  <a:srgbClr val="FF0000"/>
                </a:solidFill>
                <a:latin typeface="+mj-ea"/>
                <a:ea typeface="+mj-ea"/>
                <a:cs typeface="新細明體" pitchFamily="18" charset="-120"/>
              </a:rPr>
              <a:t>月</a:t>
            </a:r>
            <a:r>
              <a:rPr lang="en-US" altLang="zh-TW" sz="1600" b="1" dirty="0">
                <a:solidFill>
                  <a:srgbClr val="FF0000"/>
                </a:solidFill>
                <a:latin typeface="+mj-ea"/>
                <a:ea typeface="+mj-ea"/>
                <a:cs typeface="新細明體" pitchFamily="18" charset="-120"/>
              </a:rPr>
              <a:t>19</a:t>
            </a:r>
            <a:r>
              <a:rPr lang="zh-TW" altLang="en-US" sz="1600" b="1" dirty="0">
                <a:solidFill>
                  <a:srgbClr val="FF0000"/>
                </a:solidFill>
                <a:latin typeface="+mj-ea"/>
                <a:ea typeface="+mj-ea"/>
                <a:cs typeface="新細明體" pitchFamily="18" charset="-120"/>
              </a:rPr>
              <a:t>日</a:t>
            </a:r>
            <a:r>
              <a:rPr lang="en-US" altLang="zh-TW" sz="1600" b="1" dirty="0">
                <a:solidFill>
                  <a:srgbClr val="FF0000"/>
                </a:solidFill>
                <a:latin typeface="+mj-ea"/>
                <a:ea typeface="+mj-ea"/>
                <a:cs typeface="新細明體" pitchFamily="18" charset="-120"/>
              </a:rPr>
              <a:t>(</a:t>
            </a:r>
            <a:r>
              <a:rPr lang="zh-TW" altLang="en-US" sz="1600" b="1" dirty="0">
                <a:solidFill>
                  <a:srgbClr val="FF0000"/>
                </a:solidFill>
                <a:latin typeface="+mj-ea"/>
                <a:ea typeface="+mj-ea"/>
                <a:cs typeface="新細明體" pitchFamily="18" charset="-120"/>
              </a:rPr>
              <a:t>五</a:t>
            </a:r>
            <a:r>
              <a:rPr lang="en-US" altLang="zh-TW" sz="1600" b="1" dirty="0">
                <a:solidFill>
                  <a:srgbClr val="FF0000"/>
                </a:solidFill>
                <a:latin typeface="+mj-ea"/>
                <a:ea typeface="+mj-ea"/>
                <a:cs typeface="新細明體" pitchFamily="18" charset="-120"/>
              </a:rPr>
              <a:t>)</a:t>
            </a:r>
            <a:r>
              <a:rPr lang="zh-TW" altLang="en-US" sz="1600" b="1" dirty="0">
                <a:solidFill>
                  <a:srgbClr val="FF0000"/>
                </a:solidFill>
                <a:latin typeface="+mj-ea"/>
                <a:ea typeface="+mj-ea"/>
                <a:cs typeface="新細明體" pitchFamily="18" charset="-120"/>
              </a:rPr>
              <a:t>～</a:t>
            </a:r>
            <a:r>
              <a:rPr lang="en-US" altLang="zh-TW" sz="1600" b="1" dirty="0">
                <a:solidFill>
                  <a:srgbClr val="FF0000"/>
                </a:solidFill>
                <a:latin typeface="+mj-ea"/>
                <a:ea typeface="+mj-ea"/>
                <a:cs typeface="新細明體" pitchFamily="18" charset="-120"/>
              </a:rPr>
              <a:t>3</a:t>
            </a:r>
            <a:r>
              <a:rPr lang="zh-TW" altLang="en-US" sz="1600" b="1" dirty="0">
                <a:solidFill>
                  <a:srgbClr val="FF0000"/>
                </a:solidFill>
                <a:latin typeface="+mj-ea"/>
                <a:ea typeface="+mj-ea"/>
                <a:cs typeface="新細明體" pitchFamily="18" charset="-120"/>
              </a:rPr>
              <a:t>月</a:t>
            </a:r>
            <a:r>
              <a:rPr lang="en-US" altLang="zh-TW" sz="1600" b="1" dirty="0">
                <a:solidFill>
                  <a:srgbClr val="FF0000"/>
                </a:solidFill>
                <a:latin typeface="+mj-ea"/>
                <a:ea typeface="+mj-ea"/>
                <a:cs typeface="新細明體" pitchFamily="18" charset="-120"/>
              </a:rPr>
              <a:t>20</a:t>
            </a:r>
            <a:r>
              <a:rPr lang="zh-TW" altLang="en-US" sz="1600" b="1" dirty="0">
                <a:solidFill>
                  <a:srgbClr val="FF0000"/>
                </a:solidFill>
                <a:latin typeface="+mj-ea"/>
                <a:ea typeface="+mj-ea"/>
                <a:cs typeface="新細明體" pitchFamily="18" charset="-120"/>
              </a:rPr>
              <a:t>日</a:t>
            </a:r>
            <a:r>
              <a:rPr lang="en-US" altLang="zh-TW" sz="1600" b="1" dirty="0">
                <a:solidFill>
                  <a:srgbClr val="FF0000"/>
                </a:solidFill>
                <a:latin typeface="+mj-ea"/>
                <a:ea typeface="+mj-ea"/>
                <a:cs typeface="新細明體" pitchFamily="18" charset="-120"/>
              </a:rPr>
              <a:t>(</a:t>
            </a:r>
            <a:r>
              <a:rPr lang="zh-TW" altLang="en-US" sz="1600" b="1" dirty="0">
                <a:solidFill>
                  <a:srgbClr val="FF0000"/>
                </a:solidFill>
                <a:latin typeface="+mj-ea"/>
                <a:ea typeface="+mj-ea"/>
                <a:cs typeface="新細明體" pitchFamily="18" charset="-120"/>
              </a:rPr>
              <a:t>六</a:t>
            </a:r>
            <a:r>
              <a:rPr lang="en-US" altLang="zh-TW" sz="1600" b="1" dirty="0">
                <a:solidFill>
                  <a:srgbClr val="FF0000"/>
                </a:solidFill>
                <a:latin typeface="+mj-ea"/>
                <a:ea typeface="+mj-ea"/>
                <a:cs typeface="新細明體" pitchFamily="18" charset="-120"/>
              </a:rPr>
              <a:t>)</a:t>
            </a:r>
            <a:r>
              <a:rPr lang="zh-TW" altLang="en-US" sz="1600" b="1" dirty="0">
                <a:solidFill>
                  <a:srgbClr val="000000"/>
                </a:solidFill>
                <a:latin typeface="+mj-ea"/>
                <a:ea typeface="+mj-ea"/>
                <a:cs typeface="新細明體" pitchFamily="18" charset="-120"/>
              </a:rPr>
              <a:t>；</a:t>
            </a:r>
            <a:r>
              <a:rPr lang="zh-TW" altLang="en-US" sz="1600" dirty="0">
                <a:solidFill>
                  <a:schemeClr val="tx1"/>
                </a:solidFill>
                <a:latin typeface="+mj-ea"/>
                <a:ea typeface="+mj-ea"/>
                <a:cs typeface="新細明體" pitchFamily="18" charset="-120"/>
              </a:rPr>
              <a:t>複選評量日期：</a:t>
            </a:r>
            <a:r>
              <a:rPr lang="en-US" altLang="zh-TW" sz="1600" b="1" dirty="0">
                <a:solidFill>
                  <a:srgbClr val="FF0000"/>
                </a:solidFill>
                <a:latin typeface="+mj-ea"/>
                <a:ea typeface="+mj-ea"/>
                <a:cs typeface="新細明體" pitchFamily="18" charset="-120"/>
              </a:rPr>
              <a:t>3</a:t>
            </a:r>
            <a:r>
              <a:rPr lang="zh-TW" altLang="en-US" sz="1600" b="1" dirty="0">
                <a:solidFill>
                  <a:srgbClr val="FF0000"/>
                </a:solidFill>
                <a:latin typeface="+mj-ea"/>
                <a:ea typeface="+mj-ea"/>
                <a:cs typeface="新細明體" pitchFamily="18" charset="-120"/>
              </a:rPr>
              <a:t>月</a:t>
            </a:r>
            <a:r>
              <a:rPr lang="en-US" altLang="zh-TW" sz="1600" b="1" dirty="0">
                <a:solidFill>
                  <a:srgbClr val="FF0000"/>
                </a:solidFill>
                <a:latin typeface="+mj-ea"/>
                <a:ea typeface="+mj-ea"/>
                <a:cs typeface="新細明體" pitchFamily="18" charset="-120"/>
              </a:rPr>
              <a:t>28</a:t>
            </a:r>
            <a:r>
              <a:rPr lang="zh-TW" altLang="en-US" sz="1600" b="1" dirty="0">
                <a:solidFill>
                  <a:srgbClr val="FF0000"/>
                </a:solidFill>
                <a:latin typeface="+mj-ea"/>
                <a:ea typeface="+mj-ea"/>
                <a:cs typeface="新細明體" pitchFamily="18" charset="-120"/>
              </a:rPr>
              <a:t>日</a:t>
            </a:r>
            <a:r>
              <a:rPr lang="en-US" altLang="zh-TW" sz="1600" b="1" dirty="0">
                <a:solidFill>
                  <a:srgbClr val="FF0000"/>
                </a:solidFill>
                <a:latin typeface="+mj-ea"/>
                <a:ea typeface="+mj-ea"/>
                <a:cs typeface="新細明體" pitchFamily="18" charset="-120"/>
              </a:rPr>
              <a:t>(</a:t>
            </a:r>
            <a:r>
              <a:rPr lang="zh-TW" altLang="en-US" sz="1600" b="1" dirty="0">
                <a:solidFill>
                  <a:srgbClr val="FF0000"/>
                </a:solidFill>
                <a:latin typeface="+mj-ea"/>
                <a:ea typeface="+mj-ea"/>
                <a:cs typeface="新細明體" pitchFamily="18" charset="-120"/>
              </a:rPr>
              <a:t>日</a:t>
            </a:r>
            <a:r>
              <a:rPr lang="en-US" altLang="zh-TW" sz="1600" b="1" dirty="0">
                <a:solidFill>
                  <a:srgbClr val="FF0000"/>
                </a:solidFill>
                <a:latin typeface="+mj-ea"/>
                <a:ea typeface="+mj-ea"/>
                <a:cs typeface="新細明體" pitchFamily="18" charset="-120"/>
              </a:rPr>
              <a:t>)</a:t>
            </a:r>
            <a:endParaRPr lang="zh-TW" altLang="zh-TW" sz="1600" b="1" dirty="0">
              <a:solidFill>
                <a:srgbClr val="FF0000"/>
              </a:solidFill>
              <a:latin typeface="+mj-ea"/>
              <a:ea typeface="+mj-ea"/>
              <a:cs typeface="新細明體" pitchFamily="18" charset="-120"/>
            </a:endParaRPr>
          </a:p>
        </p:txBody>
      </p:sp>
      <p:sp>
        <p:nvSpPr>
          <p:cNvPr id="26" name="Text Box 33"/>
          <p:cNvSpPr txBox="1">
            <a:spLocks noChangeArrowheads="1"/>
          </p:cNvSpPr>
          <p:nvPr/>
        </p:nvSpPr>
        <p:spPr bwMode="auto">
          <a:xfrm>
            <a:off x="1642635" y="1947440"/>
            <a:ext cx="2698003" cy="285676"/>
          </a:xfrm>
          <a:prstGeom prst="rect">
            <a:avLst/>
          </a:prstGeom>
          <a:solidFill>
            <a:schemeClr val="accent2">
              <a:lumMod val="40000"/>
              <a:lumOff val="60000"/>
            </a:schemeClr>
          </a:solidFill>
          <a:ln>
            <a:headEnd/>
            <a:tailEnd/>
          </a:ln>
        </p:spPr>
        <p:style>
          <a:lnRef idx="1">
            <a:schemeClr val="accent5"/>
          </a:lnRef>
          <a:fillRef idx="2">
            <a:schemeClr val="accent5"/>
          </a:fillRef>
          <a:effectRef idx="1">
            <a:schemeClr val="accent5"/>
          </a:effectRef>
          <a:fontRef idx="minor">
            <a:schemeClr val="dk1"/>
          </a:fontRef>
        </p:style>
        <p:txBody>
          <a:bodyPr lIns="71981" tIns="0" rIns="71981" bIns="0" anchor="ctr"/>
          <a:lstStyle/>
          <a:p>
            <a:pPr algn="ctr" eaLnBrk="1" hangingPunct="1">
              <a:defRPr/>
            </a:pPr>
            <a:r>
              <a:rPr lang="en-US" altLang="zh-TW" sz="1600" dirty="0">
                <a:solidFill>
                  <a:schemeClr val="tx1"/>
                </a:solidFill>
                <a:latin typeface="+mj-ea"/>
                <a:ea typeface="+mj-ea"/>
                <a:cs typeface="新細明體" pitchFamily="18" charset="-120"/>
              </a:rPr>
              <a:t>【</a:t>
            </a:r>
            <a:r>
              <a:rPr lang="zh-TW" altLang="en-US" sz="1600" dirty="0">
                <a:solidFill>
                  <a:schemeClr val="tx1"/>
                </a:solidFill>
                <a:latin typeface="+mj-ea"/>
                <a:ea typeface="+mj-ea"/>
                <a:cs typeface="新細明體" pitchFamily="18" charset="-120"/>
              </a:rPr>
              <a:t>管道一</a:t>
            </a:r>
            <a:r>
              <a:rPr lang="en-US" altLang="zh-TW" sz="1600" dirty="0">
                <a:solidFill>
                  <a:schemeClr val="tx1"/>
                </a:solidFill>
                <a:latin typeface="+mj-ea"/>
                <a:ea typeface="+mj-ea"/>
                <a:cs typeface="新細明體" pitchFamily="18" charset="-120"/>
              </a:rPr>
              <a:t>】</a:t>
            </a:r>
            <a:r>
              <a:rPr lang="zh-TW" altLang="en-US" sz="1600" dirty="0">
                <a:solidFill>
                  <a:schemeClr val="tx1"/>
                </a:solidFill>
                <a:latin typeface="+mj-ea"/>
                <a:ea typeface="+mj-ea"/>
                <a:cs typeface="新細明體" pitchFamily="18" charset="-120"/>
              </a:rPr>
              <a:t>書面資料審查</a:t>
            </a:r>
          </a:p>
        </p:txBody>
      </p:sp>
      <p:sp>
        <p:nvSpPr>
          <p:cNvPr id="27" name="Line 34"/>
          <p:cNvSpPr>
            <a:spLocks noChangeShapeType="1"/>
          </p:cNvSpPr>
          <p:nvPr/>
        </p:nvSpPr>
        <p:spPr bwMode="auto">
          <a:xfrm rot="16183290" flipV="1">
            <a:off x="8992591" y="4325913"/>
            <a:ext cx="0" cy="164070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sz="2399"/>
          </a:p>
        </p:txBody>
      </p:sp>
      <p:sp>
        <p:nvSpPr>
          <p:cNvPr id="28" name="Line 35"/>
          <p:cNvSpPr>
            <a:spLocks noChangeShapeType="1"/>
          </p:cNvSpPr>
          <p:nvPr/>
        </p:nvSpPr>
        <p:spPr bwMode="auto">
          <a:xfrm flipH="1">
            <a:off x="9815787" y="5133690"/>
            <a:ext cx="0" cy="352121"/>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399"/>
          </a:p>
        </p:txBody>
      </p:sp>
      <p:sp>
        <p:nvSpPr>
          <p:cNvPr id="29" name="Text Box 36"/>
          <p:cNvSpPr txBox="1">
            <a:spLocks noChangeArrowheads="1"/>
          </p:cNvSpPr>
          <p:nvPr/>
        </p:nvSpPr>
        <p:spPr bwMode="auto">
          <a:xfrm>
            <a:off x="4214483" y="5451771"/>
            <a:ext cx="685621" cy="342811"/>
          </a:xfrm>
          <a:prstGeom prst="rect">
            <a:avLst/>
          </a:prstGeom>
          <a:solidFill>
            <a:schemeClr val="bg1"/>
          </a:solidFill>
          <a:ln>
            <a:headEnd/>
            <a:tailEnd/>
          </a:ln>
        </p:spPr>
        <p:style>
          <a:lnRef idx="1">
            <a:schemeClr val="accent3"/>
          </a:lnRef>
          <a:fillRef idx="2">
            <a:schemeClr val="accent3"/>
          </a:fillRef>
          <a:effectRef idx="1">
            <a:schemeClr val="accent3"/>
          </a:effectRef>
          <a:fontRef idx="minor">
            <a:schemeClr val="dk1"/>
          </a:fontRef>
        </p:style>
        <p:txBody>
          <a:bodyPr lIns="53986" tIns="10797" rIns="53986" bIns="10797"/>
          <a:lstStyle/>
          <a:p>
            <a:pPr algn="ctr" eaLnBrk="1" hangingPunct="1">
              <a:defRPr/>
            </a:pPr>
            <a:r>
              <a:rPr lang="zh-TW" altLang="en-US" sz="1800" b="1" dirty="0">
                <a:solidFill>
                  <a:schemeClr val="tx1"/>
                </a:solidFill>
                <a:ea typeface="標楷體" pitchFamily="65" charset="-120"/>
                <a:cs typeface="新細明體" pitchFamily="18" charset="-120"/>
              </a:rPr>
              <a:t>通過</a:t>
            </a:r>
            <a:endParaRPr lang="zh-TW" altLang="en-US" sz="1800" dirty="0">
              <a:solidFill>
                <a:schemeClr val="tx1"/>
              </a:solidFill>
              <a:latin typeface="Arial" charset="0"/>
              <a:ea typeface="標楷體" pitchFamily="65" charset="-120"/>
              <a:cs typeface="新細明體" pitchFamily="18" charset="-120"/>
            </a:endParaRPr>
          </a:p>
        </p:txBody>
      </p:sp>
      <p:sp>
        <p:nvSpPr>
          <p:cNvPr id="34" name="Line 7"/>
          <p:cNvSpPr>
            <a:spLocks noChangeShapeType="1"/>
          </p:cNvSpPr>
          <p:nvPr/>
        </p:nvSpPr>
        <p:spPr bwMode="auto">
          <a:xfrm>
            <a:off x="5142160" y="4794456"/>
            <a:ext cx="0" cy="221816"/>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399"/>
          </a:p>
        </p:txBody>
      </p:sp>
      <p:sp>
        <p:nvSpPr>
          <p:cNvPr id="35" name="Line 9"/>
          <p:cNvSpPr>
            <a:spLocks noChangeShapeType="1"/>
          </p:cNvSpPr>
          <p:nvPr/>
        </p:nvSpPr>
        <p:spPr bwMode="auto">
          <a:xfrm>
            <a:off x="2075782" y="5377965"/>
            <a:ext cx="0" cy="50628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399"/>
          </a:p>
        </p:txBody>
      </p:sp>
      <p:sp>
        <p:nvSpPr>
          <p:cNvPr id="36" name="Text Box 36"/>
          <p:cNvSpPr txBox="1">
            <a:spLocks noChangeArrowheads="1"/>
          </p:cNvSpPr>
          <p:nvPr/>
        </p:nvSpPr>
        <p:spPr bwMode="auto">
          <a:xfrm>
            <a:off x="2277748" y="5451771"/>
            <a:ext cx="685621" cy="342811"/>
          </a:xfrm>
          <a:prstGeom prst="rect">
            <a:avLst/>
          </a:prstGeom>
          <a:solidFill>
            <a:schemeClr val="bg1"/>
          </a:solidFill>
          <a:ln>
            <a:headEnd/>
            <a:tailEnd/>
          </a:ln>
        </p:spPr>
        <p:style>
          <a:lnRef idx="1">
            <a:schemeClr val="accent5"/>
          </a:lnRef>
          <a:fillRef idx="2">
            <a:schemeClr val="accent5"/>
          </a:fillRef>
          <a:effectRef idx="1">
            <a:schemeClr val="accent5"/>
          </a:effectRef>
          <a:fontRef idx="minor">
            <a:schemeClr val="dk1"/>
          </a:fontRef>
        </p:style>
        <p:txBody>
          <a:bodyPr lIns="53986" tIns="10797" rIns="53986" bIns="10797"/>
          <a:lstStyle/>
          <a:p>
            <a:pPr algn="ctr" eaLnBrk="1" hangingPunct="1">
              <a:defRPr/>
            </a:pPr>
            <a:r>
              <a:rPr lang="zh-TW" altLang="en-US" sz="1800" b="1" dirty="0">
                <a:solidFill>
                  <a:schemeClr val="tx1"/>
                </a:solidFill>
                <a:ea typeface="標楷體" pitchFamily="65" charset="-120"/>
                <a:cs typeface="新細明體" pitchFamily="18" charset="-120"/>
              </a:rPr>
              <a:t>通過</a:t>
            </a:r>
            <a:endParaRPr lang="zh-TW" altLang="en-US" sz="1800" dirty="0">
              <a:solidFill>
                <a:schemeClr val="tx1"/>
              </a:solidFill>
              <a:latin typeface="Arial" charset="0"/>
              <a:ea typeface="標楷體" pitchFamily="65" charset="-120"/>
              <a:cs typeface="新細明體" pitchFamily="18" charset="-120"/>
            </a:endParaRPr>
          </a:p>
        </p:txBody>
      </p:sp>
      <p:sp>
        <p:nvSpPr>
          <p:cNvPr id="37" name="Line 6"/>
          <p:cNvSpPr>
            <a:spLocks noChangeShapeType="1"/>
          </p:cNvSpPr>
          <p:nvPr/>
        </p:nvSpPr>
        <p:spPr bwMode="auto">
          <a:xfrm>
            <a:off x="2117216" y="2842099"/>
            <a:ext cx="0" cy="468191"/>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399"/>
          </a:p>
        </p:txBody>
      </p:sp>
      <p:sp>
        <p:nvSpPr>
          <p:cNvPr id="38" name="Line 6"/>
          <p:cNvSpPr>
            <a:spLocks noChangeShapeType="1"/>
          </p:cNvSpPr>
          <p:nvPr/>
        </p:nvSpPr>
        <p:spPr bwMode="auto">
          <a:xfrm>
            <a:off x="4914907" y="2842100"/>
            <a:ext cx="0" cy="46819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399"/>
          </a:p>
        </p:txBody>
      </p:sp>
      <p:sp>
        <p:nvSpPr>
          <p:cNvPr id="39" name="Line 6"/>
          <p:cNvSpPr>
            <a:spLocks noChangeShapeType="1"/>
          </p:cNvSpPr>
          <p:nvPr/>
        </p:nvSpPr>
        <p:spPr bwMode="auto">
          <a:xfrm flipV="1">
            <a:off x="6849651" y="2736293"/>
            <a:ext cx="0" cy="825325"/>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399"/>
          </a:p>
        </p:txBody>
      </p:sp>
      <p:sp>
        <p:nvSpPr>
          <p:cNvPr id="40" name="Line 6"/>
          <p:cNvSpPr>
            <a:spLocks noChangeShapeType="1"/>
          </p:cNvSpPr>
          <p:nvPr/>
        </p:nvSpPr>
        <p:spPr bwMode="auto">
          <a:xfrm>
            <a:off x="3735400" y="3651021"/>
            <a:ext cx="0" cy="485505"/>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399"/>
          </a:p>
        </p:txBody>
      </p:sp>
      <p:sp>
        <p:nvSpPr>
          <p:cNvPr id="4" name="Text Box 3"/>
          <p:cNvSpPr txBox="1">
            <a:spLocks noChangeArrowheads="1"/>
          </p:cNvSpPr>
          <p:nvPr/>
        </p:nvSpPr>
        <p:spPr bwMode="auto">
          <a:xfrm>
            <a:off x="4459752" y="3290754"/>
            <a:ext cx="1096780" cy="360269"/>
          </a:xfrm>
          <a:prstGeom prst="rect">
            <a:avLst/>
          </a:prstGeom>
          <a:solidFill>
            <a:schemeClr val="bg1"/>
          </a:solidFill>
          <a:ln>
            <a:headEnd/>
            <a:tailEnd/>
          </a:ln>
        </p:spPr>
        <p:style>
          <a:lnRef idx="1">
            <a:schemeClr val="accent2"/>
          </a:lnRef>
          <a:fillRef idx="2">
            <a:schemeClr val="accent2"/>
          </a:fillRef>
          <a:effectRef idx="1">
            <a:schemeClr val="accent2"/>
          </a:effectRef>
          <a:fontRef idx="minor">
            <a:schemeClr val="dk1"/>
          </a:fontRef>
        </p:style>
        <p:txBody>
          <a:bodyPr anchor="ctr"/>
          <a:lstStyle/>
          <a:p>
            <a:pPr algn="ctr" eaLnBrk="1" hangingPunct="1">
              <a:lnSpc>
                <a:spcPct val="160000"/>
              </a:lnSpc>
              <a:defRPr/>
            </a:pPr>
            <a:r>
              <a:rPr lang="zh-TW" altLang="en-US" sz="1800" b="1" dirty="0">
                <a:solidFill>
                  <a:schemeClr val="tx1"/>
                </a:solidFill>
                <a:ea typeface="標楷體" pitchFamily="65" charset="-120"/>
                <a:cs typeface="新細明體" pitchFamily="18" charset="-120"/>
              </a:rPr>
              <a:t>未通過</a:t>
            </a:r>
            <a:endParaRPr lang="zh-TW" altLang="en-US" sz="1800" dirty="0">
              <a:solidFill>
                <a:schemeClr val="tx1"/>
              </a:solidFill>
              <a:latin typeface="Arial" charset="0"/>
              <a:ea typeface="標楷體" pitchFamily="65" charset="-120"/>
              <a:cs typeface="新細明體" pitchFamily="18" charset="-120"/>
            </a:endParaRPr>
          </a:p>
        </p:txBody>
      </p:sp>
    </p:spTree>
    <p:extLst>
      <p:ext uri="{BB962C8B-B14F-4D97-AF65-F5344CB8AC3E}">
        <p14:creationId xmlns:p14="http://schemas.microsoft.com/office/powerpoint/2010/main" val="3770371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rtl="0"/>
            <a:fld id="{CA8D9AD5-F248-4919-864A-CFD76CC027D6}" type="slidenum">
              <a:rPr lang="en-US" altLang="zh-TW" smtClean="0"/>
              <a:t>37</a:t>
            </a:fld>
            <a:endParaRPr lang="en-US" altLang="zh-TW" dirty="0"/>
          </a:p>
        </p:txBody>
      </p:sp>
      <p:graphicFrame>
        <p:nvGraphicFramePr>
          <p:cNvPr id="5" name="內容預留位置 14" descr="顯示 5 個升冪步驟的階梯狀流程圖" title="SmartArt"/>
          <p:cNvGraphicFramePr>
            <a:graphicFrameLocks noGrp="1"/>
          </p:cNvGraphicFramePr>
          <p:nvPr>
            <p:ph idx="4294967295"/>
            <p:extLst>
              <p:ext uri="{D42A27DB-BD31-4B8C-83A1-F6EECF244321}">
                <p14:modId xmlns:p14="http://schemas.microsoft.com/office/powerpoint/2010/main" val="4152630933"/>
              </p:ext>
            </p:extLst>
          </p:nvPr>
        </p:nvGraphicFramePr>
        <p:xfrm>
          <a:off x="0" y="3663950"/>
          <a:ext cx="11471275" cy="3541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標題 1"/>
          <p:cNvSpPr>
            <a:spLocks noGrp="1"/>
          </p:cNvSpPr>
          <p:nvPr>
            <p:ph type="title" idx="4294967295"/>
          </p:nvPr>
        </p:nvSpPr>
        <p:spPr>
          <a:xfrm>
            <a:off x="1869103" y="216440"/>
            <a:ext cx="8830716" cy="646112"/>
          </a:xfrm>
        </p:spPr>
        <p:txBody>
          <a:bodyPr>
            <a:noAutofit/>
          </a:bodyPr>
          <a:lstStyle/>
          <a:p>
            <a:r>
              <a:rPr lang="zh-TW" altLang="en-US" sz="3999"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創造能力資賦優異學生鑑定重要日程表</a:t>
            </a:r>
            <a:endParaRPr lang="zh-TW" altLang="en-US" sz="3999" dirty="0">
              <a:effectLst>
                <a:outerShdw blurRad="38100" dist="38100" dir="2700000" algn="tl">
                  <a:srgbClr val="000000">
                    <a:alpha val="43137"/>
                  </a:srgbClr>
                </a:outerShdw>
              </a:effectLst>
            </a:endParaRPr>
          </a:p>
        </p:txBody>
      </p:sp>
      <p:graphicFrame>
        <p:nvGraphicFramePr>
          <p:cNvPr id="4" name="內容預留位置 14" descr="顯示 5 個升冪步驟的階梯狀流程圖" title="SmartArt"/>
          <p:cNvGraphicFramePr>
            <a:graphicFrameLocks/>
          </p:cNvGraphicFramePr>
          <p:nvPr>
            <p:extLst/>
          </p:nvPr>
        </p:nvGraphicFramePr>
        <p:xfrm>
          <a:off x="50298" y="1486806"/>
          <a:ext cx="11735862" cy="34013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Box 15"/>
          <p:cNvSpPr txBox="1">
            <a:spLocks noChangeArrowheads="1"/>
          </p:cNvSpPr>
          <p:nvPr/>
        </p:nvSpPr>
        <p:spPr bwMode="auto">
          <a:xfrm>
            <a:off x="1090292" y="4825804"/>
            <a:ext cx="1437234" cy="70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lvl="0"/>
            <a:r>
              <a:rPr lang="en-US" altLang="zh-TW" sz="1999" b="1" dirty="0">
                <a:solidFill>
                  <a:srgbClr val="FF0000"/>
                </a:solidFill>
                <a:latin typeface="+mj-ea"/>
                <a:ea typeface="+mj-ea"/>
              </a:rPr>
              <a:t>2/19(</a:t>
            </a:r>
            <a:r>
              <a:rPr lang="zh-TW" altLang="en-US" sz="1999" b="1" dirty="0">
                <a:solidFill>
                  <a:srgbClr val="FF0000"/>
                </a:solidFill>
                <a:latin typeface="+mj-ea"/>
                <a:ea typeface="+mj-ea"/>
              </a:rPr>
              <a:t>五</a:t>
            </a:r>
            <a:r>
              <a:rPr lang="en-US" altLang="zh-TW" sz="1999" b="1" dirty="0">
                <a:solidFill>
                  <a:srgbClr val="FF0000"/>
                </a:solidFill>
                <a:latin typeface="+mj-ea"/>
                <a:ea typeface="+mj-ea"/>
              </a:rPr>
              <a:t>)</a:t>
            </a:r>
            <a:r>
              <a:rPr lang="zh-TW" altLang="en-US" sz="1999" b="1" dirty="0">
                <a:solidFill>
                  <a:srgbClr val="FF0000"/>
                </a:solidFill>
                <a:latin typeface="+mj-ea"/>
                <a:ea typeface="+mj-ea"/>
              </a:rPr>
              <a:t>～</a:t>
            </a:r>
            <a:r>
              <a:rPr lang="en-US" altLang="zh-TW" sz="1999" b="1" dirty="0">
                <a:solidFill>
                  <a:srgbClr val="FF0000"/>
                </a:solidFill>
                <a:latin typeface="+mj-ea"/>
                <a:ea typeface="+mj-ea"/>
              </a:rPr>
              <a:t>2/20(</a:t>
            </a:r>
            <a:r>
              <a:rPr lang="zh-TW" altLang="en-US" sz="1999" b="1" dirty="0">
                <a:solidFill>
                  <a:srgbClr val="FF0000"/>
                </a:solidFill>
                <a:latin typeface="+mj-ea"/>
                <a:ea typeface="+mj-ea"/>
              </a:rPr>
              <a:t>六</a:t>
            </a:r>
            <a:r>
              <a:rPr lang="en-US" altLang="zh-TW" sz="1999" b="1" dirty="0">
                <a:solidFill>
                  <a:srgbClr val="FF0000"/>
                </a:solidFill>
                <a:latin typeface="+mj-ea"/>
                <a:ea typeface="+mj-ea"/>
              </a:rPr>
              <a:t>)</a:t>
            </a:r>
            <a:endParaRPr lang="zh-TW" altLang="en-US" sz="1999" dirty="0">
              <a:latin typeface="+mj-ea"/>
              <a:ea typeface="+mj-ea"/>
            </a:endParaRPr>
          </a:p>
        </p:txBody>
      </p:sp>
      <p:sp>
        <p:nvSpPr>
          <p:cNvPr id="8" name="TextBox 15"/>
          <p:cNvSpPr txBox="1">
            <a:spLocks noChangeArrowheads="1"/>
          </p:cNvSpPr>
          <p:nvPr/>
        </p:nvSpPr>
        <p:spPr bwMode="auto">
          <a:xfrm>
            <a:off x="2958460" y="4520064"/>
            <a:ext cx="1437234" cy="461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lvl="0"/>
            <a:r>
              <a:rPr lang="en-US" altLang="zh-TW" sz="2399" b="1" dirty="0">
                <a:solidFill>
                  <a:srgbClr val="FF0000"/>
                </a:solidFill>
                <a:latin typeface="+mj-ea"/>
                <a:ea typeface="+mj-ea"/>
              </a:rPr>
              <a:t>2/26(</a:t>
            </a:r>
            <a:r>
              <a:rPr lang="zh-TW" altLang="en-US" sz="2399" b="1" dirty="0">
                <a:solidFill>
                  <a:srgbClr val="FF0000"/>
                </a:solidFill>
                <a:latin typeface="+mj-ea"/>
                <a:ea typeface="+mj-ea"/>
              </a:rPr>
              <a:t>五</a:t>
            </a:r>
            <a:r>
              <a:rPr lang="en-US" altLang="zh-TW" sz="2399" b="1" dirty="0">
                <a:solidFill>
                  <a:srgbClr val="FF0000"/>
                </a:solidFill>
                <a:latin typeface="+mj-ea"/>
                <a:ea typeface="+mj-ea"/>
              </a:rPr>
              <a:t>)</a:t>
            </a:r>
            <a:endParaRPr lang="zh-TW" altLang="en-US" sz="2399" dirty="0">
              <a:latin typeface="+mj-ea"/>
              <a:ea typeface="+mj-ea"/>
            </a:endParaRPr>
          </a:p>
        </p:txBody>
      </p:sp>
      <p:sp>
        <p:nvSpPr>
          <p:cNvPr id="9" name="TextBox 15"/>
          <p:cNvSpPr txBox="1">
            <a:spLocks noChangeArrowheads="1"/>
          </p:cNvSpPr>
          <p:nvPr/>
        </p:nvSpPr>
        <p:spPr bwMode="auto">
          <a:xfrm>
            <a:off x="5013278" y="4158800"/>
            <a:ext cx="1260167" cy="461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lvl="0"/>
            <a:r>
              <a:rPr lang="en-US" altLang="zh-TW" sz="2399" b="1" dirty="0">
                <a:solidFill>
                  <a:srgbClr val="FF0000"/>
                </a:solidFill>
                <a:latin typeface="+mj-ea"/>
                <a:ea typeface="+mj-ea"/>
              </a:rPr>
              <a:t>3/5(</a:t>
            </a:r>
            <a:r>
              <a:rPr lang="zh-TW" altLang="en-US" sz="2399" b="1" dirty="0">
                <a:solidFill>
                  <a:srgbClr val="FF0000"/>
                </a:solidFill>
                <a:latin typeface="+mj-ea"/>
                <a:ea typeface="+mj-ea"/>
              </a:rPr>
              <a:t>五</a:t>
            </a:r>
            <a:r>
              <a:rPr lang="en-US" altLang="zh-TW" sz="2399" b="1" dirty="0">
                <a:solidFill>
                  <a:srgbClr val="FF0000"/>
                </a:solidFill>
                <a:latin typeface="+mj-ea"/>
                <a:ea typeface="+mj-ea"/>
              </a:rPr>
              <a:t>)</a:t>
            </a:r>
          </a:p>
        </p:txBody>
      </p:sp>
      <p:sp>
        <p:nvSpPr>
          <p:cNvPr id="10" name="TextBox 15"/>
          <p:cNvSpPr txBox="1">
            <a:spLocks noChangeArrowheads="1"/>
          </p:cNvSpPr>
          <p:nvPr/>
        </p:nvSpPr>
        <p:spPr bwMode="auto">
          <a:xfrm>
            <a:off x="7102524" y="3596400"/>
            <a:ext cx="1437234" cy="461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lvl="0"/>
            <a:r>
              <a:rPr lang="en-US" altLang="zh-TW" sz="2399" b="1" dirty="0">
                <a:solidFill>
                  <a:srgbClr val="FF0000"/>
                </a:solidFill>
                <a:latin typeface="+mj-ea"/>
                <a:ea typeface="+mj-ea"/>
              </a:rPr>
              <a:t>3/7(</a:t>
            </a:r>
            <a:r>
              <a:rPr lang="zh-TW" altLang="en-US" sz="2399" b="1" dirty="0">
                <a:solidFill>
                  <a:srgbClr val="FF0000"/>
                </a:solidFill>
                <a:latin typeface="+mj-ea"/>
                <a:ea typeface="+mj-ea"/>
              </a:rPr>
              <a:t>日</a:t>
            </a:r>
            <a:r>
              <a:rPr lang="en-US" altLang="zh-TW" sz="2399" b="1" dirty="0">
                <a:solidFill>
                  <a:srgbClr val="FF0000"/>
                </a:solidFill>
                <a:latin typeface="+mj-ea"/>
                <a:ea typeface="+mj-ea"/>
              </a:rPr>
              <a:t>)</a:t>
            </a:r>
          </a:p>
        </p:txBody>
      </p:sp>
      <p:sp>
        <p:nvSpPr>
          <p:cNvPr id="11" name="TextBox 15"/>
          <p:cNvSpPr txBox="1">
            <a:spLocks noChangeArrowheads="1"/>
          </p:cNvSpPr>
          <p:nvPr/>
        </p:nvSpPr>
        <p:spPr bwMode="auto">
          <a:xfrm>
            <a:off x="8967973" y="3092758"/>
            <a:ext cx="1437234" cy="461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lvl="0"/>
            <a:r>
              <a:rPr lang="en-US" altLang="zh-TW" sz="2399" b="1" dirty="0">
                <a:solidFill>
                  <a:srgbClr val="FF0000"/>
                </a:solidFill>
                <a:latin typeface="+mj-ea"/>
                <a:ea typeface="+mj-ea"/>
              </a:rPr>
              <a:t>3/15(</a:t>
            </a:r>
            <a:r>
              <a:rPr lang="zh-TW" altLang="en-US" sz="2399" b="1" dirty="0">
                <a:solidFill>
                  <a:srgbClr val="FF0000"/>
                </a:solidFill>
                <a:latin typeface="+mj-ea"/>
                <a:ea typeface="+mj-ea"/>
              </a:rPr>
              <a:t>一</a:t>
            </a:r>
            <a:r>
              <a:rPr lang="en-US" altLang="zh-TW" sz="2399" b="1" dirty="0">
                <a:solidFill>
                  <a:srgbClr val="FF0000"/>
                </a:solidFill>
                <a:latin typeface="+mj-ea"/>
                <a:ea typeface="+mj-ea"/>
              </a:rPr>
              <a:t>)</a:t>
            </a:r>
          </a:p>
        </p:txBody>
      </p:sp>
      <p:sp>
        <p:nvSpPr>
          <p:cNvPr id="12" name="TextBox 15"/>
          <p:cNvSpPr txBox="1">
            <a:spLocks noChangeArrowheads="1"/>
          </p:cNvSpPr>
          <p:nvPr/>
        </p:nvSpPr>
        <p:spPr bwMode="auto">
          <a:xfrm>
            <a:off x="2650902" y="2544850"/>
            <a:ext cx="1437234" cy="461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lvl="0"/>
            <a:r>
              <a:rPr lang="en-US" altLang="zh-TW" sz="2399" b="1" dirty="0">
                <a:solidFill>
                  <a:srgbClr val="FF0000"/>
                </a:solidFill>
                <a:latin typeface="+mj-ea"/>
                <a:ea typeface="+mj-ea"/>
              </a:rPr>
              <a:t>3/27(</a:t>
            </a:r>
            <a:r>
              <a:rPr lang="zh-TW" altLang="en-US" sz="2399" b="1" dirty="0">
                <a:solidFill>
                  <a:srgbClr val="FF0000"/>
                </a:solidFill>
                <a:latin typeface="+mj-ea"/>
                <a:ea typeface="+mj-ea"/>
              </a:rPr>
              <a:t>六</a:t>
            </a:r>
            <a:r>
              <a:rPr lang="en-US" altLang="zh-TW" sz="2399" b="1" dirty="0">
                <a:solidFill>
                  <a:srgbClr val="FF0000"/>
                </a:solidFill>
                <a:latin typeface="+mj-ea"/>
                <a:ea typeface="+mj-ea"/>
              </a:rPr>
              <a:t>)</a:t>
            </a:r>
          </a:p>
        </p:txBody>
      </p:sp>
      <p:sp>
        <p:nvSpPr>
          <p:cNvPr id="13" name="TextBox 15"/>
          <p:cNvSpPr txBox="1">
            <a:spLocks noChangeArrowheads="1"/>
          </p:cNvSpPr>
          <p:nvPr/>
        </p:nvSpPr>
        <p:spPr bwMode="auto">
          <a:xfrm>
            <a:off x="1090292" y="2790349"/>
            <a:ext cx="1437235" cy="70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lvl="0"/>
            <a:r>
              <a:rPr lang="en-US" altLang="zh-TW" sz="1999" b="1" dirty="0">
                <a:solidFill>
                  <a:srgbClr val="FF0000"/>
                </a:solidFill>
                <a:latin typeface="+mj-ea"/>
                <a:ea typeface="+mj-ea"/>
              </a:rPr>
              <a:t>3/19(</a:t>
            </a:r>
            <a:r>
              <a:rPr lang="zh-TW" altLang="en-US" sz="1999" b="1" dirty="0">
                <a:solidFill>
                  <a:srgbClr val="FF0000"/>
                </a:solidFill>
                <a:latin typeface="+mj-ea"/>
                <a:ea typeface="+mj-ea"/>
              </a:rPr>
              <a:t>五</a:t>
            </a:r>
            <a:r>
              <a:rPr lang="en-US" altLang="zh-TW" sz="1999" b="1" dirty="0">
                <a:solidFill>
                  <a:srgbClr val="FF0000"/>
                </a:solidFill>
                <a:latin typeface="+mj-ea"/>
                <a:ea typeface="+mj-ea"/>
              </a:rPr>
              <a:t>)~</a:t>
            </a:r>
          </a:p>
          <a:p>
            <a:pPr lvl="0"/>
            <a:r>
              <a:rPr lang="en-US" altLang="zh-TW" sz="1999" b="1" dirty="0">
                <a:solidFill>
                  <a:srgbClr val="FF0000"/>
                </a:solidFill>
                <a:latin typeface="+mj-ea"/>
                <a:ea typeface="+mj-ea"/>
              </a:rPr>
              <a:t>3/20(</a:t>
            </a:r>
            <a:r>
              <a:rPr lang="zh-TW" altLang="en-US" sz="1999" b="1" dirty="0">
                <a:solidFill>
                  <a:srgbClr val="FF0000"/>
                </a:solidFill>
                <a:latin typeface="+mj-ea"/>
                <a:ea typeface="+mj-ea"/>
              </a:rPr>
              <a:t>六</a:t>
            </a:r>
            <a:r>
              <a:rPr lang="en-US" altLang="zh-TW" sz="1999" b="1" dirty="0">
                <a:solidFill>
                  <a:srgbClr val="FF0000"/>
                </a:solidFill>
                <a:latin typeface="+mj-ea"/>
                <a:ea typeface="+mj-ea"/>
              </a:rPr>
              <a:t>)</a:t>
            </a:r>
            <a:endParaRPr lang="zh-TW" altLang="en-US" sz="1999" dirty="0">
              <a:latin typeface="+mj-ea"/>
              <a:ea typeface="+mj-ea"/>
            </a:endParaRPr>
          </a:p>
        </p:txBody>
      </p:sp>
      <p:sp>
        <p:nvSpPr>
          <p:cNvPr id="14" name="TextBox 15"/>
          <p:cNvSpPr txBox="1">
            <a:spLocks noChangeArrowheads="1"/>
          </p:cNvSpPr>
          <p:nvPr/>
        </p:nvSpPr>
        <p:spPr bwMode="auto">
          <a:xfrm>
            <a:off x="4294661" y="2165996"/>
            <a:ext cx="1437234" cy="461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lvl="0"/>
            <a:r>
              <a:rPr lang="en-US" altLang="zh-TW" sz="2399" b="1" dirty="0">
                <a:solidFill>
                  <a:srgbClr val="FF0000"/>
                </a:solidFill>
                <a:latin typeface="+mj-ea"/>
                <a:ea typeface="+mj-ea"/>
              </a:rPr>
              <a:t>3/28(</a:t>
            </a:r>
            <a:r>
              <a:rPr lang="zh-TW" altLang="en-US" sz="2399" b="1" dirty="0">
                <a:solidFill>
                  <a:srgbClr val="FF0000"/>
                </a:solidFill>
                <a:latin typeface="+mj-ea"/>
                <a:ea typeface="+mj-ea"/>
              </a:rPr>
              <a:t>日</a:t>
            </a:r>
            <a:r>
              <a:rPr lang="en-US" altLang="zh-TW" sz="2399" b="1" dirty="0">
                <a:solidFill>
                  <a:srgbClr val="FF0000"/>
                </a:solidFill>
                <a:latin typeface="+mj-ea"/>
                <a:ea typeface="+mj-ea"/>
              </a:rPr>
              <a:t>)</a:t>
            </a:r>
          </a:p>
        </p:txBody>
      </p:sp>
      <p:sp>
        <p:nvSpPr>
          <p:cNvPr id="15" name="TextBox 15"/>
          <p:cNvSpPr txBox="1">
            <a:spLocks noChangeArrowheads="1"/>
          </p:cNvSpPr>
          <p:nvPr/>
        </p:nvSpPr>
        <p:spPr bwMode="auto">
          <a:xfrm>
            <a:off x="5973766" y="1750884"/>
            <a:ext cx="1437234" cy="461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lvl="0"/>
            <a:r>
              <a:rPr lang="en-US" altLang="zh-TW" sz="2399" b="1" dirty="0">
                <a:solidFill>
                  <a:srgbClr val="FF0000"/>
                </a:solidFill>
                <a:latin typeface="+mj-ea"/>
                <a:ea typeface="+mj-ea"/>
              </a:rPr>
              <a:t>4/20(</a:t>
            </a:r>
            <a:r>
              <a:rPr lang="zh-TW" altLang="en-US" sz="2399" b="1" dirty="0">
                <a:solidFill>
                  <a:srgbClr val="FF0000"/>
                </a:solidFill>
                <a:latin typeface="+mj-ea"/>
                <a:ea typeface="+mj-ea"/>
              </a:rPr>
              <a:t>二</a:t>
            </a:r>
            <a:r>
              <a:rPr lang="en-US" altLang="zh-TW" sz="2399" b="1" dirty="0">
                <a:solidFill>
                  <a:srgbClr val="FF0000"/>
                </a:solidFill>
                <a:latin typeface="+mj-ea"/>
                <a:ea typeface="+mj-ea"/>
              </a:rPr>
              <a:t>)</a:t>
            </a:r>
            <a:endParaRPr lang="zh-TW" altLang="en-US" sz="2399" dirty="0">
              <a:latin typeface="+mj-ea"/>
              <a:ea typeface="+mj-ea"/>
            </a:endParaRPr>
          </a:p>
        </p:txBody>
      </p:sp>
      <p:sp>
        <p:nvSpPr>
          <p:cNvPr id="16" name="TextBox 15"/>
          <p:cNvSpPr txBox="1">
            <a:spLocks noChangeArrowheads="1"/>
          </p:cNvSpPr>
          <p:nvPr/>
        </p:nvSpPr>
        <p:spPr bwMode="auto">
          <a:xfrm>
            <a:off x="7652872" y="1346798"/>
            <a:ext cx="1437234" cy="461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lvl="0"/>
            <a:r>
              <a:rPr lang="en-US" altLang="zh-TW" sz="2399" b="1" dirty="0">
                <a:solidFill>
                  <a:srgbClr val="FF0000"/>
                </a:solidFill>
                <a:latin typeface="+mj-ea"/>
                <a:ea typeface="+mj-ea"/>
              </a:rPr>
              <a:t>4/23(</a:t>
            </a:r>
            <a:r>
              <a:rPr lang="zh-TW" altLang="en-US" sz="2399" b="1" dirty="0">
                <a:solidFill>
                  <a:srgbClr val="FF0000"/>
                </a:solidFill>
                <a:latin typeface="+mj-ea"/>
                <a:ea typeface="+mj-ea"/>
              </a:rPr>
              <a:t>五</a:t>
            </a:r>
            <a:r>
              <a:rPr lang="en-US" altLang="zh-TW" sz="2399" b="1" dirty="0">
                <a:solidFill>
                  <a:srgbClr val="FF0000"/>
                </a:solidFill>
                <a:latin typeface="+mj-ea"/>
                <a:ea typeface="+mj-ea"/>
              </a:rPr>
              <a:t>)</a:t>
            </a:r>
          </a:p>
        </p:txBody>
      </p:sp>
      <p:sp>
        <p:nvSpPr>
          <p:cNvPr id="17" name="TextBox 15"/>
          <p:cNvSpPr txBox="1">
            <a:spLocks noChangeArrowheads="1"/>
          </p:cNvSpPr>
          <p:nvPr/>
        </p:nvSpPr>
        <p:spPr bwMode="auto">
          <a:xfrm>
            <a:off x="9331978" y="1016797"/>
            <a:ext cx="1801668" cy="461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lvl="0"/>
            <a:r>
              <a:rPr lang="en-US" altLang="zh-TW" sz="2399" b="1" dirty="0">
                <a:solidFill>
                  <a:srgbClr val="FF0000"/>
                </a:solidFill>
                <a:latin typeface="+mj-ea"/>
                <a:ea typeface="+mj-ea"/>
              </a:rPr>
              <a:t>110</a:t>
            </a:r>
            <a:r>
              <a:rPr lang="zh-TW" altLang="en-US" sz="2399" b="1" dirty="0">
                <a:solidFill>
                  <a:srgbClr val="FF0000"/>
                </a:solidFill>
                <a:latin typeface="+mj-ea"/>
                <a:ea typeface="+mj-ea"/>
              </a:rPr>
              <a:t>學年度</a:t>
            </a:r>
            <a:endParaRPr lang="zh-TW" altLang="en-US" sz="2399" dirty="0">
              <a:latin typeface="+mj-ea"/>
              <a:ea typeface="+mj-ea"/>
            </a:endParaRPr>
          </a:p>
        </p:txBody>
      </p:sp>
      <p:sp>
        <p:nvSpPr>
          <p:cNvPr id="18" name="L-圖案 17"/>
          <p:cNvSpPr/>
          <p:nvPr/>
        </p:nvSpPr>
        <p:spPr>
          <a:xfrm rot="5400000">
            <a:off x="10856922" y="2524190"/>
            <a:ext cx="941164" cy="1566076"/>
          </a:xfrm>
          <a:prstGeom prst="corner">
            <a:avLst>
              <a:gd name="adj1" fmla="val 16120"/>
              <a:gd name="adj2" fmla="val 16110"/>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grpSp>
        <p:nvGrpSpPr>
          <p:cNvPr id="19" name="群組 18"/>
          <p:cNvGrpSpPr/>
          <p:nvPr/>
        </p:nvGrpSpPr>
        <p:grpSpPr>
          <a:xfrm>
            <a:off x="10699819" y="2992110"/>
            <a:ext cx="1452315" cy="824974"/>
            <a:chOff x="779997" y="2300085"/>
            <a:chExt cx="1452693" cy="1317607"/>
          </a:xfrm>
        </p:grpSpPr>
        <p:sp>
          <p:nvSpPr>
            <p:cNvPr id="21" name="矩形 20"/>
            <p:cNvSpPr/>
            <p:nvPr/>
          </p:nvSpPr>
          <p:spPr>
            <a:xfrm>
              <a:off x="779997" y="2300085"/>
              <a:ext cx="1414231" cy="123965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文字方塊 21"/>
            <p:cNvSpPr txBox="1"/>
            <p:nvPr/>
          </p:nvSpPr>
          <p:spPr>
            <a:xfrm>
              <a:off x="818459" y="2378036"/>
              <a:ext cx="1414231" cy="123965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2371" tIns="72371" rIns="72371" bIns="72371" numCol="1" spcCol="1270" rtlCol="0" anchor="t" anchorCtr="0">
              <a:noAutofit/>
            </a:bodyPr>
            <a:lstStyle/>
            <a:p>
              <a:pPr algn="ctr" defTabSz="844297">
                <a:lnSpc>
                  <a:spcPct val="90000"/>
                </a:lnSpc>
                <a:spcBef>
                  <a:spcPct val="0"/>
                </a:spcBef>
                <a:spcAft>
                  <a:spcPct val="35000"/>
                </a:spcAft>
              </a:pPr>
              <a:r>
                <a:rPr lang="zh-TW" altLang="en-US" sz="1899" b="1" dirty="0"/>
                <a:t>初選結果</a:t>
              </a:r>
              <a:endParaRPr lang="en-US" altLang="zh-TW" sz="1899" b="1" dirty="0"/>
            </a:p>
            <a:p>
              <a:pPr algn="ctr" defTabSz="844297">
                <a:lnSpc>
                  <a:spcPct val="90000"/>
                </a:lnSpc>
                <a:spcBef>
                  <a:spcPct val="0"/>
                </a:spcBef>
                <a:spcAft>
                  <a:spcPct val="35000"/>
                </a:spcAft>
              </a:pPr>
              <a:r>
                <a:rPr lang="zh-TW" altLang="en-US" sz="1899" b="1" dirty="0"/>
                <a:t>複查</a:t>
              </a:r>
              <a:endParaRPr lang="zh-TW" altLang="en-US" sz="1899" dirty="0">
                <a:latin typeface="微軟正黑體" panose="020B0604030504040204" pitchFamily="34" charset="-120"/>
                <a:ea typeface="微軟正黑體" panose="020B0604030504040204" pitchFamily="34" charset="-120"/>
              </a:endParaRPr>
            </a:p>
          </p:txBody>
        </p:sp>
      </p:grpSp>
      <p:sp>
        <p:nvSpPr>
          <p:cNvPr id="20" name="等腰三角形 19"/>
          <p:cNvSpPr/>
          <p:nvPr/>
        </p:nvSpPr>
        <p:spPr>
          <a:xfrm>
            <a:off x="10225370" y="3301291"/>
            <a:ext cx="266767" cy="266767"/>
          </a:xfrm>
          <a:prstGeom prst="triangle">
            <a:avLst>
              <a:gd name="adj" fmla="val 100000"/>
            </a:avLst>
          </a:prstGeom>
        </p:spPr>
        <p:style>
          <a:lnRef idx="2">
            <a:schemeClr val="accent5">
              <a:hueOff val="1176003"/>
              <a:satOff val="2711"/>
              <a:lumOff val="5255"/>
              <a:alphaOff val="0"/>
            </a:schemeClr>
          </a:lnRef>
          <a:fillRef idx="1">
            <a:schemeClr val="accent5">
              <a:hueOff val="1176003"/>
              <a:satOff val="2711"/>
              <a:lumOff val="5255"/>
              <a:alphaOff val="0"/>
            </a:schemeClr>
          </a:fillRef>
          <a:effectRef idx="0">
            <a:schemeClr val="accent5">
              <a:hueOff val="1176003"/>
              <a:satOff val="2711"/>
              <a:lumOff val="5255"/>
              <a:alphaOff val="0"/>
            </a:schemeClr>
          </a:effectRef>
          <a:fontRef idx="minor">
            <a:schemeClr val="lt1"/>
          </a:fontRef>
        </p:style>
      </p:sp>
      <p:sp>
        <p:nvSpPr>
          <p:cNvPr id="23" name="TextBox 15"/>
          <p:cNvSpPr txBox="1">
            <a:spLocks noChangeArrowheads="1"/>
          </p:cNvSpPr>
          <p:nvPr/>
        </p:nvSpPr>
        <p:spPr bwMode="auto">
          <a:xfrm>
            <a:off x="10601689" y="2396769"/>
            <a:ext cx="1437234" cy="461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lvl="0"/>
            <a:r>
              <a:rPr lang="en-US" altLang="zh-TW" sz="2399" b="1" dirty="0">
                <a:solidFill>
                  <a:srgbClr val="FF0000"/>
                </a:solidFill>
                <a:latin typeface="+mj-ea"/>
                <a:ea typeface="+mj-ea"/>
              </a:rPr>
              <a:t>3/17(</a:t>
            </a:r>
            <a:r>
              <a:rPr lang="zh-TW" altLang="en-US" sz="2399" b="1" dirty="0">
                <a:solidFill>
                  <a:srgbClr val="FF0000"/>
                </a:solidFill>
                <a:latin typeface="+mj-ea"/>
                <a:ea typeface="+mj-ea"/>
              </a:rPr>
              <a:t>三</a:t>
            </a:r>
            <a:r>
              <a:rPr lang="en-US" altLang="zh-TW" sz="2399" b="1" dirty="0">
                <a:solidFill>
                  <a:srgbClr val="FF0000"/>
                </a:solidFill>
                <a:latin typeface="+mj-ea"/>
                <a:ea typeface="+mj-ea"/>
              </a:rPr>
              <a:t>)</a:t>
            </a:r>
          </a:p>
        </p:txBody>
      </p:sp>
    </p:spTree>
    <p:extLst>
      <p:ext uri="{BB962C8B-B14F-4D97-AF65-F5344CB8AC3E}">
        <p14:creationId xmlns:p14="http://schemas.microsoft.com/office/powerpoint/2010/main" val="215289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rtl="0"/>
            <a:fld id="{CA8D9AD5-F248-4919-864A-CFD76CC027D6}" type="slidenum">
              <a:rPr lang="en-US" altLang="zh-TW" smtClean="0"/>
              <a:t>38</a:t>
            </a:fld>
            <a:endParaRPr lang="en-US" altLang="zh-TW" dirty="0"/>
          </a:p>
        </p:txBody>
      </p:sp>
      <p:sp>
        <p:nvSpPr>
          <p:cNvPr id="4" name="文本框 216"/>
          <p:cNvSpPr txBox="1"/>
          <p:nvPr/>
        </p:nvSpPr>
        <p:spPr>
          <a:xfrm>
            <a:off x="2126091" y="2767280"/>
            <a:ext cx="7939818" cy="1323439"/>
          </a:xfrm>
          <a:prstGeom prst="rect">
            <a:avLst/>
          </a:prstGeom>
          <a:noFill/>
        </p:spPr>
        <p:txBody>
          <a:bodyPr wrap="square" rtlCol="0">
            <a:spAutoFit/>
          </a:bodyPr>
          <a:lstStyle/>
          <a:p>
            <a:pPr algn="dist"/>
            <a:r>
              <a:rPr lang="zh-TW" altLang="en-US" sz="8000" b="1" dirty="0">
                <a:effectLst>
                  <a:glow rad="228600">
                    <a:schemeClr val="accent4">
                      <a:satMod val="175000"/>
                      <a:alpha val="40000"/>
                    </a:schemeClr>
                  </a:glow>
                </a:effectLst>
              </a:rPr>
              <a:t>報名相關事項</a:t>
            </a:r>
          </a:p>
        </p:txBody>
      </p:sp>
    </p:spTree>
    <p:extLst>
      <p:ext uri="{BB962C8B-B14F-4D97-AF65-F5344CB8AC3E}">
        <p14:creationId xmlns:p14="http://schemas.microsoft.com/office/powerpoint/2010/main" val="274861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rtl="0"/>
            <a:fld id="{CA8D9AD5-F248-4919-864A-CFD76CC027D6}" type="slidenum">
              <a:rPr lang="en-US" altLang="zh-TW" smtClean="0"/>
              <a:t>39</a:t>
            </a:fld>
            <a:endParaRPr lang="en-US" altLang="zh-TW" dirty="0"/>
          </a:p>
        </p:txBody>
      </p:sp>
      <p:sp>
        <p:nvSpPr>
          <p:cNvPr id="2" name="標題 1"/>
          <p:cNvSpPr>
            <a:spLocks noGrp="1"/>
          </p:cNvSpPr>
          <p:nvPr>
            <p:ph type="title" idx="4294967295"/>
          </p:nvPr>
        </p:nvSpPr>
        <p:spPr>
          <a:xfrm>
            <a:off x="2081630" y="-263202"/>
            <a:ext cx="8281702" cy="1258265"/>
          </a:xfrm>
        </p:spPr>
        <p:txBody>
          <a:bodyPr>
            <a:noAutofit/>
          </a:bodyPr>
          <a:lstStyle/>
          <a:p>
            <a:r>
              <a:rPr lang="en-US" altLang="zh-TW" sz="4400" b="1" dirty="0">
                <a:effectLst>
                  <a:outerShdw blurRad="38100" dist="38100" dir="2700000" algn="tl">
                    <a:srgbClr val="000000">
                      <a:alpha val="43137"/>
                    </a:srgbClr>
                  </a:outerShdw>
                </a:effectLst>
                <a:latin typeface="+mj-ea"/>
                <a:ea typeface="+mj-ea"/>
              </a:rPr>
              <a:t>【</a:t>
            </a:r>
            <a:r>
              <a:rPr lang="zh-TW" altLang="en-US" sz="4400" b="1" dirty="0">
                <a:effectLst>
                  <a:outerShdw blurRad="38100" dist="38100" dir="2700000" algn="tl">
                    <a:srgbClr val="000000">
                      <a:alpha val="43137"/>
                    </a:srgbClr>
                  </a:outerShdw>
                </a:effectLst>
                <a:latin typeface="+mj-ea"/>
                <a:ea typeface="+mj-ea"/>
              </a:rPr>
              <a:t>管道一</a:t>
            </a:r>
            <a:r>
              <a:rPr lang="en-US" altLang="zh-TW" sz="4400" b="1" dirty="0">
                <a:effectLst>
                  <a:outerShdw blurRad="38100" dist="38100" dir="2700000" algn="tl">
                    <a:srgbClr val="000000">
                      <a:alpha val="43137"/>
                    </a:srgbClr>
                  </a:outerShdw>
                </a:effectLst>
                <a:latin typeface="+mj-ea"/>
                <a:ea typeface="+mj-ea"/>
              </a:rPr>
              <a:t>】</a:t>
            </a:r>
            <a:r>
              <a:rPr lang="zh-TW" altLang="en-US" sz="4400" b="1" dirty="0">
                <a:effectLst>
                  <a:outerShdw blurRad="38100" dist="38100" dir="2700000" algn="tl">
                    <a:srgbClr val="000000">
                      <a:alpha val="43137"/>
                    </a:srgbClr>
                  </a:outerShdw>
                </a:effectLst>
                <a:latin typeface="+mj-ea"/>
                <a:ea typeface="+mj-ea"/>
              </a:rPr>
              <a:t>採書面</a:t>
            </a:r>
            <a:r>
              <a:rPr lang="zh-TW" altLang="en-US" sz="4400" b="1" dirty="0" smtClean="0">
                <a:effectLst>
                  <a:outerShdw blurRad="38100" dist="38100" dir="2700000" algn="tl">
                    <a:srgbClr val="000000">
                      <a:alpha val="43137"/>
                    </a:srgbClr>
                  </a:outerShdw>
                </a:effectLst>
                <a:latin typeface="+mj-ea"/>
                <a:ea typeface="+mj-ea"/>
              </a:rPr>
              <a:t>審查方式</a:t>
            </a:r>
            <a:endParaRPr lang="zh-TW" altLang="en-US" sz="4400" b="1" dirty="0">
              <a:effectLst>
                <a:outerShdw blurRad="38100" dist="38100" dir="2700000" algn="tl">
                  <a:srgbClr val="000000">
                    <a:alpha val="43137"/>
                  </a:srgbClr>
                </a:outerShdw>
              </a:effectLst>
              <a:latin typeface="+mj-ea"/>
              <a:ea typeface="+mj-ea"/>
            </a:endParaRPr>
          </a:p>
        </p:txBody>
      </p:sp>
      <p:sp>
        <p:nvSpPr>
          <p:cNvPr id="3" name="內容版面配置區 2"/>
          <p:cNvSpPr>
            <a:spLocks noGrp="1"/>
          </p:cNvSpPr>
          <p:nvPr>
            <p:ph idx="4294967295"/>
          </p:nvPr>
        </p:nvSpPr>
        <p:spPr>
          <a:xfrm>
            <a:off x="0" y="1124744"/>
            <a:ext cx="11855052" cy="4339431"/>
          </a:xfrm>
        </p:spPr>
        <p:txBody>
          <a:bodyPr>
            <a:normAutofit/>
          </a:bodyPr>
          <a:lstStyle/>
          <a:p>
            <a:pPr marL="0" indent="0">
              <a:spcBef>
                <a:spcPts val="0"/>
              </a:spcBef>
              <a:buNone/>
            </a:pPr>
            <a:r>
              <a:rPr lang="en-US" altLang="zh-TW" sz="2800" b="1" dirty="0" smtClean="0">
                <a:latin typeface="+mj-ea"/>
                <a:ea typeface="+mj-ea"/>
              </a:rPr>
              <a:t>1.</a:t>
            </a:r>
            <a:r>
              <a:rPr lang="zh-TW" altLang="en-US" sz="2800" b="1" dirty="0" smtClean="0">
                <a:latin typeface="+mj-ea"/>
                <a:ea typeface="+mj-ea"/>
              </a:rPr>
              <a:t>報名</a:t>
            </a:r>
            <a:r>
              <a:rPr lang="zh-TW" altLang="en-US" sz="2800" b="1" dirty="0">
                <a:latin typeface="+mj-ea"/>
                <a:ea typeface="+mj-ea"/>
              </a:rPr>
              <a:t>時間：</a:t>
            </a:r>
            <a:r>
              <a:rPr lang="en-US" altLang="zh-TW" sz="2800" b="1" dirty="0">
                <a:solidFill>
                  <a:srgbClr val="FF0000"/>
                </a:solidFill>
                <a:latin typeface="+mj-ea"/>
                <a:ea typeface="+mj-ea"/>
              </a:rPr>
              <a:t>110/2/19(</a:t>
            </a:r>
            <a:r>
              <a:rPr lang="zh-TW" altLang="en-US" sz="2800" b="1" dirty="0">
                <a:solidFill>
                  <a:srgbClr val="FF0000"/>
                </a:solidFill>
                <a:latin typeface="+mj-ea"/>
                <a:ea typeface="+mj-ea"/>
              </a:rPr>
              <a:t>五</a:t>
            </a:r>
            <a:r>
              <a:rPr lang="en-US" altLang="zh-TW" sz="2800" b="1" dirty="0">
                <a:solidFill>
                  <a:srgbClr val="FF0000"/>
                </a:solidFill>
                <a:latin typeface="+mj-ea"/>
                <a:ea typeface="+mj-ea"/>
              </a:rPr>
              <a:t>)</a:t>
            </a:r>
            <a:r>
              <a:rPr lang="zh-TW" altLang="en-US" sz="2800" b="1" dirty="0">
                <a:solidFill>
                  <a:srgbClr val="FF0000"/>
                </a:solidFill>
                <a:latin typeface="+mj-ea"/>
                <a:ea typeface="+mj-ea"/>
              </a:rPr>
              <a:t>至</a:t>
            </a:r>
            <a:r>
              <a:rPr lang="en-US" altLang="zh-TW" sz="2800" b="1" dirty="0">
                <a:solidFill>
                  <a:srgbClr val="FF0000"/>
                </a:solidFill>
                <a:latin typeface="+mj-ea"/>
                <a:ea typeface="+mj-ea"/>
              </a:rPr>
              <a:t>2/20(</a:t>
            </a:r>
            <a:r>
              <a:rPr lang="zh-TW" altLang="en-US" sz="2800" b="1" dirty="0">
                <a:solidFill>
                  <a:srgbClr val="FF0000"/>
                </a:solidFill>
                <a:latin typeface="+mj-ea"/>
                <a:ea typeface="+mj-ea"/>
              </a:rPr>
              <a:t>六</a:t>
            </a:r>
            <a:r>
              <a:rPr lang="en-US" altLang="zh-TW" sz="2800" b="1" dirty="0">
                <a:solidFill>
                  <a:srgbClr val="FF0000"/>
                </a:solidFill>
                <a:latin typeface="+mj-ea"/>
                <a:ea typeface="+mj-ea"/>
              </a:rPr>
              <a:t>)8:30</a:t>
            </a:r>
            <a:r>
              <a:rPr lang="zh-TW" altLang="en-US" sz="2800" b="1" dirty="0">
                <a:solidFill>
                  <a:srgbClr val="FF0000"/>
                </a:solidFill>
                <a:latin typeface="+mj-ea"/>
                <a:ea typeface="+mj-ea"/>
              </a:rPr>
              <a:t>～</a:t>
            </a:r>
            <a:r>
              <a:rPr lang="en-US" altLang="zh-TW" sz="2800" b="1" dirty="0">
                <a:solidFill>
                  <a:srgbClr val="FF0000"/>
                </a:solidFill>
                <a:latin typeface="+mj-ea"/>
                <a:ea typeface="+mj-ea"/>
              </a:rPr>
              <a:t>16:00(</a:t>
            </a:r>
            <a:r>
              <a:rPr lang="zh-TW" altLang="en-US" sz="2800" b="1" dirty="0">
                <a:solidFill>
                  <a:srgbClr val="FF0000"/>
                </a:solidFill>
                <a:latin typeface="+mj-ea"/>
                <a:ea typeface="+mj-ea"/>
              </a:rPr>
              <a:t>逾期不受理</a:t>
            </a:r>
            <a:r>
              <a:rPr lang="en-US" altLang="zh-TW" sz="2800" b="1" dirty="0">
                <a:solidFill>
                  <a:srgbClr val="FF0000"/>
                </a:solidFill>
                <a:latin typeface="+mj-ea"/>
                <a:ea typeface="+mj-ea"/>
              </a:rPr>
              <a:t>)</a:t>
            </a:r>
            <a:r>
              <a:rPr lang="zh-TW" altLang="en-US" sz="2800" b="1" dirty="0">
                <a:solidFill>
                  <a:srgbClr val="FF0000"/>
                </a:solidFill>
                <a:latin typeface="+mj-ea"/>
                <a:ea typeface="+mj-ea"/>
              </a:rPr>
              <a:t>。</a:t>
            </a:r>
          </a:p>
          <a:p>
            <a:pPr marL="0" indent="0">
              <a:spcBef>
                <a:spcPts val="0"/>
              </a:spcBef>
              <a:buNone/>
            </a:pPr>
            <a:r>
              <a:rPr lang="en-US" altLang="zh-TW" sz="2800" b="1" dirty="0" smtClean="0">
                <a:latin typeface="+mj-ea"/>
                <a:ea typeface="+mj-ea"/>
              </a:rPr>
              <a:t>2</a:t>
            </a:r>
            <a:r>
              <a:rPr lang="en-US" altLang="zh-TW" sz="2800" b="1" dirty="0">
                <a:latin typeface="+mj-ea"/>
                <a:ea typeface="+mj-ea"/>
              </a:rPr>
              <a:t>.</a:t>
            </a:r>
            <a:r>
              <a:rPr lang="zh-TW" altLang="en-US" sz="2800" b="1" dirty="0">
                <a:latin typeface="+mj-ea"/>
                <a:ea typeface="+mj-ea"/>
              </a:rPr>
              <a:t>報名地點：桃園市立經國國民中學輔導室。</a:t>
            </a:r>
          </a:p>
        </p:txBody>
      </p:sp>
      <p:graphicFrame>
        <p:nvGraphicFramePr>
          <p:cNvPr id="6" name="表格 5"/>
          <p:cNvGraphicFramePr>
            <a:graphicFrameLocks noGrp="1"/>
          </p:cNvGraphicFramePr>
          <p:nvPr>
            <p:extLst>
              <p:ext uri="{D42A27DB-BD31-4B8C-83A1-F6EECF244321}">
                <p14:modId xmlns:p14="http://schemas.microsoft.com/office/powerpoint/2010/main" val="2591471386"/>
              </p:ext>
            </p:extLst>
          </p:nvPr>
        </p:nvGraphicFramePr>
        <p:xfrm>
          <a:off x="539438" y="2180365"/>
          <a:ext cx="11109950" cy="3422255"/>
        </p:xfrm>
        <a:graphic>
          <a:graphicData uri="http://schemas.openxmlformats.org/drawingml/2006/table">
            <a:tbl>
              <a:tblPr/>
              <a:tblGrid>
                <a:gridCol w="2170192">
                  <a:extLst>
                    <a:ext uri="{9D8B030D-6E8A-4147-A177-3AD203B41FA5}">
                      <a16:colId xmlns:a16="http://schemas.microsoft.com/office/drawing/2014/main" val="20000"/>
                    </a:ext>
                  </a:extLst>
                </a:gridCol>
                <a:gridCol w="2732834">
                  <a:extLst>
                    <a:ext uri="{9D8B030D-6E8A-4147-A177-3AD203B41FA5}">
                      <a16:colId xmlns:a16="http://schemas.microsoft.com/office/drawing/2014/main" val="20001"/>
                    </a:ext>
                  </a:extLst>
                </a:gridCol>
                <a:gridCol w="6206924">
                  <a:extLst>
                    <a:ext uri="{9D8B030D-6E8A-4147-A177-3AD203B41FA5}">
                      <a16:colId xmlns:a16="http://schemas.microsoft.com/office/drawing/2014/main" val="20002"/>
                    </a:ext>
                  </a:extLst>
                </a:gridCol>
              </a:tblGrid>
              <a:tr h="3426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000" b="1" i="0" u="none" strike="noStrike" cap="none" normalizeH="0" baseline="0" dirty="0" smtClean="0">
                          <a:ln>
                            <a:noFill/>
                          </a:ln>
                          <a:solidFill>
                            <a:schemeClr val="tx1"/>
                          </a:solidFill>
                          <a:effectLst/>
                          <a:latin typeface="+mj-ea"/>
                          <a:ea typeface="+mj-ea"/>
                          <a:cs typeface="Times New Roman" pitchFamily="18" charset="0"/>
                        </a:rPr>
                        <a:t>申請資格</a:t>
                      </a:r>
                    </a:p>
                  </a:txBody>
                  <a:tcPr marL="67897" marR="6789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000" b="1" i="0" u="none" strike="noStrike" cap="none" normalizeH="0" baseline="0" dirty="0" smtClean="0">
                          <a:ln>
                            <a:noFill/>
                          </a:ln>
                          <a:solidFill>
                            <a:schemeClr val="tx1"/>
                          </a:solidFill>
                          <a:effectLst/>
                          <a:latin typeface="+mj-ea"/>
                          <a:ea typeface="+mj-ea"/>
                          <a:cs typeface="Times New Roman" pitchFamily="18" charset="0"/>
                        </a:rPr>
                        <a:t>審查結果公告日期</a:t>
                      </a:r>
                    </a:p>
                  </a:txBody>
                  <a:tcPr marL="67897" marR="6789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000" b="1" i="0" u="none" strike="noStrike" cap="none" normalizeH="0" baseline="0" dirty="0" smtClean="0">
                          <a:ln>
                            <a:noFill/>
                          </a:ln>
                          <a:solidFill>
                            <a:schemeClr val="tx1"/>
                          </a:solidFill>
                          <a:effectLst/>
                          <a:latin typeface="+mj-ea"/>
                          <a:ea typeface="+mj-ea"/>
                          <a:cs typeface="Times New Roman" pitchFamily="18" charset="0"/>
                        </a:rPr>
                        <a:t>說明</a:t>
                      </a:r>
                    </a:p>
                  </a:txBody>
                  <a:tcPr marL="67897" marR="6789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0795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2000" b="0" i="0" u="none" strike="noStrike" cap="none" normalizeH="0" baseline="0" dirty="0" smtClean="0">
                          <a:ln>
                            <a:noFill/>
                          </a:ln>
                          <a:solidFill>
                            <a:schemeClr val="tx1"/>
                          </a:solidFill>
                          <a:effectLst/>
                          <a:latin typeface="+mj-ea"/>
                          <a:ea typeface="+mj-ea"/>
                          <a:cs typeface="Times New Roman" pitchFamily="18" charset="0"/>
                        </a:rPr>
                        <a:t>參加政府機關或學術研究機構舉辦之國際性或全國性創造發明競賽表現特別優異，獲前三等獎項。</a:t>
                      </a:r>
                    </a:p>
                  </a:txBody>
                  <a:tcPr marL="67897" marR="6789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730250" marR="0" lvl="0" indent="-73025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FF0000"/>
                          </a:solidFill>
                          <a:effectLst/>
                          <a:latin typeface="+mj-ea"/>
                          <a:ea typeface="+mj-ea"/>
                          <a:cs typeface="Times New Roman" pitchFamily="18" charset="0"/>
                        </a:rPr>
                        <a:t>110</a:t>
                      </a:r>
                      <a:r>
                        <a:rPr kumimoji="0" lang="zh-TW" altLang="en-US" sz="2000" b="0" i="0" u="none" strike="noStrike" cap="none" normalizeH="0" baseline="0" dirty="0" smtClean="0">
                          <a:ln>
                            <a:noFill/>
                          </a:ln>
                          <a:solidFill>
                            <a:srgbClr val="FF0000"/>
                          </a:solidFill>
                          <a:effectLst/>
                          <a:latin typeface="+mj-ea"/>
                          <a:ea typeface="+mj-ea"/>
                          <a:cs typeface="Times New Roman" pitchFamily="18" charset="0"/>
                        </a:rPr>
                        <a:t>年</a:t>
                      </a:r>
                      <a:r>
                        <a:rPr kumimoji="0" lang="en-US" altLang="zh-TW" sz="2000" b="0" i="0" u="none" strike="noStrike" cap="none" normalizeH="0" baseline="0" dirty="0" smtClean="0">
                          <a:ln>
                            <a:noFill/>
                          </a:ln>
                          <a:solidFill>
                            <a:srgbClr val="FF0000"/>
                          </a:solidFill>
                          <a:effectLst/>
                          <a:latin typeface="+mj-ea"/>
                          <a:ea typeface="+mj-ea"/>
                          <a:cs typeface="Times New Roman" pitchFamily="18" charset="0"/>
                        </a:rPr>
                        <a:t>2</a:t>
                      </a:r>
                      <a:r>
                        <a:rPr kumimoji="0" lang="zh-TW" altLang="en-US" sz="2000" b="0" i="0" u="none" strike="noStrike" cap="none" normalizeH="0" baseline="0" dirty="0" smtClean="0">
                          <a:ln>
                            <a:noFill/>
                          </a:ln>
                          <a:solidFill>
                            <a:srgbClr val="FF0000"/>
                          </a:solidFill>
                          <a:effectLst/>
                          <a:latin typeface="+mj-ea"/>
                          <a:ea typeface="+mj-ea"/>
                          <a:cs typeface="Times New Roman" pitchFamily="18" charset="0"/>
                        </a:rPr>
                        <a:t>月</a:t>
                      </a:r>
                      <a:r>
                        <a:rPr kumimoji="0" lang="en-US" altLang="zh-TW" sz="2000" b="0" i="0" u="none" strike="noStrike" cap="none" normalizeH="0" baseline="0" dirty="0" smtClean="0">
                          <a:ln>
                            <a:noFill/>
                          </a:ln>
                          <a:solidFill>
                            <a:srgbClr val="FF0000"/>
                          </a:solidFill>
                          <a:effectLst/>
                          <a:latin typeface="+mj-ea"/>
                          <a:ea typeface="+mj-ea"/>
                          <a:cs typeface="Times New Roman" pitchFamily="18" charset="0"/>
                        </a:rPr>
                        <a:t>26</a:t>
                      </a:r>
                      <a:r>
                        <a:rPr kumimoji="0" lang="zh-TW" altLang="en-US" sz="2000" b="0" i="0" u="none" strike="noStrike" cap="none" normalizeH="0" baseline="0" dirty="0" smtClean="0">
                          <a:ln>
                            <a:noFill/>
                          </a:ln>
                          <a:solidFill>
                            <a:srgbClr val="FF0000"/>
                          </a:solidFill>
                          <a:effectLst/>
                          <a:latin typeface="+mj-ea"/>
                          <a:ea typeface="+mj-ea"/>
                          <a:cs typeface="Times New Roman" pitchFamily="18" charset="0"/>
                        </a:rPr>
                        <a:t>日</a:t>
                      </a:r>
                      <a:r>
                        <a:rPr kumimoji="0" lang="en-US" altLang="zh-TW" sz="2000" b="0" i="0" u="none" strike="noStrike" cap="none" normalizeH="0" baseline="0" dirty="0" smtClean="0">
                          <a:ln>
                            <a:noFill/>
                          </a:ln>
                          <a:solidFill>
                            <a:srgbClr val="FF0000"/>
                          </a:solidFill>
                          <a:effectLst/>
                          <a:latin typeface="+mj-ea"/>
                          <a:ea typeface="+mj-ea"/>
                          <a:cs typeface="Times New Roman" pitchFamily="18" charset="0"/>
                        </a:rPr>
                        <a:t>(</a:t>
                      </a:r>
                      <a:r>
                        <a:rPr kumimoji="0" lang="zh-TW" altLang="en-US" sz="2000" b="0" i="0" u="none" strike="noStrike" cap="none" normalizeH="0" baseline="0" dirty="0" smtClean="0">
                          <a:ln>
                            <a:noFill/>
                          </a:ln>
                          <a:solidFill>
                            <a:srgbClr val="FF0000"/>
                          </a:solidFill>
                          <a:effectLst/>
                          <a:latin typeface="+mj-ea"/>
                          <a:ea typeface="+mj-ea"/>
                          <a:cs typeface="Times New Roman" pitchFamily="18" charset="0"/>
                        </a:rPr>
                        <a:t>五</a:t>
                      </a:r>
                      <a:r>
                        <a:rPr kumimoji="0" lang="en-US" altLang="zh-TW" sz="2000" b="0" i="0" u="none" strike="noStrike" cap="none" normalizeH="0" baseline="0" dirty="0" smtClean="0">
                          <a:ln>
                            <a:noFill/>
                          </a:ln>
                          <a:solidFill>
                            <a:srgbClr val="FF0000"/>
                          </a:solidFill>
                          <a:effectLst/>
                          <a:latin typeface="+mj-ea"/>
                          <a:ea typeface="+mj-ea"/>
                          <a:cs typeface="Times New Roman" pitchFamily="18" charset="0"/>
                        </a:rPr>
                        <a:t>)</a:t>
                      </a:r>
                      <a:endParaRPr kumimoji="0" lang="zh-TW" altLang="zh-TW" sz="2000" b="0" i="0" u="none" strike="noStrike" cap="none" normalizeH="0" baseline="0" dirty="0" smtClean="0">
                        <a:ln>
                          <a:noFill/>
                        </a:ln>
                        <a:solidFill>
                          <a:srgbClr val="FF0000"/>
                        </a:solidFill>
                        <a:effectLst/>
                        <a:latin typeface="+mj-ea"/>
                        <a:ea typeface="+mj-ea"/>
                        <a:cs typeface="Times New Roman" pitchFamily="18" charset="0"/>
                      </a:endParaRPr>
                    </a:p>
                  </a:txBody>
                  <a:tcPr marL="67897" marR="6789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139700" marR="0" lvl="0" indent="-22860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mj-ea"/>
                          <a:ea typeface="+mj-ea"/>
                          <a:cs typeface="Times New Roman" pitchFamily="18" charset="0"/>
                        </a:rPr>
                        <a:t> </a:t>
                      </a:r>
                      <a:r>
                        <a:rPr kumimoji="0" lang="en-US" altLang="zh-TW" sz="1800" b="0" i="0" u="none" strike="noStrike" cap="none" normalizeH="0" baseline="0" dirty="0" smtClean="0">
                          <a:ln>
                            <a:noFill/>
                          </a:ln>
                          <a:solidFill>
                            <a:schemeClr val="tx1"/>
                          </a:solidFill>
                          <a:effectLst/>
                          <a:latin typeface="+mj-ea"/>
                          <a:ea typeface="+mj-ea"/>
                          <a:cs typeface="Times New Roman" pitchFamily="18" charset="0"/>
                        </a:rPr>
                        <a:t>1.</a:t>
                      </a:r>
                      <a:r>
                        <a:rPr kumimoji="0" lang="zh-TW" sz="1800" b="0" i="0" u="none" strike="noStrike" cap="none" normalizeH="0" baseline="0" dirty="0" smtClean="0">
                          <a:ln>
                            <a:noFill/>
                          </a:ln>
                          <a:solidFill>
                            <a:schemeClr val="tx1"/>
                          </a:solidFill>
                          <a:effectLst/>
                          <a:latin typeface="+mj-ea"/>
                          <a:ea typeface="+mj-ea"/>
                          <a:cs typeface="Times New Roman" pitchFamily="18" charset="0"/>
                        </a:rPr>
                        <a:t>由鑑定</a:t>
                      </a:r>
                      <a:r>
                        <a:rPr kumimoji="0" lang="zh-TW" altLang="en-US" sz="1800" b="0" i="0" u="none" strike="noStrike" cap="none" normalizeH="0" baseline="0" dirty="0" smtClean="0">
                          <a:ln>
                            <a:noFill/>
                          </a:ln>
                          <a:solidFill>
                            <a:schemeClr val="tx1"/>
                          </a:solidFill>
                          <a:effectLst/>
                          <a:latin typeface="+mj-ea"/>
                          <a:ea typeface="+mj-ea"/>
                          <a:cs typeface="Times New Roman" pitchFamily="18" charset="0"/>
                        </a:rPr>
                        <a:t>小組</a:t>
                      </a:r>
                      <a:r>
                        <a:rPr kumimoji="0" lang="zh-TW" sz="1800" b="0" i="0" u="none" strike="noStrike" cap="none" normalizeH="0" baseline="0" dirty="0" smtClean="0">
                          <a:ln>
                            <a:noFill/>
                          </a:ln>
                          <a:solidFill>
                            <a:schemeClr val="tx1"/>
                          </a:solidFill>
                          <a:effectLst/>
                          <a:latin typeface="+mj-ea"/>
                          <a:ea typeface="+mj-ea"/>
                          <a:cs typeface="Times New Roman" pitchFamily="18" charset="0"/>
                        </a:rPr>
                        <a:t>參照書面審查標準說明審議（如</a:t>
                      </a:r>
                      <a:r>
                        <a:rPr kumimoji="0" lang="zh-TW" altLang="en-US" sz="1800" b="0" i="0" u="none" strike="noStrike" cap="none" normalizeH="0" baseline="0" dirty="0" smtClean="0">
                          <a:ln>
                            <a:noFill/>
                          </a:ln>
                          <a:solidFill>
                            <a:schemeClr val="tx1"/>
                          </a:solidFill>
                          <a:effectLst/>
                          <a:latin typeface="+mj-ea"/>
                          <a:ea typeface="+mj-ea"/>
                          <a:cs typeface="Times New Roman" pitchFamily="18" charset="0"/>
                        </a:rPr>
                        <a:t>簡章</a:t>
                      </a:r>
                      <a:r>
                        <a:rPr kumimoji="0" lang="zh-TW" sz="1800" b="0" i="0" u="none" strike="noStrike" cap="none" normalizeH="0" baseline="0" dirty="0" smtClean="0">
                          <a:ln>
                            <a:noFill/>
                          </a:ln>
                          <a:solidFill>
                            <a:schemeClr val="tx1"/>
                          </a:solidFill>
                          <a:effectLst/>
                          <a:latin typeface="+mj-ea"/>
                          <a:ea typeface="+mj-ea"/>
                          <a:cs typeface="Times New Roman" pitchFamily="18" charset="0"/>
                        </a:rPr>
                        <a:t>附件</a:t>
                      </a:r>
                      <a:r>
                        <a:rPr kumimoji="0" lang="zh-TW" altLang="en-US" sz="1800" b="0" i="0" u="none" strike="noStrike" cap="none" normalizeH="0" baseline="0" dirty="0" smtClean="0">
                          <a:ln>
                            <a:noFill/>
                          </a:ln>
                          <a:solidFill>
                            <a:schemeClr val="tx1"/>
                          </a:solidFill>
                          <a:effectLst/>
                          <a:latin typeface="+mj-ea"/>
                          <a:ea typeface="+mj-ea"/>
                          <a:cs typeface="Times New Roman" pitchFamily="18" charset="0"/>
                        </a:rPr>
                        <a:t>一</a:t>
                      </a:r>
                      <a:r>
                        <a:rPr kumimoji="0" lang="en-US" altLang="zh-TW" sz="1800" b="0" i="0" u="none" strike="noStrike" cap="none" normalizeH="0" baseline="0" dirty="0" smtClean="0">
                          <a:ln>
                            <a:noFill/>
                          </a:ln>
                          <a:solidFill>
                            <a:schemeClr val="tx1"/>
                          </a:solidFill>
                          <a:effectLst/>
                          <a:latin typeface="+mj-ea"/>
                          <a:ea typeface="+mj-ea"/>
                          <a:cs typeface="Times New Roman" pitchFamily="18" charset="0"/>
                        </a:rPr>
                        <a:t>-1)</a:t>
                      </a:r>
                      <a:r>
                        <a:rPr kumimoji="0" lang="zh-TW" sz="1800" b="0" i="0" u="none" strike="noStrike" cap="none" normalizeH="0" baseline="0" dirty="0" smtClean="0">
                          <a:ln>
                            <a:noFill/>
                          </a:ln>
                          <a:solidFill>
                            <a:schemeClr val="tx1"/>
                          </a:solidFill>
                          <a:effectLst/>
                          <a:latin typeface="+mj-ea"/>
                          <a:ea typeface="+mj-ea"/>
                          <a:cs typeface="Times New Roman" pitchFamily="18" charset="0"/>
                        </a:rPr>
                        <a:t>。</a:t>
                      </a:r>
                      <a:r>
                        <a:rPr kumimoji="0" lang="en-US" sz="1800" b="0" i="0" u="none" strike="noStrike" cap="none" normalizeH="0" baseline="0" dirty="0" smtClean="0">
                          <a:ln>
                            <a:noFill/>
                          </a:ln>
                          <a:solidFill>
                            <a:schemeClr val="tx1"/>
                          </a:solidFill>
                          <a:effectLst/>
                          <a:latin typeface="+mj-ea"/>
                          <a:ea typeface="+mj-ea"/>
                          <a:cs typeface="Times New Roman" pitchFamily="18" charset="0"/>
                        </a:rPr>
                        <a:t> </a:t>
                      </a:r>
                      <a:endParaRPr kumimoji="0" lang="zh-TW" sz="1800" b="0" i="0" u="none" strike="noStrike" cap="none" normalizeH="0" baseline="0" dirty="0" smtClean="0">
                        <a:ln>
                          <a:noFill/>
                        </a:ln>
                        <a:solidFill>
                          <a:schemeClr val="tx1"/>
                        </a:solidFill>
                        <a:effectLst/>
                        <a:latin typeface="+mj-ea"/>
                        <a:ea typeface="+mj-ea"/>
                        <a:cs typeface="Times New Roman" pitchFamily="18" charset="0"/>
                      </a:endParaRPr>
                    </a:p>
                    <a:p>
                      <a:pPr marL="139700" marR="0" lvl="0" indent="-2286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j-ea"/>
                          <a:ea typeface="+mj-ea"/>
                          <a:cs typeface="Times New Roman" pitchFamily="18" charset="0"/>
                        </a:rPr>
                        <a:t> </a:t>
                      </a:r>
                      <a:r>
                        <a:rPr kumimoji="0" lang="en-US" altLang="zh-TW" sz="1800" b="0" i="0" u="none" strike="noStrike" cap="none" normalizeH="0" baseline="0" dirty="0" smtClean="0">
                          <a:ln>
                            <a:noFill/>
                          </a:ln>
                          <a:solidFill>
                            <a:schemeClr val="tx1"/>
                          </a:solidFill>
                          <a:effectLst/>
                          <a:latin typeface="+mj-ea"/>
                          <a:ea typeface="+mj-ea"/>
                          <a:cs typeface="Times New Roman" pitchFamily="18" charset="0"/>
                        </a:rPr>
                        <a:t>2.</a:t>
                      </a:r>
                      <a:r>
                        <a:rPr kumimoji="0" lang="zh-TW" sz="1800" b="0" i="0" u="none" strike="noStrike" cap="none" normalizeH="0" baseline="0" dirty="0" smtClean="0">
                          <a:ln>
                            <a:noFill/>
                          </a:ln>
                          <a:solidFill>
                            <a:schemeClr val="tx1"/>
                          </a:solidFill>
                          <a:effectLst/>
                          <a:latin typeface="+mj-ea"/>
                          <a:ea typeface="+mj-ea"/>
                        </a:rPr>
                        <a:t>書面審查結果</a:t>
                      </a:r>
                      <a:r>
                        <a:rPr kumimoji="0" lang="zh-TW" altLang="en-US" sz="1800" b="0" i="0" u="none" strike="noStrike" cap="none" normalizeH="0" baseline="0" dirty="0" smtClean="0">
                          <a:ln>
                            <a:noFill/>
                          </a:ln>
                          <a:solidFill>
                            <a:schemeClr val="tx1"/>
                          </a:solidFill>
                          <a:effectLst/>
                          <a:latin typeface="+mj-ea"/>
                          <a:ea typeface="+mj-ea"/>
                        </a:rPr>
                        <a:t>說明</a:t>
                      </a:r>
                      <a:r>
                        <a:rPr kumimoji="0" lang="zh-TW" sz="1800" b="0" i="0" u="none" strike="noStrike" cap="none" normalizeH="0" baseline="0" dirty="0" smtClean="0">
                          <a:ln>
                            <a:noFill/>
                          </a:ln>
                          <a:solidFill>
                            <a:schemeClr val="tx1"/>
                          </a:solidFill>
                          <a:effectLst/>
                          <a:latin typeface="+mj-ea"/>
                          <a:ea typeface="+mj-ea"/>
                        </a:rPr>
                        <a:t>：</a:t>
                      </a:r>
                      <a:endParaRPr kumimoji="0" lang="zh-TW" sz="1800" b="0" i="0" u="none" strike="noStrike" cap="none" normalizeH="0" baseline="0" dirty="0" smtClean="0">
                        <a:ln>
                          <a:noFill/>
                        </a:ln>
                        <a:solidFill>
                          <a:schemeClr val="tx1"/>
                        </a:solidFill>
                        <a:effectLst/>
                        <a:latin typeface="+mj-ea"/>
                        <a:ea typeface="+mj-ea"/>
                        <a:cs typeface="Times New Roman" pitchFamily="18" charset="0"/>
                      </a:endParaRPr>
                    </a:p>
                    <a:p>
                      <a:pPr marL="139700" marR="0" lvl="0" indent="-22860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mj-ea"/>
                          <a:ea typeface="+mj-ea"/>
                        </a:rPr>
                        <a:t>（</a:t>
                      </a:r>
                      <a:r>
                        <a:rPr kumimoji="0" lang="en-US" altLang="zh-TW" sz="1800" b="0" i="0" u="none" strike="noStrike" cap="none" normalizeH="0" baseline="0" dirty="0" smtClean="0">
                          <a:ln>
                            <a:noFill/>
                          </a:ln>
                          <a:solidFill>
                            <a:schemeClr val="tx1"/>
                          </a:solidFill>
                          <a:effectLst/>
                          <a:latin typeface="+mj-ea"/>
                          <a:ea typeface="+mj-ea"/>
                        </a:rPr>
                        <a:t>1</a:t>
                      </a:r>
                      <a:r>
                        <a:rPr kumimoji="0" lang="zh-TW" sz="1800" b="0" i="0" u="none" strike="noStrike" cap="none" normalizeH="0" baseline="0" dirty="0" smtClean="0">
                          <a:ln>
                            <a:noFill/>
                          </a:ln>
                          <a:solidFill>
                            <a:schemeClr val="tx1"/>
                          </a:solidFill>
                          <a:effectLst/>
                          <a:latin typeface="+mj-ea"/>
                          <a:ea typeface="+mj-ea"/>
                        </a:rPr>
                        <a:t>）書面審查通過者，進入綜合研判。</a:t>
                      </a:r>
                      <a:endParaRPr kumimoji="0" lang="zh-TW" sz="1800" b="0" i="0" u="none" strike="noStrike" cap="none" normalizeH="0" baseline="0" dirty="0" smtClean="0">
                        <a:ln>
                          <a:noFill/>
                        </a:ln>
                        <a:solidFill>
                          <a:schemeClr val="tx1"/>
                        </a:solidFill>
                        <a:effectLst/>
                        <a:latin typeface="+mj-ea"/>
                        <a:ea typeface="+mj-ea"/>
                        <a:cs typeface="Times New Roman" pitchFamily="18" charset="0"/>
                      </a:endParaRPr>
                    </a:p>
                    <a:p>
                      <a:pPr marL="139700" marR="0" lvl="0" indent="-22860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mj-ea"/>
                          <a:ea typeface="+mj-ea"/>
                        </a:rPr>
                        <a:t>（</a:t>
                      </a:r>
                      <a:r>
                        <a:rPr kumimoji="0" lang="en-US" altLang="zh-TW" sz="1800" b="0" i="0" u="none" strike="noStrike" cap="none" normalizeH="0" baseline="0" dirty="0" smtClean="0">
                          <a:ln>
                            <a:noFill/>
                          </a:ln>
                          <a:solidFill>
                            <a:schemeClr val="tx1"/>
                          </a:solidFill>
                          <a:effectLst/>
                          <a:latin typeface="+mj-ea"/>
                          <a:ea typeface="+mj-ea"/>
                        </a:rPr>
                        <a:t>2</a:t>
                      </a:r>
                      <a:r>
                        <a:rPr kumimoji="0" lang="zh-TW" sz="1800" b="0" i="0" u="none" strike="noStrike" cap="none" normalizeH="0" baseline="0" dirty="0" smtClean="0">
                          <a:ln>
                            <a:noFill/>
                          </a:ln>
                          <a:solidFill>
                            <a:schemeClr val="tx1"/>
                          </a:solidFill>
                          <a:effectLst/>
                          <a:latin typeface="+mj-ea"/>
                          <a:ea typeface="+mj-ea"/>
                        </a:rPr>
                        <a:t>）書面審查需進一步評估者，可直接申請</a:t>
                      </a:r>
                      <a:r>
                        <a:rPr kumimoji="0" lang="zh-TW" sz="1800" b="0" i="0" u="sng" strike="noStrike" cap="none" normalizeH="0" baseline="0" dirty="0" smtClean="0">
                          <a:ln>
                            <a:noFill/>
                          </a:ln>
                          <a:solidFill>
                            <a:schemeClr val="tx1"/>
                          </a:solidFill>
                          <a:effectLst/>
                          <a:latin typeface="+mj-ea"/>
                          <a:ea typeface="+mj-ea"/>
                        </a:rPr>
                        <a:t>複選</a:t>
                      </a:r>
                      <a:r>
                        <a:rPr kumimoji="0" lang="zh-TW" altLang="en-US" sz="1800" b="0" i="0" u="sng" strike="noStrike" cap="none" normalizeH="0" baseline="0" dirty="0" smtClean="0">
                          <a:ln>
                            <a:noFill/>
                          </a:ln>
                          <a:solidFill>
                            <a:schemeClr val="tx1"/>
                          </a:solidFill>
                          <a:effectLst/>
                          <a:latin typeface="+mj-ea"/>
                          <a:ea typeface="+mj-ea"/>
                        </a:rPr>
                        <a:t>鑑定</a:t>
                      </a:r>
                      <a:r>
                        <a:rPr kumimoji="0" lang="zh-TW" sz="1800" b="0" i="0" u="none" strike="noStrike" cap="none" normalizeH="0" baseline="0" dirty="0" smtClean="0">
                          <a:ln>
                            <a:noFill/>
                          </a:ln>
                          <a:solidFill>
                            <a:schemeClr val="tx1"/>
                          </a:solidFill>
                          <a:effectLst/>
                          <a:latin typeface="+mj-ea"/>
                          <a:ea typeface="+mj-ea"/>
                        </a:rPr>
                        <a:t>。</a:t>
                      </a:r>
                      <a:endParaRPr kumimoji="0" lang="zh-TW" sz="1800" b="0" i="0" u="none" strike="noStrike" cap="none" normalizeH="0" baseline="0" dirty="0" smtClean="0">
                        <a:ln>
                          <a:noFill/>
                        </a:ln>
                        <a:solidFill>
                          <a:schemeClr val="tx1"/>
                        </a:solidFill>
                        <a:effectLst/>
                        <a:latin typeface="+mj-ea"/>
                        <a:ea typeface="+mj-ea"/>
                        <a:cs typeface="Times New Roman" pitchFamily="18" charset="0"/>
                      </a:endParaRPr>
                    </a:p>
                    <a:p>
                      <a:pPr marL="139700" marR="0" lvl="0" indent="-228600" algn="l" defTabSz="914400" rtl="0" eaLnBrk="1" fontAlgn="base" latinLnBrk="0" hangingPunct="1">
                        <a:lnSpc>
                          <a:spcPct val="100000"/>
                        </a:lnSpc>
                        <a:spcBef>
                          <a:spcPct val="0"/>
                        </a:spcBef>
                        <a:spcAft>
                          <a:spcPct val="0"/>
                        </a:spcAft>
                        <a:buClrTx/>
                        <a:buSzTx/>
                        <a:buFontTx/>
                        <a:buNone/>
                        <a:tabLst/>
                        <a:defRPr/>
                      </a:pPr>
                      <a:r>
                        <a:rPr kumimoji="0" lang="zh-TW" sz="1800" b="0" i="0" u="none" strike="noStrike" cap="none" normalizeH="0" baseline="0" dirty="0" smtClean="0">
                          <a:ln>
                            <a:noFill/>
                          </a:ln>
                          <a:solidFill>
                            <a:schemeClr val="tx1"/>
                          </a:solidFill>
                          <a:effectLst/>
                          <a:latin typeface="+mj-ea"/>
                          <a:ea typeface="+mj-ea"/>
                        </a:rPr>
                        <a:t>（</a:t>
                      </a:r>
                      <a:r>
                        <a:rPr kumimoji="0" lang="en-US" altLang="zh-TW" sz="1800" b="0" i="0" u="none" strike="noStrike" cap="none" normalizeH="0" baseline="0" dirty="0" smtClean="0">
                          <a:ln>
                            <a:noFill/>
                          </a:ln>
                          <a:solidFill>
                            <a:schemeClr val="tx1"/>
                          </a:solidFill>
                          <a:effectLst/>
                          <a:latin typeface="+mj-ea"/>
                          <a:ea typeface="+mj-ea"/>
                        </a:rPr>
                        <a:t>3</a:t>
                      </a:r>
                      <a:r>
                        <a:rPr kumimoji="0" lang="zh-TW" sz="1800" b="0" i="0" u="none" strike="noStrike" cap="none" normalizeH="0" baseline="0" dirty="0" smtClean="0">
                          <a:ln>
                            <a:noFill/>
                          </a:ln>
                          <a:solidFill>
                            <a:schemeClr val="tx1"/>
                          </a:solidFill>
                          <a:effectLst/>
                          <a:latin typeface="+mj-ea"/>
                          <a:ea typeface="+mj-ea"/>
                        </a:rPr>
                        <a:t>）書面審查未通過者，可參加</a:t>
                      </a:r>
                      <a:r>
                        <a:rPr kumimoji="0" lang="zh-TW" altLang="zh-TW" sz="1800" b="0" i="0" u="none" strike="noStrike" cap="none" normalizeH="0" baseline="0" dirty="0" smtClean="0">
                          <a:ln>
                            <a:noFill/>
                          </a:ln>
                          <a:solidFill>
                            <a:schemeClr val="tx1"/>
                          </a:solidFill>
                          <a:effectLst/>
                          <a:latin typeface="+mj-ea"/>
                          <a:ea typeface="+mj-ea"/>
                        </a:rPr>
                        <a:t>【</a:t>
                      </a:r>
                      <a:r>
                        <a:rPr kumimoji="0" lang="zh-TW" sz="1800" b="0" i="0" u="none" strike="noStrike" cap="none" normalizeH="0" baseline="0" dirty="0" smtClean="0">
                          <a:ln>
                            <a:noFill/>
                          </a:ln>
                          <a:solidFill>
                            <a:schemeClr val="tx1"/>
                          </a:solidFill>
                          <a:effectLst/>
                          <a:latin typeface="+mj-ea"/>
                          <a:ea typeface="+mj-ea"/>
                        </a:rPr>
                        <a:t>管道</a:t>
                      </a:r>
                      <a:r>
                        <a:rPr kumimoji="0" lang="zh-TW" altLang="en-US" sz="1800" b="0" i="0" u="none" strike="noStrike" cap="none" normalizeH="0" baseline="0" dirty="0" smtClean="0">
                          <a:ln>
                            <a:noFill/>
                          </a:ln>
                          <a:solidFill>
                            <a:schemeClr val="tx1"/>
                          </a:solidFill>
                          <a:effectLst/>
                          <a:latin typeface="+mj-ea"/>
                          <a:ea typeface="+mj-ea"/>
                        </a:rPr>
                        <a:t>二</a:t>
                      </a:r>
                      <a:r>
                        <a:rPr kumimoji="0" lang="zh-TW" altLang="zh-TW" sz="1800" b="0" i="0" u="none" strike="noStrike" cap="none" normalizeH="0" baseline="0" dirty="0" smtClean="0">
                          <a:ln>
                            <a:noFill/>
                          </a:ln>
                          <a:solidFill>
                            <a:schemeClr val="tx1"/>
                          </a:solidFill>
                          <a:effectLst/>
                          <a:latin typeface="+mj-ea"/>
                          <a:ea typeface="+mj-ea"/>
                        </a:rPr>
                        <a:t>】</a:t>
                      </a:r>
                      <a:r>
                        <a:rPr kumimoji="0" lang="zh-TW" sz="1800" b="0" i="0" u="none" strike="noStrike" cap="none" normalizeH="0" baseline="0" dirty="0" smtClean="0">
                          <a:ln>
                            <a:noFill/>
                          </a:ln>
                          <a:solidFill>
                            <a:schemeClr val="tx1"/>
                          </a:solidFill>
                          <a:effectLst/>
                          <a:latin typeface="+mj-ea"/>
                          <a:ea typeface="+mj-ea"/>
                        </a:rPr>
                        <a:t>之</a:t>
                      </a:r>
                      <a:r>
                        <a:rPr kumimoji="0" lang="zh-TW" sz="1800" b="0" i="0" u="sng" strike="noStrike" cap="none" normalizeH="0" baseline="0" dirty="0" smtClean="0">
                          <a:ln>
                            <a:noFill/>
                          </a:ln>
                          <a:solidFill>
                            <a:schemeClr val="tx1"/>
                          </a:solidFill>
                          <a:effectLst/>
                          <a:latin typeface="+mj-ea"/>
                          <a:ea typeface="+mj-ea"/>
                        </a:rPr>
                        <a:t>初選</a:t>
                      </a:r>
                      <a:r>
                        <a:rPr kumimoji="0" lang="zh-TW" sz="1800" b="0" i="0" u="none" strike="noStrike" cap="none" normalizeH="0" baseline="0" dirty="0" smtClean="0">
                          <a:ln>
                            <a:noFill/>
                          </a:ln>
                          <a:solidFill>
                            <a:schemeClr val="tx1"/>
                          </a:solidFill>
                          <a:effectLst/>
                          <a:latin typeface="+mj-ea"/>
                          <a:ea typeface="+mj-ea"/>
                        </a:rPr>
                        <a:t>鑑定。</a:t>
                      </a:r>
                      <a:endParaRPr kumimoji="0" lang="en-US" altLang="zh-TW" sz="1800" b="0" i="0" u="none" strike="noStrike" cap="none" normalizeH="0" baseline="0" dirty="0" smtClean="0">
                        <a:ln>
                          <a:noFill/>
                        </a:ln>
                        <a:solidFill>
                          <a:schemeClr val="tx1"/>
                        </a:solidFill>
                        <a:effectLst/>
                        <a:latin typeface="+mj-ea"/>
                        <a:ea typeface="+mj-ea"/>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3695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16"/>
          <p:cNvSpPr txBox="1"/>
          <p:nvPr/>
        </p:nvSpPr>
        <p:spPr>
          <a:xfrm>
            <a:off x="1917948" y="2151727"/>
            <a:ext cx="5976664" cy="2554545"/>
          </a:xfrm>
          <a:prstGeom prst="rect">
            <a:avLst/>
          </a:prstGeom>
          <a:noFill/>
        </p:spPr>
        <p:txBody>
          <a:bodyPr wrap="square" rtlCol="0">
            <a:spAutoFit/>
          </a:bodyPr>
          <a:lstStyle/>
          <a:p>
            <a:pPr algn="ctr"/>
            <a:r>
              <a:rPr lang="zh-TW" altLang="en-US" sz="8000" b="1" dirty="0">
                <a:effectLst>
                  <a:glow rad="228600">
                    <a:schemeClr val="accent4">
                      <a:satMod val="175000"/>
                      <a:alpha val="40000"/>
                    </a:schemeClr>
                  </a:glow>
                </a:effectLst>
              </a:rPr>
              <a:t>資優</a:t>
            </a:r>
            <a:r>
              <a:rPr lang="zh-TW" altLang="en-US" sz="8000" b="1" dirty="0" smtClean="0">
                <a:effectLst>
                  <a:glow rad="228600">
                    <a:schemeClr val="accent4">
                      <a:satMod val="175000"/>
                      <a:alpha val="40000"/>
                    </a:schemeClr>
                  </a:glow>
                </a:effectLst>
              </a:rPr>
              <a:t>教育</a:t>
            </a:r>
            <a:endParaRPr lang="en-US" altLang="zh-TW" sz="8000" b="1" dirty="0" smtClean="0">
              <a:effectLst>
                <a:glow rad="228600">
                  <a:schemeClr val="accent4">
                    <a:satMod val="175000"/>
                    <a:alpha val="40000"/>
                  </a:schemeClr>
                </a:glow>
              </a:effectLst>
            </a:endParaRPr>
          </a:p>
          <a:p>
            <a:pPr algn="ctr"/>
            <a:r>
              <a:rPr lang="zh-TW" altLang="en-US" sz="8000" b="1" dirty="0" smtClean="0">
                <a:effectLst>
                  <a:glow rad="228600">
                    <a:schemeClr val="accent4">
                      <a:satMod val="175000"/>
                      <a:alpha val="40000"/>
                    </a:schemeClr>
                  </a:glow>
                </a:effectLst>
              </a:rPr>
              <a:t>基本</a:t>
            </a:r>
            <a:r>
              <a:rPr lang="zh-TW" altLang="en-US" sz="8000" b="1" dirty="0">
                <a:effectLst>
                  <a:glow rad="228600">
                    <a:schemeClr val="accent4">
                      <a:satMod val="175000"/>
                      <a:alpha val="40000"/>
                    </a:schemeClr>
                  </a:glow>
                </a:effectLst>
              </a:rPr>
              <a:t>理念</a:t>
            </a:r>
          </a:p>
        </p:txBody>
      </p:sp>
    </p:spTree>
    <p:extLst>
      <p:ext uri="{BB962C8B-B14F-4D97-AF65-F5344CB8AC3E}">
        <p14:creationId xmlns:p14="http://schemas.microsoft.com/office/powerpoint/2010/main" val="541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txBox="1">
            <a:spLocks/>
          </p:cNvSpPr>
          <p:nvPr/>
        </p:nvSpPr>
        <p:spPr>
          <a:xfrm>
            <a:off x="2743189" y="6355"/>
            <a:ext cx="7937897" cy="914400"/>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4050" b="1" dirty="0" smtClean="0">
                <a:solidFill>
                  <a:srgbClr val="002060"/>
                </a:solidFill>
              </a:rPr>
              <a:t>創造能力</a:t>
            </a:r>
            <a:r>
              <a:rPr lang="zh-TW" altLang="en-US" sz="4050" b="1" u="sng" dirty="0">
                <a:solidFill>
                  <a:srgbClr val="FF0000"/>
                </a:solidFill>
              </a:rPr>
              <a:t>書面審查</a:t>
            </a:r>
            <a:r>
              <a:rPr lang="zh-TW" altLang="en-US" sz="4050" b="1" dirty="0" smtClean="0">
                <a:solidFill>
                  <a:srgbClr val="002060"/>
                </a:solidFill>
              </a:rPr>
              <a:t>鑑定</a:t>
            </a:r>
            <a:r>
              <a:rPr lang="zh-TW" altLang="en-US" sz="4050" b="1" dirty="0">
                <a:solidFill>
                  <a:srgbClr val="002060"/>
                </a:solidFill>
              </a:rPr>
              <a:t>申請文件 </a:t>
            </a:r>
          </a:p>
        </p:txBody>
      </p:sp>
      <p:sp>
        <p:nvSpPr>
          <p:cNvPr id="3" name="手繪多邊形 2"/>
          <p:cNvSpPr/>
          <p:nvPr/>
        </p:nvSpPr>
        <p:spPr>
          <a:xfrm>
            <a:off x="1053853" y="1268761"/>
            <a:ext cx="5279733" cy="509432"/>
          </a:xfrm>
          <a:custGeom>
            <a:avLst/>
            <a:gdLst>
              <a:gd name="connsiteX0" fmla="*/ 0 w 4337015"/>
              <a:gd name="connsiteY0" fmla="*/ 0 h 310985"/>
              <a:gd name="connsiteX1" fmla="*/ 4337015 w 4337015"/>
              <a:gd name="connsiteY1" fmla="*/ 0 h 310985"/>
              <a:gd name="connsiteX2" fmla="*/ 4337015 w 4337015"/>
              <a:gd name="connsiteY2" fmla="*/ 310985 h 310985"/>
              <a:gd name="connsiteX3" fmla="*/ 0 w 4337015"/>
              <a:gd name="connsiteY3" fmla="*/ 310985 h 310985"/>
              <a:gd name="connsiteX4" fmla="*/ 0 w 4337015"/>
              <a:gd name="connsiteY4" fmla="*/ 0 h 310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7015" h="310985">
                <a:moveTo>
                  <a:pt x="0" y="0"/>
                </a:moveTo>
                <a:lnTo>
                  <a:pt x="4337015" y="0"/>
                </a:lnTo>
                <a:lnTo>
                  <a:pt x="4337015" y="310985"/>
                </a:lnTo>
                <a:lnTo>
                  <a:pt x="0" y="310985"/>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27584" tIns="130048" rIns="227584" bIns="130048" numCol="1" spcCol="1270" anchor="ctr" anchorCtr="0">
            <a:noAutofit/>
          </a:bodyPr>
          <a:lstStyle/>
          <a:p>
            <a:pPr algn="ctr" defTabSz="1422400">
              <a:lnSpc>
                <a:spcPct val="90000"/>
              </a:lnSpc>
              <a:spcBef>
                <a:spcPct val="0"/>
              </a:spcBef>
              <a:spcAft>
                <a:spcPct val="35000"/>
              </a:spcAft>
            </a:pPr>
            <a:r>
              <a:rPr lang="zh-TW" altLang="en-US" sz="3200" b="1" dirty="0">
                <a:solidFill>
                  <a:srgbClr val="FF0000"/>
                </a:solidFill>
                <a:latin typeface="微軟正黑體" panose="020B0604030504040204" pitchFamily="34" charset="-120"/>
                <a:ea typeface="微軟正黑體" panose="020B0604030504040204" pitchFamily="34" charset="-120"/>
              </a:rPr>
              <a:t>必備</a:t>
            </a:r>
          </a:p>
        </p:txBody>
      </p:sp>
      <p:sp>
        <p:nvSpPr>
          <p:cNvPr id="4" name="手繪多邊形 3"/>
          <p:cNvSpPr/>
          <p:nvPr/>
        </p:nvSpPr>
        <p:spPr>
          <a:xfrm>
            <a:off x="1037165" y="1895643"/>
            <a:ext cx="5211424" cy="3975160"/>
          </a:xfrm>
          <a:custGeom>
            <a:avLst/>
            <a:gdLst>
              <a:gd name="connsiteX0" fmla="*/ 0 w 4215963"/>
              <a:gd name="connsiteY0" fmla="*/ 0 h 3061168"/>
              <a:gd name="connsiteX1" fmla="*/ 4215963 w 4215963"/>
              <a:gd name="connsiteY1" fmla="*/ 0 h 3061168"/>
              <a:gd name="connsiteX2" fmla="*/ 4215963 w 4215963"/>
              <a:gd name="connsiteY2" fmla="*/ 3061168 h 3061168"/>
              <a:gd name="connsiteX3" fmla="*/ 0 w 4215963"/>
              <a:gd name="connsiteY3" fmla="*/ 3061168 h 3061168"/>
              <a:gd name="connsiteX4" fmla="*/ 0 w 4215963"/>
              <a:gd name="connsiteY4" fmla="*/ 0 h 3061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5963" h="3061168">
                <a:moveTo>
                  <a:pt x="0" y="0"/>
                </a:moveTo>
                <a:lnTo>
                  <a:pt x="4215963" y="0"/>
                </a:lnTo>
                <a:lnTo>
                  <a:pt x="4215963" y="3061168"/>
                </a:lnTo>
                <a:lnTo>
                  <a:pt x="0" y="3061168"/>
                </a:lnTo>
                <a:lnTo>
                  <a:pt x="0" y="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defTabSz="1066800">
              <a:lnSpc>
                <a:spcPct val="150000"/>
              </a:lnSpc>
              <a:spcBef>
                <a:spcPct val="0"/>
              </a:spcBef>
              <a:spcAft>
                <a:spcPct val="15000"/>
              </a:spcAft>
              <a:buChar char="••"/>
            </a:pPr>
            <a:r>
              <a:rPr lang="zh-TW" altLang="en-US" b="1" dirty="0" smtClean="0">
                <a:solidFill>
                  <a:srgbClr val="FF0000"/>
                </a:solidFill>
                <a:latin typeface="微軟正黑體" panose="020B0604030504040204" pitchFamily="34" charset="-120"/>
                <a:ea typeface="微軟正黑體" panose="020B0604030504040204" pitchFamily="34" charset="-120"/>
              </a:rPr>
              <a:t>初選報名表</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貼妥</a:t>
            </a:r>
            <a:r>
              <a:rPr lang="en-US" altLang="zh-TW" sz="2000" b="1" dirty="0">
                <a:solidFill>
                  <a:srgbClr val="002060"/>
                </a:solidFill>
                <a:latin typeface="微軟正黑體" panose="020B0604030504040204" pitchFamily="34" charset="-120"/>
                <a:ea typeface="微軟正黑體" panose="020B0604030504040204" pitchFamily="34" charset="-120"/>
              </a:rPr>
              <a:t>2</a:t>
            </a:r>
            <a:r>
              <a:rPr lang="zh-TW" altLang="en-US" sz="2000" b="1" dirty="0">
                <a:solidFill>
                  <a:srgbClr val="002060"/>
                </a:solidFill>
                <a:latin typeface="微軟正黑體" panose="020B0604030504040204" pitchFamily="34" charset="-120"/>
                <a:ea typeface="微軟正黑體" panose="020B0604030504040204" pitchFamily="34" charset="-120"/>
              </a:rPr>
              <a:t>吋照片</a:t>
            </a:r>
            <a:r>
              <a:rPr lang="zh-TW" altLang="en-US" sz="2000" dirty="0">
                <a:latin typeface="微軟正黑體" panose="020B0604030504040204" pitchFamily="34" charset="-120"/>
                <a:ea typeface="微軟正黑體" panose="020B0604030504040204" pitchFamily="34" charset="-120"/>
              </a:rPr>
              <a:t>一張</a:t>
            </a:r>
            <a:r>
              <a:rPr lang="en-US" altLang="zh-TW" sz="2000" dirty="0">
                <a:latin typeface="微軟正黑體" panose="020B0604030504040204" pitchFamily="34" charset="-120"/>
                <a:ea typeface="微軟正黑體" panose="020B0604030504040204" pitchFamily="34" charset="-120"/>
              </a:rPr>
              <a:t>)</a:t>
            </a:r>
            <a:endParaRPr lang="zh-TW" altLang="en-US" sz="2000" dirty="0"/>
          </a:p>
          <a:p>
            <a:pPr marL="228600" lvl="1" indent="-228600" defTabSz="1066800">
              <a:lnSpc>
                <a:spcPct val="150000"/>
              </a:lnSpc>
              <a:spcBef>
                <a:spcPct val="0"/>
              </a:spcBef>
              <a:spcAft>
                <a:spcPct val="15000"/>
              </a:spcAft>
              <a:buChar char="••"/>
            </a:pPr>
            <a:r>
              <a:rPr lang="zh-TW" altLang="en-US" b="1" dirty="0">
                <a:solidFill>
                  <a:srgbClr val="FF0000"/>
                </a:solidFill>
                <a:latin typeface="+mj-ea"/>
              </a:rPr>
              <a:t>創造能力優異特殊需求</a:t>
            </a:r>
            <a:r>
              <a:rPr lang="zh-TW" altLang="en-US" b="1" dirty="0" smtClean="0">
                <a:solidFill>
                  <a:srgbClr val="FF0000"/>
                </a:solidFill>
                <a:latin typeface="微軟正黑體" panose="020B0604030504040204" pitchFamily="34" charset="-120"/>
                <a:ea typeface="微軟正黑體" panose="020B0604030504040204" pitchFamily="34" charset="-120"/>
              </a:rPr>
              <a:t>特質</a:t>
            </a:r>
            <a:r>
              <a:rPr lang="zh-TW" altLang="en-US" b="1" dirty="0">
                <a:solidFill>
                  <a:srgbClr val="FF0000"/>
                </a:solidFill>
                <a:latin typeface="微軟正黑體" panose="020B0604030504040204" pitchFamily="34" charset="-120"/>
                <a:ea typeface="微軟正黑體" panose="020B0604030504040204" pitchFamily="34" charset="-120"/>
              </a:rPr>
              <a:t>檢核表</a:t>
            </a:r>
          </a:p>
          <a:p>
            <a:pPr marL="228600" lvl="1" indent="-228600" defTabSz="1066800">
              <a:lnSpc>
                <a:spcPct val="150000"/>
              </a:lnSpc>
              <a:spcBef>
                <a:spcPct val="0"/>
              </a:spcBef>
              <a:spcAft>
                <a:spcPct val="15000"/>
              </a:spcAft>
              <a:buChar char="••"/>
            </a:pPr>
            <a:r>
              <a:rPr lang="zh-TW" altLang="en-US" b="1" dirty="0">
                <a:solidFill>
                  <a:srgbClr val="FF0000"/>
                </a:solidFill>
                <a:latin typeface="微軟正黑體" panose="020B0604030504040204" pitchFamily="34" charset="-120"/>
                <a:ea typeface="微軟正黑體" panose="020B0604030504040204" pitchFamily="34" charset="-120"/>
              </a:rPr>
              <a:t>初選鑑定證</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同報名表</a:t>
            </a:r>
            <a:r>
              <a:rPr lang="en-US" altLang="zh-TW" sz="2000" b="1" dirty="0">
                <a:solidFill>
                  <a:srgbClr val="002060"/>
                </a:solidFill>
                <a:latin typeface="微軟正黑體" panose="020B0604030504040204" pitchFamily="34" charset="-120"/>
                <a:ea typeface="微軟正黑體" panose="020B0604030504040204" pitchFamily="34" charset="-120"/>
              </a:rPr>
              <a:t>2</a:t>
            </a:r>
            <a:r>
              <a:rPr lang="zh-TW" altLang="en-US" sz="2000" b="1" dirty="0">
                <a:solidFill>
                  <a:srgbClr val="002060"/>
                </a:solidFill>
                <a:latin typeface="微軟正黑體" panose="020B0604030504040204" pitchFamily="34" charset="-120"/>
                <a:ea typeface="微軟正黑體" panose="020B0604030504040204" pitchFamily="34" charset="-120"/>
              </a:rPr>
              <a:t>吋照片</a:t>
            </a:r>
            <a:r>
              <a:rPr lang="zh-TW" altLang="en-US" sz="2000" dirty="0">
                <a:latin typeface="微軟正黑體" panose="020B0604030504040204" pitchFamily="34" charset="-120"/>
                <a:ea typeface="微軟正黑體" panose="020B0604030504040204" pitchFamily="34" charset="-120"/>
              </a:rPr>
              <a:t>一張</a:t>
            </a:r>
            <a:r>
              <a:rPr lang="en-US" altLang="zh-TW" sz="2000" dirty="0" smtClean="0">
                <a:latin typeface="微軟正黑體" panose="020B0604030504040204" pitchFamily="34" charset="-120"/>
                <a:ea typeface="微軟正黑體" panose="020B0604030504040204" pitchFamily="34" charset="-120"/>
              </a:rPr>
              <a:t>)</a:t>
            </a:r>
          </a:p>
          <a:p>
            <a:pPr marL="228600" lvl="1" indent="-228600" defTabSz="1066800">
              <a:spcBef>
                <a:spcPct val="0"/>
              </a:spcBef>
              <a:spcAft>
                <a:spcPct val="15000"/>
              </a:spcAft>
              <a:buFontTx/>
              <a:buChar char="••"/>
            </a:pPr>
            <a:r>
              <a:rPr lang="zh-TW" altLang="zh-TW" b="1" dirty="0">
                <a:solidFill>
                  <a:srgbClr val="FF0000"/>
                </a:solidFill>
                <a:latin typeface="微軟正黑體" panose="020B0604030504040204" pitchFamily="34" charset="-120"/>
              </a:rPr>
              <a:t>書面審查競賽表現優異佐證資料</a:t>
            </a:r>
            <a:r>
              <a:rPr lang="zh-TW" altLang="zh-TW" b="1" dirty="0" smtClean="0">
                <a:solidFill>
                  <a:srgbClr val="FF0000"/>
                </a:solidFill>
                <a:latin typeface="微軟正黑體" panose="020B0604030504040204" pitchFamily="34" charset="-120"/>
              </a:rPr>
              <a:t>表</a:t>
            </a:r>
            <a:r>
              <a:rPr lang="en-US" altLang="zh-TW" b="1" dirty="0">
                <a:solidFill>
                  <a:srgbClr val="002060"/>
                </a:solidFill>
                <a:latin typeface="微軟正黑體" panose="020B0604030504040204" pitchFamily="34" charset="-120"/>
              </a:rPr>
              <a:t>(</a:t>
            </a:r>
            <a:r>
              <a:rPr lang="zh-TW" altLang="en-US" b="1" dirty="0">
                <a:solidFill>
                  <a:srgbClr val="002060"/>
                </a:solidFill>
                <a:latin typeface="微軟正黑體" panose="020B0604030504040204" pitchFamily="34" charset="-120"/>
              </a:rPr>
              <a:t>簡章</a:t>
            </a:r>
            <a:r>
              <a:rPr lang="en-US" altLang="zh-TW" b="1" dirty="0" smtClean="0">
                <a:solidFill>
                  <a:schemeClr val="tx1"/>
                </a:solidFill>
                <a:latin typeface="微軟正黑體" panose="020B0604030504040204" pitchFamily="34" charset="-120"/>
              </a:rPr>
              <a:t>P.10)</a:t>
            </a:r>
            <a:endParaRPr lang="zh-TW" altLang="en-US" b="1" dirty="0" smtClean="0">
              <a:solidFill>
                <a:srgbClr val="FF0000"/>
              </a:solidFill>
              <a:latin typeface="微軟正黑體" panose="020B0604030504040204" pitchFamily="34" charset="-120"/>
              <a:ea typeface="微軟正黑體" panose="020B0604030504040204" pitchFamily="34" charset="-120"/>
            </a:endParaRPr>
          </a:p>
          <a:p>
            <a:pPr marL="228600" lvl="1" indent="-228600" defTabSz="1066800">
              <a:lnSpc>
                <a:spcPct val="150000"/>
              </a:lnSpc>
              <a:spcBef>
                <a:spcPct val="0"/>
              </a:spcBef>
              <a:spcAft>
                <a:spcPct val="15000"/>
              </a:spcAft>
              <a:buChar char="••"/>
            </a:pPr>
            <a:r>
              <a:rPr lang="zh-TW" altLang="en-US" b="1" dirty="0" smtClean="0">
                <a:solidFill>
                  <a:srgbClr val="FF0000"/>
                </a:solidFill>
                <a:latin typeface="微軟正黑體" panose="020B0604030504040204" pitchFamily="34" charset="-120"/>
                <a:ea typeface="微軟正黑體" panose="020B0604030504040204" pitchFamily="34" charset="-120"/>
              </a:rPr>
              <a:t>報名費</a:t>
            </a:r>
            <a:r>
              <a:rPr lang="en-US" altLang="zh-TW" b="1" dirty="0" smtClean="0">
                <a:solidFill>
                  <a:srgbClr val="FF0000"/>
                </a:solidFill>
                <a:latin typeface="微軟正黑體" panose="020B0604030504040204" pitchFamily="34" charset="-120"/>
                <a:ea typeface="微軟正黑體" panose="020B0604030504040204" pitchFamily="34" charset="-120"/>
              </a:rPr>
              <a:t>:</a:t>
            </a:r>
            <a:r>
              <a:rPr lang="zh-TW" altLang="en-US" b="1" dirty="0" smtClean="0">
                <a:solidFill>
                  <a:srgbClr val="7030A0"/>
                </a:solidFill>
                <a:latin typeface="微軟正黑體" panose="020B0604030504040204" pitchFamily="34" charset="-120"/>
                <a:ea typeface="微軟正黑體" panose="020B0604030504040204" pitchFamily="34" charset="-120"/>
              </a:rPr>
              <a:t>管道</a:t>
            </a:r>
            <a:r>
              <a:rPr lang="zh-TW" altLang="en-US" b="1" dirty="0">
                <a:solidFill>
                  <a:srgbClr val="7030A0"/>
                </a:solidFill>
                <a:latin typeface="微軟正黑體" panose="020B0604030504040204" pitchFamily="34" charset="-120"/>
                <a:ea typeface="微軟正黑體" panose="020B0604030504040204" pitchFamily="34" charset="-120"/>
              </a:rPr>
              <a:t>一</a:t>
            </a:r>
            <a:r>
              <a:rPr lang="en-US" sz="2000" b="1" dirty="0">
                <a:solidFill>
                  <a:srgbClr val="002060"/>
                </a:solidFill>
                <a:latin typeface="微軟正黑體" panose="020B0604030504040204" pitchFamily="34" charset="-120"/>
                <a:ea typeface="微軟正黑體" panose="020B0604030504040204" pitchFamily="34" charset="-120"/>
              </a:rPr>
              <a:t>(</a:t>
            </a:r>
            <a:r>
              <a:rPr lang="zh-TW" altLang="en-US" sz="2000" b="1" dirty="0">
                <a:solidFill>
                  <a:srgbClr val="002060"/>
                </a:solidFill>
                <a:latin typeface="微軟正黑體" panose="020B0604030504040204" pitchFamily="34" charset="-120"/>
                <a:ea typeface="微軟正黑體" panose="020B0604030504040204" pitchFamily="34" charset="-120"/>
              </a:rPr>
              <a:t>含管道二</a:t>
            </a:r>
            <a:r>
              <a:rPr lang="en-US" sz="2000" b="1" dirty="0">
                <a:solidFill>
                  <a:srgbClr val="002060"/>
                </a:solidFill>
                <a:latin typeface="微軟正黑體" panose="020B0604030504040204" pitchFamily="34" charset="-120"/>
                <a:ea typeface="微軟正黑體" panose="020B0604030504040204" pitchFamily="34" charset="-120"/>
              </a:rPr>
              <a:t>)</a:t>
            </a:r>
            <a:r>
              <a:rPr lang="en-US" altLang="zh-TW" sz="2000" b="1" dirty="0">
                <a:solidFill>
                  <a:srgbClr val="002060"/>
                </a:solidFill>
              </a:rPr>
              <a:t> </a:t>
            </a:r>
            <a:r>
              <a:rPr lang="en-US" altLang="zh-TW" b="1" dirty="0">
                <a:solidFill>
                  <a:srgbClr val="7030A0"/>
                </a:solidFill>
                <a:latin typeface="微軟正黑體" panose="020B0604030504040204" pitchFamily="34" charset="-120"/>
                <a:ea typeface="微軟正黑體" panose="020B0604030504040204" pitchFamily="34" charset="-120"/>
              </a:rPr>
              <a:t>$</a:t>
            </a:r>
            <a:r>
              <a:rPr lang="en-US" b="1" dirty="0" smtClean="0">
                <a:solidFill>
                  <a:srgbClr val="7030A0"/>
                </a:solidFill>
                <a:latin typeface="微軟正黑體" panose="020B0604030504040204" pitchFamily="34" charset="-120"/>
                <a:ea typeface="微軟正黑體" panose="020B0604030504040204" pitchFamily="34" charset="-120"/>
              </a:rPr>
              <a:t>1,</a:t>
            </a:r>
            <a:r>
              <a:rPr lang="en-US" altLang="zh-TW" b="1" dirty="0" smtClean="0">
                <a:solidFill>
                  <a:srgbClr val="7030A0"/>
                </a:solidFill>
                <a:latin typeface="微軟正黑體" panose="020B0604030504040204" pitchFamily="34" charset="-120"/>
                <a:ea typeface="微軟正黑體" panose="020B0604030504040204" pitchFamily="34" charset="-120"/>
              </a:rPr>
              <a:t>4</a:t>
            </a:r>
            <a:r>
              <a:rPr lang="en-US" b="1" dirty="0" smtClean="0">
                <a:solidFill>
                  <a:srgbClr val="7030A0"/>
                </a:solidFill>
                <a:latin typeface="微軟正黑體" panose="020B0604030504040204" pitchFamily="34" charset="-120"/>
                <a:ea typeface="微軟正黑體" panose="020B0604030504040204" pitchFamily="34" charset="-120"/>
              </a:rPr>
              <a:t>00</a:t>
            </a:r>
            <a:r>
              <a:rPr lang="zh-TW" altLang="en-US" b="1" dirty="0" smtClean="0">
                <a:solidFill>
                  <a:srgbClr val="7030A0"/>
                </a:solidFill>
                <a:latin typeface="微軟正黑體" panose="020B0604030504040204" pitchFamily="34" charset="-120"/>
                <a:ea typeface="微軟正黑體" panose="020B0604030504040204" pitchFamily="34" charset="-120"/>
              </a:rPr>
              <a:t>元</a:t>
            </a:r>
          </a:p>
        </p:txBody>
      </p:sp>
      <p:sp>
        <p:nvSpPr>
          <p:cNvPr id="7" name="手繪多邊形 6"/>
          <p:cNvSpPr/>
          <p:nvPr/>
        </p:nvSpPr>
        <p:spPr>
          <a:xfrm>
            <a:off x="6549521" y="1210136"/>
            <a:ext cx="5017499" cy="4660667"/>
          </a:xfrm>
          <a:custGeom>
            <a:avLst/>
            <a:gdLst>
              <a:gd name="connsiteX0" fmla="*/ 0 w 3614571"/>
              <a:gd name="connsiteY0" fmla="*/ 0 h 3450992"/>
              <a:gd name="connsiteX1" fmla="*/ 3614571 w 3614571"/>
              <a:gd name="connsiteY1" fmla="*/ 0 h 3450992"/>
              <a:gd name="connsiteX2" fmla="*/ 3614571 w 3614571"/>
              <a:gd name="connsiteY2" fmla="*/ 3450992 h 3450992"/>
              <a:gd name="connsiteX3" fmla="*/ 0 w 3614571"/>
              <a:gd name="connsiteY3" fmla="*/ 3450992 h 3450992"/>
              <a:gd name="connsiteX4" fmla="*/ 0 w 3614571"/>
              <a:gd name="connsiteY4" fmla="*/ 0 h 3450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4571" h="3450992">
                <a:moveTo>
                  <a:pt x="0" y="0"/>
                </a:moveTo>
                <a:lnTo>
                  <a:pt x="3614571" y="0"/>
                </a:lnTo>
                <a:lnTo>
                  <a:pt x="3614571" y="3450992"/>
                </a:lnTo>
                <a:lnTo>
                  <a:pt x="0" y="3450992"/>
                </a:lnTo>
                <a:lnTo>
                  <a:pt x="0" y="0"/>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defTabSz="1066800">
              <a:lnSpc>
                <a:spcPts val="3000"/>
              </a:lnSpc>
              <a:spcBef>
                <a:spcPct val="0"/>
              </a:spcBef>
              <a:spcAft>
                <a:spcPct val="15000"/>
              </a:spcAft>
              <a:buChar char="••"/>
            </a:pPr>
            <a:r>
              <a:rPr lang="zh-TW" altLang="en-US" b="1" dirty="0" smtClean="0">
                <a:solidFill>
                  <a:schemeClr val="tx2"/>
                </a:solidFill>
                <a:latin typeface="微軟正黑體" panose="020B0604030504040204" pitchFamily="34" charset="-120"/>
              </a:rPr>
              <a:t>申請</a:t>
            </a:r>
            <a:r>
              <a:rPr lang="zh-TW" altLang="en-US" b="1" dirty="0">
                <a:solidFill>
                  <a:schemeClr val="tx2"/>
                </a:solidFill>
                <a:latin typeface="微軟正黑體" panose="020B0604030504040204" pitchFamily="34" charset="-120"/>
              </a:rPr>
              <a:t>免繳報名</a:t>
            </a:r>
            <a:r>
              <a:rPr lang="zh-TW" altLang="en-US" b="1" dirty="0" smtClean="0">
                <a:solidFill>
                  <a:schemeClr val="tx2"/>
                </a:solidFill>
                <a:latin typeface="微軟正黑體" panose="020B0604030504040204" pitchFamily="34" charset="-120"/>
              </a:rPr>
              <a:t>費用者</a:t>
            </a:r>
            <a:r>
              <a:rPr lang="zh-TW" altLang="en-US" b="1" dirty="0" smtClean="0">
                <a:solidFill>
                  <a:schemeClr val="tx2"/>
                </a:solidFill>
                <a:latin typeface="新細明體" panose="02020500000000000000" pitchFamily="18" charset="-120"/>
                <a:ea typeface="新細明體" panose="02020500000000000000" pitchFamily="18" charset="-120"/>
              </a:rPr>
              <a:t>：</a:t>
            </a:r>
            <a:endParaRPr lang="en-US" altLang="zh-TW" b="1" dirty="0" smtClean="0">
              <a:solidFill>
                <a:schemeClr val="tx2"/>
              </a:solidFill>
              <a:latin typeface="新細明體" panose="02020500000000000000" pitchFamily="18" charset="-120"/>
              <a:ea typeface="新細明體" panose="02020500000000000000" pitchFamily="18" charset="-120"/>
            </a:endParaRPr>
          </a:p>
          <a:p>
            <a:pPr marL="228600" lvl="1" defTabSz="1066800">
              <a:lnSpc>
                <a:spcPts val="3000"/>
              </a:lnSpc>
              <a:spcBef>
                <a:spcPct val="0"/>
              </a:spcBef>
              <a:spcAft>
                <a:spcPct val="15000"/>
              </a:spcAft>
            </a:pPr>
            <a:r>
              <a:rPr lang="zh-TW" altLang="en-US" sz="2000" b="1" dirty="0" smtClean="0">
                <a:solidFill>
                  <a:schemeClr val="tx2"/>
                </a:solidFill>
                <a:latin typeface="微軟正黑體" panose="020B0604030504040204" pitchFamily="34" charset="-120"/>
              </a:rPr>
              <a:t>有效</a:t>
            </a:r>
            <a:r>
              <a:rPr lang="zh-TW" altLang="en-US" sz="2000" b="1" dirty="0">
                <a:solidFill>
                  <a:schemeClr val="tx2"/>
                </a:solidFill>
                <a:latin typeface="微軟正黑體" panose="020B0604030504040204" pitchFamily="34" charset="-120"/>
              </a:rPr>
              <a:t>期間</a:t>
            </a:r>
            <a:r>
              <a:rPr lang="zh-TW" altLang="en-US" sz="2000" b="1" dirty="0" smtClean="0">
                <a:solidFill>
                  <a:schemeClr val="tx2"/>
                </a:solidFill>
                <a:latin typeface="微軟正黑體" panose="020B0604030504040204" pitchFamily="34" charset="-120"/>
                <a:ea typeface="微軟正黑體" panose="020B0604030504040204" pitchFamily="34" charset="-120"/>
              </a:rPr>
              <a:t>低</a:t>
            </a:r>
            <a:r>
              <a:rPr lang="zh-TW" altLang="en-US" sz="2000" b="1" dirty="0">
                <a:solidFill>
                  <a:schemeClr val="tx2"/>
                </a:solidFill>
                <a:latin typeface="微軟正黑體" panose="020B0604030504040204" pitchFamily="34" charset="-120"/>
                <a:ea typeface="微軟正黑體" panose="020B0604030504040204" pitchFamily="34" charset="-120"/>
              </a:rPr>
              <a:t>收入戶或中低收入戶證明文件影</a:t>
            </a:r>
            <a:r>
              <a:rPr lang="zh-TW" altLang="en-US" sz="2000" b="1" dirty="0" smtClean="0">
                <a:solidFill>
                  <a:schemeClr val="tx2"/>
                </a:solidFill>
                <a:latin typeface="微軟正黑體" panose="020B0604030504040204" pitchFamily="34" charset="-120"/>
                <a:ea typeface="微軟正黑體" panose="020B0604030504040204" pitchFamily="34" charset="-120"/>
              </a:rPr>
              <a:t>本及戶口名簿影本</a:t>
            </a:r>
            <a:endParaRPr lang="en-US" altLang="zh-TW" sz="2000" b="1" dirty="0" smtClean="0">
              <a:solidFill>
                <a:schemeClr val="tx2"/>
              </a:solidFill>
              <a:latin typeface="微軟正黑體" panose="020B0604030504040204" pitchFamily="34" charset="-120"/>
              <a:ea typeface="微軟正黑體" panose="020B0604030504040204" pitchFamily="34" charset="-120"/>
            </a:endParaRPr>
          </a:p>
          <a:p>
            <a:pPr marL="228600" lvl="1" defTabSz="1066800">
              <a:lnSpc>
                <a:spcPts val="3000"/>
              </a:lnSpc>
              <a:spcBef>
                <a:spcPct val="0"/>
              </a:spcBef>
              <a:spcAft>
                <a:spcPct val="15000"/>
              </a:spcAft>
            </a:pPr>
            <a:endParaRPr lang="zh-TW" altLang="en-US" sz="1600" dirty="0">
              <a:solidFill>
                <a:srgbClr val="002060"/>
              </a:solidFill>
            </a:endParaRPr>
          </a:p>
          <a:p>
            <a:pPr marL="228600" lvl="1" indent="-228600" defTabSz="1066800">
              <a:lnSpc>
                <a:spcPts val="3000"/>
              </a:lnSpc>
              <a:spcBef>
                <a:spcPct val="0"/>
              </a:spcBef>
              <a:spcAft>
                <a:spcPct val="15000"/>
              </a:spcAft>
              <a:buChar char="••"/>
            </a:pPr>
            <a:r>
              <a:rPr lang="zh-TW" altLang="en-US" b="1" dirty="0" smtClean="0">
                <a:solidFill>
                  <a:srgbClr val="FF0000"/>
                </a:solidFill>
                <a:latin typeface="微軟正黑體" panose="020B0604030504040204" pitchFamily="34" charset="-120"/>
                <a:ea typeface="微軟正黑體" panose="020B0604030504040204" pitchFamily="34" charset="-120"/>
              </a:rPr>
              <a:t>申請特殊</a:t>
            </a:r>
            <a:r>
              <a:rPr lang="zh-TW" altLang="en-US" b="1" dirty="0">
                <a:solidFill>
                  <a:srgbClr val="FF0000"/>
                </a:solidFill>
                <a:latin typeface="微軟正黑體" panose="020B0604030504040204" pitchFamily="34" charset="-120"/>
                <a:ea typeface="微軟正黑體" panose="020B0604030504040204" pitchFamily="34" charset="-120"/>
              </a:rPr>
              <a:t>鑑定場</a:t>
            </a:r>
            <a:r>
              <a:rPr lang="zh-TW" altLang="en-US" b="1" dirty="0" smtClean="0">
                <a:solidFill>
                  <a:srgbClr val="FF0000"/>
                </a:solidFill>
                <a:latin typeface="微軟正黑體" panose="020B0604030504040204" pitchFamily="34" charset="-120"/>
                <a:ea typeface="微軟正黑體" panose="020B0604030504040204" pitchFamily="34" charset="-120"/>
              </a:rPr>
              <a:t>服務者</a:t>
            </a:r>
            <a:r>
              <a:rPr lang="zh-TW" altLang="en-US" b="1" dirty="0" smtClean="0">
                <a:solidFill>
                  <a:srgbClr val="FF0000"/>
                </a:solidFill>
                <a:latin typeface="新細明體" panose="02020500000000000000" pitchFamily="18" charset="-120"/>
                <a:ea typeface="新細明體" panose="02020500000000000000" pitchFamily="18" charset="-120"/>
              </a:rPr>
              <a:t>：</a:t>
            </a:r>
            <a:endParaRPr lang="en-US" altLang="zh-TW" b="1" dirty="0" smtClean="0">
              <a:solidFill>
                <a:srgbClr val="FF0000"/>
              </a:solidFill>
              <a:latin typeface="新細明體" panose="02020500000000000000" pitchFamily="18" charset="-120"/>
              <a:ea typeface="新細明體" panose="02020500000000000000" pitchFamily="18" charset="-120"/>
            </a:endParaRPr>
          </a:p>
          <a:p>
            <a:pPr marL="0" lvl="1" indent="266700" defTabSz="1066800">
              <a:lnSpc>
                <a:spcPts val="3000"/>
              </a:lnSpc>
              <a:spcBef>
                <a:spcPct val="0"/>
              </a:spcBef>
              <a:spcAft>
                <a:spcPct val="15000"/>
              </a:spcAft>
            </a:pPr>
            <a:r>
              <a:rPr lang="zh-TW" altLang="en-US" sz="2000" b="1" dirty="0">
                <a:solidFill>
                  <a:srgbClr val="FF0000"/>
                </a:solidFill>
                <a:latin typeface="微軟正黑體" panose="020B0604030504040204" pitchFamily="34" charset="-120"/>
              </a:rPr>
              <a:t>特殊鑑定場</a:t>
            </a:r>
            <a:r>
              <a:rPr lang="zh-TW" altLang="en-US" sz="2000" b="1" dirty="0" smtClean="0">
                <a:solidFill>
                  <a:srgbClr val="FF0000"/>
                </a:solidFill>
                <a:latin typeface="微軟正黑體" panose="020B0604030504040204" pitchFamily="34" charset="-120"/>
              </a:rPr>
              <a:t>服務需求</a:t>
            </a:r>
            <a:r>
              <a:rPr lang="zh-TW" altLang="en-US" sz="2000" b="1" dirty="0" smtClean="0">
                <a:solidFill>
                  <a:srgbClr val="FF0000"/>
                </a:solidFill>
                <a:latin typeface="微軟正黑體" panose="020B0604030504040204" pitchFamily="34" charset="-120"/>
                <a:ea typeface="微軟正黑體" panose="020B0604030504040204" pitchFamily="34" charset="-120"/>
              </a:rPr>
              <a:t>申請表</a:t>
            </a:r>
            <a:r>
              <a:rPr lang="en-US" altLang="zh-TW" sz="2000" b="1" dirty="0" smtClean="0">
                <a:solidFill>
                  <a:srgbClr val="002060"/>
                </a:solidFill>
                <a:latin typeface="微軟正黑體" panose="020B0604030504040204" pitchFamily="34" charset="-120"/>
                <a:ea typeface="微軟正黑體" panose="020B0604030504040204" pitchFamily="34" charset="-120"/>
              </a:rPr>
              <a:t>(</a:t>
            </a:r>
            <a:r>
              <a:rPr lang="zh-TW" altLang="en-US" sz="2000" b="1" dirty="0" smtClean="0">
                <a:solidFill>
                  <a:srgbClr val="002060"/>
                </a:solidFill>
                <a:latin typeface="微軟正黑體" panose="020B0604030504040204" pitchFamily="34" charset="-120"/>
                <a:ea typeface="微軟正黑體" panose="020B0604030504040204" pitchFamily="34" charset="-120"/>
              </a:rPr>
              <a:t>簡章</a:t>
            </a:r>
            <a:r>
              <a:rPr lang="en-US" altLang="zh-TW" sz="2000" b="1" dirty="0" smtClean="0">
                <a:solidFill>
                  <a:schemeClr val="tx1"/>
                </a:solidFill>
                <a:latin typeface="微軟正黑體" panose="020B0604030504040204" pitchFamily="34" charset="-120"/>
                <a:ea typeface="微軟正黑體" panose="020B0604030504040204" pitchFamily="34" charset="-120"/>
              </a:rPr>
              <a:t>P.16)</a:t>
            </a:r>
          </a:p>
          <a:p>
            <a:pPr marL="0" lvl="1" indent="266700" defTabSz="1066800">
              <a:lnSpc>
                <a:spcPts val="3000"/>
              </a:lnSpc>
              <a:spcBef>
                <a:spcPct val="0"/>
              </a:spcBef>
              <a:spcAft>
                <a:spcPct val="15000"/>
              </a:spcAft>
            </a:pPr>
            <a:endParaRPr lang="zh-TW" altLang="en-US" sz="2000" dirty="0" smtClean="0"/>
          </a:p>
          <a:p>
            <a:pPr marL="228600" lvl="1" indent="-228600" defTabSz="1066800">
              <a:lnSpc>
                <a:spcPts val="3000"/>
              </a:lnSpc>
              <a:spcBef>
                <a:spcPct val="0"/>
              </a:spcBef>
              <a:spcAft>
                <a:spcPct val="15000"/>
              </a:spcAft>
              <a:buChar char="••"/>
            </a:pPr>
            <a:r>
              <a:rPr lang="zh-TW" altLang="en-US" b="1" dirty="0" smtClean="0">
                <a:solidFill>
                  <a:srgbClr val="FF0000"/>
                </a:solidFill>
                <a:latin typeface="微軟正黑體" panose="020B0604030504040204" pitchFamily="34" charset="-120"/>
              </a:rPr>
              <a:t>非就讀本市國小者</a:t>
            </a:r>
            <a:r>
              <a:rPr lang="zh-TW" altLang="en-US" b="1" dirty="0" smtClean="0">
                <a:solidFill>
                  <a:srgbClr val="FF0000"/>
                </a:solidFill>
                <a:latin typeface="新細明體" panose="02020500000000000000" pitchFamily="18" charset="-120"/>
                <a:ea typeface="新細明體" panose="02020500000000000000" pitchFamily="18" charset="-120"/>
              </a:rPr>
              <a:t>：</a:t>
            </a:r>
            <a:endParaRPr lang="en-US" altLang="zh-TW" b="1" dirty="0" smtClean="0">
              <a:solidFill>
                <a:srgbClr val="FF0000"/>
              </a:solidFill>
              <a:latin typeface="微軟正黑體" panose="020B0604030504040204" pitchFamily="34" charset="-120"/>
              <a:ea typeface="微軟正黑體" panose="020B0604030504040204" pitchFamily="34" charset="-120"/>
            </a:endParaRPr>
          </a:p>
          <a:p>
            <a:pPr marL="0" lvl="1" indent="266700" defTabSz="1066800">
              <a:lnSpc>
                <a:spcPts val="3000"/>
              </a:lnSpc>
              <a:spcBef>
                <a:spcPct val="0"/>
              </a:spcBef>
              <a:spcAft>
                <a:spcPct val="15000"/>
              </a:spcAft>
            </a:pPr>
            <a:r>
              <a:rPr lang="zh-TW" altLang="en-US" sz="2000" b="1" dirty="0" smtClean="0">
                <a:solidFill>
                  <a:srgbClr val="FF0000"/>
                </a:solidFill>
                <a:latin typeface="微軟正黑體" panose="020B0604030504040204" pitchFamily="34" charset="-120"/>
                <a:ea typeface="微軟正黑體" panose="020B0604030504040204" pitchFamily="34" charset="-120"/>
              </a:rPr>
              <a:t>戶口名簿正本、影本</a:t>
            </a:r>
            <a:r>
              <a:rPr lang="en-US"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正本驗畢歸還</a:t>
            </a:r>
            <a:r>
              <a:rPr lang="en-US" sz="2000" dirty="0" smtClean="0">
                <a:latin typeface="微軟正黑體" panose="020B0604030504040204" pitchFamily="34" charset="-120"/>
                <a:ea typeface="微軟正黑體" panose="020B0604030504040204" pitchFamily="34" charset="-120"/>
              </a:rPr>
              <a:t>)</a:t>
            </a:r>
            <a:endParaRPr lang="zh-TW" altLang="en-US" sz="2000"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DA60BA0E-20D0-4E7C-B286-26C960A6788F}" type="slidenum">
              <a:rPr lang="en-US" altLang="zh-TW" noProof="0" smtClean="0"/>
              <a:pPr/>
              <a:t>40</a:t>
            </a:fld>
            <a:endParaRPr lang="zh-TW" altLang="en-US" noProof="0" dirty="0"/>
          </a:p>
        </p:txBody>
      </p:sp>
      <p:sp>
        <p:nvSpPr>
          <p:cNvPr id="5" name="矩形 4"/>
          <p:cNvSpPr/>
          <p:nvPr/>
        </p:nvSpPr>
        <p:spPr>
          <a:xfrm>
            <a:off x="909836" y="6092278"/>
            <a:ext cx="9666376" cy="495392"/>
          </a:xfrm>
          <a:prstGeom prst="rect">
            <a:avLst/>
          </a:prstGeom>
        </p:spPr>
        <p:txBody>
          <a:bodyPr wrap="square">
            <a:spAutoFit/>
          </a:bodyPr>
          <a:lstStyle/>
          <a:p>
            <a:pPr>
              <a:lnSpc>
                <a:spcPct val="120000"/>
              </a:lnSpc>
              <a:defRPr/>
            </a:pPr>
            <a:r>
              <a:rPr lang="en-US" altLang="zh-TW" b="1" u="sng" dirty="0">
                <a:latin typeface="+mj-ea"/>
              </a:rPr>
              <a:t>※</a:t>
            </a:r>
            <a:r>
              <a:rPr lang="zh-TW" altLang="en-US" b="1" u="sng" dirty="0">
                <a:latin typeface="+mj-ea"/>
              </a:rPr>
              <a:t>管道一書面</a:t>
            </a:r>
            <a:r>
              <a:rPr lang="zh-TW" altLang="en-US" b="1" u="sng" dirty="0" smtClean="0">
                <a:latin typeface="+mj-ea"/>
              </a:rPr>
              <a:t>審查通過後退還</a:t>
            </a:r>
            <a:r>
              <a:rPr lang="en-US" altLang="zh-TW" b="1" u="sng" dirty="0">
                <a:latin typeface="+mj-ea"/>
              </a:rPr>
              <a:t>$800</a:t>
            </a:r>
            <a:r>
              <a:rPr lang="zh-TW" altLang="en-US" b="1" u="sng" dirty="0">
                <a:latin typeface="+mj-ea"/>
              </a:rPr>
              <a:t>元，未通過可直接參加管道二測驗。</a:t>
            </a:r>
            <a:endParaRPr lang="zh-TW" altLang="en-US" dirty="0">
              <a:latin typeface="+mj-ea"/>
            </a:endParaRPr>
          </a:p>
        </p:txBody>
      </p:sp>
    </p:spTree>
    <p:extLst>
      <p:ext uri="{BB962C8B-B14F-4D97-AF65-F5344CB8AC3E}">
        <p14:creationId xmlns:p14="http://schemas.microsoft.com/office/powerpoint/2010/main" val="194952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rtl="0"/>
            <a:fld id="{CA8D9AD5-F248-4919-864A-CFD76CC027D6}" type="slidenum">
              <a:rPr lang="en-US" altLang="zh-TW" smtClean="0"/>
              <a:t>41</a:t>
            </a:fld>
            <a:endParaRPr lang="en-US" altLang="zh-TW" dirty="0"/>
          </a:p>
        </p:txBody>
      </p:sp>
      <p:sp>
        <p:nvSpPr>
          <p:cNvPr id="2" name="標題 1"/>
          <p:cNvSpPr>
            <a:spLocks noGrp="1"/>
          </p:cNvSpPr>
          <p:nvPr>
            <p:ph type="title" idx="4294967295"/>
          </p:nvPr>
        </p:nvSpPr>
        <p:spPr>
          <a:xfrm>
            <a:off x="2949027" y="116632"/>
            <a:ext cx="5956998" cy="869667"/>
          </a:xfrm>
        </p:spPr>
        <p:txBody>
          <a:bodyPr>
            <a:noAutofit/>
          </a:bodyPr>
          <a:lstStyle/>
          <a:p>
            <a:pPr algn="dist"/>
            <a:r>
              <a:rPr lang="en-US" altLang="zh-TW" sz="4400" b="1" dirty="0" smtClean="0">
                <a:effectLst>
                  <a:outerShdw blurRad="38100" dist="38100" dir="2700000" algn="tl">
                    <a:srgbClr val="000000">
                      <a:alpha val="43137"/>
                    </a:srgbClr>
                  </a:outerShdw>
                </a:effectLst>
                <a:latin typeface="+mj-ea"/>
              </a:rPr>
              <a:t>【</a:t>
            </a:r>
            <a:r>
              <a:rPr lang="zh-TW" altLang="en-US" sz="4400" b="1" dirty="0" smtClean="0">
                <a:effectLst>
                  <a:outerShdw blurRad="38100" dist="38100" dir="2700000" algn="tl">
                    <a:srgbClr val="000000">
                      <a:alpha val="43137"/>
                    </a:srgbClr>
                  </a:outerShdw>
                </a:effectLst>
                <a:latin typeface="+mj-ea"/>
                <a:ea typeface="+mj-ea"/>
              </a:rPr>
              <a:t>管道二</a:t>
            </a:r>
            <a:r>
              <a:rPr lang="en-US" altLang="zh-TW" sz="4400" b="1" dirty="0">
                <a:effectLst>
                  <a:outerShdw blurRad="38100" dist="38100" dir="2700000" algn="tl">
                    <a:srgbClr val="000000">
                      <a:alpha val="43137"/>
                    </a:srgbClr>
                  </a:outerShdw>
                </a:effectLst>
                <a:latin typeface="+mj-ea"/>
              </a:rPr>
              <a:t>】</a:t>
            </a:r>
            <a:r>
              <a:rPr lang="zh-TW" altLang="en-US" sz="4400" b="1" dirty="0" smtClean="0">
                <a:effectLst>
                  <a:outerShdw blurRad="38100" dist="38100" dir="2700000" algn="tl">
                    <a:srgbClr val="000000">
                      <a:alpha val="43137"/>
                    </a:srgbClr>
                  </a:outerShdw>
                </a:effectLst>
                <a:latin typeface="+mj-ea"/>
                <a:ea typeface="+mj-ea"/>
              </a:rPr>
              <a:t>測驗方式</a:t>
            </a:r>
            <a:endParaRPr lang="zh-TW" altLang="en-US" sz="4400" b="1" dirty="0">
              <a:effectLst>
                <a:outerShdw blurRad="38100" dist="38100" dir="2700000" algn="tl">
                  <a:srgbClr val="000000">
                    <a:alpha val="43137"/>
                  </a:srgbClr>
                </a:outerShdw>
              </a:effectLst>
              <a:latin typeface="+mj-ea"/>
              <a:ea typeface="+mj-ea"/>
            </a:endParaRPr>
          </a:p>
        </p:txBody>
      </p:sp>
      <p:sp>
        <p:nvSpPr>
          <p:cNvPr id="3" name="內容版面配置區 2"/>
          <p:cNvSpPr>
            <a:spLocks noGrp="1"/>
          </p:cNvSpPr>
          <p:nvPr>
            <p:ph idx="4294967295"/>
          </p:nvPr>
        </p:nvSpPr>
        <p:spPr>
          <a:xfrm>
            <a:off x="0" y="1124744"/>
            <a:ext cx="11855052" cy="4339431"/>
          </a:xfrm>
        </p:spPr>
        <p:txBody>
          <a:bodyPr>
            <a:normAutofit/>
          </a:bodyPr>
          <a:lstStyle/>
          <a:p>
            <a:pPr marL="0" indent="0">
              <a:lnSpc>
                <a:spcPct val="150000"/>
              </a:lnSpc>
              <a:spcBef>
                <a:spcPts val="0"/>
              </a:spcBef>
              <a:buNone/>
            </a:pPr>
            <a:r>
              <a:rPr lang="en-US" altLang="zh-TW" sz="2800" b="1" dirty="0" smtClean="0">
                <a:latin typeface="+mj-ea"/>
                <a:ea typeface="+mj-ea"/>
              </a:rPr>
              <a:t>1.</a:t>
            </a:r>
            <a:r>
              <a:rPr lang="zh-TW" altLang="en-US" sz="2800" b="1" dirty="0" smtClean="0">
                <a:latin typeface="+mj-ea"/>
                <a:ea typeface="+mj-ea"/>
              </a:rPr>
              <a:t>報名</a:t>
            </a:r>
            <a:r>
              <a:rPr lang="zh-TW" altLang="en-US" sz="2800" b="1" dirty="0">
                <a:latin typeface="+mj-ea"/>
                <a:ea typeface="+mj-ea"/>
              </a:rPr>
              <a:t>時間：</a:t>
            </a:r>
            <a:r>
              <a:rPr lang="en-US" altLang="zh-TW" sz="2800" b="1" dirty="0">
                <a:solidFill>
                  <a:srgbClr val="FF0000"/>
                </a:solidFill>
                <a:latin typeface="+mj-ea"/>
                <a:ea typeface="+mj-ea"/>
              </a:rPr>
              <a:t>110/2/19(</a:t>
            </a:r>
            <a:r>
              <a:rPr lang="zh-TW" altLang="en-US" sz="2800" b="1" dirty="0">
                <a:solidFill>
                  <a:srgbClr val="FF0000"/>
                </a:solidFill>
                <a:latin typeface="+mj-ea"/>
                <a:ea typeface="+mj-ea"/>
              </a:rPr>
              <a:t>五</a:t>
            </a:r>
            <a:r>
              <a:rPr lang="en-US" altLang="zh-TW" sz="2800" b="1" dirty="0">
                <a:solidFill>
                  <a:srgbClr val="FF0000"/>
                </a:solidFill>
                <a:latin typeface="+mj-ea"/>
                <a:ea typeface="+mj-ea"/>
              </a:rPr>
              <a:t>)</a:t>
            </a:r>
            <a:r>
              <a:rPr lang="zh-TW" altLang="en-US" sz="2800" b="1" dirty="0">
                <a:solidFill>
                  <a:srgbClr val="FF0000"/>
                </a:solidFill>
                <a:latin typeface="+mj-ea"/>
                <a:ea typeface="+mj-ea"/>
              </a:rPr>
              <a:t>至</a:t>
            </a:r>
            <a:r>
              <a:rPr lang="en-US" altLang="zh-TW" sz="2800" b="1" dirty="0">
                <a:solidFill>
                  <a:srgbClr val="FF0000"/>
                </a:solidFill>
                <a:latin typeface="+mj-ea"/>
                <a:ea typeface="+mj-ea"/>
              </a:rPr>
              <a:t>2/20(</a:t>
            </a:r>
            <a:r>
              <a:rPr lang="zh-TW" altLang="en-US" sz="2800" b="1" dirty="0">
                <a:solidFill>
                  <a:srgbClr val="FF0000"/>
                </a:solidFill>
                <a:latin typeface="+mj-ea"/>
                <a:ea typeface="+mj-ea"/>
              </a:rPr>
              <a:t>六</a:t>
            </a:r>
            <a:r>
              <a:rPr lang="en-US" altLang="zh-TW" sz="2800" b="1" dirty="0">
                <a:solidFill>
                  <a:srgbClr val="FF0000"/>
                </a:solidFill>
                <a:latin typeface="+mj-ea"/>
                <a:ea typeface="+mj-ea"/>
              </a:rPr>
              <a:t>)8:30</a:t>
            </a:r>
            <a:r>
              <a:rPr lang="zh-TW" altLang="en-US" sz="2800" b="1" dirty="0">
                <a:solidFill>
                  <a:srgbClr val="FF0000"/>
                </a:solidFill>
                <a:latin typeface="+mj-ea"/>
                <a:ea typeface="+mj-ea"/>
              </a:rPr>
              <a:t>～</a:t>
            </a:r>
            <a:r>
              <a:rPr lang="en-US" altLang="zh-TW" sz="2800" b="1" dirty="0">
                <a:solidFill>
                  <a:srgbClr val="FF0000"/>
                </a:solidFill>
                <a:latin typeface="+mj-ea"/>
                <a:ea typeface="+mj-ea"/>
              </a:rPr>
              <a:t>16:00(</a:t>
            </a:r>
            <a:r>
              <a:rPr lang="zh-TW" altLang="en-US" sz="2800" b="1" dirty="0">
                <a:solidFill>
                  <a:srgbClr val="FF0000"/>
                </a:solidFill>
                <a:latin typeface="+mj-ea"/>
                <a:ea typeface="+mj-ea"/>
              </a:rPr>
              <a:t>逾期不受理</a:t>
            </a:r>
            <a:r>
              <a:rPr lang="en-US" altLang="zh-TW" sz="2800" b="1" dirty="0">
                <a:solidFill>
                  <a:srgbClr val="FF0000"/>
                </a:solidFill>
                <a:latin typeface="+mj-ea"/>
                <a:ea typeface="+mj-ea"/>
              </a:rPr>
              <a:t>)</a:t>
            </a:r>
            <a:r>
              <a:rPr lang="zh-TW" altLang="en-US" sz="2800" b="1" dirty="0">
                <a:solidFill>
                  <a:srgbClr val="FF0000"/>
                </a:solidFill>
                <a:latin typeface="+mj-ea"/>
                <a:ea typeface="+mj-ea"/>
              </a:rPr>
              <a:t>。</a:t>
            </a:r>
          </a:p>
          <a:p>
            <a:pPr marL="0" indent="0">
              <a:lnSpc>
                <a:spcPct val="150000"/>
              </a:lnSpc>
              <a:spcBef>
                <a:spcPts val="0"/>
              </a:spcBef>
              <a:buNone/>
            </a:pPr>
            <a:r>
              <a:rPr lang="en-US" altLang="zh-TW" sz="2800" b="1" dirty="0" smtClean="0">
                <a:latin typeface="+mj-ea"/>
                <a:ea typeface="+mj-ea"/>
              </a:rPr>
              <a:t>2</a:t>
            </a:r>
            <a:r>
              <a:rPr lang="en-US" altLang="zh-TW" sz="2800" b="1" dirty="0">
                <a:latin typeface="+mj-ea"/>
                <a:ea typeface="+mj-ea"/>
              </a:rPr>
              <a:t>.</a:t>
            </a:r>
            <a:r>
              <a:rPr lang="zh-TW" altLang="en-US" sz="2800" b="1" dirty="0">
                <a:latin typeface="+mj-ea"/>
                <a:ea typeface="+mj-ea"/>
              </a:rPr>
              <a:t>報名地點：桃園市立經國國民中學輔導室</a:t>
            </a:r>
            <a:r>
              <a:rPr lang="zh-TW" altLang="en-US" sz="2800" b="1" dirty="0" smtClean="0">
                <a:latin typeface="+mj-ea"/>
                <a:ea typeface="+mj-ea"/>
              </a:rPr>
              <a:t>。</a:t>
            </a:r>
            <a:endParaRPr lang="en-US" altLang="zh-TW" sz="2800" b="1" dirty="0" smtClean="0">
              <a:latin typeface="+mj-ea"/>
              <a:ea typeface="+mj-ea"/>
            </a:endParaRPr>
          </a:p>
          <a:p>
            <a:pPr marL="0" indent="0">
              <a:lnSpc>
                <a:spcPct val="150000"/>
              </a:lnSpc>
              <a:spcBef>
                <a:spcPts val="0"/>
              </a:spcBef>
              <a:buNone/>
            </a:pPr>
            <a:r>
              <a:rPr lang="en-US" altLang="zh-TW" sz="2800" b="1" dirty="0" smtClean="0">
                <a:latin typeface="+mj-ea"/>
                <a:ea typeface="+mj-ea"/>
              </a:rPr>
              <a:t>3.</a:t>
            </a:r>
            <a:r>
              <a:rPr lang="zh-TW" altLang="en-US" sz="2800" b="1" dirty="0">
                <a:latin typeface="+mj-ea"/>
                <a:ea typeface="+mj-ea"/>
              </a:rPr>
              <a:t>測驗地點：桃園市立經國國民</a:t>
            </a:r>
            <a:r>
              <a:rPr lang="zh-TW" altLang="en-US" sz="2800" b="1" dirty="0" smtClean="0">
                <a:latin typeface="+mj-ea"/>
                <a:ea typeface="+mj-ea"/>
              </a:rPr>
              <a:t>中學。</a:t>
            </a:r>
            <a:endParaRPr lang="zh-TW" altLang="en-US" sz="2800" b="1" dirty="0">
              <a:latin typeface="+mj-ea"/>
              <a:ea typeface="+mj-ea"/>
            </a:endParaRPr>
          </a:p>
        </p:txBody>
      </p:sp>
      <p:graphicFrame>
        <p:nvGraphicFramePr>
          <p:cNvPr id="8" name="內容版面配置區 5"/>
          <p:cNvGraphicFramePr>
            <a:graphicFrameLocks/>
          </p:cNvGraphicFramePr>
          <p:nvPr>
            <p:extLst>
              <p:ext uri="{D42A27DB-BD31-4B8C-83A1-F6EECF244321}">
                <p14:modId xmlns:p14="http://schemas.microsoft.com/office/powerpoint/2010/main" val="2480777025"/>
              </p:ext>
            </p:extLst>
          </p:nvPr>
        </p:nvGraphicFramePr>
        <p:xfrm>
          <a:off x="814957" y="3294459"/>
          <a:ext cx="10225137" cy="2646829"/>
        </p:xfrm>
        <a:graphic>
          <a:graphicData uri="http://schemas.openxmlformats.org/drawingml/2006/table">
            <a:tbl>
              <a:tblPr/>
              <a:tblGrid>
                <a:gridCol w="1843878">
                  <a:extLst>
                    <a:ext uri="{9D8B030D-6E8A-4147-A177-3AD203B41FA5}">
                      <a16:colId xmlns:a16="http://schemas.microsoft.com/office/drawing/2014/main" val="20000"/>
                    </a:ext>
                  </a:extLst>
                </a:gridCol>
                <a:gridCol w="4704680">
                  <a:extLst>
                    <a:ext uri="{9D8B030D-6E8A-4147-A177-3AD203B41FA5}">
                      <a16:colId xmlns:a16="http://schemas.microsoft.com/office/drawing/2014/main" val="20001"/>
                    </a:ext>
                  </a:extLst>
                </a:gridCol>
                <a:gridCol w="3676579">
                  <a:extLst>
                    <a:ext uri="{9D8B030D-6E8A-4147-A177-3AD203B41FA5}">
                      <a16:colId xmlns:a16="http://schemas.microsoft.com/office/drawing/2014/main" val="20002"/>
                    </a:ext>
                  </a:extLst>
                </a:gridCol>
              </a:tblGrid>
              <a:tr h="10529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3200" b="1" i="0" u="none" strike="noStrike" cap="none" normalizeH="0" baseline="0" dirty="0" smtClean="0">
                          <a:ln>
                            <a:noFill/>
                          </a:ln>
                          <a:solidFill>
                            <a:schemeClr val="tx1"/>
                          </a:solidFill>
                          <a:effectLst/>
                          <a:latin typeface="+mn-ea"/>
                          <a:ea typeface="+mn-ea"/>
                          <a:cs typeface="Times New Roman" pitchFamily="18" charset="0"/>
                        </a:rPr>
                        <a:t>鑑定流程</a:t>
                      </a:r>
                    </a:p>
                  </a:txBody>
                  <a:tcPr marL="68562" marR="6856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3200" b="1" i="0" u="none" strike="noStrike" cap="none" normalizeH="0" baseline="0" dirty="0" smtClean="0">
                          <a:ln>
                            <a:noFill/>
                          </a:ln>
                          <a:solidFill>
                            <a:schemeClr val="tx1"/>
                          </a:solidFill>
                          <a:effectLst/>
                          <a:latin typeface="+mn-ea"/>
                          <a:ea typeface="+mn-ea"/>
                          <a:cs typeface="Times New Roman" pitchFamily="18" charset="0"/>
                        </a:rPr>
                        <a:t>鑑定時間</a:t>
                      </a:r>
                    </a:p>
                  </a:txBody>
                  <a:tcPr marL="68562" marR="6856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3200" b="1" i="0" u="none" strike="noStrike" cap="none" normalizeH="0" baseline="0" dirty="0" smtClean="0">
                          <a:ln>
                            <a:noFill/>
                          </a:ln>
                          <a:solidFill>
                            <a:schemeClr val="tx1"/>
                          </a:solidFill>
                          <a:effectLst/>
                          <a:latin typeface="+mn-ea"/>
                          <a:ea typeface="+mn-ea"/>
                          <a:cs typeface="Times New Roman" pitchFamily="18" charset="0"/>
                        </a:rPr>
                        <a:t>評</a:t>
                      </a:r>
                      <a:r>
                        <a:rPr kumimoji="0" lang="en-US" sz="3200" b="1" i="0" u="none" strike="noStrike" cap="none" normalizeH="0" baseline="0" dirty="0" smtClean="0">
                          <a:ln>
                            <a:noFill/>
                          </a:ln>
                          <a:solidFill>
                            <a:schemeClr val="tx1"/>
                          </a:solidFill>
                          <a:effectLst/>
                          <a:latin typeface="+mn-ea"/>
                          <a:ea typeface="+mn-ea"/>
                          <a:cs typeface="Times New Roman" pitchFamily="18" charset="0"/>
                        </a:rPr>
                        <a:t>  </a:t>
                      </a:r>
                      <a:r>
                        <a:rPr kumimoji="0" lang="zh-TW" sz="3200" b="1" i="0" u="none" strike="noStrike" cap="none" normalizeH="0" baseline="0" dirty="0" smtClean="0">
                          <a:ln>
                            <a:noFill/>
                          </a:ln>
                          <a:solidFill>
                            <a:schemeClr val="tx1"/>
                          </a:solidFill>
                          <a:effectLst/>
                          <a:latin typeface="+mn-ea"/>
                          <a:ea typeface="+mn-ea"/>
                          <a:cs typeface="Times New Roman" pitchFamily="18" charset="0"/>
                        </a:rPr>
                        <a:t>量</a:t>
                      </a:r>
                      <a:r>
                        <a:rPr kumimoji="0" lang="en-US" sz="3200" b="1" i="0" u="none" strike="noStrike" cap="none" normalizeH="0" baseline="0" dirty="0" smtClean="0">
                          <a:ln>
                            <a:noFill/>
                          </a:ln>
                          <a:solidFill>
                            <a:schemeClr val="tx1"/>
                          </a:solidFill>
                          <a:effectLst/>
                          <a:latin typeface="+mn-ea"/>
                          <a:ea typeface="+mn-ea"/>
                          <a:cs typeface="Times New Roman" pitchFamily="18" charset="0"/>
                        </a:rPr>
                        <a:t>  </a:t>
                      </a:r>
                      <a:r>
                        <a:rPr kumimoji="0" lang="zh-TW" sz="3200" b="1" i="0" u="none" strike="noStrike" cap="none" normalizeH="0" baseline="0" dirty="0" smtClean="0">
                          <a:ln>
                            <a:noFill/>
                          </a:ln>
                          <a:solidFill>
                            <a:schemeClr val="tx1"/>
                          </a:solidFill>
                          <a:effectLst/>
                          <a:latin typeface="+mn-ea"/>
                          <a:ea typeface="+mn-ea"/>
                          <a:cs typeface="Times New Roman" pitchFamily="18" charset="0"/>
                        </a:rPr>
                        <a:t>項</a:t>
                      </a:r>
                      <a:r>
                        <a:rPr kumimoji="0" lang="en-US" sz="3200" b="1" i="0" u="none" strike="noStrike" cap="none" normalizeH="0" baseline="0" dirty="0" smtClean="0">
                          <a:ln>
                            <a:noFill/>
                          </a:ln>
                          <a:solidFill>
                            <a:schemeClr val="tx1"/>
                          </a:solidFill>
                          <a:effectLst/>
                          <a:latin typeface="+mn-ea"/>
                          <a:ea typeface="+mn-ea"/>
                          <a:cs typeface="Times New Roman" pitchFamily="18" charset="0"/>
                        </a:rPr>
                        <a:t>  </a:t>
                      </a:r>
                      <a:r>
                        <a:rPr kumimoji="0" lang="zh-TW" sz="3200" b="1" i="0" u="none" strike="noStrike" cap="none" normalizeH="0" baseline="0" dirty="0" smtClean="0">
                          <a:ln>
                            <a:noFill/>
                          </a:ln>
                          <a:solidFill>
                            <a:schemeClr val="tx1"/>
                          </a:solidFill>
                          <a:effectLst/>
                          <a:latin typeface="+mn-ea"/>
                          <a:ea typeface="+mn-ea"/>
                          <a:cs typeface="Times New Roman" pitchFamily="18" charset="0"/>
                        </a:rPr>
                        <a:t>目</a:t>
                      </a:r>
                    </a:p>
                  </a:txBody>
                  <a:tcPr marL="68562" marR="6856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796959">
                <a:tc>
                  <a:txBody>
                    <a:bodyPr/>
                    <a:lstStyle/>
                    <a:p>
                      <a:pPr marL="0" marR="0" lvl="0" indent="0" algn="ctr" defTabSz="914400" rtl="0" eaLnBrk="0" fontAlgn="base" latinLnBrk="0" hangingPunct="1">
                        <a:lnSpc>
                          <a:spcPct val="100000"/>
                        </a:lnSpc>
                        <a:spcBef>
                          <a:spcPct val="0"/>
                        </a:spcBef>
                        <a:spcAft>
                          <a:spcPct val="0"/>
                        </a:spcAft>
                        <a:buClrTx/>
                        <a:buSzTx/>
                        <a:buFontTx/>
                        <a:buNone/>
                        <a:tabLst/>
                      </a:pPr>
                      <a:r>
                        <a:rPr kumimoji="0" lang="zh-TW" sz="3200" b="1" i="0" u="none" strike="noStrike" cap="none" normalizeH="0" baseline="0" smtClean="0">
                          <a:ln>
                            <a:noFill/>
                          </a:ln>
                          <a:solidFill>
                            <a:schemeClr val="tx1"/>
                          </a:solidFill>
                          <a:effectLst/>
                          <a:latin typeface="+mn-ea"/>
                          <a:ea typeface="+mn-ea"/>
                          <a:cs typeface="Times New Roman" pitchFamily="18" charset="0"/>
                        </a:rPr>
                        <a:t>初選</a:t>
                      </a:r>
                    </a:p>
                  </a:txBody>
                  <a:tcPr marL="68562" marR="6856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00000"/>
                        </a:lnSpc>
                        <a:spcAft>
                          <a:spcPts val="0"/>
                        </a:spcAft>
                      </a:pPr>
                      <a:r>
                        <a:rPr lang="en-US" altLang="zh-TW" sz="2800" b="1" kern="100" dirty="0" smtClean="0">
                          <a:latin typeface="+mn-ea"/>
                          <a:ea typeface="+mn-ea"/>
                          <a:cs typeface="Times New Roman"/>
                        </a:rPr>
                        <a:t>110</a:t>
                      </a:r>
                      <a:r>
                        <a:rPr lang="zh-TW" sz="2800" b="1" kern="100" dirty="0" smtClean="0">
                          <a:latin typeface="+mn-ea"/>
                          <a:ea typeface="+mn-ea"/>
                          <a:cs typeface="Times New Roman"/>
                        </a:rPr>
                        <a:t>年</a:t>
                      </a:r>
                      <a:r>
                        <a:rPr lang="en-US" altLang="zh-TW" sz="2800" b="1" kern="100" dirty="0">
                          <a:latin typeface="+mn-ea"/>
                          <a:ea typeface="+mn-ea"/>
                          <a:cs typeface="Times New Roman"/>
                        </a:rPr>
                        <a:t>3</a:t>
                      </a:r>
                      <a:r>
                        <a:rPr lang="zh-TW" sz="2800" b="1" kern="100" dirty="0" smtClean="0">
                          <a:latin typeface="+mn-ea"/>
                          <a:ea typeface="+mn-ea"/>
                          <a:cs typeface="Times New Roman"/>
                        </a:rPr>
                        <a:t>月</a:t>
                      </a:r>
                      <a:r>
                        <a:rPr lang="en-US" altLang="zh-TW" sz="2800" b="1" kern="100" dirty="0" smtClean="0">
                          <a:latin typeface="+mn-ea"/>
                          <a:ea typeface="+mn-ea"/>
                          <a:cs typeface="Times New Roman"/>
                        </a:rPr>
                        <a:t>7</a:t>
                      </a:r>
                      <a:r>
                        <a:rPr lang="zh-TW" sz="2800" b="1" kern="100" dirty="0" smtClean="0">
                          <a:latin typeface="+mn-ea"/>
                          <a:ea typeface="+mn-ea"/>
                          <a:cs typeface="Times New Roman"/>
                        </a:rPr>
                        <a:t>日</a:t>
                      </a:r>
                      <a:r>
                        <a:rPr lang="zh-TW" sz="2800" b="1" kern="100" dirty="0">
                          <a:latin typeface="+mn-ea"/>
                          <a:ea typeface="+mn-ea"/>
                          <a:cs typeface="Times New Roman"/>
                        </a:rPr>
                        <a:t>（</a:t>
                      </a:r>
                      <a:r>
                        <a:rPr lang="zh-TW" sz="2800" b="1" kern="100" dirty="0" smtClean="0">
                          <a:latin typeface="+mn-ea"/>
                          <a:ea typeface="+mn-ea"/>
                          <a:cs typeface="Times New Roman"/>
                        </a:rPr>
                        <a:t>星期</a:t>
                      </a:r>
                      <a:r>
                        <a:rPr lang="zh-TW" altLang="en-US" sz="2800" b="1" kern="100" dirty="0" smtClean="0">
                          <a:latin typeface="+mn-ea"/>
                          <a:ea typeface="+mn-ea"/>
                          <a:cs typeface="Times New Roman"/>
                        </a:rPr>
                        <a:t>日</a:t>
                      </a:r>
                      <a:r>
                        <a:rPr lang="zh-TW" sz="2800" b="1" kern="100" dirty="0" smtClean="0">
                          <a:latin typeface="+mn-ea"/>
                          <a:ea typeface="+mn-ea"/>
                          <a:cs typeface="Times New Roman"/>
                        </a:rPr>
                        <a:t>）</a:t>
                      </a:r>
                      <a:endParaRPr lang="zh-TW" sz="2800" b="1" kern="100" dirty="0">
                        <a:latin typeface="+mn-ea"/>
                        <a:ea typeface="+mn-ea"/>
                        <a:cs typeface="Times New Roman"/>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139700" marR="0" lvl="0" indent="-228600" algn="ctr" defTabSz="914400" rtl="0" eaLnBrk="1" fontAlgn="base" latinLnBrk="0" hangingPunct="1">
                        <a:lnSpc>
                          <a:spcPct val="100000"/>
                        </a:lnSpc>
                        <a:spcBef>
                          <a:spcPct val="0"/>
                        </a:spcBef>
                        <a:spcAft>
                          <a:spcPct val="0"/>
                        </a:spcAft>
                        <a:buClrTx/>
                        <a:buSzTx/>
                        <a:buFontTx/>
                        <a:buNone/>
                        <a:tabLst/>
                      </a:pPr>
                      <a:r>
                        <a:rPr kumimoji="0" lang="zh-TW" sz="3200" b="1" i="0" u="none" strike="noStrike" cap="none" normalizeH="0" baseline="0" dirty="0" smtClean="0">
                          <a:ln>
                            <a:noFill/>
                          </a:ln>
                          <a:solidFill>
                            <a:schemeClr val="tx1"/>
                          </a:solidFill>
                          <a:effectLst/>
                          <a:latin typeface="+mn-ea"/>
                          <a:ea typeface="+mn-ea"/>
                          <a:cs typeface="Times New Roman" pitchFamily="18" charset="0"/>
                        </a:rPr>
                        <a:t>創造能力評量</a:t>
                      </a:r>
                      <a:r>
                        <a:rPr kumimoji="0" lang="en-US" altLang="zh-TW" sz="3200" b="1" i="0" u="none" strike="noStrike" cap="none" normalizeH="0" baseline="0" dirty="0" smtClean="0">
                          <a:ln>
                            <a:noFill/>
                          </a:ln>
                          <a:solidFill>
                            <a:schemeClr val="tx1"/>
                          </a:solidFill>
                          <a:effectLst/>
                          <a:latin typeface="+mn-ea"/>
                          <a:ea typeface="+mn-ea"/>
                          <a:cs typeface="Times New Roman" pitchFamily="18" charset="0"/>
                        </a:rPr>
                        <a:t>(1)</a:t>
                      </a:r>
                      <a:endParaRPr kumimoji="0" lang="zh-TW" altLang="zh-TW" sz="3200" b="1" i="0" u="none" strike="noStrike" cap="none" normalizeH="0" baseline="0" dirty="0" smtClean="0">
                        <a:ln>
                          <a:noFill/>
                        </a:ln>
                        <a:solidFill>
                          <a:schemeClr val="tx1"/>
                        </a:solidFill>
                        <a:effectLst/>
                        <a:latin typeface="+mn-ea"/>
                        <a:ea typeface="+mn-ea"/>
                        <a:cs typeface="Times New Roman" pitchFamily="18" charset="0"/>
                      </a:endParaRPr>
                    </a:p>
                  </a:txBody>
                  <a:tcPr marL="68562" marR="6856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96959">
                <a:tc>
                  <a:txBody>
                    <a:bodyPr/>
                    <a:lstStyle/>
                    <a:p>
                      <a:pPr marL="0" marR="0" lvl="0" indent="0" algn="ctr" defTabSz="914400" rtl="0" eaLnBrk="0" fontAlgn="base" latinLnBrk="0" hangingPunct="1">
                        <a:lnSpc>
                          <a:spcPct val="100000"/>
                        </a:lnSpc>
                        <a:spcBef>
                          <a:spcPct val="0"/>
                        </a:spcBef>
                        <a:spcAft>
                          <a:spcPct val="0"/>
                        </a:spcAft>
                        <a:buClrTx/>
                        <a:buSzTx/>
                        <a:buFontTx/>
                        <a:buNone/>
                        <a:tabLst/>
                      </a:pPr>
                      <a:r>
                        <a:rPr kumimoji="0" lang="zh-TW" sz="3200" b="1" i="0" u="none" strike="noStrike" cap="none" normalizeH="0" baseline="0" dirty="0" smtClean="0">
                          <a:ln>
                            <a:noFill/>
                          </a:ln>
                          <a:solidFill>
                            <a:schemeClr val="tx1"/>
                          </a:solidFill>
                          <a:effectLst/>
                          <a:latin typeface="+mn-ea"/>
                          <a:ea typeface="+mn-ea"/>
                          <a:cs typeface="Times New Roman" pitchFamily="18" charset="0"/>
                        </a:rPr>
                        <a:t>複選</a:t>
                      </a:r>
                    </a:p>
                  </a:txBody>
                  <a:tcPr marL="68562" marR="6856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00000"/>
                        </a:lnSpc>
                        <a:spcAft>
                          <a:spcPts val="0"/>
                        </a:spcAft>
                      </a:pPr>
                      <a:r>
                        <a:rPr lang="en-US" altLang="zh-TW" sz="2800" b="1" kern="100" smtClean="0">
                          <a:latin typeface="+mn-ea"/>
                          <a:ea typeface="+mn-ea"/>
                          <a:cs typeface="Times New Roman"/>
                        </a:rPr>
                        <a:t>110</a:t>
                      </a:r>
                      <a:r>
                        <a:rPr lang="zh-TW" sz="2800" b="1" kern="100" dirty="0" smtClean="0">
                          <a:latin typeface="+mn-ea"/>
                          <a:ea typeface="+mn-ea"/>
                          <a:cs typeface="Times New Roman"/>
                        </a:rPr>
                        <a:t>年</a:t>
                      </a:r>
                      <a:r>
                        <a:rPr lang="en-US" altLang="zh-TW" sz="2800" b="1" kern="100" dirty="0" smtClean="0">
                          <a:latin typeface="+mn-ea"/>
                          <a:ea typeface="+mn-ea"/>
                          <a:cs typeface="Times New Roman"/>
                        </a:rPr>
                        <a:t>3</a:t>
                      </a:r>
                      <a:r>
                        <a:rPr lang="zh-TW" sz="2800" b="1" kern="100" dirty="0" smtClean="0">
                          <a:latin typeface="+mn-ea"/>
                          <a:ea typeface="+mn-ea"/>
                          <a:cs typeface="Times New Roman"/>
                        </a:rPr>
                        <a:t>月</a:t>
                      </a:r>
                      <a:r>
                        <a:rPr lang="en-US" altLang="zh-TW" sz="2800" b="1" kern="100" dirty="0" smtClean="0">
                          <a:latin typeface="+mn-ea"/>
                          <a:ea typeface="+mn-ea"/>
                          <a:cs typeface="Times New Roman"/>
                        </a:rPr>
                        <a:t>28</a:t>
                      </a:r>
                      <a:r>
                        <a:rPr lang="zh-TW" sz="2800" b="1" kern="100" dirty="0" smtClean="0">
                          <a:latin typeface="+mn-ea"/>
                          <a:ea typeface="+mn-ea"/>
                          <a:cs typeface="Times New Roman"/>
                        </a:rPr>
                        <a:t>日</a:t>
                      </a:r>
                      <a:r>
                        <a:rPr lang="zh-TW" sz="2800" b="1" kern="100" dirty="0">
                          <a:latin typeface="+mn-ea"/>
                          <a:ea typeface="+mn-ea"/>
                          <a:cs typeface="Times New Roman"/>
                        </a:rPr>
                        <a:t>（</a:t>
                      </a:r>
                      <a:r>
                        <a:rPr lang="zh-TW" sz="2800" b="1" kern="100" dirty="0" smtClean="0">
                          <a:latin typeface="+mn-ea"/>
                          <a:ea typeface="+mn-ea"/>
                          <a:cs typeface="Times New Roman"/>
                        </a:rPr>
                        <a:t>星期</a:t>
                      </a:r>
                      <a:r>
                        <a:rPr lang="zh-TW" altLang="en-US" sz="2800" b="1" kern="100" dirty="0" smtClean="0">
                          <a:latin typeface="+mn-ea"/>
                          <a:ea typeface="+mn-ea"/>
                          <a:cs typeface="Times New Roman"/>
                        </a:rPr>
                        <a:t>日</a:t>
                      </a:r>
                      <a:r>
                        <a:rPr lang="zh-TW" sz="2800" b="1" kern="100" dirty="0" smtClean="0">
                          <a:latin typeface="+mn-ea"/>
                          <a:ea typeface="+mn-ea"/>
                          <a:cs typeface="Times New Roman"/>
                        </a:rPr>
                        <a:t>）</a:t>
                      </a:r>
                      <a:endParaRPr lang="zh-TW" sz="2800" b="1" kern="100" dirty="0">
                        <a:latin typeface="+mn-ea"/>
                        <a:ea typeface="+mn-ea"/>
                        <a:cs typeface="Times New Roman"/>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139700" marR="0" lvl="0" indent="-228600" algn="ctr" defTabSz="914400" rtl="0" eaLnBrk="1" fontAlgn="base" latinLnBrk="0" hangingPunct="1">
                        <a:lnSpc>
                          <a:spcPct val="100000"/>
                        </a:lnSpc>
                        <a:spcBef>
                          <a:spcPct val="0"/>
                        </a:spcBef>
                        <a:spcAft>
                          <a:spcPct val="0"/>
                        </a:spcAft>
                        <a:buClrTx/>
                        <a:buSzTx/>
                        <a:buFontTx/>
                        <a:buNone/>
                        <a:tabLst/>
                      </a:pPr>
                      <a:r>
                        <a:rPr kumimoji="0" lang="zh-TW" sz="3200" b="1" i="0" u="none" strike="noStrike" cap="none" normalizeH="0" baseline="0" dirty="0" smtClean="0">
                          <a:ln>
                            <a:noFill/>
                          </a:ln>
                          <a:solidFill>
                            <a:schemeClr val="tx1"/>
                          </a:solidFill>
                          <a:effectLst/>
                          <a:latin typeface="+mn-ea"/>
                          <a:ea typeface="+mn-ea"/>
                          <a:cs typeface="Times New Roman" pitchFamily="18" charset="0"/>
                        </a:rPr>
                        <a:t>創造能力評量</a:t>
                      </a:r>
                      <a:r>
                        <a:rPr kumimoji="0" lang="en-US" altLang="zh-TW" sz="3200" b="1" i="0" u="none" strike="noStrike" cap="none" normalizeH="0" baseline="0" dirty="0" smtClean="0">
                          <a:ln>
                            <a:noFill/>
                          </a:ln>
                          <a:solidFill>
                            <a:schemeClr val="tx1"/>
                          </a:solidFill>
                          <a:effectLst/>
                          <a:latin typeface="+mn-ea"/>
                          <a:ea typeface="+mn-ea"/>
                          <a:cs typeface="Times New Roman" pitchFamily="18" charset="0"/>
                        </a:rPr>
                        <a:t>(2)</a:t>
                      </a:r>
                      <a:endParaRPr kumimoji="0" lang="zh-TW" altLang="zh-TW" sz="3200" b="1" i="0" u="none" strike="noStrike" cap="none" normalizeH="0" baseline="0" dirty="0" smtClean="0">
                        <a:ln>
                          <a:noFill/>
                        </a:ln>
                        <a:solidFill>
                          <a:schemeClr val="tx1"/>
                        </a:solidFill>
                        <a:effectLst/>
                        <a:latin typeface="+mn-ea"/>
                        <a:ea typeface="+mn-ea"/>
                        <a:cs typeface="Times New Roman" pitchFamily="18" charset="0"/>
                      </a:endParaRPr>
                    </a:p>
                  </a:txBody>
                  <a:tcPr marL="68562" marR="6856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8739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txBox="1">
            <a:spLocks/>
          </p:cNvSpPr>
          <p:nvPr/>
        </p:nvSpPr>
        <p:spPr>
          <a:xfrm>
            <a:off x="1629917" y="6355"/>
            <a:ext cx="8390821" cy="914400"/>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pPr algn="dist"/>
            <a:r>
              <a:rPr lang="en-US" altLang="zh-TW" sz="4400" b="1" dirty="0" smtClean="0">
                <a:solidFill>
                  <a:schemeClr val="tx1"/>
                </a:solidFill>
              </a:rPr>
              <a:t>【</a:t>
            </a:r>
            <a:r>
              <a:rPr lang="zh-TW" altLang="en-US" sz="4400" b="1" dirty="0">
                <a:solidFill>
                  <a:schemeClr val="tx1"/>
                </a:solidFill>
              </a:rPr>
              <a:t>管道二</a:t>
            </a:r>
            <a:r>
              <a:rPr lang="en-US" altLang="zh-TW" sz="4400" b="1" dirty="0">
                <a:solidFill>
                  <a:schemeClr val="tx1"/>
                </a:solidFill>
              </a:rPr>
              <a:t>】</a:t>
            </a:r>
            <a:r>
              <a:rPr lang="zh-TW" altLang="en-US" sz="4400" b="1" dirty="0" smtClean="0">
                <a:solidFill>
                  <a:srgbClr val="FF0000"/>
                </a:solidFill>
              </a:rPr>
              <a:t>初選</a:t>
            </a:r>
            <a:r>
              <a:rPr lang="zh-TW" altLang="en-US" sz="4400" b="1" dirty="0" smtClean="0">
                <a:solidFill>
                  <a:schemeClr val="tx1"/>
                </a:solidFill>
              </a:rPr>
              <a:t>鑑定</a:t>
            </a:r>
            <a:r>
              <a:rPr lang="zh-TW" altLang="en-US" sz="4400" b="1" dirty="0">
                <a:solidFill>
                  <a:schemeClr val="tx1"/>
                </a:solidFill>
              </a:rPr>
              <a:t>申請文件 </a:t>
            </a:r>
          </a:p>
        </p:txBody>
      </p:sp>
      <p:sp>
        <p:nvSpPr>
          <p:cNvPr id="3" name="手繪多邊形 2"/>
          <p:cNvSpPr/>
          <p:nvPr/>
        </p:nvSpPr>
        <p:spPr>
          <a:xfrm>
            <a:off x="1053853" y="1268761"/>
            <a:ext cx="5279733" cy="509432"/>
          </a:xfrm>
          <a:custGeom>
            <a:avLst/>
            <a:gdLst>
              <a:gd name="connsiteX0" fmla="*/ 0 w 4337015"/>
              <a:gd name="connsiteY0" fmla="*/ 0 h 310985"/>
              <a:gd name="connsiteX1" fmla="*/ 4337015 w 4337015"/>
              <a:gd name="connsiteY1" fmla="*/ 0 h 310985"/>
              <a:gd name="connsiteX2" fmla="*/ 4337015 w 4337015"/>
              <a:gd name="connsiteY2" fmla="*/ 310985 h 310985"/>
              <a:gd name="connsiteX3" fmla="*/ 0 w 4337015"/>
              <a:gd name="connsiteY3" fmla="*/ 310985 h 310985"/>
              <a:gd name="connsiteX4" fmla="*/ 0 w 4337015"/>
              <a:gd name="connsiteY4" fmla="*/ 0 h 310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7015" h="310985">
                <a:moveTo>
                  <a:pt x="0" y="0"/>
                </a:moveTo>
                <a:lnTo>
                  <a:pt x="4337015" y="0"/>
                </a:lnTo>
                <a:lnTo>
                  <a:pt x="4337015" y="310985"/>
                </a:lnTo>
                <a:lnTo>
                  <a:pt x="0" y="310985"/>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27584" tIns="130048" rIns="227584" bIns="130048" numCol="1" spcCol="1270" anchor="ctr" anchorCtr="0">
            <a:noAutofit/>
          </a:bodyPr>
          <a:lstStyle/>
          <a:p>
            <a:pPr algn="ctr" defTabSz="1422400">
              <a:lnSpc>
                <a:spcPct val="90000"/>
              </a:lnSpc>
              <a:spcBef>
                <a:spcPct val="0"/>
              </a:spcBef>
              <a:spcAft>
                <a:spcPct val="35000"/>
              </a:spcAft>
            </a:pPr>
            <a:r>
              <a:rPr lang="zh-TW" altLang="en-US" sz="3200" b="1" dirty="0">
                <a:solidFill>
                  <a:srgbClr val="FF0000"/>
                </a:solidFill>
                <a:latin typeface="微軟正黑體" panose="020B0604030504040204" pitchFamily="34" charset="-120"/>
                <a:ea typeface="微軟正黑體" panose="020B0604030504040204" pitchFamily="34" charset="-120"/>
              </a:rPr>
              <a:t>必備</a:t>
            </a:r>
          </a:p>
        </p:txBody>
      </p:sp>
      <p:sp>
        <p:nvSpPr>
          <p:cNvPr id="4" name="手繪多邊形 3"/>
          <p:cNvSpPr/>
          <p:nvPr/>
        </p:nvSpPr>
        <p:spPr>
          <a:xfrm>
            <a:off x="1053853" y="2046128"/>
            <a:ext cx="5211424" cy="3975160"/>
          </a:xfrm>
          <a:custGeom>
            <a:avLst/>
            <a:gdLst>
              <a:gd name="connsiteX0" fmla="*/ 0 w 4215963"/>
              <a:gd name="connsiteY0" fmla="*/ 0 h 3061168"/>
              <a:gd name="connsiteX1" fmla="*/ 4215963 w 4215963"/>
              <a:gd name="connsiteY1" fmla="*/ 0 h 3061168"/>
              <a:gd name="connsiteX2" fmla="*/ 4215963 w 4215963"/>
              <a:gd name="connsiteY2" fmla="*/ 3061168 h 3061168"/>
              <a:gd name="connsiteX3" fmla="*/ 0 w 4215963"/>
              <a:gd name="connsiteY3" fmla="*/ 3061168 h 3061168"/>
              <a:gd name="connsiteX4" fmla="*/ 0 w 4215963"/>
              <a:gd name="connsiteY4" fmla="*/ 0 h 3061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5963" h="3061168">
                <a:moveTo>
                  <a:pt x="0" y="0"/>
                </a:moveTo>
                <a:lnTo>
                  <a:pt x="4215963" y="0"/>
                </a:lnTo>
                <a:lnTo>
                  <a:pt x="4215963" y="3061168"/>
                </a:lnTo>
                <a:lnTo>
                  <a:pt x="0" y="3061168"/>
                </a:lnTo>
                <a:lnTo>
                  <a:pt x="0" y="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defTabSz="1066800">
              <a:lnSpc>
                <a:spcPct val="150000"/>
              </a:lnSpc>
              <a:spcBef>
                <a:spcPct val="0"/>
              </a:spcBef>
              <a:spcAft>
                <a:spcPct val="15000"/>
              </a:spcAft>
              <a:buChar char="••"/>
            </a:pPr>
            <a:r>
              <a:rPr lang="zh-TW" altLang="en-US" b="1" dirty="0" smtClean="0">
                <a:solidFill>
                  <a:srgbClr val="FF0000"/>
                </a:solidFill>
                <a:latin typeface="微軟正黑體" panose="020B0604030504040204" pitchFamily="34" charset="-120"/>
                <a:ea typeface="微軟正黑體" panose="020B0604030504040204" pitchFamily="34" charset="-120"/>
              </a:rPr>
              <a:t>初選報名表</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貼妥</a:t>
            </a:r>
            <a:r>
              <a:rPr lang="en-US" altLang="zh-TW" sz="2000" b="1" dirty="0">
                <a:solidFill>
                  <a:srgbClr val="002060"/>
                </a:solidFill>
                <a:latin typeface="微軟正黑體" panose="020B0604030504040204" pitchFamily="34" charset="-120"/>
                <a:ea typeface="微軟正黑體" panose="020B0604030504040204" pitchFamily="34" charset="-120"/>
              </a:rPr>
              <a:t>2</a:t>
            </a:r>
            <a:r>
              <a:rPr lang="zh-TW" altLang="en-US" sz="2000" b="1" dirty="0">
                <a:solidFill>
                  <a:srgbClr val="002060"/>
                </a:solidFill>
                <a:latin typeface="微軟正黑體" panose="020B0604030504040204" pitchFamily="34" charset="-120"/>
                <a:ea typeface="微軟正黑體" panose="020B0604030504040204" pitchFamily="34" charset="-120"/>
              </a:rPr>
              <a:t>吋照片</a:t>
            </a:r>
            <a:r>
              <a:rPr lang="zh-TW" altLang="en-US" sz="2000" dirty="0">
                <a:latin typeface="微軟正黑體" panose="020B0604030504040204" pitchFamily="34" charset="-120"/>
                <a:ea typeface="微軟正黑體" panose="020B0604030504040204" pitchFamily="34" charset="-120"/>
              </a:rPr>
              <a:t>一張</a:t>
            </a:r>
            <a:r>
              <a:rPr lang="en-US" altLang="zh-TW" sz="2000" dirty="0">
                <a:latin typeface="微軟正黑體" panose="020B0604030504040204" pitchFamily="34" charset="-120"/>
                <a:ea typeface="微軟正黑體" panose="020B0604030504040204" pitchFamily="34" charset="-120"/>
              </a:rPr>
              <a:t>)</a:t>
            </a:r>
            <a:endParaRPr lang="zh-TW" altLang="en-US" sz="2000" dirty="0"/>
          </a:p>
          <a:p>
            <a:pPr marL="228600" lvl="1" indent="-228600" defTabSz="1066800">
              <a:lnSpc>
                <a:spcPct val="150000"/>
              </a:lnSpc>
              <a:spcBef>
                <a:spcPct val="0"/>
              </a:spcBef>
              <a:spcAft>
                <a:spcPct val="15000"/>
              </a:spcAft>
              <a:buChar char="••"/>
            </a:pPr>
            <a:r>
              <a:rPr lang="zh-TW" altLang="en-US" b="1" dirty="0">
                <a:solidFill>
                  <a:srgbClr val="FF0000"/>
                </a:solidFill>
                <a:latin typeface="+mj-ea"/>
              </a:rPr>
              <a:t>創造能力優異特殊需求</a:t>
            </a:r>
            <a:r>
              <a:rPr lang="zh-TW" altLang="en-US" b="1" dirty="0" smtClean="0">
                <a:solidFill>
                  <a:srgbClr val="FF0000"/>
                </a:solidFill>
                <a:latin typeface="微軟正黑體" panose="020B0604030504040204" pitchFamily="34" charset="-120"/>
                <a:ea typeface="微軟正黑體" panose="020B0604030504040204" pitchFamily="34" charset="-120"/>
              </a:rPr>
              <a:t>特質</a:t>
            </a:r>
            <a:r>
              <a:rPr lang="zh-TW" altLang="en-US" b="1" dirty="0">
                <a:solidFill>
                  <a:srgbClr val="FF0000"/>
                </a:solidFill>
                <a:latin typeface="微軟正黑體" panose="020B0604030504040204" pitchFamily="34" charset="-120"/>
                <a:ea typeface="微軟正黑體" panose="020B0604030504040204" pitchFamily="34" charset="-120"/>
              </a:rPr>
              <a:t>檢核表</a:t>
            </a:r>
          </a:p>
          <a:p>
            <a:pPr marL="228600" lvl="1" indent="-228600" defTabSz="1066800">
              <a:lnSpc>
                <a:spcPct val="150000"/>
              </a:lnSpc>
              <a:spcBef>
                <a:spcPct val="0"/>
              </a:spcBef>
              <a:spcAft>
                <a:spcPct val="15000"/>
              </a:spcAft>
              <a:buChar char="••"/>
            </a:pPr>
            <a:r>
              <a:rPr lang="zh-TW" altLang="en-US" b="1" dirty="0">
                <a:solidFill>
                  <a:srgbClr val="FF0000"/>
                </a:solidFill>
                <a:latin typeface="微軟正黑體" panose="020B0604030504040204" pitchFamily="34" charset="-120"/>
                <a:ea typeface="微軟正黑體" panose="020B0604030504040204" pitchFamily="34" charset="-120"/>
              </a:rPr>
              <a:t>初選鑑定證</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同報名表</a:t>
            </a:r>
            <a:r>
              <a:rPr lang="en-US" altLang="zh-TW" sz="2000" b="1" dirty="0">
                <a:solidFill>
                  <a:srgbClr val="002060"/>
                </a:solidFill>
                <a:latin typeface="微軟正黑體" panose="020B0604030504040204" pitchFamily="34" charset="-120"/>
                <a:ea typeface="微軟正黑體" panose="020B0604030504040204" pitchFamily="34" charset="-120"/>
              </a:rPr>
              <a:t>2</a:t>
            </a:r>
            <a:r>
              <a:rPr lang="zh-TW" altLang="en-US" sz="2000" b="1" dirty="0">
                <a:solidFill>
                  <a:srgbClr val="002060"/>
                </a:solidFill>
                <a:latin typeface="微軟正黑體" panose="020B0604030504040204" pitchFamily="34" charset="-120"/>
                <a:ea typeface="微軟正黑體" panose="020B0604030504040204" pitchFamily="34" charset="-120"/>
              </a:rPr>
              <a:t>吋照片</a:t>
            </a:r>
            <a:r>
              <a:rPr lang="zh-TW" altLang="en-US" sz="2000" dirty="0">
                <a:latin typeface="微軟正黑體" panose="020B0604030504040204" pitchFamily="34" charset="-120"/>
                <a:ea typeface="微軟正黑體" panose="020B0604030504040204" pitchFamily="34" charset="-120"/>
              </a:rPr>
              <a:t>一張</a:t>
            </a:r>
            <a:r>
              <a:rPr lang="en-US" altLang="zh-TW" sz="2000" dirty="0">
                <a:latin typeface="微軟正黑體" panose="020B0604030504040204" pitchFamily="34" charset="-120"/>
                <a:ea typeface="微軟正黑體" panose="020B0604030504040204" pitchFamily="34" charset="-120"/>
              </a:rPr>
              <a:t>)</a:t>
            </a:r>
            <a:endParaRPr lang="zh-TW" altLang="en-US" sz="2000" dirty="0">
              <a:latin typeface="微軟正黑體" panose="020B0604030504040204" pitchFamily="34" charset="-120"/>
              <a:ea typeface="微軟正黑體" panose="020B0604030504040204" pitchFamily="34" charset="-120"/>
            </a:endParaRPr>
          </a:p>
          <a:p>
            <a:pPr marL="228600" lvl="1" indent="-228600" defTabSz="1066800">
              <a:lnSpc>
                <a:spcPct val="150000"/>
              </a:lnSpc>
              <a:spcBef>
                <a:spcPct val="0"/>
              </a:spcBef>
              <a:spcAft>
                <a:spcPct val="15000"/>
              </a:spcAft>
              <a:buChar char="••"/>
            </a:pPr>
            <a:r>
              <a:rPr lang="zh-TW" altLang="en-US" b="1" dirty="0">
                <a:solidFill>
                  <a:srgbClr val="FF0000"/>
                </a:solidFill>
                <a:latin typeface="微軟正黑體" panose="020B0604030504040204" pitchFamily="34" charset="-120"/>
                <a:ea typeface="微軟正黑體" panose="020B0604030504040204" pitchFamily="34" charset="-120"/>
              </a:rPr>
              <a:t>報名</a:t>
            </a:r>
            <a:r>
              <a:rPr lang="zh-TW" altLang="en-US" b="1" dirty="0" smtClean="0">
                <a:solidFill>
                  <a:srgbClr val="FF0000"/>
                </a:solidFill>
                <a:latin typeface="微軟正黑體" panose="020B0604030504040204" pitchFamily="34" charset="-120"/>
                <a:ea typeface="微軟正黑體" panose="020B0604030504040204" pitchFamily="34" charset="-120"/>
              </a:rPr>
              <a:t>費</a:t>
            </a:r>
            <a:endParaRPr lang="en-US" altLang="zh-TW" b="1" dirty="0">
              <a:solidFill>
                <a:srgbClr val="FF0000"/>
              </a:solidFill>
              <a:latin typeface="微軟正黑體" panose="020B0604030504040204" pitchFamily="34" charset="-120"/>
              <a:ea typeface="微軟正黑體" panose="020B0604030504040204" pitchFamily="34" charset="-120"/>
            </a:endParaRPr>
          </a:p>
          <a:p>
            <a:pPr marL="228600" lvl="1" indent="38100" defTabSz="1066800">
              <a:lnSpc>
                <a:spcPct val="150000"/>
              </a:lnSpc>
              <a:spcBef>
                <a:spcPct val="0"/>
              </a:spcBef>
              <a:spcAft>
                <a:spcPct val="15000"/>
              </a:spcAft>
              <a:buChar char="••"/>
            </a:pPr>
            <a:r>
              <a:rPr lang="zh-TW" altLang="en-US" b="1" dirty="0" smtClean="0">
                <a:solidFill>
                  <a:srgbClr val="002060"/>
                </a:solidFill>
                <a:latin typeface="微軟正黑體" panose="020B0604030504040204" pitchFamily="34" charset="-120"/>
                <a:ea typeface="微軟正黑體" panose="020B0604030504040204" pitchFamily="34" charset="-120"/>
              </a:rPr>
              <a:t>管道二</a:t>
            </a:r>
            <a:r>
              <a:rPr lang="en-US" altLang="zh-TW" b="1" dirty="0" smtClean="0">
                <a:solidFill>
                  <a:srgbClr val="002060"/>
                </a:solidFill>
                <a:latin typeface="微軟正黑體" panose="020B0604030504040204" pitchFamily="34" charset="-120"/>
                <a:ea typeface="微軟正黑體" panose="020B0604030504040204" pitchFamily="34" charset="-120"/>
              </a:rPr>
              <a:t>-</a:t>
            </a:r>
            <a:r>
              <a:rPr lang="zh-TW" altLang="en-US" b="1" dirty="0" smtClean="0">
                <a:solidFill>
                  <a:srgbClr val="002060"/>
                </a:solidFill>
                <a:latin typeface="微軟正黑體" panose="020B0604030504040204" pitchFamily="34" charset="-120"/>
                <a:ea typeface="微軟正黑體" panose="020B0604030504040204" pitchFamily="34" charset="-120"/>
              </a:rPr>
              <a:t>初選</a:t>
            </a:r>
            <a:r>
              <a:rPr lang="en-US" altLang="zh-TW" sz="2800" b="1" dirty="0" smtClean="0">
                <a:solidFill>
                  <a:srgbClr val="002060"/>
                </a:solidFill>
                <a:latin typeface="微軟正黑體" panose="020B0604030504040204" pitchFamily="34" charset="-120"/>
                <a:ea typeface="微軟正黑體" panose="020B0604030504040204" pitchFamily="34" charset="-120"/>
              </a:rPr>
              <a:t> </a:t>
            </a:r>
            <a:r>
              <a:rPr lang="en-US" altLang="zh-TW" sz="2600" b="1" dirty="0" smtClean="0">
                <a:solidFill>
                  <a:srgbClr val="002060"/>
                </a:solidFill>
                <a:latin typeface="微軟正黑體" panose="020B0604030504040204" pitchFamily="34" charset="-120"/>
                <a:ea typeface="微軟正黑體" panose="020B0604030504040204" pitchFamily="34" charset="-120"/>
              </a:rPr>
              <a:t>$</a:t>
            </a:r>
            <a:r>
              <a:rPr lang="en-US" altLang="zh-TW" b="1" dirty="0" smtClean="0">
                <a:solidFill>
                  <a:srgbClr val="002060"/>
                </a:solidFill>
                <a:latin typeface="微軟正黑體" panose="020B0604030504040204" pitchFamily="34" charset="-120"/>
                <a:ea typeface="微軟正黑體" panose="020B0604030504040204" pitchFamily="34" charset="-120"/>
              </a:rPr>
              <a:t>8</a:t>
            </a:r>
            <a:r>
              <a:rPr lang="en-US" b="1" dirty="0" smtClean="0">
                <a:solidFill>
                  <a:srgbClr val="002060"/>
                </a:solidFill>
                <a:latin typeface="微軟正黑體" panose="020B0604030504040204" pitchFamily="34" charset="-120"/>
                <a:ea typeface="微軟正黑體" panose="020B0604030504040204" pitchFamily="34" charset="-120"/>
              </a:rPr>
              <a:t>00</a:t>
            </a:r>
            <a:r>
              <a:rPr lang="zh-TW" altLang="en-US" b="1" dirty="0">
                <a:solidFill>
                  <a:srgbClr val="002060"/>
                </a:solidFill>
                <a:latin typeface="微軟正黑體" panose="020B0604030504040204" pitchFamily="34" charset="-120"/>
                <a:ea typeface="微軟正黑體" panose="020B0604030504040204" pitchFamily="34" charset="-120"/>
              </a:rPr>
              <a:t>元</a:t>
            </a:r>
          </a:p>
        </p:txBody>
      </p:sp>
      <p:sp>
        <p:nvSpPr>
          <p:cNvPr id="7" name="手繪多邊形 6"/>
          <p:cNvSpPr/>
          <p:nvPr/>
        </p:nvSpPr>
        <p:spPr>
          <a:xfrm>
            <a:off x="6549521" y="1210136"/>
            <a:ext cx="5017499" cy="4811152"/>
          </a:xfrm>
          <a:custGeom>
            <a:avLst/>
            <a:gdLst>
              <a:gd name="connsiteX0" fmla="*/ 0 w 3614571"/>
              <a:gd name="connsiteY0" fmla="*/ 0 h 3450992"/>
              <a:gd name="connsiteX1" fmla="*/ 3614571 w 3614571"/>
              <a:gd name="connsiteY1" fmla="*/ 0 h 3450992"/>
              <a:gd name="connsiteX2" fmla="*/ 3614571 w 3614571"/>
              <a:gd name="connsiteY2" fmla="*/ 3450992 h 3450992"/>
              <a:gd name="connsiteX3" fmla="*/ 0 w 3614571"/>
              <a:gd name="connsiteY3" fmla="*/ 3450992 h 3450992"/>
              <a:gd name="connsiteX4" fmla="*/ 0 w 3614571"/>
              <a:gd name="connsiteY4" fmla="*/ 0 h 3450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4571" h="3450992">
                <a:moveTo>
                  <a:pt x="0" y="0"/>
                </a:moveTo>
                <a:lnTo>
                  <a:pt x="3614571" y="0"/>
                </a:lnTo>
                <a:lnTo>
                  <a:pt x="3614571" y="3450992"/>
                </a:lnTo>
                <a:lnTo>
                  <a:pt x="0" y="3450992"/>
                </a:lnTo>
                <a:lnTo>
                  <a:pt x="0" y="0"/>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defTabSz="1066800">
              <a:lnSpc>
                <a:spcPts val="3000"/>
              </a:lnSpc>
              <a:spcBef>
                <a:spcPct val="0"/>
              </a:spcBef>
              <a:spcAft>
                <a:spcPct val="15000"/>
              </a:spcAft>
              <a:buChar char="••"/>
            </a:pPr>
            <a:r>
              <a:rPr lang="zh-TW" altLang="en-US" b="1" dirty="0" smtClean="0">
                <a:solidFill>
                  <a:schemeClr val="tx2"/>
                </a:solidFill>
                <a:latin typeface="微軟正黑體" panose="020B0604030504040204" pitchFamily="34" charset="-120"/>
              </a:rPr>
              <a:t>申請</a:t>
            </a:r>
            <a:r>
              <a:rPr lang="zh-TW" altLang="en-US" b="1" dirty="0">
                <a:solidFill>
                  <a:schemeClr val="tx2"/>
                </a:solidFill>
                <a:latin typeface="微軟正黑體" panose="020B0604030504040204" pitchFamily="34" charset="-120"/>
              </a:rPr>
              <a:t>免繳報名</a:t>
            </a:r>
            <a:r>
              <a:rPr lang="zh-TW" altLang="en-US" b="1" dirty="0" smtClean="0">
                <a:solidFill>
                  <a:schemeClr val="tx2"/>
                </a:solidFill>
                <a:latin typeface="微軟正黑體" panose="020B0604030504040204" pitchFamily="34" charset="-120"/>
              </a:rPr>
              <a:t>費用者</a:t>
            </a:r>
            <a:r>
              <a:rPr lang="zh-TW" altLang="en-US" b="1" dirty="0" smtClean="0">
                <a:solidFill>
                  <a:schemeClr val="tx2"/>
                </a:solidFill>
                <a:latin typeface="新細明體" panose="02020500000000000000" pitchFamily="18" charset="-120"/>
                <a:ea typeface="新細明體" panose="02020500000000000000" pitchFamily="18" charset="-120"/>
              </a:rPr>
              <a:t>：</a:t>
            </a:r>
            <a:endParaRPr lang="en-US" altLang="zh-TW" b="1" dirty="0" smtClean="0">
              <a:solidFill>
                <a:schemeClr val="tx2"/>
              </a:solidFill>
              <a:latin typeface="新細明體" panose="02020500000000000000" pitchFamily="18" charset="-120"/>
              <a:ea typeface="新細明體" panose="02020500000000000000" pitchFamily="18" charset="-120"/>
            </a:endParaRPr>
          </a:p>
          <a:p>
            <a:pPr marL="228600" lvl="1" defTabSz="1066800">
              <a:lnSpc>
                <a:spcPts val="3000"/>
              </a:lnSpc>
              <a:spcBef>
                <a:spcPct val="0"/>
              </a:spcBef>
              <a:spcAft>
                <a:spcPct val="15000"/>
              </a:spcAft>
            </a:pPr>
            <a:r>
              <a:rPr lang="zh-TW" altLang="en-US" sz="2000" b="1" dirty="0" smtClean="0">
                <a:solidFill>
                  <a:schemeClr val="tx2"/>
                </a:solidFill>
                <a:latin typeface="微軟正黑體" panose="020B0604030504040204" pitchFamily="34" charset="-120"/>
              </a:rPr>
              <a:t>有效</a:t>
            </a:r>
            <a:r>
              <a:rPr lang="zh-TW" altLang="en-US" sz="2000" b="1" dirty="0">
                <a:solidFill>
                  <a:schemeClr val="tx2"/>
                </a:solidFill>
                <a:latin typeface="微軟正黑體" panose="020B0604030504040204" pitchFamily="34" charset="-120"/>
              </a:rPr>
              <a:t>期間</a:t>
            </a:r>
            <a:r>
              <a:rPr lang="zh-TW" altLang="en-US" sz="2000" b="1" dirty="0" smtClean="0">
                <a:solidFill>
                  <a:schemeClr val="tx2"/>
                </a:solidFill>
                <a:latin typeface="微軟正黑體" panose="020B0604030504040204" pitchFamily="34" charset="-120"/>
                <a:ea typeface="微軟正黑體" panose="020B0604030504040204" pitchFamily="34" charset="-120"/>
              </a:rPr>
              <a:t>低</a:t>
            </a:r>
            <a:r>
              <a:rPr lang="zh-TW" altLang="en-US" sz="2000" b="1" dirty="0">
                <a:solidFill>
                  <a:schemeClr val="tx2"/>
                </a:solidFill>
                <a:latin typeface="微軟正黑體" panose="020B0604030504040204" pitchFamily="34" charset="-120"/>
                <a:ea typeface="微軟正黑體" panose="020B0604030504040204" pitchFamily="34" charset="-120"/>
              </a:rPr>
              <a:t>收入戶或中低收入戶證明文件影</a:t>
            </a:r>
            <a:r>
              <a:rPr lang="zh-TW" altLang="en-US" sz="2000" b="1" dirty="0" smtClean="0">
                <a:solidFill>
                  <a:schemeClr val="tx2"/>
                </a:solidFill>
                <a:latin typeface="微軟正黑體" panose="020B0604030504040204" pitchFamily="34" charset="-120"/>
                <a:ea typeface="微軟正黑體" panose="020B0604030504040204" pitchFamily="34" charset="-120"/>
              </a:rPr>
              <a:t>本及戶口名簿影本</a:t>
            </a:r>
            <a:endParaRPr lang="en-US" altLang="zh-TW" sz="2000" b="1" dirty="0" smtClean="0">
              <a:solidFill>
                <a:schemeClr val="tx2"/>
              </a:solidFill>
              <a:latin typeface="微軟正黑體" panose="020B0604030504040204" pitchFamily="34" charset="-120"/>
              <a:ea typeface="微軟正黑體" panose="020B0604030504040204" pitchFamily="34" charset="-120"/>
            </a:endParaRPr>
          </a:p>
          <a:p>
            <a:pPr marL="228600" lvl="1" defTabSz="1066800">
              <a:lnSpc>
                <a:spcPts val="3000"/>
              </a:lnSpc>
              <a:spcBef>
                <a:spcPct val="0"/>
              </a:spcBef>
              <a:spcAft>
                <a:spcPct val="15000"/>
              </a:spcAft>
            </a:pPr>
            <a:endParaRPr lang="zh-TW" altLang="en-US" sz="1600" dirty="0">
              <a:solidFill>
                <a:srgbClr val="002060"/>
              </a:solidFill>
            </a:endParaRPr>
          </a:p>
          <a:p>
            <a:pPr marL="228600" lvl="1" indent="-228600" defTabSz="1066800">
              <a:lnSpc>
                <a:spcPts val="3000"/>
              </a:lnSpc>
              <a:spcBef>
                <a:spcPct val="0"/>
              </a:spcBef>
              <a:spcAft>
                <a:spcPct val="15000"/>
              </a:spcAft>
              <a:buChar char="••"/>
            </a:pPr>
            <a:r>
              <a:rPr lang="zh-TW" altLang="en-US" b="1" dirty="0" smtClean="0">
                <a:solidFill>
                  <a:srgbClr val="FF0000"/>
                </a:solidFill>
                <a:latin typeface="微軟正黑體" panose="020B0604030504040204" pitchFamily="34" charset="-120"/>
                <a:ea typeface="微軟正黑體" panose="020B0604030504040204" pitchFamily="34" charset="-120"/>
              </a:rPr>
              <a:t>申請特殊</a:t>
            </a:r>
            <a:r>
              <a:rPr lang="zh-TW" altLang="en-US" b="1" dirty="0">
                <a:solidFill>
                  <a:srgbClr val="FF0000"/>
                </a:solidFill>
                <a:latin typeface="微軟正黑體" panose="020B0604030504040204" pitchFamily="34" charset="-120"/>
                <a:ea typeface="微軟正黑體" panose="020B0604030504040204" pitchFamily="34" charset="-120"/>
              </a:rPr>
              <a:t>鑑定場</a:t>
            </a:r>
            <a:r>
              <a:rPr lang="zh-TW" altLang="en-US" b="1" dirty="0" smtClean="0">
                <a:solidFill>
                  <a:srgbClr val="FF0000"/>
                </a:solidFill>
                <a:latin typeface="微軟正黑體" panose="020B0604030504040204" pitchFamily="34" charset="-120"/>
                <a:ea typeface="微軟正黑體" panose="020B0604030504040204" pitchFamily="34" charset="-120"/>
              </a:rPr>
              <a:t>服務者</a:t>
            </a:r>
            <a:r>
              <a:rPr lang="zh-TW" altLang="en-US" b="1" dirty="0" smtClean="0">
                <a:solidFill>
                  <a:srgbClr val="FF0000"/>
                </a:solidFill>
                <a:latin typeface="新細明體" panose="02020500000000000000" pitchFamily="18" charset="-120"/>
                <a:ea typeface="新細明體" panose="02020500000000000000" pitchFamily="18" charset="-120"/>
              </a:rPr>
              <a:t>：</a:t>
            </a:r>
            <a:endParaRPr lang="en-US" altLang="zh-TW" b="1" dirty="0" smtClean="0">
              <a:solidFill>
                <a:srgbClr val="FF0000"/>
              </a:solidFill>
              <a:latin typeface="新細明體" panose="02020500000000000000" pitchFamily="18" charset="-120"/>
              <a:ea typeface="新細明體" panose="02020500000000000000" pitchFamily="18" charset="-120"/>
            </a:endParaRPr>
          </a:p>
          <a:p>
            <a:pPr marL="0" lvl="1" indent="266700" defTabSz="1066800">
              <a:lnSpc>
                <a:spcPts val="3000"/>
              </a:lnSpc>
              <a:spcBef>
                <a:spcPct val="0"/>
              </a:spcBef>
              <a:spcAft>
                <a:spcPct val="15000"/>
              </a:spcAft>
            </a:pPr>
            <a:r>
              <a:rPr lang="zh-TW" altLang="en-US" sz="2000" b="1" dirty="0">
                <a:solidFill>
                  <a:srgbClr val="FF0000"/>
                </a:solidFill>
                <a:latin typeface="微軟正黑體" panose="020B0604030504040204" pitchFamily="34" charset="-120"/>
              </a:rPr>
              <a:t>特殊鑑定場</a:t>
            </a:r>
            <a:r>
              <a:rPr lang="zh-TW" altLang="en-US" sz="2000" b="1" dirty="0" smtClean="0">
                <a:solidFill>
                  <a:srgbClr val="FF0000"/>
                </a:solidFill>
                <a:latin typeface="微軟正黑體" panose="020B0604030504040204" pitchFamily="34" charset="-120"/>
              </a:rPr>
              <a:t>服務需求</a:t>
            </a:r>
            <a:r>
              <a:rPr lang="zh-TW" altLang="en-US" sz="2000" b="1" dirty="0" smtClean="0">
                <a:solidFill>
                  <a:srgbClr val="FF0000"/>
                </a:solidFill>
                <a:latin typeface="微軟正黑體" panose="020B0604030504040204" pitchFamily="34" charset="-120"/>
                <a:ea typeface="微軟正黑體" panose="020B0604030504040204" pitchFamily="34" charset="-120"/>
              </a:rPr>
              <a:t>申請表</a:t>
            </a:r>
            <a:r>
              <a:rPr lang="en-US" altLang="zh-TW" sz="2000" b="1" dirty="0" smtClean="0">
                <a:solidFill>
                  <a:srgbClr val="002060"/>
                </a:solidFill>
                <a:latin typeface="微軟正黑體" panose="020B0604030504040204" pitchFamily="34" charset="-120"/>
                <a:ea typeface="微軟正黑體" panose="020B0604030504040204" pitchFamily="34" charset="-120"/>
              </a:rPr>
              <a:t>(</a:t>
            </a:r>
            <a:r>
              <a:rPr lang="zh-TW" altLang="en-US" sz="2000" b="1" dirty="0" smtClean="0">
                <a:solidFill>
                  <a:srgbClr val="002060"/>
                </a:solidFill>
                <a:latin typeface="微軟正黑體" panose="020B0604030504040204" pitchFamily="34" charset="-120"/>
                <a:ea typeface="微軟正黑體" panose="020B0604030504040204" pitchFamily="34" charset="-120"/>
              </a:rPr>
              <a:t>簡章</a:t>
            </a:r>
            <a:r>
              <a:rPr lang="en-US" altLang="zh-TW" sz="2000" b="1" dirty="0" smtClean="0">
                <a:solidFill>
                  <a:schemeClr val="tx1"/>
                </a:solidFill>
                <a:latin typeface="微軟正黑體" panose="020B0604030504040204" pitchFamily="34" charset="-120"/>
                <a:ea typeface="微軟正黑體" panose="020B0604030504040204" pitchFamily="34" charset="-120"/>
              </a:rPr>
              <a:t>P.16)</a:t>
            </a:r>
          </a:p>
          <a:p>
            <a:pPr marL="0" lvl="1" indent="266700" defTabSz="1066800">
              <a:lnSpc>
                <a:spcPts val="3000"/>
              </a:lnSpc>
              <a:spcBef>
                <a:spcPct val="0"/>
              </a:spcBef>
              <a:spcAft>
                <a:spcPct val="15000"/>
              </a:spcAft>
            </a:pPr>
            <a:endParaRPr lang="zh-TW" altLang="en-US" sz="2000" dirty="0" smtClean="0"/>
          </a:p>
          <a:p>
            <a:pPr marL="228600" lvl="1" indent="-228600" defTabSz="1066800">
              <a:lnSpc>
                <a:spcPts val="3000"/>
              </a:lnSpc>
              <a:spcBef>
                <a:spcPct val="0"/>
              </a:spcBef>
              <a:spcAft>
                <a:spcPct val="15000"/>
              </a:spcAft>
              <a:buChar char="••"/>
            </a:pPr>
            <a:r>
              <a:rPr lang="zh-TW" altLang="en-US" b="1" dirty="0" smtClean="0">
                <a:solidFill>
                  <a:srgbClr val="FF0000"/>
                </a:solidFill>
                <a:latin typeface="微軟正黑體" panose="020B0604030504040204" pitchFamily="34" charset="-120"/>
              </a:rPr>
              <a:t>非就讀本市國小者</a:t>
            </a:r>
            <a:r>
              <a:rPr lang="zh-TW" altLang="en-US" b="1" dirty="0" smtClean="0">
                <a:solidFill>
                  <a:srgbClr val="FF0000"/>
                </a:solidFill>
                <a:latin typeface="新細明體" panose="02020500000000000000" pitchFamily="18" charset="-120"/>
                <a:ea typeface="新細明體" panose="02020500000000000000" pitchFamily="18" charset="-120"/>
              </a:rPr>
              <a:t>：</a:t>
            </a:r>
            <a:endParaRPr lang="en-US" altLang="zh-TW" b="1" dirty="0" smtClean="0">
              <a:solidFill>
                <a:srgbClr val="FF0000"/>
              </a:solidFill>
              <a:latin typeface="微軟正黑體" panose="020B0604030504040204" pitchFamily="34" charset="-120"/>
              <a:ea typeface="微軟正黑體" panose="020B0604030504040204" pitchFamily="34" charset="-120"/>
            </a:endParaRPr>
          </a:p>
          <a:p>
            <a:pPr marL="0" lvl="1" indent="266700" defTabSz="1066800">
              <a:lnSpc>
                <a:spcPts val="3000"/>
              </a:lnSpc>
              <a:spcBef>
                <a:spcPct val="0"/>
              </a:spcBef>
              <a:spcAft>
                <a:spcPct val="15000"/>
              </a:spcAft>
            </a:pPr>
            <a:r>
              <a:rPr lang="zh-TW" altLang="en-US" sz="2000" b="1" dirty="0" smtClean="0">
                <a:solidFill>
                  <a:srgbClr val="FF0000"/>
                </a:solidFill>
                <a:latin typeface="微軟正黑體" panose="020B0604030504040204" pitchFamily="34" charset="-120"/>
                <a:ea typeface="微軟正黑體" panose="020B0604030504040204" pitchFamily="34" charset="-120"/>
              </a:rPr>
              <a:t>戶口名簿正本、影本</a:t>
            </a:r>
            <a:r>
              <a:rPr lang="en-US"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正本驗畢歸還</a:t>
            </a:r>
            <a:r>
              <a:rPr lang="en-US" sz="2000" dirty="0" smtClean="0">
                <a:latin typeface="微軟正黑體" panose="020B0604030504040204" pitchFamily="34" charset="-120"/>
                <a:ea typeface="微軟正黑體" panose="020B0604030504040204" pitchFamily="34" charset="-120"/>
              </a:rPr>
              <a:t>)</a:t>
            </a:r>
            <a:endParaRPr lang="zh-TW" altLang="en-US" sz="2000"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DA60BA0E-20D0-4E7C-B286-26C960A6788F}" type="slidenum">
              <a:rPr lang="en-US" altLang="zh-TW" noProof="0" smtClean="0"/>
              <a:pPr/>
              <a:t>42</a:t>
            </a:fld>
            <a:endParaRPr lang="zh-TW" altLang="en-US" noProof="0" dirty="0"/>
          </a:p>
        </p:txBody>
      </p:sp>
    </p:spTree>
    <p:extLst>
      <p:ext uri="{BB962C8B-B14F-4D97-AF65-F5344CB8AC3E}">
        <p14:creationId xmlns:p14="http://schemas.microsoft.com/office/powerpoint/2010/main" val="182484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手繪多邊形 3"/>
          <p:cNvSpPr/>
          <p:nvPr/>
        </p:nvSpPr>
        <p:spPr>
          <a:xfrm>
            <a:off x="2115602" y="1916832"/>
            <a:ext cx="8433431" cy="4922880"/>
          </a:xfrm>
          <a:custGeom>
            <a:avLst/>
            <a:gdLst>
              <a:gd name="connsiteX0" fmla="*/ 0 w 8317494"/>
              <a:gd name="connsiteY0" fmla="*/ 0 h 4608512"/>
              <a:gd name="connsiteX1" fmla="*/ 8317494 w 8317494"/>
              <a:gd name="connsiteY1" fmla="*/ 0 h 4608512"/>
              <a:gd name="connsiteX2" fmla="*/ 8317494 w 8317494"/>
              <a:gd name="connsiteY2" fmla="*/ 4608512 h 4608512"/>
              <a:gd name="connsiteX3" fmla="*/ 0 w 8317494"/>
              <a:gd name="connsiteY3" fmla="*/ 4608512 h 4608512"/>
              <a:gd name="connsiteX4" fmla="*/ 0 w 8317494"/>
              <a:gd name="connsiteY4" fmla="*/ 0 h 460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7494" h="4608512">
                <a:moveTo>
                  <a:pt x="0" y="0"/>
                </a:moveTo>
                <a:lnTo>
                  <a:pt x="8317494" y="0"/>
                </a:lnTo>
                <a:lnTo>
                  <a:pt x="8317494" y="4608512"/>
                </a:lnTo>
                <a:lnTo>
                  <a:pt x="0" y="4608512"/>
                </a:lnTo>
                <a:lnTo>
                  <a:pt x="0" y="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defTabSz="1066800">
              <a:lnSpc>
                <a:spcPct val="150000"/>
              </a:lnSpc>
              <a:spcBef>
                <a:spcPts val="600"/>
              </a:spcBef>
              <a:spcAft>
                <a:spcPts val="600"/>
              </a:spcAft>
              <a:buChar char="••"/>
            </a:pPr>
            <a:r>
              <a:rPr lang="zh-TW" altLang="en-US" sz="2800" b="1" dirty="0">
                <a:solidFill>
                  <a:srgbClr val="FF0000"/>
                </a:solidFill>
                <a:latin typeface="微軟正黑體" panose="020B0604030504040204" pitchFamily="34" charset="-120"/>
                <a:ea typeface="微軟正黑體" panose="020B0604030504040204" pitchFamily="34" charset="-120"/>
              </a:rPr>
              <a:t>複選報名表</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貼妥</a:t>
            </a:r>
            <a:r>
              <a:rPr lang="en-US" altLang="zh-TW" sz="2800" b="1" dirty="0">
                <a:solidFill>
                  <a:srgbClr val="002060"/>
                </a:solidFill>
                <a:latin typeface="微軟正黑體" panose="020B0604030504040204" pitchFamily="34" charset="-120"/>
                <a:ea typeface="微軟正黑體" panose="020B0604030504040204" pitchFamily="34" charset="-120"/>
              </a:rPr>
              <a:t>2</a:t>
            </a:r>
            <a:r>
              <a:rPr lang="zh-TW" altLang="en-US" sz="2800" b="1" dirty="0">
                <a:solidFill>
                  <a:srgbClr val="002060"/>
                </a:solidFill>
                <a:latin typeface="微軟正黑體" panose="020B0604030504040204" pitchFamily="34" charset="-120"/>
                <a:ea typeface="微軟正黑體" panose="020B0604030504040204" pitchFamily="34" charset="-120"/>
              </a:rPr>
              <a:t>吋照片</a:t>
            </a:r>
            <a:r>
              <a:rPr lang="zh-TW" altLang="en-US" sz="2800" dirty="0">
                <a:latin typeface="微軟正黑體" panose="020B0604030504040204" pitchFamily="34" charset="-120"/>
                <a:ea typeface="微軟正黑體" panose="020B0604030504040204" pitchFamily="34" charset="-120"/>
              </a:rPr>
              <a:t>一張</a:t>
            </a:r>
            <a:r>
              <a:rPr lang="en-US" altLang="zh-TW" sz="2800" dirty="0">
                <a:latin typeface="微軟正黑體" panose="020B0604030504040204" pitchFamily="34" charset="-120"/>
                <a:ea typeface="微軟正黑體" panose="020B0604030504040204" pitchFamily="34" charset="-120"/>
              </a:rPr>
              <a:t>)</a:t>
            </a:r>
            <a:endParaRPr lang="zh-TW" altLang="en-US" sz="2800" dirty="0"/>
          </a:p>
          <a:p>
            <a:pPr marL="228600" lvl="1" indent="-228600" defTabSz="1066800">
              <a:lnSpc>
                <a:spcPct val="150000"/>
              </a:lnSpc>
              <a:spcBef>
                <a:spcPts val="600"/>
              </a:spcBef>
              <a:spcAft>
                <a:spcPts val="600"/>
              </a:spcAft>
              <a:buChar char="••"/>
            </a:pPr>
            <a:r>
              <a:rPr lang="zh-TW" altLang="en-US" sz="2800" b="1" dirty="0">
                <a:solidFill>
                  <a:srgbClr val="FF0000"/>
                </a:solidFill>
                <a:latin typeface="微軟正黑體" panose="020B0604030504040204" pitchFamily="34" charset="-120"/>
                <a:ea typeface="微軟正黑體" panose="020B0604030504040204" pitchFamily="34" charset="-120"/>
              </a:rPr>
              <a:t>複選鑑定證</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同報名表及初選鑑定証</a:t>
            </a:r>
            <a:r>
              <a:rPr lang="en-US" altLang="zh-TW" sz="2800" b="1" dirty="0">
                <a:solidFill>
                  <a:srgbClr val="002060"/>
                </a:solidFill>
                <a:latin typeface="微軟正黑體" panose="020B0604030504040204" pitchFamily="34" charset="-120"/>
                <a:ea typeface="微軟正黑體" panose="020B0604030504040204" pitchFamily="34" charset="-120"/>
              </a:rPr>
              <a:t>2</a:t>
            </a:r>
            <a:r>
              <a:rPr lang="zh-TW" altLang="en-US" sz="2800" b="1" dirty="0">
                <a:solidFill>
                  <a:srgbClr val="002060"/>
                </a:solidFill>
                <a:latin typeface="微軟正黑體" panose="020B0604030504040204" pitchFamily="34" charset="-120"/>
                <a:ea typeface="微軟正黑體" panose="020B0604030504040204" pitchFamily="34" charset="-120"/>
              </a:rPr>
              <a:t>吋照片</a:t>
            </a:r>
            <a:r>
              <a:rPr lang="zh-TW" altLang="en-US" sz="2800" dirty="0">
                <a:latin typeface="微軟正黑體" panose="020B0604030504040204" pitchFamily="34" charset="-120"/>
                <a:ea typeface="微軟正黑體" panose="020B0604030504040204" pitchFamily="34" charset="-120"/>
              </a:rPr>
              <a:t>一張</a:t>
            </a:r>
            <a:r>
              <a:rPr lang="en-US" altLang="zh-TW" sz="2800" dirty="0">
                <a:latin typeface="微軟正黑體" panose="020B0604030504040204" pitchFamily="34" charset="-120"/>
                <a:ea typeface="微軟正黑體" panose="020B0604030504040204" pitchFamily="34" charset="-120"/>
              </a:rPr>
              <a:t>)</a:t>
            </a:r>
            <a:endParaRPr lang="zh-TW" altLang="en-US" sz="2800" dirty="0">
              <a:latin typeface="微軟正黑體" panose="020B0604030504040204" pitchFamily="34" charset="-120"/>
              <a:ea typeface="微軟正黑體" panose="020B0604030504040204" pitchFamily="34" charset="-120"/>
            </a:endParaRPr>
          </a:p>
          <a:p>
            <a:pPr marL="228600" lvl="1" indent="-228600" defTabSz="1066800">
              <a:lnSpc>
                <a:spcPct val="150000"/>
              </a:lnSpc>
              <a:spcBef>
                <a:spcPts val="600"/>
              </a:spcBef>
              <a:spcAft>
                <a:spcPts val="600"/>
              </a:spcAft>
              <a:buChar char="••"/>
            </a:pPr>
            <a:r>
              <a:rPr lang="zh-TW" altLang="en-US" sz="2800" b="1" dirty="0">
                <a:solidFill>
                  <a:srgbClr val="FF0000"/>
                </a:solidFill>
                <a:latin typeface="微軟正黑體" panose="020B0604030504040204" pitchFamily="34" charset="-120"/>
                <a:ea typeface="微軟正黑體" panose="020B0604030504040204" pitchFamily="34" charset="-120"/>
              </a:rPr>
              <a:t>「初選鑑定結果通知單</a:t>
            </a:r>
            <a:r>
              <a:rPr lang="zh-TW" altLang="en-US" sz="2800" b="1" dirty="0">
                <a:solidFill>
                  <a:srgbClr val="FF0000"/>
                </a:solidFill>
                <a:latin typeface="微軟正黑體" panose="020B0604030504040204" pitchFamily="34" charset="-120"/>
              </a:rPr>
              <a:t>」（需為初選通過者）</a:t>
            </a:r>
            <a:r>
              <a:rPr lang="zh-TW" altLang="en-US" sz="2800" b="1" dirty="0" smtClean="0">
                <a:solidFill>
                  <a:srgbClr val="002060"/>
                </a:solidFill>
                <a:latin typeface="微軟正黑體" panose="020B0604030504040204" pitchFamily="34" charset="-120"/>
                <a:ea typeface="微軟正黑體" panose="020B0604030504040204" pitchFamily="34" charset="-120"/>
              </a:rPr>
              <a:t>或</a:t>
            </a:r>
            <a:r>
              <a:rPr lang="zh-TW" altLang="en-US" sz="2800" b="1" dirty="0">
                <a:solidFill>
                  <a:srgbClr val="FF0000"/>
                </a:solidFill>
                <a:latin typeface="微軟正黑體" panose="020B0604030504040204" pitchFamily="34" charset="-120"/>
                <a:ea typeface="微軟正黑體" panose="020B0604030504040204" pitchFamily="34" charset="-120"/>
              </a:rPr>
              <a:t>「書面審查結果通知單」</a:t>
            </a:r>
            <a:endParaRPr lang="zh-TW" altLang="en-US" sz="2800" dirty="0">
              <a:latin typeface="微軟正黑體" panose="020B0604030504040204" pitchFamily="34" charset="-120"/>
              <a:ea typeface="微軟正黑體" panose="020B0604030504040204" pitchFamily="34" charset="-120"/>
            </a:endParaRPr>
          </a:p>
          <a:p>
            <a:pPr marL="0" lvl="1" indent="-228600" defTabSz="1066800">
              <a:lnSpc>
                <a:spcPct val="150000"/>
              </a:lnSpc>
              <a:spcBef>
                <a:spcPts val="600"/>
              </a:spcBef>
              <a:spcAft>
                <a:spcPts val="600"/>
              </a:spcAft>
              <a:buChar char="••"/>
            </a:pPr>
            <a:r>
              <a:rPr lang="zh-TW" altLang="en-US" sz="2800" b="1" dirty="0">
                <a:solidFill>
                  <a:srgbClr val="FF0000"/>
                </a:solidFill>
                <a:latin typeface="微軟正黑體" panose="020B0604030504040204" pitchFamily="34" charset="-120"/>
                <a:ea typeface="微軟正黑體" panose="020B0604030504040204" pitchFamily="34" charset="-120"/>
              </a:rPr>
              <a:t>報名</a:t>
            </a:r>
            <a:r>
              <a:rPr lang="zh-TW" altLang="en-US" sz="2800" b="1" dirty="0" smtClean="0">
                <a:solidFill>
                  <a:srgbClr val="FF0000"/>
                </a:solidFill>
                <a:latin typeface="微軟正黑體" panose="020B0604030504040204" pitchFamily="34" charset="-120"/>
                <a:ea typeface="微軟正黑體" panose="020B0604030504040204" pitchFamily="34" charset="-120"/>
              </a:rPr>
              <a:t>費 </a:t>
            </a:r>
            <a:r>
              <a:rPr lang="en-US" altLang="zh-TW" sz="2800" b="1" dirty="0" smtClean="0">
                <a:solidFill>
                  <a:srgbClr val="002060"/>
                </a:solidFill>
                <a:latin typeface="微軟正黑體" panose="020B0604030504040204" pitchFamily="34" charset="-120"/>
                <a:ea typeface="微軟正黑體" panose="020B0604030504040204" pitchFamily="34" charset="-120"/>
              </a:rPr>
              <a:t>$</a:t>
            </a:r>
            <a:r>
              <a:rPr lang="en-US" sz="2800" b="1" dirty="0" smtClean="0">
                <a:solidFill>
                  <a:srgbClr val="002060"/>
                </a:solidFill>
                <a:latin typeface="微軟正黑體" panose="020B0604030504040204" pitchFamily="34" charset="-120"/>
                <a:ea typeface="微軟正黑體" panose="020B0604030504040204" pitchFamily="34" charset="-120"/>
              </a:rPr>
              <a:t>1,</a:t>
            </a:r>
            <a:r>
              <a:rPr lang="en-US" altLang="zh-TW" sz="2800" b="1" dirty="0">
                <a:solidFill>
                  <a:srgbClr val="002060"/>
                </a:solidFill>
                <a:latin typeface="微軟正黑體" panose="020B0604030504040204" pitchFamily="34" charset="-120"/>
                <a:ea typeface="微軟正黑體" panose="020B0604030504040204" pitchFamily="34" charset="-120"/>
              </a:rPr>
              <a:t>2</a:t>
            </a:r>
            <a:r>
              <a:rPr lang="en-US" sz="2800" b="1" dirty="0" smtClean="0">
                <a:solidFill>
                  <a:srgbClr val="002060"/>
                </a:solidFill>
                <a:latin typeface="微軟正黑體" panose="020B0604030504040204" pitchFamily="34" charset="-120"/>
                <a:ea typeface="微軟正黑體" panose="020B0604030504040204" pitchFamily="34" charset="-120"/>
              </a:rPr>
              <a:t>00</a:t>
            </a:r>
            <a:r>
              <a:rPr lang="zh-TW" altLang="en-US" sz="2800" b="1" dirty="0" smtClean="0">
                <a:solidFill>
                  <a:srgbClr val="002060"/>
                </a:solidFill>
                <a:latin typeface="微軟正黑體" panose="020B0604030504040204" pitchFamily="34" charset="-120"/>
                <a:ea typeface="微軟正黑體" panose="020B0604030504040204" pitchFamily="34" charset="-120"/>
              </a:rPr>
              <a:t>元</a:t>
            </a:r>
          </a:p>
        </p:txBody>
      </p:sp>
      <p:sp>
        <p:nvSpPr>
          <p:cNvPr id="3" name="手繪多邊形 2"/>
          <p:cNvSpPr/>
          <p:nvPr/>
        </p:nvSpPr>
        <p:spPr>
          <a:xfrm>
            <a:off x="2097398" y="1071371"/>
            <a:ext cx="8317494" cy="676164"/>
          </a:xfrm>
          <a:custGeom>
            <a:avLst/>
            <a:gdLst>
              <a:gd name="connsiteX0" fmla="*/ 0 w 8556312"/>
              <a:gd name="connsiteY0" fmla="*/ 0 h 291958"/>
              <a:gd name="connsiteX1" fmla="*/ 8556312 w 8556312"/>
              <a:gd name="connsiteY1" fmla="*/ 0 h 291958"/>
              <a:gd name="connsiteX2" fmla="*/ 8556312 w 8556312"/>
              <a:gd name="connsiteY2" fmla="*/ 291958 h 291958"/>
              <a:gd name="connsiteX3" fmla="*/ 0 w 8556312"/>
              <a:gd name="connsiteY3" fmla="*/ 291958 h 291958"/>
              <a:gd name="connsiteX4" fmla="*/ 0 w 8556312"/>
              <a:gd name="connsiteY4" fmla="*/ 0 h 291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6312" h="291958">
                <a:moveTo>
                  <a:pt x="0" y="0"/>
                </a:moveTo>
                <a:lnTo>
                  <a:pt x="8556312" y="0"/>
                </a:lnTo>
                <a:lnTo>
                  <a:pt x="8556312" y="291958"/>
                </a:lnTo>
                <a:lnTo>
                  <a:pt x="0" y="291958"/>
                </a:lnTo>
                <a:lnTo>
                  <a:pt x="0" y="0"/>
                </a:lnTo>
                <a:close/>
              </a:path>
            </a:pathLst>
          </a:custGeom>
          <a:noFill/>
        </p:spPr>
        <p:style>
          <a:lnRef idx="2">
            <a:schemeClr val="accent2">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227584" tIns="130048" rIns="227584" bIns="130048" numCol="1" spcCol="1270" anchor="ctr" anchorCtr="0">
            <a:noAutofit/>
          </a:bodyPr>
          <a:lstStyle/>
          <a:p>
            <a:pPr algn="ctr" defTabSz="1422400">
              <a:lnSpc>
                <a:spcPct val="90000"/>
              </a:lnSpc>
              <a:spcBef>
                <a:spcPct val="0"/>
              </a:spcBef>
              <a:spcAft>
                <a:spcPct val="35000"/>
              </a:spcAft>
            </a:pPr>
            <a:r>
              <a:rPr lang="zh-TW" altLang="en-US" sz="3600" b="1" dirty="0">
                <a:solidFill>
                  <a:srgbClr val="FF0000"/>
                </a:solidFill>
                <a:latin typeface="微軟正黑體" panose="020B0604030504040204" pitchFamily="34" charset="-120"/>
                <a:ea typeface="微軟正黑體" panose="020B0604030504040204" pitchFamily="34" charset="-120"/>
              </a:rPr>
              <a:t>必備</a:t>
            </a:r>
          </a:p>
        </p:txBody>
      </p:sp>
      <p:sp>
        <p:nvSpPr>
          <p:cNvPr id="2" name="投影片編號版面配置區 1"/>
          <p:cNvSpPr>
            <a:spLocks noGrp="1"/>
          </p:cNvSpPr>
          <p:nvPr>
            <p:ph type="sldNum" sz="quarter" idx="12"/>
          </p:nvPr>
        </p:nvSpPr>
        <p:spPr/>
        <p:txBody>
          <a:bodyPr/>
          <a:lstStyle/>
          <a:p>
            <a:fld id="{DA60BA0E-20D0-4E7C-B286-26C960A6788F}" type="slidenum">
              <a:rPr lang="en-US" altLang="zh-TW" noProof="0" smtClean="0"/>
              <a:pPr/>
              <a:t>43</a:t>
            </a:fld>
            <a:endParaRPr lang="zh-TW" altLang="en-US" noProof="0" dirty="0"/>
          </a:p>
        </p:txBody>
      </p:sp>
      <p:sp>
        <p:nvSpPr>
          <p:cNvPr id="5" name="矩形 4"/>
          <p:cNvSpPr/>
          <p:nvPr/>
        </p:nvSpPr>
        <p:spPr>
          <a:xfrm>
            <a:off x="2097398" y="5826395"/>
            <a:ext cx="8707430" cy="861774"/>
          </a:xfrm>
          <a:prstGeom prst="rect">
            <a:avLst/>
          </a:prstGeom>
        </p:spPr>
        <p:txBody>
          <a:bodyPr wrap="square">
            <a:spAutoFit/>
          </a:bodyPr>
          <a:lstStyle/>
          <a:p>
            <a:pPr marL="342900" lvl="1" indent="-342900" defTabSz="1066800">
              <a:lnSpc>
                <a:spcPts val="3000"/>
              </a:lnSpc>
              <a:spcBef>
                <a:spcPct val="0"/>
              </a:spcBef>
              <a:spcAft>
                <a:spcPct val="15000"/>
              </a:spcAft>
              <a:buFont typeface="Wingdings" panose="05000000000000000000" pitchFamily="2" charset="2"/>
              <a:buChar char="ü"/>
            </a:pPr>
            <a:r>
              <a:rPr lang="zh-TW" altLang="en-US" b="1" dirty="0" smtClean="0">
                <a:solidFill>
                  <a:schemeClr val="tx2"/>
                </a:solidFill>
                <a:latin typeface="微軟正黑體" panose="020B0604030504040204" pitchFamily="34" charset="-120"/>
              </a:rPr>
              <a:t>有效期間之低</a:t>
            </a:r>
            <a:r>
              <a:rPr lang="zh-TW" altLang="en-US" b="1" dirty="0">
                <a:solidFill>
                  <a:schemeClr val="tx2"/>
                </a:solidFill>
                <a:latin typeface="微軟正黑體" panose="020B0604030504040204" pitchFamily="34" charset="-120"/>
              </a:rPr>
              <a:t>收入戶或中低收入戶證明文件影本及戶口名簿影</a:t>
            </a:r>
            <a:r>
              <a:rPr lang="zh-TW" altLang="en-US" b="1" dirty="0" smtClean="0">
                <a:solidFill>
                  <a:schemeClr val="tx2"/>
                </a:solidFill>
                <a:latin typeface="微軟正黑體" panose="020B0604030504040204" pitchFamily="34" charset="-120"/>
              </a:rPr>
              <a:t>本</a:t>
            </a:r>
            <a:r>
              <a:rPr lang="en-US" altLang="zh-TW" b="1" dirty="0" smtClean="0">
                <a:solidFill>
                  <a:schemeClr val="tx2"/>
                </a:solidFill>
                <a:latin typeface="微軟正黑體" panose="020B0604030504040204" pitchFamily="34" charset="-120"/>
              </a:rPr>
              <a:t> </a:t>
            </a:r>
            <a:r>
              <a:rPr lang="en-US" altLang="zh-TW" sz="2000" b="1" dirty="0" smtClean="0">
                <a:solidFill>
                  <a:srgbClr val="002060"/>
                </a:solidFill>
                <a:latin typeface="微軟正黑體" panose="020B0604030504040204" pitchFamily="34" charset="-120"/>
              </a:rPr>
              <a:t>(</a:t>
            </a:r>
            <a:r>
              <a:rPr lang="zh-TW" altLang="zh-TW" sz="2000" b="1" dirty="0">
                <a:solidFill>
                  <a:srgbClr val="002060"/>
                </a:solidFill>
                <a:latin typeface="微軟正黑體" panose="020B0604030504040204" pitchFamily="34" charset="-120"/>
              </a:rPr>
              <a:t>免繳報名</a:t>
            </a:r>
            <a:r>
              <a:rPr lang="zh-TW" altLang="zh-TW" sz="2000" b="1" dirty="0" smtClean="0">
                <a:solidFill>
                  <a:srgbClr val="002060"/>
                </a:solidFill>
                <a:latin typeface="微軟正黑體" panose="020B0604030504040204" pitchFamily="34" charset="-120"/>
              </a:rPr>
              <a:t>費用</a:t>
            </a:r>
            <a:r>
              <a:rPr lang="zh-TW" altLang="en-US" sz="2000" b="1" dirty="0">
                <a:solidFill>
                  <a:srgbClr val="002060"/>
                </a:solidFill>
                <a:latin typeface="微軟正黑體" panose="020B0604030504040204" pitchFamily="34" charset="-120"/>
              </a:rPr>
              <a:t>適用</a:t>
            </a:r>
            <a:r>
              <a:rPr lang="en-US" altLang="zh-TW" sz="2000" b="1" dirty="0" smtClean="0">
                <a:solidFill>
                  <a:srgbClr val="002060"/>
                </a:solidFill>
                <a:latin typeface="微軟正黑體" panose="020B0604030504040204" pitchFamily="34" charset="-120"/>
              </a:rPr>
              <a:t>)</a:t>
            </a:r>
            <a:endParaRPr lang="zh-TW" altLang="en-US" sz="1800" dirty="0">
              <a:solidFill>
                <a:srgbClr val="002060"/>
              </a:solidFill>
            </a:endParaRPr>
          </a:p>
        </p:txBody>
      </p:sp>
      <p:sp>
        <p:nvSpPr>
          <p:cNvPr id="7" name="標題 1"/>
          <p:cNvSpPr txBox="1">
            <a:spLocks/>
          </p:cNvSpPr>
          <p:nvPr/>
        </p:nvSpPr>
        <p:spPr>
          <a:xfrm>
            <a:off x="1629917" y="6355"/>
            <a:ext cx="8390821" cy="914400"/>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pPr algn="dist"/>
            <a:r>
              <a:rPr lang="en-US" altLang="zh-TW" sz="4400" b="1" dirty="0" smtClean="0">
                <a:solidFill>
                  <a:schemeClr val="tx1"/>
                </a:solidFill>
              </a:rPr>
              <a:t>【</a:t>
            </a:r>
            <a:r>
              <a:rPr lang="zh-TW" altLang="en-US" sz="4400" b="1" dirty="0">
                <a:solidFill>
                  <a:schemeClr val="tx1"/>
                </a:solidFill>
              </a:rPr>
              <a:t>管道二</a:t>
            </a:r>
            <a:r>
              <a:rPr lang="en-US" altLang="zh-TW" sz="4400" b="1" dirty="0" smtClean="0">
                <a:solidFill>
                  <a:schemeClr val="tx1"/>
                </a:solidFill>
              </a:rPr>
              <a:t>】</a:t>
            </a:r>
            <a:r>
              <a:rPr lang="zh-TW" altLang="en-US" sz="4400" b="1" dirty="0" smtClean="0">
                <a:solidFill>
                  <a:srgbClr val="FF0000"/>
                </a:solidFill>
              </a:rPr>
              <a:t>複選</a:t>
            </a:r>
            <a:r>
              <a:rPr lang="zh-TW" altLang="en-US" sz="4400" b="1" dirty="0" smtClean="0">
                <a:solidFill>
                  <a:schemeClr val="tx1"/>
                </a:solidFill>
              </a:rPr>
              <a:t>鑑定</a:t>
            </a:r>
            <a:r>
              <a:rPr lang="zh-TW" altLang="en-US" sz="4400" b="1" dirty="0">
                <a:solidFill>
                  <a:schemeClr val="tx1"/>
                </a:solidFill>
              </a:rPr>
              <a:t>申請文件 </a:t>
            </a:r>
          </a:p>
        </p:txBody>
      </p:sp>
    </p:spTree>
    <p:extLst>
      <p:ext uri="{BB962C8B-B14F-4D97-AF65-F5344CB8AC3E}">
        <p14:creationId xmlns:p14="http://schemas.microsoft.com/office/powerpoint/2010/main" val="99881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手繪多邊形 3"/>
          <p:cNvSpPr/>
          <p:nvPr/>
        </p:nvSpPr>
        <p:spPr>
          <a:xfrm>
            <a:off x="225761" y="815008"/>
            <a:ext cx="11737304" cy="1205501"/>
          </a:xfrm>
          <a:custGeom>
            <a:avLst/>
            <a:gdLst>
              <a:gd name="connsiteX0" fmla="*/ 0 w 8317494"/>
              <a:gd name="connsiteY0" fmla="*/ 0 h 4608512"/>
              <a:gd name="connsiteX1" fmla="*/ 8317494 w 8317494"/>
              <a:gd name="connsiteY1" fmla="*/ 0 h 4608512"/>
              <a:gd name="connsiteX2" fmla="*/ 8317494 w 8317494"/>
              <a:gd name="connsiteY2" fmla="*/ 4608512 h 4608512"/>
              <a:gd name="connsiteX3" fmla="*/ 0 w 8317494"/>
              <a:gd name="connsiteY3" fmla="*/ 4608512 h 4608512"/>
              <a:gd name="connsiteX4" fmla="*/ 0 w 8317494"/>
              <a:gd name="connsiteY4" fmla="*/ 0 h 460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7494" h="4608512">
                <a:moveTo>
                  <a:pt x="0" y="0"/>
                </a:moveTo>
                <a:lnTo>
                  <a:pt x="8317494" y="0"/>
                </a:lnTo>
                <a:lnTo>
                  <a:pt x="8317494" y="4608512"/>
                </a:lnTo>
                <a:lnTo>
                  <a:pt x="0" y="4608512"/>
                </a:lnTo>
                <a:lnTo>
                  <a:pt x="0" y="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defTabSz="1066800">
              <a:spcBef>
                <a:spcPts val="600"/>
              </a:spcBef>
              <a:spcAft>
                <a:spcPts val="600"/>
              </a:spcAft>
              <a:buChar char="••"/>
            </a:pPr>
            <a:r>
              <a:rPr lang="zh-TW" altLang="en-US" sz="2800" b="1" dirty="0" smtClean="0">
                <a:solidFill>
                  <a:srgbClr val="FF0000"/>
                </a:solidFill>
                <a:latin typeface="微軟正黑體" panose="020B0604030504040204" pitchFamily="34" charset="-120"/>
              </a:rPr>
              <a:t>學生</a:t>
            </a:r>
            <a:r>
              <a:rPr lang="zh-TW" altLang="en-US" sz="2800" b="1" dirty="0">
                <a:solidFill>
                  <a:srgbClr val="FF0000"/>
                </a:solidFill>
                <a:latin typeface="微軟正黑體" panose="020B0604030504040204" pitchFamily="34" charset="-120"/>
              </a:rPr>
              <a:t>應據實切結個人健康狀況並於下列時間傳真或親自繳交健康聲明切結書</a:t>
            </a:r>
            <a:r>
              <a:rPr lang="en-US" altLang="zh-TW" sz="2800" b="1" dirty="0" smtClean="0">
                <a:solidFill>
                  <a:srgbClr val="FF0000"/>
                </a:solidFill>
                <a:latin typeface="微軟正黑體" panose="020B0604030504040204" pitchFamily="34" charset="-120"/>
              </a:rPr>
              <a:t>(</a:t>
            </a:r>
            <a:r>
              <a:rPr lang="zh-TW" altLang="en-US" sz="2800" b="1" dirty="0" smtClean="0">
                <a:solidFill>
                  <a:srgbClr val="FF0000"/>
                </a:solidFill>
                <a:latin typeface="微軟正黑體" panose="020B0604030504040204" pitchFamily="34" charset="-120"/>
              </a:rPr>
              <a:t>簡章</a:t>
            </a:r>
            <a:r>
              <a:rPr lang="zh-TW" altLang="en-US" sz="2800" b="1" u="sng" dirty="0" smtClean="0">
                <a:solidFill>
                  <a:srgbClr val="FF0000"/>
                </a:solidFill>
                <a:latin typeface="微軟正黑體" panose="020B0604030504040204" pitchFamily="34" charset="-120"/>
              </a:rPr>
              <a:t>附件九</a:t>
            </a:r>
            <a:r>
              <a:rPr lang="en-US" altLang="zh-TW" sz="2800" b="1" dirty="0" smtClean="0">
                <a:solidFill>
                  <a:srgbClr val="FF0000"/>
                </a:solidFill>
                <a:latin typeface="微軟正黑體" panose="020B0604030504040204" pitchFamily="34" charset="-120"/>
              </a:rPr>
              <a:t>)</a:t>
            </a:r>
            <a:r>
              <a:rPr lang="zh-TW" altLang="en-US" sz="2800" b="1" dirty="0" smtClean="0">
                <a:solidFill>
                  <a:srgbClr val="FF0000"/>
                </a:solidFill>
                <a:latin typeface="微軟正黑體" panose="020B0604030504040204" pitchFamily="34" charset="-120"/>
              </a:rPr>
              <a:t> 。</a:t>
            </a:r>
            <a:endParaRPr lang="zh-TW" altLang="en-US" sz="2800" b="1" dirty="0">
              <a:solidFill>
                <a:srgbClr val="002060"/>
              </a:solidFill>
              <a:latin typeface="微軟正黑體" panose="020B0604030504040204" pitchFamily="34" charset="-120"/>
              <a:ea typeface="微軟正黑體" panose="020B0604030504040204" pitchFamily="34" charset="-120"/>
            </a:endParaRPr>
          </a:p>
        </p:txBody>
      </p:sp>
      <p:sp>
        <p:nvSpPr>
          <p:cNvPr id="6" name="標題 1"/>
          <p:cNvSpPr txBox="1">
            <a:spLocks/>
          </p:cNvSpPr>
          <p:nvPr/>
        </p:nvSpPr>
        <p:spPr>
          <a:xfrm>
            <a:off x="3070076" y="-99392"/>
            <a:ext cx="6564613" cy="914400"/>
          </a:xfrm>
          <a:prstGeom prst="rect">
            <a:avLst/>
          </a:prstGeom>
        </p:spPr>
        <p:txBody>
          <a:bodyPr vert="horz" lIns="68580" tIns="34290" rIns="68580" bIns="34290" rtlCol="0" anchor="b">
            <a:normAutofit fontScale="92500"/>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4050" b="1" dirty="0" smtClean="0">
                <a:solidFill>
                  <a:srgbClr val="002060"/>
                </a:solidFill>
              </a:rPr>
              <a:t>防疫措施應繳交文件注意事項</a:t>
            </a:r>
            <a:endParaRPr lang="zh-TW" altLang="en-US" sz="4050" b="1" dirty="0">
              <a:solidFill>
                <a:srgbClr val="002060"/>
              </a:solidFill>
            </a:endParaRPr>
          </a:p>
        </p:txBody>
      </p:sp>
      <p:sp>
        <p:nvSpPr>
          <p:cNvPr id="2" name="投影片編號版面配置區 1"/>
          <p:cNvSpPr>
            <a:spLocks noGrp="1"/>
          </p:cNvSpPr>
          <p:nvPr>
            <p:ph type="sldNum" sz="quarter" idx="12"/>
          </p:nvPr>
        </p:nvSpPr>
        <p:spPr/>
        <p:txBody>
          <a:bodyPr/>
          <a:lstStyle/>
          <a:p>
            <a:fld id="{DA60BA0E-20D0-4E7C-B286-26C960A6788F}" type="slidenum">
              <a:rPr lang="en-US" altLang="zh-TW" noProof="0" smtClean="0"/>
              <a:pPr/>
              <a:t>44</a:t>
            </a:fld>
            <a:endParaRPr lang="zh-TW" altLang="en-US" noProof="0" dirty="0"/>
          </a:p>
        </p:txBody>
      </p:sp>
      <p:graphicFrame>
        <p:nvGraphicFramePr>
          <p:cNvPr id="5" name="表格 4"/>
          <p:cNvGraphicFramePr>
            <a:graphicFrameLocks noGrp="1"/>
          </p:cNvGraphicFramePr>
          <p:nvPr>
            <p:extLst>
              <p:ext uri="{D42A27DB-BD31-4B8C-83A1-F6EECF244321}">
                <p14:modId xmlns:p14="http://schemas.microsoft.com/office/powerpoint/2010/main" val="2168724750"/>
              </p:ext>
            </p:extLst>
          </p:nvPr>
        </p:nvGraphicFramePr>
        <p:xfrm>
          <a:off x="477789" y="2204864"/>
          <a:ext cx="11305255" cy="3600400"/>
        </p:xfrm>
        <a:graphic>
          <a:graphicData uri="http://schemas.openxmlformats.org/drawingml/2006/table">
            <a:tbl>
              <a:tblPr/>
              <a:tblGrid>
                <a:gridCol w="442705">
                  <a:extLst>
                    <a:ext uri="{9D8B030D-6E8A-4147-A177-3AD203B41FA5}">
                      <a16:colId xmlns:a16="http://schemas.microsoft.com/office/drawing/2014/main" val="1545666767"/>
                    </a:ext>
                  </a:extLst>
                </a:gridCol>
                <a:gridCol w="3146966">
                  <a:extLst>
                    <a:ext uri="{9D8B030D-6E8A-4147-A177-3AD203B41FA5}">
                      <a16:colId xmlns:a16="http://schemas.microsoft.com/office/drawing/2014/main" val="2933670141"/>
                    </a:ext>
                  </a:extLst>
                </a:gridCol>
                <a:gridCol w="1307233">
                  <a:extLst>
                    <a:ext uri="{9D8B030D-6E8A-4147-A177-3AD203B41FA5}">
                      <a16:colId xmlns:a16="http://schemas.microsoft.com/office/drawing/2014/main" val="4023426288"/>
                    </a:ext>
                  </a:extLst>
                </a:gridCol>
                <a:gridCol w="1958761">
                  <a:extLst>
                    <a:ext uri="{9D8B030D-6E8A-4147-A177-3AD203B41FA5}">
                      <a16:colId xmlns:a16="http://schemas.microsoft.com/office/drawing/2014/main" val="3351636498"/>
                    </a:ext>
                  </a:extLst>
                </a:gridCol>
                <a:gridCol w="2217342">
                  <a:extLst>
                    <a:ext uri="{9D8B030D-6E8A-4147-A177-3AD203B41FA5}">
                      <a16:colId xmlns:a16="http://schemas.microsoft.com/office/drawing/2014/main" val="3503041082"/>
                    </a:ext>
                  </a:extLst>
                </a:gridCol>
                <a:gridCol w="2232248">
                  <a:extLst>
                    <a:ext uri="{9D8B030D-6E8A-4147-A177-3AD203B41FA5}">
                      <a16:colId xmlns:a16="http://schemas.microsoft.com/office/drawing/2014/main" val="1077055535"/>
                    </a:ext>
                  </a:extLst>
                </a:gridCol>
              </a:tblGrid>
              <a:tr h="931495">
                <a:tc>
                  <a:txBody>
                    <a:bodyPr/>
                    <a:lstStyle/>
                    <a:p>
                      <a:pPr algn="ctr" eaLnBrk="0">
                        <a:spcAft>
                          <a:spcPts val="0"/>
                        </a:spcAft>
                      </a:pPr>
                      <a:r>
                        <a:rPr lang="zh-TW" sz="2400" b="1" kern="100" dirty="0">
                          <a:effectLst/>
                          <a:latin typeface="Calibri" panose="020F0502020204030204" pitchFamily="34" charset="0"/>
                          <a:ea typeface="標楷體" panose="03000509000000000000" pitchFamily="65" charset="-120"/>
                          <a:cs typeface="Times New Roman" panose="02020603050405020304" pitchFamily="18" charset="0"/>
                        </a:rPr>
                        <a:t>階段</a:t>
                      </a:r>
                      <a:endParaRPr lang="zh-TW" sz="24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eaLnBrk="0">
                        <a:spcAft>
                          <a:spcPts val="0"/>
                        </a:spcAft>
                      </a:pPr>
                      <a:r>
                        <a:rPr lang="zh-TW" sz="2400" b="1" kern="100" dirty="0">
                          <a:effectLst/>
                          <a:latin typeface="Calibri" panose="020F0502020204030204" pitchFamily="34" charset="0"/>
                          <a:ea typeface="標楷體" panose="03000509000000000000" pitchFamily="65" charset="-120"/>
                          <a:cs typeface="Times New Roman" panose="02020603050405020304" pitchFamily="18" charset="0"/>
                        </a:rPr>
                        <a:t>本表繳交時間</a:t>
                      </a:r>
                      <a:endParaRPr lang="zh-TW" sz="24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eaLnBrk="0">
                        <a:spcAft>
                          <a:spcPts val="0"/>
                        </a:spcAft>
                      </a:pPr>
                      <a:r>
                        <a:rPr lang="zh-TW" sz="2400" b="1" kern="100">
                          <a:effectLst/>
                          <a:latin typeface="Calibri" panose="020F0502020204030204" pitchFamily="34" charset="0"/>
                          <a:ea typeface="標楷體" panose="03000509000000000000" pitchFamily="65" charset="-120"/>
                          <a:cs typeface="Times New Roman" panose="02020603050405020304" pitchFamily="18" charset="0"/>
                        </a:rPr>
                        <a:t>繳交地點</a:t>
                      </a:r>
                      <a:endParaRPr lang="zh-TW" sz="24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spcAft>
                          <a:spcPts val="0"/>
                        </a:spcAft>
                      </a:pPr>
                      <a:r>
                        <a:rPr lang="zh-TW" sz="2400" b="1" kern="100">
                          <a:effectLst/>
                          <a:latin typeface="Calibri" panose="020F0502020204030204" pitchFamily="34" charset="0"/>
                          <a:ea typeface="標楷體" panose="03000509000000000000" pitchFamily="65" charset="-120"/>
                          <a:cs typeface="Times New Roman" panose="02020603050405020304" pitchFamily="18" charset="0"/>
                        </a:rPr>
                        <a:t>學校地址</a:t>
                      </a:r>
                      <a:endParaRPr lang="zh-TW" sz="24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spcAft>
                          <a:spcPts val="0"/>
                        </a:spcAft>
                      </a:pPr>
                      <a:r>
                        <a:rPr lang="zh-TW" sz="2400" b="1" kern="100">
                          <a:effectLst/>
                          <a:latin typeface="Calibri" panose="020F0502020204030204" pitchFamily="34" charset="0"/>
                          <a:ea typeface="標楷體" panose="03000509000000000000" pitchFamily="65" charset="-120"/>
                          <a:cs typeface="Times New Roman" panose="02020603050405020304" pitchFamily="18" charset="0"/>
                        </a:rPr>
                        <a:t>聯絡電話</a:t>
                      </a:r>
                      <a:endParaRPr lang="zh-TW" sz="24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spcAft>
                          <a:spcPts val="0"/>
                        </a:spcAft>
                      </a:pPr>
                      <a:r>
                        <a:rPr lang="zh-TW" sz="2400" b="1" kern="100">
                          <a:effectLst/>
                          <a:latin typeface="Calibri" panose="020F0502020204030204" pitchFamily="34" charset="0"/>
                          <a:ea typeface="標楷體" panose="03000509000000000000" pitchFamily="65" charset="-120"/>
                          <a:cs typeface="Times New Roman" panose="02020603050405020304" pitchFamily="18" charset="0"/>
                        </a:rPr>
                        <a:t>傳真</a:t>
                      </a:r>
                      <a:endParaRPr lang="zh-TW" sz="24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707180652"/>
                  </a:ext>
                </a:extLst>
              </a:tr>
              <a:tr h="1293053">
                <a:tc>
                  <a:txBody>
                    <a:bodyPr/>
                    <a:lstStyle/>
                    <a:p>
                      <a:pPr algn="ctr">
                        <a:spcAft>
                          <a:spcPts val="0"/>
                        </a:spcAft>
                      </a:pPr>
                      <a:r>
                        <a:rPr lang="zh-TW" sz="2400" b="1" kern="100">
                          <a:effectLst/>
                          <a:latin typeface="Calibri" panose="020F0502020204030204" pitchFamily="34" charset="0"/>
                          <a:ea typeface="標楷體" panose="03000509000000000000" pitchFamily="65" charset="-120"/>
                          <a:cs typeface="Times New Roman" panose="02020603050405020304" pitchFamily="18" charset="0"/>
                        </a:rPr>
                        <a:t>初選</a:t>
                      </a:r>
                      <a:endParaRPr lang="zh-TW" sz="24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110</a:t>
                      </a:r>
                      <a:r>
                        <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年</a:t>
                      </a:r>
                      <a:r>
                        <a:rPr 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2</a:t>
                      </a:r>
                      <a:r>
                        <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月</a:t>
                      </a:r>
                      <a:r>
                        <a:rPr 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22</a:t>
                      </a:r>
                      <a:r>
                        <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日</a:t>
                      </a:r>
                      <a:r>
                        <a:rPr 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一</a:t>
                      </a:r>
                      <a:r>
                        <a:rPr 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至</a:t>
                      </a:r>
                    </a:p>
                    <a:p>
                      <a:pPr algn="ctr">
                        <a:spcAft>
                          <a:spcPts val="0"/>
                        </a:spcAft>
                      </a:pPr>
                      <a:r>
                        <a:rPr 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3</a:t>
                      </a:r>
                      <a:r>
                        <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月</a:t>
                      </a:r>
                      <a:r>
                        <a:rPr 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4</a:t>
                      </a:r>
                      <a:r>
                        <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日</a:t>
                      </a:r>
                      <a:r>
                        <a:rPr 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四</a:t>
                      </a:r>
                      <a:r>
                        <a:rPr 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)16:00</a:t>
                      </a:r>
                      <a:r>
                        <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前</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spcAft>
                          <a:spcPts val="0"/>
                        </a:spcAft>
                      </a:pPr>
                      <a:r>
                        <a:rPr lang="zh-TW" sz="2400" b="1" kern="100" dirty="0">
                          <a:effectLst/>
                          <a:latin typeface="Calibri" panose="020F0502020204030204" pitchFamily="34" charset="0"/>
                          <a:ea typeface="標楷體" panose="03000509000000000000" pitchFamily="65" charset="-120"/>
                          <a:cs typeface="Times New Roman" panose="02020603050405020304" pitchFamily="18" charset="0"/>
                        </a:rPr>
                        <a:t>經國國中</a:t>
                      </a:r>
                      <a:endParaRPr lang="zh-TW" sz="24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spcAft>
                          <a:spcPts val="0"/>
                        </a:spcAft>
                      </a:pPr>
                      <a:r>
                        <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桃園市桃園區經國路</a:t>
                      </a:r>
                      <a:r>
                        <a:rPr 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276</a:t>
                      </a:r>
                      <a:r>
                        <a:rPr lang="zh-TW" sz="2400" b="1" kern="100" dirty="0">
                          <a:effectLst/>
                          <a:latin typeface="Calibri" panose="020F0502020204030204" pitchFamily="34" charset="0"/>
                          <a:ea typeface="標楷體" panose="03000509000000000000" pitchFamily="65" charset="-120"/>
                          <a:cs typeface="Times New Roman" panose="02020603050405020304" pitchFamily="18" charset="0"/>
                        </a:rPr>
                        <a:t>號</a:t>
                      </a:r>
                      <a:endParaRPr lang="zh-TW" sz="24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R="161290" algn="ctr">
                        <a:spcAft>
                          <a:spcPts val="0"/>
                        </a:spcAft>
                      </a:pPr>
                      <a:r>
                        <a:rPr lang="en-US" sz="2400" b="1" kern="100" dirty="0">
                          <a:effectLst/>
                          <a:latin typeface="標楷體" panose="03000509000000000000" pitchFamily="65" charset="-120"/>
                          <a:ea typeface="新細明體" panose="02020500000000000000" pitchFamily="18" charset="-120"/>
                          <a:cs typeface="Times New Roman" panose="02020603050405020304" pitchFamily="18" charset="0"/>
                        </a:rPr>
                        <a:t>03-3572699</a:t>
                      </a:r>
                      <a:endParaRPr lang="zh-TW" sz="2400" b="1"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R="161290" algn="ctr">
                        <a:spcAft>
                          <a:spcPts val="0"/>
                        </a:spcAft>
                      </a:pPr>
                      <a:r>
                        <a:rPr lang="en-US" sz="2400" b="1" kern="100" dirty="0">
                          <a:effectLst/>
                          <a:latin typeface="標楷體" panose="03000509000000000000" pitchFamily="65" charset="-120"/>
                          <a:ea typeface="新細明體" panose="02020500000000000000" pitchFamily="18" charset="-120"/>
                          <a:cs typeface="Times New Roman" panose="02020603050405020304" pitchFamily="18" charset="0"/>
                        </a:rPr>
                        <a:t>#611</a:t>
                      </a:r>
                      <a:r>
                        <a:rPr lang="zh-TW" sz="2400" b="1" kern="100" dirty="0">
                          <a:effectLst/>
                          <a:latin typeface="Calibri" panose="020F0502020204030204" pitchFamily="34" charset="0"/>
                          <a:ea typeface="標楷體" panose="03000509000000000000" pitchFamily="65" charset="-120"/>
                          <a:cs typeface="Times New Roman" panose="02020603050405020304" pitchFamily="18" charset="0"/>
                        </a:rPr>
                        <a:t>、</a:t>
                      </a:r>
                      <a:r>
                        <a:rPr 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613</a:t>
                      </a:r>
                      <a:endPar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R="161290" indent="71755" algn="ctr">
                        <a:spcAft>
                          <a:spcPts val="0"/>
                        </a:spcAft>
                      </a:pPr>
                      <a:r>
                        <a:rPr lang="en-US" sz="2400" b="1" kern="100" dirty="0">
                          <a:effectLst/>
                          <a:latin typeface="標楷體" panose="03000509000000000000" pitchFamily="65" charset="-120"/>
                          <a:ea typeface="新細明體" panose="02020500000000000000" pitchFamily="18" charset="-120"/>
                          <a:cs typeface="Times New Roman" panose="02020603050405020304" pitchFamily="18" charset="0"/>
                        </a:rPr>
                        <a:t>03-3572705</a:t>
                      </a:r>
                      <a:endParaRPr lang="zh-TW" sz="24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62932246"/>
                  </a:ext>
                </a:extLst>
              </a:tr>
              <a:tr h="1375852">
                <a:tc>
                  <a:txBody>
                    <a:bodyPr/>
                    <a:lstStyle/>
                    <a:p>
                      <a:pPr algn="ctr">
                        <a:spcAft>
                          <a:spcPts val="0"/>
                        </a:spcAft>
                      </a:pPr>
                      <a:r>
                        <a:rPr lang="zh-TW" sz="2400" b="1" kern="100" dirty="0">
                          <a:effectLst/>
                          <a:latin typeface="Calibri" panose="020F0502020204030204" pitchFamily="34" charset="0"/>
                          <a:ea typeface="標楷體" panose="03000509000000000000" pitchFamily="65" charset="-120"/>
                          <a:cs typeface="Times New Roman" panose="02020603050405020304" pitchFamily="18" charset="0"/>
                        </a:rPr>
                        <a:t>複選</a:t>
                      </a:r>
                      <a:endParaRPr lang="zh-TW" sz="24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71755" algn="ctr"/>
                      <a:r>
                        <a:rPr 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110</a:t>
                      </a:r>
                      <a:r>
                        <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年</a:t>
                      </a:r>
                      <a:r>
                        <a:rPr 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3</a:t>
                      </a:r>
                      <a:r>
                        <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月</a:t>
                      </a:r>
                      <a:r>
                        <a:rPr 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15</a:t>
                      </a:r>
                      <a:r>
                        <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日</a:t>
                      </a:r>
                      <a:r>
                        <a:rPr 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一</a:t>
                      </a:r>
                      <a:r>
                        <a:rPr 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至</a:t>
                      </a:r>
                    </a:p>
                    <a:p>
                      <a:pPr algn="ctr">
                        <a:spcAft>
                          <a:spcPts val="0"/>
                        </a:spcAft>
                      </a:pPr>
                      <a:r>
                        <a:rPr 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3</a:t>
                      </a:r>
                      <a:r>
                        <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月</a:t>
                      </a:r>
                      <a:r>
                        <a:rPr 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25</a:t>
                      </a:r>
                      <a:r>
                        <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日</a:t>
                      </a:r>
                      <a:r>
                        <a:rPr 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四</a:t>
                      </a:r>
                      <a:r>
                        <a:rPr 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)16:00</a:t>
                      </a:r>
                      <a:r>
                        <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前</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73348985"/>
                  </a:ext>
                </a:extLst>
              </a:tr>
            </a:tbl>
          </a:graphicData>
        </a:graphic>
      </p:graphicFrame>
    </p:spTree>
    <p:extLst>
      <p:ext uri="{BB962C8B-B14F-4D97-AF65-F5344CB8AC3E}">
        <p14:creationId xmlns:p14="http://schemas.microsoft.com/office/powerpoint/2010/main" val="271365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4366220" y="-27384"/>
            <a:ext cx="3384376" cy="914400"/>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b="1" dirty="0"/>
              <a:t>鑑定結果公告</a:t>
            </a:r>
          </a:p>
        </p:txBody>
      </p:sp>
      <p:graphicFrame>
        <p:nvGraphicFramePr>
          <p:cNvPr id="5" name="內容版面配置區 3"/>
          <p:cNvGraphicFramePr>
            <a:graphicFrameLocks noGrp="1"/>
          </p:cNvGraphicFramePr>
          <p:nvPr>
            <p:ph sz="quarter" idx="1"/>
            <p:extLst>
              <p:ext uri="{D42A27DB-BD31-4B8C-83A1-F6EECF244321}">
                <p14:modId xmlns:p14="http://schemas.microsoft.com/office/powerpoint/2010/main" val="533515437"/>
              </p:ext>
            </p:extLst>
          </p:nvPr>
        </p:nvGraphicFramePr>
        <p:xfrm>
          <a:off x="693812" y="1046723"/>
          <a:ext cx="10405155" cy="4834526"/>
        </p:xfrm>
        <a:graphic>
          <a:graphicData uri="http://schemas.openxmlformats.org/drawingml/2006/table">
            <a:tbl>
              <a:tblPr firstRow="1" bandRow="1">
                <a:tableStyleId>{5C22544A-7EE6-4342-B048-85BDC9FD1C3A}</a:tableStyleId>
              </a:tblPr>
              <a:tblGrid>
                <a:gridCol w="2964856">
                  <a:extLst>
                    <a:ext uri="{9D8B030D-6E8A-4147-A177-3AD203B41FA5}">
                      <a16:colId xmlns:a16="http://schemas.microsoft.com/office/drawing/2014/main" val="20000"/>
                    </a:ext>
                  </a:extLst>
                </a:gridCol>
                <a:gridCol w="3346467">
                  <a:extLst>
                    <a:ext uri="{9D8B030D-6E8A-4147-A177-3AD203B41FA5}">
                      <a16:colId xmlns:a16="http://schemas.microsoft.com/office/drawing/2014/main" val="20001"/>
                    </a:ext>
                  </a:extLst>
                </a:gridCol>
                <a:gridCol w="4093832">
                  <a:extLst>
                    <a:ext uri="{9D8B030D-6E8A-4147-A177-3AD203B41FA5}">
                      <a16:colId xmlns:a16="http://schemas.microsoft.com/office/drawing/2014/main" val="20002"/>
                    </a:ext>
                  </a:extLst>
                </a:gridCol>
              </a:tblGrid>
              <a:tr h="382294">
                <a:tc>
                  <a:txBody>
                    <a:bodyPr/>
                    <a:lstStyle/>
                    <a:p>
                      <a:pPr algn="ctr"/>
                      <a:r>
                        <a:rPr lang="zh-TW" altLang="en-US" sz="2100" dirty="0" smtClean="0">
                          <a:latin typeface="微軟正黑體" panose="020B0604030504040204" pitchFamily="34" charset="-120"/>
                          <a:ea typeface="微軟正黑體" panose="020B0604030504040204" pitchFamily="34" charset="-120"/>
                        </a:rPr>
                        <a:t>項目</a:t>
                      </a:r>
                      <a:endParaRPr lang="zh-TW" altLang="en-US" sz="2100" dirty="0">
                        <a:latin typeface="微軟正黑體" panose="020B0604030504040204" pitchFamily="34" charset="-120"/>
                        <a:ea typeface="微軟正黑體" panose="020B0604030504040204" pitchFamily="34" charset="-120"/>
                      </a:endParaRPr>
                    </a:p>
                  </a:txBody>
                  <a:tcPr marL="68580" marR="68580" marT="34290" marB="34290" anchor="ctr"/>
                </a:tc>
                <a:tc>
                  <a:txBody>
                    <a:bodyPr/>
                    <a:lstStyle/>
                    <a:p>
                      <a:pPr algn="ctr"/>
                      <a:r>
                        <a:rPr lang="zh-TW" altLang="en-US" sz="2100" dirty="0" smtClean="0">
                          <a:latin typeface="微軟正黑體" panose="020B0604030504040204" pitchFamily="34" charset="-120"/>
                          <a:ea typeface="微軟正黑體" panose="020B0604030504040204" pitchFamily="34" charset="-120"/>
                        </a:rPr>
                        <a:t>時間</a:t>
                      </a:r>
                      <a:endParaRPr lang="zh-TW" altLang="en-US" sz="2100" dirty="0">
                        <a:latin typeface="微軟正黑體" panose="020B0604030504040204" pitchFamily="34" charset="-120"/>
                        <a:ea typeface="微軟正黑體" panose="020B0604030504040204" pitchFamily="34" charset="-120"/>
                      </a:endParaRPr>
                    </a:p>
                  </a:txBody>
                  <a:tcPr marL="68580" marR="68580" marT="34290" marB="34290" anchor="ctr"/>
                </a:tc>
                <a:tc>
                  <a:txBody>
                    <a:bodyPr/>
                    <a:lstStyle/>
                    <a:p>
                      <a:pPr algn="ctr"/>
                      <a:r>
                        <a:rPr lang="zh-TW" altLang="en-US" sz="2100" dirty="0" smtClean="0">
                          <a:latin typeface="微軟正黑體" panose="020B0604030504040204" pitchFamily="34" charset="-120"/>
                          <a:ea typeface="微軟正黑體" panose="020B0604030504040204" pitchFamily="34" charset="-120"/>
                        </a:rPr>
                        <a:t>備註</a:t>
                      </a:r>
                      <a:endParaRPr lang="zh-TW" altLang="en-US" sz="2100" dirty="0">
                        <a:latin typeface="微軟正黑體" panose="020B0604030504040204" pitchFamily="34" charset="-120"/>
                        <a:ea typeface="微軟正黑體" panose="020B0604030504040204" pitchFamily="34" charset="-120"/>
                      </a:endParaRPr>
                    </a:p>
                  </a:txBody>
                  <a:tcPr marL="68580" marR="68580" marT="34290" marB="34290" anchor="ctr"/>
                </a:tc>
                <a:extLst>
                  <a:ext uri="{0D108BD9-81ED-4DB2-BD59-A6C34878D82A}">
                    <a16:rowId xmlns:a16="http://schemas.microsoft.com/office/drawing/2014/main" val="10000"/>
                  </a:ext>
                </a:extLst>
              </a:tr>
              <a:tr h="478749">
                <a:tc>
                  <a:txBody>
                    <a:bodyPr/>
                    <a:lstStyle/>
                    <a:p>
                      <a:pPr algn="ctr"/>
                      <a:r>
                        <a:rPr lang="zh-TW" altLang="en-US" sz="2400" b="1" dirty="0" smtClean="0">
                          <a:solidFill>
                            <a:srgbClr val="FF0000"/>
                          </a:solidFill>
                          <a:latin typeface="微軟正黑體" panose="020B0604030504040204" pitchFamily="34" charset="-120"/>
                          <a:ea typeface="微軟正黑體" panose="020B0604030504040204" pitchFamily="34" charset="-120"/>
                        </a:rPr>
                        <a:t>管道一</a:t>
                      </a:r>
                      <a:r>
                        <a:rPr lang="en-US" altLang="zh-TW" sz="2100" dirty="0" smtClean="0">
                          <a:solidFill>
                            <a:srgbClr val="002060"/>
                          </a:solidFill>
                          <a:latin typeface="微軟正黑體" panose="020B0604030504040204" pitchFamily="34" charset="-120"/>
                          <a:ea typeface="微軟正黑體" panose="020B0604030504040204" pitchFamily="34" charset="-120"/>
                        </a:rPr>
                        <a:t>(</a:t>
                      </a:r>
                      <a:r>
                        <a:rPr lang="zh-TW" altLang="en-US" sz="2100" dirty="0" smtClean="0">
                          <a:solidFill>
                            <a:srgbClr val="002060"/>
                          </a:solidFill>
                          <a:latin typeface="微軟正黑體" panose="020B0604030504040204" pitchFamily="34" charset="-120"/>
                          <a:ea typeface="微軟正黑體" panose="020B0604030504040204" pitchFamily="34" charset="-120"/>
                        </a:rPr>
                        <a:t>書面審查</a:t>
                      </a:r>
                      <a:r>
                        <a:rPr lang="en-US" altLang="zh-TW" sz="2100" dirty="0" smtClean="0">
                          <a:solidFill>
                            <a:srgbClr val="002060"/>
                          </a:solidFill>
                          <a:latin typeface="微軟正黑體" panose="020B0604030504040204" pitchFamily="34" charset="-120"/>
                          <a:ea typeface="微軟正黑體" panose="020B0604030504040204" pitchFamily="34" charset="-120"/>
                        </a:rPr>
                        <a:t>)</a:t>
                      </a:r>
                      <a:endParaRPr lang="zh-TW" altLang="en-US" sz="2100" dirty="0">
                        <a:solidFill>
                          <a:srgbClr val="002060"/>
                        </a:solidFill>
                        <a:latin typeface="微軟正黑體" panose="020B0604030504040204" pitchFamily="34" charset="-120"/>
                        <a:ea typeface="微軟正黑體" panose="020B0604030504040204" pitchFamily="34" charset="-120"/>
                      </a:endParaRPr>
                    </a:p>
                  </a:txBody>
                  <a:tcPr marL="68580" marR="68580" marT="34290" marB="34290" anchor="ctr"/>
                </a:tc>
                <a:tc>
                  <a:txBody>
                    <a:bodyPr/>
                    <a:lstStyle/>
                    <a:p>
                      <a:pPr algn="ctr"/>
                      <a:r>
                        <a:rPr lang="en-US" altLang="zh-TW" sz="2100" dirty="0" smtClean="0">
                          <a:solidFill>
                            <a:srgbClr val="002060"/>
                          </a:solidFill>
                          <a:latin typeface="微軟正黑體" panose="020B0604030504040204" pitchFamily="34" charset="-120"/>
                          <a:ea typeface="微軟正黑體" panose="020B0604030504040204" pitchFamily="34" charset="-120"/>
                        </a:rPr>
                        <a:t>2</a:t>
                      </a:r>
                      <a:r>
                        <a:rPr lang="zh-TW" altLang="en-US" sz="2100" dirty="0" smtClean="0">
                          <a:solidFill>
                            <a:srgbClr val="002060"/>
                          </a:solidFill>
                          <a:latin typeface="微軟正黑體" panose="020B0604030504040204" pitchFamily="34" charset="-120"/>
                          <a:ea typeface="微軟正黑體" panose="020B0604030504040204" pitchFamily="34" charset="-120"/>
                        </a:rPr>
                        <a:t>月</a:t>
                      </a:r>
                      <a:r>
                        <a:rPr lang="en-US" altLang="zh-TW" sz="2100" dirty="0" smtClean="0">
                          <a:solidFill>
                            <a:srgbClr val="002060"/>
                          </a:solidFill>
                          <a:latin typeface="微軟正黑體" panose="020B0604030504040204" pitchFamily="34" charset="-120"/>
                          <a:ea typeface="微軟正黑體" panose="020B0604030504040204" pitchFamily="34" charset="-120"/>
                        </a:rPr>
                        <a:t>26</a:t>
                      </a:r>
                      <a:r>
                        <a:rPr lang="zh-TW" altLang="en-US" sz="2100" dirty="0" smtClean="0">
                          <a:solidFill>
                            <a:srgbClr val="002060"/>
                          </a:solidFill>
                          <a:latin typeface="微軟正黑體" panose="020B0604030504040204" pitchFamily="34" charset="-120"/>
                          <a:ea typeface="微軟正黑體" panose="020B0604030504040204" pitchFamily="34" charset="-120"/>
                        </a:rPr>
                        <a:t>日</a:t>
                      </a:r>
                      <a:r>
                        <a:rPr lang="en-US" altLang="zh-TW" sz="2100" dirty="0" smtClean="0">
                          <a:solidFill>
                            <a:srgbClr val="002060"/>
                          </a:solidFill>
                          <a:latin typeface="微軟正黑體" panose="020B0604030504040204" pitchFamily="34" charset="-120"/>
                          <a:ea typeface="微軟正黑體" panose="020B0604030504040204" pitchFamily="34" charset="-120"/>
                        </a:rPr>
                        <a:t>(</a:t>
                      </a:r>
                      <a:r>
                        <a:rPr lang="zh-TW" altLang="en-US" sz="2100" dirty="0" smtClean="0">
                          <a:solidFill>
                            <a:srgbClr val="002060"/>
                          </a:solidFill>
                          <a:latin typeface="微軟正黑體" panose="020B0604030504040204" pitchFamily="34" charset="-120"/>
                          <a:ea typeface="微軟正黑體" panose="020B0604030504040204" pitchFamily="34" charset="-120"/>
                        </a:rPr>
                        <a:t>五</a:t>
                      </a:r>
                      <a:r>
                        <a:rPr lang="en-US" altLang="zh-TW" sz="2100" dirty="0" smtClean="0">
                          <a:solidFill>
                            <a:srgbClr val="002060"/>
                          </a:solidFill>
                          <a:latin typeface="微軟正黑體" panose="020B0604030504040204" pitchFamily="34" charset="-120"/>
                          <a:ea typeface="微軟正黑體" panose="020B0604030504040204" pitchFamily="34" charset="-120"/>
                        </a:rPr>
                        <a:t>)17</a:t>
                      </a:r>
                      <a:r>
                        <a:rPr lang="zh-TW" altLang="en-US" sz="2100" dirty="0" smtClean="0">
                          <a:solidFill>
                            <a:srgbClr val="002060"/>
                          </a:solidFill>
                          <a:latin typeface="微軟正黑體" panose="020B0604030504040204" pitchFamily="34" charset="-120"/>
                          <a:ea typeface="微軟正黑體" panose="020B0604030504040204" pitchFamily="34" charset="-120"/>
                        </a:rPr>
                        <a:t>：</a:t>
                      </a:r>
                      <a:r>
                        <a:rPr lang="en-US" altLang="zh-TW" sz="2100" dirty="0" smtClean="0">
                          <a:solidFill>
                            <a:srgbClr val="002060"/>
                          </a:solidFill>
                          <a:latin typeface="微軟正黑體" panose="020B0604030504040204" pitchFamily="34" charset="-120"/>
                          <a:ea typeface="微軟正黑體" panose="020B0604030504040204" pitchFamily="34" charset="-120"/>
                        </a:rPr>
                        <a:t>00</a:t>
                      </a:r>
                      <a:endParaRPr lang="zh-TW" altLang="en-US" sz="2100" dirty="0">
                        <a:solidFill>
                          <a:srgbClr val="002060"/>
                        </a:solidFill>
                        <a:latin typeface="微軟正黑體" panose="020B0604030504040204" pitchFamily="34" charset="-120"/>
                        <a:ea typeface="微軟正黑體" panose="020B0604030504040204" pitchFamily="34" charset="-120"/>
                      </a:endParaRPr>
                    </a:p>
                  </a:txBody>
                  <a:tcPr marL="68580" marR="68580" marT="34290" marB="34290" anchor="ctr"/>
                </a:tc>
                <a:tc rowSpan="3">
                  <a:txBody>
                    <a:bodyPr/>
                    <a:lstStyle/>
                    <a:p>
                      <a:pPr algn="just"/>
                      <a:r>
                        <a:rPr lang="zh-TW" altLang="en-US" sz="1800" b="0" i="0" u="none" strike="noStrike" kern="1200" baseline="0" dirty="0" smtClean="0">
                          <a:solidFill>
                            <a:srgbClr val="002060"/>
                          </a:solidFill>
                          <a:latin typeface="微軟正黑體" panose="020B0604030504040204" pitchFamily="34" charset="-120"/>
                          <a:ea typeface="微軟正黑體" panose="020B0604030504040204" pitchFamily="34" charset="-120"/>
                          <a:cs typeface="+mn-cs"/>
                        </a:rPr>
                        <a:t>公告於本市政府教育局、資優教育資源中心及經國國中網站，考生之</a:t>
                      </a:r>
                      <a:r>
                        <a:rPr lang="zh-TW" altLang="en-US" sz="2100" b="1"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鑑定</a:t>
                      </a:r>
                      <a:r>
                        <a:rPr lang="zh-TW" altLang="en-US" sz="2100" b="1" u="none" kern="1200" dirty="0" smtClean="0">
                          <a:solidFill>
                            <a:srgbClr val="FF0000"/>
                          </a:solidFill>
                          <a:latin typeface="微軟正黑體" panose="020B0604030504040204" pitchFamily="34" charset="-120"/>
                          <a:ea typeface="+mn-ea"/>
                          <a:cs typeface="+mn-cs"/>
                        </a:rPr>
                        <a:t>結果通知單由原就讀國小轉發；設籍本市就讀外縣市國民小學學生之初選鑑定結果通知單郵寄至通訊地址。</a:t>
                      </a:r>
                    </a:p>
                    <a:p>
                      <a:pPr algn="just"/>
                      <a:endParaRPr lang="zh-TW" altLang="en-US" sz="2100" b="1" u="none" kern="1200" dirty="0">
                        <a:solidFill>
                          <a:srgbClr val="FF0000"/>
                        </a:solidFill>
                        <a:latin typeface="微軟正黑體" panose="020B0604030504040204" pitchFamily="34" charset="-120"/>
                        <a:ea typeface="微軟正黑體" panose="020B0604030504040204" pitchFamily="34" charset="-120"/>
                        <a:cs typeface="+mn-cs"/>
                      </a:endParaRPr>
                    </a:p>
                  </a:txBody>
                  <a:tcPr marL="68580" marR="68580" marT="34290" marB="34290" anchor="ctr"/>
                </a:tc>
                <a:extLst>
                  <a:ext uri="{0D108BD9-81ED-4DB2-BD59-A6C34878D82A}">
                    <a16:rowId xmlns:a16="http://schemas.microsoft.com/office/drawing/2014/main" val="10001"/>
                  </a:ext>
                </a:extLst>
              </a:tr>
              <a:tr h="932831">
                <a:tc rowSpan="2">
                  <a:txBody>
                    <a:bodyPr/>
                    <a:lstStyle/>
                    <a:p>
                      <a:pPr algn="ctr"/>
                      <a:r>
                        <a:rPr lang="zh-TW" altLang="en-US" sz="2400" b="1" kern="1200" dirty="0" smtClean="0">
                          <a:solidFill>
                            <a:srgbClr val="FF0000"/>
                          </a:solidFill>
                          <a:latin typeface="微軟正黑體" panose="020B0604030504040204" pitchFamily="34" charset="-120"/>
                          <a:ea typeface="微軟正黑體" panose="020B0604030504040204" pitchFamily="34" charset="-120"/>
                          <a:cs typeface="+mn-cs"/>
                        </a:rPr>
                        <a:t>管道二</a:t>
                      </a:r>
                      <a:r>
                        <a:rPr lang="en-US" altLang="zh-TW" sz="2100" dirty="0" smtClean="0">
                          <a:solidFill>
                            <a:srgbClr val="002060"/>
                          </a:solidFill>
                          <a:latin typeface="微軟正黑體" panose="020B0604030504040204" pitchFamily="34" charset="-120"/>
                          <a:ea typeface="微軟正黑體" panose="020B0604030504040204" pitchFamily="34" charset="-120"/>
                        </a:rPr>
                        <a:t>(</a:t>
                      </a:r>
                      <a:r>
                        <a:rPr lang="zh-TW" altLang="en-US" sz="2100" dirty="0" smtClean="0">
                          <a:solidFill>
                            <a:srgbClr val="002060"/>
                          </a:solidFill>
                          <a:latin typeface="微軟正黑體" panose="020B0604030504040204" pitchFamily="34" charset="-120"/>
                          <a:ea typeface="微軟正黑體" panose="020B0604030504040204" pitchFamily="34" charset="-120"/>
                        </a:rPr>
                        <a:t>測驗方式</a:t>
                      </a:r>
                      <a:r>
                        <a:rPr lang="en-US" altLang="zh-TW" sz="2100" dirty="0" smtClean="0">
                          <a:solidFill>
                            <a:srgbClr val="002060"/>
                          </a:solidFill>
                          <a:latin typeface="微軟正黑體" panose="020B0604030504040204" pitchFamily="34" charset="-120"/>
                          <a:ea typeface="微軟正黑體" panose="020B0604030504040204" pitchFamily="34" charset="-120"/>
                        </a:rPr>
                        <a:t>)</a:t>
                      </a:r>
                      <a:endParaRPr lang="zh-TW" altLang="en-US" sz="2100" dirty="0">
                        <a:solidFill>
                          <a:srgbClr val="002060"/>
                        </a:solidFill>
                        <a:latin typeface="微軟正黑體" panose="020B0604030504040204" pitchFamily="34" charset="-120"/>
                        <a:ea typeface="微軟正黑體" panose="020B0604030504040204" pitchFamily="34" charset="-120"/>
                      </a:endParaRPr>
                    </a:p>
                  </a:txBody>
                  <a:tcPr marL="68580" marR="68580" marT="34290" marB="34290" anchor="ctr"/>
                </a:tc>
                <a:tc>
                  <a:txBody>
                    <a:bodyPr/>
                    <a:lstStyle/>
                    <a:p>
                      <a:pPr algn="ctr"/>
                      <a:r>
                        <a:rPr lang="zh-TW" altLang="en-US" sz="2100" dirty="0" smtClean="0">
                          <a:solidFill>
                            <a:srgbClr val="002060"/>
                          </a:solidFill>
                          <a:latin typeface="微軟正黑體" panose="020B0604030504040204" pitchFamily="34" charset="-120"/>
                          <a:ea typeface="微軟正黑體" panose="020B0604030504040204" pitchFamily="34" charset="-120"/>
                        </a:rPr>
                        <a:t>初選</a:t>
                      </a:r>
                      <a:endParaRPr lang="en-US" altLang="zh-TW" sz="2100" dirty="0" smtClean="0">
                        <a:solidFill>
                          <a:srgbClr val="002060"/>
                        </a:solidFill>
                        <a:latin typeface="微軟正黑體" panose="020B0604030504040204" pitchFamily="34" charset="-120"/>
                        <a:ea typeface="微軟正黑體" panose="020B0604030504040204" pitchFamily="34" charset="-120"/>
                      </a:endParaRPr>
                    </a:p>
                    <a:p>
                      <a:pPr algn="ctr"/>
                      <a:r>
                        <a:rPr lang="en-US" altLang="zh-TW" sz="2100" dirty="0" smtClean="0">
                          <a:solidFill>
                            <a:srgbClr val="002060"/>
                          </a:solidFill>
                          <a:latin typeface="微軟正黑體" panose="020B0604030504040204" pitchFamily="34" charset="-120"/>
                          <a:ea typeface="微軟正黑體" panose="020B0604030504040204" pitchFamily="34" charset="-120"/>
                        </a:rPr>
                        <a:t>3</a:t>
                      </a:r>
                      <a:r>
                        <a:rPr lang="zh-TW" altLang="en-US" sz="2100" dirty="0" smtClean="0">
                          <a:solidFill>
                            <a:srgbClr val="002060"/>
                          </a:solidFill>
                          <a:latin typeface="微軟正黑體" panose="020B0604030504040204" pitchFamily="34" charset="-120"/>
                          <a:ea typeface="微軟正黑體" panose="020B0604030504040204" pitchFamily="34" charset="-120"/>
                        </a:rPr>
                        <a:t>月</a:t>
                      </a:r>
                      <a:r>
                        <a:rPr lang="en-US" altLang="zh-TW" sz="2100" dirty="0" smtClean="0">
                          <a:solidFill>
                            <a:srgbClr val="002060"/>
                          </a:solidFill>
                          <a:latin typeface="微軟正黑體" panose="020B0604030504040204" pitchFamily="34" charset="-120"/>
                          <a:ea typeface="微軟正黑體" panose="020B0604030504040204" pitchFamily="34" charset="-120"/>
                        </a:rPr>
                        <a:t>15</a:t>
                      </a:r>
                      <a:r>
                        <a:rPr lang="zh-TW" altLang="en-US" sz="2100" dirty="0" smtClean="0">
                          <a:solidFill>
                            <a:srgbClr val="002060"/>
                          </a:solidFill>
                          <a:latin typeface="微軟正黑體" panose="020B0604030504040204" pitchFamily="34" charset="-120"/>
                          <a:ea typeface="微軟正黑體" panose="020B0604030504040204" pitchFamily="34" charset="-120"/>
                        </a:rPr>
                        <a:t>日</a:t>
                      </a:r>
                      <a:r>
                        <a:rPr lang="en-US" altLang="zh-TW" sz="2100" dirty="0" smtClean="0">
                          <a:solidFill>
                            <a:srgbClr val="002060"/>
                          </a:solidFill>
                          <a:latin typeface="微軟正黑體" panose="020B0604030504040204" pitchFamily="34" charset="-120"/>
                          <a:ea typeface="微軟正黑體" panose="020B0604030504040204" pitchFamily="34" charset="-120"/>
                        </a:rPr>
                        <a:t>(</a:t>
                      </a:r>
                      <a:r>
                        <a:rPr lang="zh-TW" altLang="en-US" sz="2100" dirty="0" smtClean="0">
                          <a:solidFill>
                            <a:srgbClr val="002060"/>
                          </a:solidFill>
                          <a:latin typeface="微軟正黑體" panose="020B0604030504040204" pitchFamily="34" charset="-120"/>
                          <a:ea typeface="微軟正黑體" panose="020B0604030504040204" pitchFamily="34" charset="-120"/>
                        </a:rPr>
                        <a:t>一</a:t>
                      </a:r>
                      <a:r>
                        <a:rPr lang="en-US" altLang="zh-TW" sz="2100" dirty="0" smtClean="0">
                          <a:solidFill>
                            <a:srgbClr val="002060"/>
                          </a:solidFill>
                          <a:latin typeface="微軟正黑體" panose="020B0604030504040204" pitchFamily="34" charset="-120"/>
                          <a:ea typeface="微軟正黑體" panose="020B0604030504040204" pitchFamily="34" charset="-120"/>
                        </a:rPr>
                        <a:t>)17</a:t>
                      </a:r>
                      <a:r>
                        <a:rPr lang="zh-TW" altLang="en-US" sz="2100" dirty="0" smtClean="0">
                          <a:solidFill>
                            <a:srgbClr val="002060"/>
                          </a:solidFill>
                          <a:latin typeface="微軟正黑體" panose="020B0604030504040204" pitchFamily="34" charset="-120"/>
                          <a:ea typeface="微軟正黑體" panose="020B0604030504040204" pitchFamily="34" charset="-120"/>
                        </a:rPr>
                        <a:t>：</a:t>
                      </a:r>
                      <a:r>
                        <a:rPr lang="en-US" altLang="zh-TW" sz="2100" dirty="0" smtClean="0">
                          <a:solidFill>
                            <a:srgbClr val="002060"/>
                          </a:solidFill>
                          <a:latin typeface="微軟正黑體" panose="020B0604030504040204" pitchFamily="34" charset="-120"/>
                          <a:ea typeface="微軟正黑體" panose="020B0604030504040204" pitchFamily="34" charset="-120"/>
                        </a:rPr>
                        <a:t>00</a:t>
                      </a:r>
                      <a:endParaRPr lang="zh-TW" altLang="en-US" sz="2100" dirty="0">
                        <a:solidFill>
                          <a:srgbClr val="002060"/>
                        </a:solidFill>
                        <a:latin typeface="微軟正黑體" panose="020B0604030504040204" pitchFamily="34" charset="-120"/>
                        <a:ea typeface="微軟正黑體" panose="020B0604030504040204" pitchFamily="34" charset="-120"/>
                      </a:endParaRPr>
                    </a:p>
                  </a:txBody>
                  <a:tcPr marL="68580" marR="68580" marT="34290" marB="34290" anchor="ctr"/>
                </a:tc>
                <a:tc vMerge="1">
                  <a:txBody>
                    <a:bodyPr/>
                    <a:lstStyle/>
                    <a:p>
                      <a:endParaRPr lang="zh-TW" altLang="en-US"/>
                    </a:p>
                  </a:txBody>
                  <a:tcPr/>
                </a:tc>
                <a:extLst>
                  <a:ext uri="{0D108BD9-81ED-4DB2-BD59-A6C34878D82A}">
                    <a16:rowId xmlns:a16="http://schemas.microsoft.com/office/drawing/2014/main" val="152313314"/>
                  </a:ext>
                </a:extLst>
              </a:tr>
              <a:tr h="697125">
                <a:tc vMerge="1">
                  <a:txBody>
                    <a:bodyPr/>
                    <a:lstStyle/>
                    <a:p>
                      <a:endParaRPr lang="zh-TW" altLang="en-US" dirty="0"/>
                    </a:p>
                  </a:txBody>
                  <a:tcPr marL="68580" marR="68580" marT="34290" marB="34290" anchor="ctr"/>
                </a:tc>
                <a:tc>
                  <a:txBody>
                    <a:bodyPr/>
                    <a:lstStyle/>
                    <a:p>
                      <a:pPr algn="ctr"/>
                      <a:r>
                        <a:rPr lang="zh-TW" altLang="en-US" sz="2100" kern="1200" dirty="0" smtClean="0">
                          <a:solidFill>
                            <a:srgbClr val="002060"/>
                          </a:solidFill>
                          <a:latin typeface="微軟正黑體" panose="020B0604030504040204" pitchFamily="34" charset="-120"/>
                          <a:ea typeface="微軟正黑體" panose="020B0604030504040204" pitchFamily="34" charset="-120"/>
                          <a:cs typeface="+mn-cs"/>
                        </a:rPr>
                        <a:t>複選</a:t>
                      </a:r>
                      <a:endParaRPr lang="en-US" altLang="zh-TW" sz="2100" kern="1200" dirty="0" smtClean="0">
                        <a:solidFill>
                          <a:srgbClr val="002060"/>
                        </a:solidFill>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100" kern="1200" dirty="0" smtClean="0">
                          <a:solidFill>
                            <a:srgbClr val="002060"/>
                          </a:solidFill>
                          <a:latin typeface="微軟正黑體" panose="020B0604030504040204" pitchFamily="34" charset="-120"/>
                          <a:ea typeface="微軟正黑體" panose="020B0604030504040204" pitchFamily="34" charset="-120"/>
                          <a:cs typeface="+mn-cs"/>
                        </a:rPr>
                        <a:t>   </a:t>
                      </a:r>
                      <a:r>
                        <a:rPr lang="en-US" altLang="zh-TW" sz="2100" kern="1200" dirty="0" smtClean="0">
                          <a:solidFill>
                            <a:srgbClr val="002060"/>
                          </a:solidFill>
                          <a:latin typeface="微軟正黑體" panose="020B0604030504040204" pitchFamily="34" charset="-120"/>
                          <a:ea typeface="微軟正黑體" panose="020B0604030504040204" pitchFamily="34" charset="-120"/>
                          <a:cs typeface="+mn-cs"/>
                        </a:rPr>
                        <a:t>4</a:t>
                      </a:r>
                      <a:r>
                        <a:rPr lang="zh-TW" altLang="en-US" sz="2100" kern="1200" dirty="0" smtClean="0">
                          <a:solidFill>
                            <a:srgbClr val="002060"/>
                          </a:solidFill>
                          <a:latin typeface="微軟正黑體" panose="020B0604030504040204" pitchFamily="34" charset="-120"/>
                          <a:ea typeface="微軟正黑體" panose="020B0604030504040204" pitchFamily="34" charset="-120"/>
                          <a:cs typeface="+mn-cs"/>
                        </a:rPr>
                        <a:t>月</a:t>
                      </a:r>
                      <a:r>
                        <a:rPr lang="en-US" altLang="zh-TW" sz="2100" kern="1200" dirty="0" smtClean="0">
                          <a:solidFill>
                            <a:srgbClr val="002060"/>
                          </a:solidFill>
                          <a:latin typeface="微軟正黑體" panose="020B0604030504040204" pitchFamily="34" charset="-120"/>
                          <a:ea typeface="微軟正黑體" panose="020B0604030504040204" pitchFamily="34" charset="-120"/>
                          <a:cs typeface="+mn-cs"/>
                        </a:rPr>
                        <a:t>20</a:t>
                      </a:r>
                      <a:r>
                        <a:rPr lang="zh-TW" altLang="en-US" sz="2100" kern="1200" dirty="0" smtClean="0">
                          <a:solidFill>
                            <a:srgbClr val="002060"/>
                          </a:solidFill>
                          <a:latin typeface="微軟正黑體" panose="020B0604030504040204" pitchFamily="34" charset="-120"/>
                          <a:ea typeface="微軟正黑體" panose="020B0604030504040204" pitchFamily="34" charset="-120"/>
                          <a:cs typeface="+mn-cs"/>
                        </a:rPr>
                        <a:t>日</a:t>
                      </a:r>
                      <a:r>
                        <a:rPr lang="en-US" altLang="zh-TW" sz="2100" kern="1200" dirty="0" smtClean="0">
                          <a:solidFill>
                            <a:srgbClr val="002060"/>
                          </a:solidFill>
                          <a:latin typeface="微軟正黑體" panose="020B0604030504040204" pitchFamily="34" charset="-120"/>
                          <a:ea typeface="微軟正黑體" panose="020B0604030504040204" pitchFamily="34" charset="-120"/>
                          <a:cs typeface="+mn-cs"/>
                        </a:rPr>
                        <a:t>(</a:t>
                      </a:r>
                      <a:r>
                        <a:rPr lang="zh-TW" altLang="en-US" sz="2100" kern="1200" dirty="0" smtClean="0">
                          <a:solidFill>
                            <a:srgbClr val="002060"/>
                          </a:solidFill>
                          <a:latin typeface="微軟正黑體" panose="020B0604030504040204" pitchFamily="34" charset="-120"/>
                          <a:ea typeface="微軟正黑體" panose="020B0604030504040204" pitchFamily="34" charset="-120"/>
                          <a:cs typeface="+mn-cs"/>
                        </a:rPr>
                        <a:t>二</a:t>
                      </a:r>
                      <a:r>
                        <a:rPr lang="en-US" altLang="zh-TW" sz="2100" kern="1200" dirty="0" smtClean="0">
                          <a:solidFill>
                            <a:srgbClr val="002060"/>
                          </a:solidFill>
                          <a:latin typeface="微軟正黑體" panose="020B0604030504040204" pitchFamily="34" charset="-120"/>
                          <a:ea typeface="微軟正黑體" panose="020B0604030504040204" pitchFamily="34" charset="-120"/>
                          <a:cs typeface="+mn-cs"/>
                        </a:rPr>
                        <a:t>)17</a:t>
                      </a:r>
                      <a:r>
                        <a:rPr lang="zh-TW" altLang="en-US" sz="2100" kern="1200" dirty="0" smtClean="0">
                          <a:solidFill>
                            <a:srgbClr val="002060"/>
                          </a:solidFill>
                          <a:latin typeface="微軟正黑體" panose="020B0604030504040204" pitchFamily="34" charset="-120"/>
                          <a:ea typeface="微軟正黑體" panose="020B0604030504040204" pitchFamily="34" charset="-120"/>
                          <a:cs typeface="+mn-cs"/>
                        </a:rPr>
                        <a:t>：</a:t>
                      </a:r>
                      <a:r>
                        <a:rPr lang="en-US" altLang="zh-TW" sz="2100" kern="1200" dirty="0" smtClean="0">
                          <a:solidFill>
                            <a:srgbClr val="002060"/>
                          </a:solidFill>
                          <a:latin typeface="微軟正黑體" panose="020B0604030504040204" pitchFamily="34" charset="-120"/>
                          <a:ea typeface="微軟正黑體" panose="020B0604030504040204" pitchFamily="34" charset="-120"/>
                          <a:cs typeface="+mn-cs"/>
                        </a:rPr>
                        <a:t>00</a:t>
                      </a:r>
                      <a:endParaRPr lang="zh-TW" altLang="en-US" dirty="0"/>
                    </a:p>
                  </a:txBody>
                  <a:tcPr marL="68580" marR="68580" marT="34290" marB="34290" anchor="ctr"/>
                </a:tc>
                <a:tc vMerge="1">
                  <a:txBody>
                    <a:bodyPr/>
                    <a:lstStyle/>
                    <a:p>
                      <a:pPr algn="ctr"/>
                      <a:endParaRPr lang="zh-TW" altLang="en-US" sz="2800" dirty="0"/>
                    </a:p>
                  </a:txBody>
                  <a:tcPr anchor="ctr"/>
                </a:tc>
                <a:extLst>
                  <a:ext uri="{0D108BD9-81ED-4DB2-BD59-A6C34878D82A}">
                    <a16:rowId xmlns:a16="http://schemas.microsoft.com/office/drawing/2014/main" val="10002"/>
                  </a:ext>
                </a:extLst>
              </a:tr>
              <a:tr h="1056397">
                <a:tc rowSpan="2">
                  <a:txBody>
                    <a:bodyPr/>
                    <a:lstStyle/>
                    <a:p>
                      <a:pPr algn="ctr"/>
                      <a:r>
                        <a:rPr lang="zh-TW" altLang="en-US" sz="2700" b="1" kern="1200" dirty="0" smtClean="0">
                          <a:solidFill>
                            <a:srgbClr val="002060"/>
                          </a:solidFill>
                          <a:latin typeface="微軟正黑體" panose="020B0604030504040204" pitchFamily="34" charset="-120"/>
                          <a:ea typeface="微軟正黑體" panose="020B0604030504040204" pitchFamily="34" charset="-120"/>
                          <a:cs typeface="+mn-cs"/>
                        </a:rPr>
                        <a:t>複查</a:t>
                      </a:r>
                      <a:endParaRPr lang="zh-TW" altLang="en-US" sz="2700" b="1" kern="1200" dirty="0">
                        <a:solidFill>
                          <a:srgbClr val="002060"/>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algn="ctr"/>
                      <a:r>
                        <a:rPr lang="zh-TW" altLang="en-US" sz="2100" dirty="0" smtClean="0">
                          <a:solidFill>
                            <a:srgbClr val="002060"/>
                          </a:solidFill>
                          <a:latin typeface="微軟正黑體" panose="020B0604030504040204" pitchFamily="34" charset="-120"/>
                          <a:ea typeface="微軟正黑體" panose="020B0604030504040204" pitchFamily="34" charset="-120"/>
                        </a:rPr>
                        <a:t>初選</a:t>
                      </a:r>
                      <a:endParaRPr lang="en-US" altLang="zh-TW" sz="2100" dirty="0" smtClean="0">
                        <a:solidFill>
                          <a:srgbClr val="002060"/>
                        </a:solidFill>
                        <a:latin typeface="微軟正黑體" panose="020B0604030504040204" pitchFamily="34" charset="-120"/>
                        <a:ea typeface="微軟正黑體" panose="020B0604030504040204" pitchFamily="34" charset="-120"/>
                      </a:endParaRPr>
                    </a:p>
                    <a:p>
                      <a:pPr algn="ctr"/>
                      <a:r>
                        <a:rPr lang="en-US" altLang="zh-TW" sz="2100" dirty="0" smtClean="0">
                          <a:solidFill>
                            <a:srgbClr val="002060"/>
                          </a:solidFill>
                          <a:latin typeface="微軟正黑體" panose="020B0604030504040204" pitchFamily="34" charset="-120"/>
                          <a:ea typeface="微軟正黑體" panose="020B0604030504040204" pitchFamily="34" charset="-120"/>
                        </a:rPr>
                        <a:t>3</a:t>
                      </a:r>
                      <a:r>
                        <a:rPr lang="zh-TW" altLang="en-US" sz="2100" dirty="0" smtClean="0">
                          <a:solidFill>
                            <a:srgbClr val="002060"/>
                          </a:solidFill>
                          <a:latin typeface="微軟正黑體" panose="020B0604030504040204" pitchFamily="34" charset="-120"/>
                          <a:ea typeface="微軟正黑體" panose="020B0604030504040204" pitchFamily="34" charset="-120"/>
                        </a:rPr>
                        <a:t>月</a:t>
                      </a:r>
                      <a:r>
                        <a:rPr lang="en-US" altLang="zh-TW" sz="2100" dirty="0" smtClean="0">
                          <a:solidFill>
                            <a:srgbClr val="002060"/>
                          </a:solidFill>
                          <a:latin typeface="微軟正黑體" panose="020B0604030504040204" pitchFamily="34" charset="-120"/>
                          <a:ea typeface="微軟正黑體" panose="020B0604030504040204" pitchFamily="34" charset="-120"/>
                        </a:rPr>
                        <a:t>17</a:t>
                      </a:r>
                      <a:r>
                        <a:rPr lang="zh-TW" altLang="en-US" sz="2100" dirty="0" smtClean="0">
                          <a:solidFill>
                            <a:srgbClr val="002060"/>
                          </a:solidFill>
                          <a:latin typeface="微軟正黑體" panose="020B0604030504040204" pitchFamily="34" charset="-120"/>
                          <a:ea typeface="微軟正黑體" panose="020B0604030504040204" pitchFamily="34" charset="-120"/>
                        </a:rPr>
                        <a:t>日</a:t>
                      </a:r>
                      <a:r>
                        <a:rPr lang="en-US" altLang="zh-TW" sz="2100" dirty="0" smtClean="0">
                          <a:solidFill>
                            <a:srgbClr val="002060"/>
                          </a:solidFill>
                          <a:latin typeface="微軟正黑體" panose="020B0604030504040204" pitchFamily="34" charset="-120"/>
                          <a:ea typeface="微軟正黑體" panose="020B0604030504040204" pitchFamily="34" charset="-120"/>
                        </a:rPr>
                        <a:t>(</a:t>
                      </a:r>
                      <a:r>
                        <a:rPr lang="zh-TW" altLang="en-US" sz="2100" dirty="0" smtClean="0">
                          <a:solidFill>
                            <a:srgbClr val="002060"/>
                          </a:solidFill>
                          <a:latin typeface="微軟正黑體" panose="020B0604030504040204" pitchFamily="34" charset="-120"/>
                          <a:ea typeface="微軟正黑體" panose="020B0604030504040204" pitchFamily="34" charset="-120"/>
                        </a:rPr>
                        <a:t>五</a:t>
                      </a:r>
                      <a:r>
                        <a:rPr lang="en-US" altLang="zh-TW" sz="2100" dirty="0" smtClean="0">
                          <a:solidFill>
                            <a:srgbClr val="002060"/>
                          </a:solidFill>
                          <a:latin typeface="微軟正黑體" panose="020B0604030504040204" pitchFamily="34" charset="-120"/>
                          <a:ea typeface="微軟正黑體" panose="020B0604030504040204" pitchFamily="34" charset="-120"/>
                        </a:rPr>
                        <a:t>)9-12</a:t>
                      </a:r>
                      <a:r>
                        <a:rPr lang="zh-TW" altLang="en-US" sz="2100" dirty="0" smtClean="0">
                          <a:solidFill>
                            <a:srgbClr val="002060"/>
                          </a:solidFill>
                          <a:latin typeface="微軟正黑體" panose="020B0604030504040204" pitchFamily="34" charset="-120"/>
                          <a:ea typeface="微軟正黑體" panose="020B0604030504040204" pitchFamily="34" charset="-120"/>
                        </a:rPr>
                        <a:t>時</a:t>
                      </a:r>
                      <a:endParaRPr lang="en-US" altLang="zh-TW" sz="2100" dirty="0" smtClean="0">
                        <a:solidFill>
                          <a:srgbClr val="002060"/>
                        </a:solidFill>
                        <a:latin typeface="微軟正黑體" panose="020B0604030504040204" pitchFamily="34" charset="-120"/>
                        <a:ea typeface="微軟正黑體" panose="020B0604030504040204" pitchFamily="34" charset="-120"/>
                      </a:endParaRPr>
                    </a:p>
                    <a:p>
                      <a:pPr algn="ctr"/>
                      <a:r>
                        <a:rPr lang="zh-TW" altLang="en-US" sz="1800" b="1"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逾時不予受理</a:t>
                      </a:r>
                      <a:endParaRPr lang="zh-TW" altLang="en-US" sz="1800" b="1" i="0" u="none" strike="noStrike" kern="1200" baseline="0" dirty="0">
                        <a:solidFill>
                          <a:srgbClr val="FF0000"/>
                        </a:solidFill>
                        <a:latin typeface="微軟正黑體" panose="020B0604030504040204" pitchFamily="34" charset="-120"/>
                        <a:ea typeface="微軟正黑體" panose="020B0604030504040204" pitchFamily="34" charset="-120"/>
                        <a:cs typeface="+mn-cs"/>
                      </a:endParaRPr>
                    </a:p>
                  </a:txBody>
                  <a:tcPr marL="68580" marR="68580" marT="34290" marB="34290" anchor="ctr"/>
                </a:tc>
                <a:tc rowSpan="2">
                  <a:txBody>
                    <a:bodyPr/>
                    <a:lstStyle/>
                    <a:p>
                      <a:pPr algn="l">
                        <a:lnSpc>
                          <a:spcPts val="2800"/>
                        </a:lnSpc>
                        <a:spcBef>
                          <a:spcPts val="600"/>
                        </a:spcBef>
                      </a:pPr>
                      <a:r>
                        <a:rPr lang="zh-TW" altLang="en-US" sz="2400" kern="1200" dirty="0" smtClean="0">
                          <a:solidFill>
                            <a:srgbClr val="002060"/>
                          </a:solidFill>
                          <a:latin typeface="微軟正黑體" panose="020B0604030504040204" pitchFamily="34" charset="-120"/>
                          <a:ea typeface="微軟正黑體" panose="020B0604030504040204" pitchFamily="34" charset="-120"/>
                          <a:cs typeface="+mn-cs"/>
                        </a:rPr>
                        <a:t>憑鑑定結果通知單或鑑定證，填妥成績複查申請表，複查費新臺幣</a:t>
                      </a:r>
                      <a:r>
                        <a:rPr lang="en-US" altLang="zh-TW" sz="2400" kern="1200" dirty="0" smtClean="0">
                          <a:solidFill>
                            <a:srgbClr val="002060"/>
                          </a:solidFill>
                          <a:latin typeface="微軟正黑體" panose="020B0604030504040204" pitchFamily="34" charset="-120"/>
                          <a:ea typeface="微軟正黑體" panose="020B0604030504040204" pitchFamily="34" charset="-120"/>
                          <a:cs typeface="+mn-cs"/>
                        </a:rPr>
                        <a:t>100</a:t>
                      </a:r>
                      <a:r>
                        <a:rPr lang="zh-TW" altLang="en-US" sz="2400" kern="1200" dirty="0" smtClean="0">
                          <a:solidFill>
                            <a:srgbClr val="002060"/>
                          </a:solidFill>
                          <a:latin typeface="微軟正黑體" panose="020B0604030504040204" pitchFamily="34" charset="-120"/>
                          <a:ea typeface="微軟正黑體" panose="020B0604030504040204" pitchFamily="34" charset="-120"/>
                          <a:cs typeface="+mn-cs"/>
                        </a:rPr>
                        <a:t>元</a:t>
                      </a:r>
                      <a:r>
                        <a:rPr lang="zh-TW" altLang="en-US" sz="2400" dirty="0" smtClean="0">
                          <a:latin typeface="微軟正黑體" panose="020B0604030504040204" pitchFamily="34" charset="-120"/>
                          <a:ea typeface="微軟正黑體" panose="020B0604030504040204" pitchFamily="34" charset="-120"/>
                        </a:rPr>
                        <a:t>，</a:t>
                      </a:r>
                      <a:r>
                        <a:rPr lang="zh-TW" altLang="en-US" sz="2800" b="1" u="none" kern="1200" dirty="0" smtClean="0">
                          <a:solidFill>
                            <a:srgbClr val="FF0000"/>
                          </a:solidFill>
                          <a:latin typeface="微軟正黑體" panose="020B0604030504040204" pitchFamily="34" charset="-120"/>
                          <a:ea typeface="微軟正黑體" panose="020B0604030504040204" pitchFamily="34" charset="-120"/>
                          <a:cs typeface="+mn-cs"/>
                        </a:rPr>
                        <a:t>親自</a:t>
                      </a:r>
                      <a:r>
                        <a:rPr lang="zh-TW" altLang="en-US" sz="2400" dirty="0" smtClean="0">
                          <a:solidFill>
                            <a:srgbClr val="002060"/>
                          </a:solidFill>
                          <a:latin typeface="微軟正黑體" panose="020B0604030504040204" pitchFamily="34" charset="-120"/>
                          <a:ea typeface="微軟正黑體" panose="020B0604030504040204" pitchFamily="34" charset="-120"/>
                        </a:rPr>
                        <a:t>至</a:t>
                      </a:r>
                      <a:r>
                        <a:rPr lang="zh-TW" altLang="en-US" sz="2400" b="1" u="sng" dirty="0" smtClean="0">
                          <a:solidFill>
                            <a:srgbClr val="002060"/>
                          </a:solidFill>
                          <a:latin typeface="微軟正黑體" panose="020B0604030504040204" pitchFamily="34" charset="-120"/>
                          <a:ea typeface="微軟正黑體" panose="020B0604030504040204" pitchFamily="34" charset="-120"/>
                        </a:rPr>
                        <a:t>經國國中</a:t>
                      </a:r>
                      <a:r>
                        <a:rPr lang="zh-TW" altLang="en-US" sz="2400" dirty="0" smtClean="0">
                          <a:solidFill>
                            <a:srgbClr val="002060"/>
                          </a:solidFill>
                          <a:latin typeface="微軟正黑體" panose="020B0604030504040204" pitchFamily="34" charset="-120"/>
                          <a:ea typeface="微軟正黑體" panose="020B0604030504040204" pitchFamily="34" charset="-120"/>
                        </a:rPr>
                        <a:t>申請。</a:t>
                      </a:r>
                      <a:r>
                        <a:rPr lang="zh-TW" altLang="en-US" sz="2100" dirty="0" smtClean="0">
                          <a:solidFill>
                            <a:srgbClr val="002060"/>
                          </a:solidFill>
                          <a:latin typeface="微軟正黑體" panose="020B0604030504040204" pitchFamily="34" charset="-120"/>
                          <a:ea typeface="微軟正黑體" panose="020B0604030504040204" pitchFamily="34" charset="-120"/>
                        </a:rPr>
                        <a:t>　　</a:t>
                      </a:r>
                      <a:endParaRPr lang="zh-TW" altLang="en-US" sz="2100" dirty="0">
                        <a:solidFill>
                          <a:srgbClr val="002060"/>
                        </a:solidFill>
                        <a:latin typeface="微軟正黑體" panose="020B0604030504040204" pitchFamily="34" charset="-120"/>
                        <a:ea typeface="微軟正黑體" panose="020B0604030504040204" pitchFamily="34" charset="-120"/>
                      </a:endParaRPr>
                    </a:p>
                  </a:txBody>
                  <a:tcPr marL="68580" marR="68580" marT="34290" marB="34290" anchor="ctr"/>
                </a:tc>
                <a:extLst>
                  <a:ext uri="{0D108BD9-81ED-4DB2-BD59-A6C34878D82A}">
                    <a16:rowId xmlns:a16="http://schemas.microsoft.com/office/drawing/2014/main" val="10003"/>
                  </a:ext>
                </a:extLst>
              </a:tr>
              <a:tr h="1126369">
                <a:tc vMerge="1">
                  <a:txBody>
                    <a:bodyPr/>
                    <a:lstStyle/>
                    <a:p>
                      <a:endParaRPr lang="zh-TW" altLang="en-US"/>
                    </a:p>
                  </a:txBody>
                  <a:tcPr/>
                </a:tc>
                <a:tc>
                  <a:txBody>
                    <a:bodyPr/>
                    <a:lstStyle/>
                    <a:p>
                      <a:pPr algn="ctr"/>
                      <a:r>
                        <a:rPr lang="zh-TW" altLang="en-US" sz="2100" dirty="0" smtClean="0">
                          <a:solidFill>
                            <a:srgbClr val="002060"/>
                          </a:solidFill>
                          <a:latin typeface="+mj-ea"/>
                          <a:ea typeface="+mj-ea"/>
                        </a:rPr>
                        <a:t>複選</a:t>
                      </a:r>
                      <a:endParaRPr lang="en-US" altLang="zh-TW" sz="2100" dirty="0" smtClean="0">
                        <a:solidFill>
                          <a:srgbClr val="002060"/>
                        </a:solidFill>
                        <a:latin typeface="+mj-ea"/>
                        <a:ea typeface="+mj-ea"/>
                      </a:endParaRPr>
                    </a:p>
                    <a:p>
                      <a:pPr algn="ctr"/>
                      <a:r>
                        <a:rPr lang="en-US" altLang="zh-TW" sz="2100" dirty="0" smtClean="0">
                          <a:solidFill>
                            <a:srgbClr val="002060"/>
                          </a:solidFill>
                          <a:latin typeface="+mj-ea"/>
                          <a:ea typeface="+mj-ea"/>
                        </a:rPr>
                        <a:t>4</a:t>
                      </a:r>
                      <a:r>
                        <a:rPr lang="zh-TW" altLang="en-US" sz="2100" dirty="0" smtClean="0">
                          <a:solidFill>
                            <a:srgbClr val="002060"/>
                          </a:solidFill>
                          <a:latin typeface="+mj-ea"/>
                          <a:ea typeface="+mj-ea"/>
                        </a:rPr>
                        <a:t>月</a:t>
                      </a:r>
                      <a:r>
                        <a:rPr lang="en-US" altLang="zh-TW" sz="2100" dirty="0" smtClean="0">
                          <a:solidFill>
                            <a:srgbClr val="002060"/>
                          </a:solidFill>
                          <a:latin typeface="+mj-ea"/>
                          <a:ea typeface="+mj-ea"/>
                        </a:rPr>
                        <a:t>23</a:t>
                      </a:r>
                      <a:r>
                        <a:rPr lang="zh-TW" altLang="en-US" sz="2100" dirty="0" smtClean="0">
                          <a:solidFill>
                            <a:srgbClr val="002060"/>
                          </a:solidFill>
                          <a:latin typeface="+mj-ea"/>
                          <a:ea typeface="+mj-ea"/>
                        </a:rPr>
                        <a:t>日</a:t>
                      </a:r>
                      <a:r>
                        <a:rPr lang="en-US" altLang="zh-TW" sz="2100" dirty="0" smtClean="0">
                          <a:solidFill>
                            <a:srgbClr val="002060"/>
                          </a:solidFill>
                          <a:latin typeface="+mj-ea"/>
                          <a:ea typeface="+mj-ea"/>
                        </a:rPr>
                        <a:t>(</a:t>
                      </a:r>
                      <a:r>
                        <a:rPr lang="zh-TW" altLang="en-US" sz="2100" dirty="0" smtClean="0">
                          <a:solidFill>
                            <a:srgbClr val="002060"/>
                          </a:solidFill>
                          <a:latin typeface="+mj-ea"/>
                          <a:ea typeface="+mj-ea"/>
                        </a:rPr>
                        <a:t>五</a:t>
                      </a:r>
                      <a:r>
                        <a:rPr lang="en-US" altLang="zh-TW" sz="2100" dirty="0" smtClean="0">
                          <a:solidFill>
                            <a:srgbClr val="002060"/>
                          </a:solidFill>
                          <a:latin typeface="+mj-ea"/>
                          <a:ea typeface="+mj-ea"/>
                        </a:rPr>
                        <a:t>)9-12</a:t>
                      </a:r>
                      <a:r>
                        <a:rPr lang="zh-TW" altLang="en-US" sz="2100" dirty="0" smtClean="0">
                          <a:solidFill>
                            <a:srgbClr val="002060"/>
                          </a:solidFill>
                          <a:latin typeface="+mj-ea"/>
                          <a:ea typeface="+mj-ea"/>
                        </a:rPr>
                        <a:t>時</a:t>
                      </a:r>
                      <a:endParaRPr lang="en-US" altLang="zh-TW" sz="2100" dirty="0" smtClean="0">
                        <a:solidFill>
                          <a:srgbClr val="002060"/>
                        </a:solidFill>
                        <a:latin typeface="+mj-ea"/>
                        <a:ea typeface="+mj-ea"/>
                      </a:endParaRPr>
                    </a:p>
                    <a:p>
                      <a:pPr algn="ctr"/>
                      <a:r>
                        <a:rPr lang="zh-TW" altLang="en-US" sz="1800" b="1" i="0" u="none" strike="noStrike" kern="1200" baseline="0" dirty="0" smtClean="0">
                          <a:solidFill>
                            <a:srgbClr val="FF0000"/>
                          </a:solidFill>
                          <a:latin typeface="微軟正黑體" panose="020B0604030504040204" pitchFamily="34" charset="-120"/>
                          <a:ea typeface="+mn-ea"/>
                          <a:cs typeface="+mn-cs"/>
                        </a:rPr>
                        <a:t>逾時不予受理</a:t>
                      </a:r>
                    </a:p>
                  </a:txBody>
                  <a:tcPr marL="68580" marR="68580" marT="34290" marB="34290" anchor="ctr"/>
                </a:tc>
                <a:tc vMerge="1">
                  <a:txBody>
                    <a:bodyPr/>
                    <a:lstStyle/>
                    <a:p>
                      <a:endParaRPr lang="zh-TW" altLang="en-US"/>
                    </a:p>
                  </a:txBody>
                  <a:tcPr/>
                </a:tc>
                <a:extLst>
                  <a:ext uri="{0D108BD9-81ED-4DB2-BD59-A6C34878D82A}">
                    <a16:rowId xmlns:a16="http://schemas.microsoft.com/office/drawing/2014/main" val="3650789199"/>
                  </a:ext>
                </a:extLst>
              </a:tr>
            </a:tbl>
          </a:graphicData>
        </a:graphic>
      </p:graphicFrame>
      <p:sp>
        <p:nvSpPr>
          <p:cNvPr id="6" name="文字方塊 5"/>
          <p:cNvSpPr txBox="1"/>
          <p:nvPr/>
        </p:nvSpPr>
        <p:spPr>
          <a:xfrm>
            <a:off x="693811" y="5906817"/>
            <a:ext cx="10405155" cy="830997"/>
          </a:xfrm>
          <a:prstGeom prst="rect">
            <a:avLst/>
          </a:prstGeom>
          <a:solidFill>
            <a:schemeClr val="accent2">
              <a:lumMod val="40000"/>
              <a:lumOff val="60000"/>
            </a:schemeClr>
          </a:solid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注意事項：測驗結果</a:t>
            </a:r>
            <a:r>
              <a:rPr lang="zh-TW" altLang="en-US" sz="2100" b="1" dirty="0">
                <a:solidFill>
                  <a:srgbClr val="FF0000"/>
                </a:solidFill>
                <a:latin typeface="微軟正黑體" panose="020B0604030504040204" pitchFamily="34" charset="-120"/>
                <a:ea typeface="微軟正黑體" panose="020B0604030504040204" pitchFamily="34" charset="-120"/>
              </a:rPr>
              <a:t>複查僅限對分數合計之複核</a:t>
            </a:r>
            <a:r>
              <a:rPr lang="zh-TW" altLang="en-US" dirty="0">
                <a:latin typeface="微軟正黑體" panose="020B0604030504040204" pitchFamily="34" charset="-120"/>
                <a:ea typeface="微軟正黑體" panose="020B0604030504040204" pitchFamily="34" charset="-120"/>
              </a:rPr>
              <a:t>，並以壹次為限，不得要求影印及重閱，家長於成績複查時不得要求告知閱卷委員姓名或其他有關資料。</a:t>
            </a:r>
          </a:p>
        </p:txBody>
      </p:sp>
      <p:sp>
        <p:nvSpPr>
          <p:cNvPr id="7" name="Text Box 2"/>
          <p:cNvSpPr txBox="1">
            <a:spLocks noChangeArrowheads="1"/>
          </p:cNvSpPr>
          <p:nvPr/>
        </p:nvSpPr>
        <p:spPr bwMode="auto">
          <a:xfrm>
            <a:off x="693812" y="1412776"/>
            <a:ext cx="10448210" cy="2232248"/>
          </a:xfrm>
          <a:prstGeom prst="rect">
            <a:avLst/>
          </a:prstGeom>
          <a:noFill/>
          <a:ln w="50800">
            <a:solidFill>
              <a:srgbClr val="00B050"/>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endParaRPr kumimoji="1" lang="zh-TW" altLang="zh-TW" sz="1350">
              <a:ea typeface="新細明體" pitchFamily="18" charset="-120"/>
              <a:cs typeface="新細明體" pitchFamily="18" charset="-120"/>
            </a:endParaRPr>
          </a:p>
        </p:txBody>
      </p:sp>
      <p:sp>
        <p:nvSpPr>
          <p:cNvPr id="2" name="投影片編號版面配置區 1"/>
          <p:cNvSpPr>
            <a:spLocks noGrp="1"/>
          </p:cNvSpPr>
          <p:nvPr>
            <p:ph type="sldNum" sz="quarter" idx="12"/>
          </p:nvPr>
        </p:nvSpPr>
        <p:spPr/>
        <p:txBody>
          <a:bodyPr/>
          <a:lstStyle/>
          <a:p>
            <a:fld id="{DA60BA0E-20D0-4E7C-B286-26C960A6788F}" type="slidenum">
              <a:rPr lang="en-US" altLang="zh-TW" noProof="0" smtClean="0"/>
              <a:pPr/>
              <a:t>45</a:t>
            </a:fld>
            <a:endParaRPr lang="zh-TW" altLang="en-US" noProof="0" dirty="0"/>
          </a:p>
        </p:txBody>
      </p:sp>
    </p:spTree>
    <p:extLst>
      <p:ext uri="{BB962C8B-B14F-4D97-AF65-F5344CB8AC3E}">
        <p14:creationId xmlns:p14="http://schemas.microsoft.com/office/powerpoint/2010/main" val="174537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ox(i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16"/>
          <p:cNvSpPr txBox="1"/>
          <p:nvPr/>
        </p:nvSpPr>
        <p:spPr>
          <a:xfrm>
            <a:off x="189756" y="2636912"/>
            <a:ext cx="8803914" cy="2123658"/>
          </a:xfrm>
          <a:prstGeom prst="rect">
            <a:avLst/>
          </a:prstGeom>
          <a:noFill/>
        </p:spPr>
        <p:txBody>
          <a:bodyPr wrap="square" rtlCol="0">
            <a:spAutoFit/>
          </a:bodyPr>
          <a:lstStyle/>
          <a:p>
            <a:pPr algn="ctr"/>
            <a:r>
              <a:rPr lang="zh-TW" altLang="en-US" sz="6400" b="1" dirty="0">
                <a:effectLst>
                  <a:glow rad="228600">
                    <a:schemeClr val="accent4">
                      <a:satMod val="175000"/>
                      <a:alpha val="40000"/>
                    </a:schemeClr>
                  </a:glow>
                </a:effectLst>
              </a:rPr>
              <a:t>資賦優異學生安置原則 與課程</a:t>
            </a:r>
            <a:r>
              <a:rPr lang="zh-TW" altLang="en-US" sz="6400" b="1" dirty="0" smtClean="0">
                <a:effectLst>
                  <a:glow rad="228600">
                    <a:schemeClr val="accent4">
                      <a:satMod val="175000"/>
                      <a:alpha val="40000"/>
                    </a:schemeClr>
                  </a:glow>
                </a:effectLst>
              </a:rPr>
              <a:t>服務</a:t>
            </a:r>
            <a:endParaRPr lang="zh-CN" altLang="en-US" sz="6400" b="1" dirty="0">
              <a:effectLst>
                <a:glow rad="228600">
                  <a:schemeClr val="accent4">
                    <a:satMod val="175000"/>
                    <a:alpha val="40000"/>
                  </a:schemeClr>
                </a:glow>
              </a:effectLst>
            </a:endParaRPr>
          </a:p>
        </p:txBody>
      </p:sp>
    </p:spTree>
    <p:extLst>
      <p:ext uri="{BB962C8B-B14F-4D97-AF65-F5344CB8AC3E}">
        <p14:creationId xmlns:p14="http://schemas.microsoft.com/office/powerpoint/2010/main" val="3231262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17372" y="487463"/>
            <a:ext cx="9348043" cy="801120"/>
          </a:xfrm>
        </p:spPr>
        <p:txBody>
          <a:bodyPr>
            <a:noAutofit/>
          </a:bodyPr>
          <a:lstStyle/>
          <a:p>
            <a:r>
              <a:rPr lang="zh-TW" altLang="en-US" sz="4399" b="1" dirty="0"/>
              <a:t>資賦優異學生安置原則</a:t>
            </a:r>
            <a:r>
              <a:rPr lang="en-US" altLang="zh-TW" sz="4399" b="1" dirty="0"/>
              <a:t>—</a:t>
            </a:r>
            <a:r>
              <a:rPr lang="zh-TW" altLang="en-US" sz="4399" b="1" dirty="0">
                <a:solidFill>
                  <a:srgbClr val="FF0000"/>
                </a:solidFill>
              </a:rPr>
              <a:t>資優資源班</a:t>
            </a:r>
          </a:p>
        </p:txBody>
      </p:sp>
      <p:sp>
        <p:nvSpPr>
          <p:cNvPr id="3" name="內容版面配置區 2"/>
          <p:cNvSpPr>
            <a:spLocks noGrp="1"/>
          </p:cNvSpPr>
          <p:nvPr>
            <p:ph idx="1"/>
          </p:nvPr>
        </p:nvSpPr>
        <p:spPr>
          <a:xfrm>
            <a:off x="1017373" y="1568730"/>
            <a:ext cx="10257291" cy="4391344"/>
          </a:xfrm>
        </p:spPr>
        <p:txBody>
          <a:bodyPr>
            <a:noAutofit/>
          </a:bodyPr>
          <a:lstStyle/>
          <a:p>
            <a:pPr algn="just">
              <a:lnSpc>
                <a:spcPct val="150000"/>
              </a:lnSpc>
            </a:pPr>
            <a:r>
              <a:rPr lang="zh-TW" altLang="en-US" sz="3199" dirty="0"/>
              <a:t>為落實常態編班政策並且推動資優教育之正向發展，國民教育階段資優教育應以</a:t>
            </a:r>
            <a:r>
              <a:rPr lang="zh-TW" altLang="en-US" sz="3199" b="1" u="sng" dirty="0">
                <a:solidFill>
                  <a:srgbClr val="FF0000"/>
                </a:solidFill>
              </a:rPr>
              <a:t>分散式資源班</a:t>
            </a:r>
            <a:r>
              <a:rPr lang="zh-TW" altLang="en-US" sz="3199" dirty="0"/>
              <a:t>方式辦理為限。若學校設有資優資源班，將</a:t>
            </a:r>
            <a:r>
              <a:rPr lang="zh-TW" altLang="en-US" sz="3199" b="1" dirty="0">
                <a:solidFill>
                  <a:srgbClr val="FF0000"/>
                </a:solidFill>
              </a:rPr>
              <a:t>依學生的優異特質及個別輔導計畫</a:t>
            </a:r>
            <a:r>
              <a:rPr lang="en-US" altLang="zh-TW" sz="3199" b="1" dirty="0">
                <a:solidFill>
                  <a:srgbClr val="FF0000"/>
                </a:solidFill>
              </a:rPr>
              <a:t>(IGP)</a:t>
            </a:r>
            <a:r>
              <a:rPr lang="zh-TW" altLang="en-US" sz="3199" dirty="0"/>
              <a:t>，於</a:t>
            </a:r>
            <a:r>
              <a:rPr lang="zh-TW" altLang="en-US" sz="3199" dirty="0">
                <a:solidFill>
                  <a:srgbClr val="4646C5"/>
                </a:solidFill>
              </a:rPr>
              <a:t>該類科目上課時由其原普通班抽離至資優資源班學習</a:t>
            </a:r>
            <a:r>
              <a:rPr lang="zh-TW" altLang="en-US" sz="3199" dirty="0"/>
              <a:t>，並非採集中式專班的模式。</a:t>
            </a:r>
          </a:p>
          <a:p>
            <a:pPr algn="just">
              <a:lnSpc>
                <a:spcPct val="150000"/>
              </a:lnSpc>
              <a:buNone/>
            </a:pPr>
            <a:endParaRPr lang="zh-TW" altLang="en-US" sz="3199" dirty="0">
              <a:latin typeface="標楷體" panose="03000509000000000000" pitchFamily="65" charset="-120"/>
              <a:ea typeface="標楷體" panose="03000509000000000000" pitchFamily="65" charset="-120"/>
            </a:endParaRPr>
          </a:p>
          <a:p>
            <a:pPr algn="just">
              <a:lnSpc>
                <a:spcPct val="150000"/>
              </a:lnSpc>
              <a:buNone/>
            </a:pPr>
            <a:endParaRPr lang="zh-TW" altLang="en-US" sz="3199" dirty="0">
              <a:latin typeface="標楷體" panose="03000509000000000000" pitchFamily="65" charset="-120"/>
              <a:ea typeface="標楷體" panose="03000509000000000000" pitchFamily="65" charset="-120"/>
            </a:endParaRPr>
          </a:p>
          <a:p>
            <a:pPr algn="just">
              <a:lnSpc>
                <a:spcPct val="150000"/>
              </a:lnSpc>
              <a:buNone/>
            </a:pPr>
            <a:endParaRPr lang="en-US" altLang="zh-TW" sz="3199" dirty="0">
              <a:latin typeface="標楷體" panose="03000509000000000000" pitchFamily="65" charset="-120"/>
              <a:ea typeface="標楷體" panose="03000509000000000000" pitchFamily="65" charset="-120"/>
            </a:endParaRPr>
          </a:p>
          <a:p>
            <a:pPr algn="just">
              <a:lnSpc>
                <a:spcPct val="150000"/>
              </a:lnSpc>
              <a:buNone/>
            </a:pPr>
            <a:endParaRPr lang="en-US" altLang="zh-TW" sz="3199" dirty="0">
              <a:latin typeface="標楷體" panose="03000509000000000000" pitchFamily="65" charset="-120"/>
              <a:ea typeface="標楷體" panose="03000509000000000000" pitchFamily="65" charset="-120"/>
            </a:endParaRPr>
          </a:p>
          <a:p>
            <a:pPr algn="just">
              <a:lnSpc>
                <a:spcPct val="150000"/>
              </a:lnSpc>
            </a:pPr>
            <a:endParaRPr lang="zh-TW" altLang="en-US" sz="3199" dirty="0">
              <a:latin typeface="標楷體" panose="03000509000000000000" pitchFamily="65" charset="-120"/>
              <a:ea typeface="標楷體" panose="03000509000000000000" pitchFamily="65" charset="-120"/>
            </a:endParaRPr>
          </a:p>
          <a:p>
            <a:pPr algn="just">
              <a:lnSpc>
                <a:spcPct val="150000"/>
              </a:lnSpc>
            </a:pPr>
            <a:endParaRPr lang="zh-TW" altLang="en-US" sz="3199"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A60BA0E-20D0-4E7C-B286-26C960A6788F}" type="slidenum">
              <a:rPr lang="en-US" altLang="zh-TW" noProof="0" smtClean="0"/>
              <a:pPr/>
              <a:t>47</a:t>
            </a:fld>
            <a:endParaRPr lang="zh-TW" altLang="en-US" noProof="0" dirty="0"/>
          </a:p>
        </p:txBody>
      </p:sp>
    </p:spTree>
    <p:extLst>
      <p:ext uri="{BB962C8B-B14F-4D97-AF65-F5344CB8AC3E}">
        <p14:creationId xmlns:p14="http://schemas.microsoft.com/office/powerpoint/2010/main" val="21784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oup 24"/>
          <p:cNvGraphicFramePr>
            <a:graphicFrameLocks noGrp="1"/>
          </p:cNvGraphicFramePr>
          <p:nvPr>
            <p:ph idx="4294967295"/>
            <p:extLst/>
          </p:nvPr>
        </p:nvGraphicFramePr>
        <p:xfrm>
          <a:off x="1701162" y="4270663"/>
          <a:ext cx="8951162" cy="2057038"/>
        </p:xfrm>
        <a:graphic>
          <a:graphicData uri="http://schemas.openxmlformats.org/drawingml/2006/table">
            <a:tbl>
              <a:tblPr/>
              <a:tblGrid>
                <a:gridCol w="2065463">
                  <a:extLst>
                    <a:ext uri="{9D8B030D-6E8A-4147-A177-3AD203B41FA5}">
                      <a16:colId xmlns:a16="http://schemas.microsoft.com/office/drawing/2014/main" val="20000"/>
                    </a:ext>
                  </a:extLst>
                </a:gridCol>
                <a:gridCol w="3296012">
                  <a:extLst>
                    <a:ext uri="{9D8B030D-6E8A-4147-A177-3AD203B41FA5}">
                      <a16:colId xmlns:a16="http://schemas.microsoft.com/office/drawing/2014/main" val="20001"/>
                    </a:ext>
                  </a:extLst>
                </a:gridCol>
                <a:gridCol w="3589687">
                  <a:extLst>
                    <a:ext uri="{9D8B030D-6E8A-4147-A177-3AD203B41FA5}">
                      <a16:colId xmlns:a16="http://schemas.microsoft.com/office/drawing/2014/main" val="20002"/>
                    </a:ext>
                  </a:extLst>
                </a:gridCol>
              </a:tblGrid>
              <a:tr h="6475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1600" b="0"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endParaRPr>
                    </a:p>
                  </a:txBody>
                  <a:tcPr marL="91416" marR="91416" marT="45708" marB="4570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rPr>
                        <a:t>資源班</a:t>
                      </a:r>
                    </a:p>
                  </a:txBody>
                  <a:tcPr marL="91416" marR="91416" marT="45708" marB="4570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rPr>
                        <a:t>資優方案</a:t>
                      </a:r>
                    </a:p>
                  </a:txBody>
                  <a:tcPr marL="91416" marR="91416" marT="45708" marB="4570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0"/>
                  </a:ext>
                </a:extLst>
              </a:tr>
              <a:tr h="7618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rPr>
                        <a:t>授課方式、節數</a:t>
                      </a:r>
                    </a:p>
                  </a:txBody>
                  <a:tcPr marL="91416" marR="91416" marT="45708" marB="4570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rPr>
                        <a:t>抽離式</a:t>
                      </a:r>
                      <a:endParaRPr kumimoji="1" lang="en-US" altLang="zh-TW" sz="2000" b="1"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rPr>
                        <a:t>每週不超過</a:t>
                      </a:r>
                      <a:r>
                        <a:rPr kumimoji="1" lang="en-US" altLang="zh-TW" sz="2000" b="1"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rPr>
                        <a:t>10</a:t>
                      </a:r>
                      <a:r>
                        <a:rPr kumimoji="1" lang="zh-TW" altLang="en-US" sz="2000" b="1"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rPr>
                        <a:t>節為原則</a:t>
                      </a:r>
                    </a:p>
                  </a:txBody>
                  <a:tcPr marL="91416" marR="91416" marT="45708" marB="4570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zh-TW" altLang="en-US" sz="2000" b="1"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rPr>
                        <a:t>外加式</a:t>
                      </a:r>
                      <a:endParaRPr kumimoji="1" lang="en-US" altLang="zh-TW" sz="2000" b="1"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zh-TW" altLang="en-US" sz="2000" b="1"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rPr>
                        <a:t>每學期至少</a:t>
                      </a:r>
                      <a:r>
                        <a:rPr kumimoji="1" lang="en-US" altLang="zh-TW" sz="2000" b="1"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rPr>
                        <a:t>36</a:t>
                      </a:r>
                      <a:r>
                        <a:rPr kumimoji="1" lang="zh-TW" altLang="en-US" sz="2000" b="1"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rPr>
                        <a:t>節</a:t>
                      </a:r>
                    </a:p>
                  </a:txBody>
                  <a:tcPr marL="91416" marR="91416" marT="45708" marB="4570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1"/>
                  </a:ext>
                </a:extLst>
              </a:tr>
              <a:tr h="6475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smtClean="0">
                          <a:ln>
                            <a:noFill/>
                          </a:ln>
                          <a:solidFill>
                            <a:schemeClr val="tx2"/>
                          </a:solidFill>
                          <a:effectLst/>
                          <a:latin typeface="微軟正黑體" panose="020B0604030504040204" pitchFamily="34" charset="-120"/>
                          <a:ea typeface="微軟正黑體" panose="020B0604030504040204" pitchFamily="34" charset="-120"/>
                        </a:rPr>
                        <a:t>授課時間</a:t>
                      </a:r>
                    </a:p>
                  </a:txBody>
                  <a:tcPr marL="91416" marR="91416" marT="45708" marB="4570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rPr>
                        <a:t>平日課堂時間</a:t>
                      </a:r>
                    </a:p>
                  </a:txBody>
                  <a:tcPr marL="91416" marR="91416" marT="45708" marB="4570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zh-TW" altLang="en-US" sz="2000" b="1"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rPr>
                        <a:t>平日課餘時間、週末、寒暑假</a:t>
                      </a:r>
                    </a:p>
                  </a:txBody>
                  <a:tcPr marL="91416" marR="91416" marT="45708" marB="4570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2"/>
                  </a:ext>
                </a:extLst>
              </a:tr>
            </a:tbl>
          </a:graphicData>
        </a:graphic>
      </p:graphicFrame>
      <p:sp>
        <p:nvSpPr>
          <p:cNvPr id="10" name="Text Box 5"/>
          <p:cNvSpPr txBox="1">
            <a:spLocks noChangeArrowheads="1"/>
          </p:cNvSpPr>
          <p:nvPr/>
        </p:nvSpPr>
        <p:spPr bwMode="auto">
          <a:xfrm>
            <a:off x="3827994" y="3428676"/>
            <a:ext cx="4697498" cy="584623"/>
          </a:xfrm>
          <a:prstGeom prst="rect">
            <a:avLst/>
          </a:prstGeom>
          <a:solidFill>
            <a:schemeClr val="accent5">
              <a:lumMod val="75000"/>
            </a:schemeClr>
          </a:solidFill>
          <a:ln w="9525">
            <a:noFill/>
            <a:miter lim="800000"/>
            <a:headEnd/>
            <a:tailEnd/>
          </a:ln>
          <a:effectLst/>
        </p:spPr>
        <p:txBody>
          <a:bodyPr wrap="none">
            <a:spAutoFit/>
          </a:bodyPr>
          <a:lstStyle/>
          <a:p>
            <a:r>
              <a:rPr lang="zh-TW" altLang="en-US" sz="3199" b="1" dirty="0">
                <a:solidFill>
                  <a:schemeClr val="bg1"/>
                </a:solidFill>
                <a:latin typeface="微軟正黑體" panose="020B0604030504040204" pitchFamily="34" charset="-120"/>
                <a:ea typeface="微軟正黑體" panose="020B0604030504040204" pitchFamily="34" charset="-120"/>
              </a:rPr>
              <a:t>資源班與教育方案的差異</a:t>
            </a:r>
          </a:p>
        </p:txBody>
      </p:sp>
      <p:sp>
        <p:nvSpPr>
          <p:cNvPr id="6" name="標題 1"/>
          <p:cNvSpPr txBox="1">
            <a:spLocks/>
          </p:cNvSpPr>
          <p:nvPr/>
        </p:nvSpPr>
        <p:spPr>
          <a:xfrm>
            <a:off x="1502721" y="436826"/>
            <a:ext cx="9348043" cy="801120"/>
          </a:xfrm>
          <a:prstGeom prst="rect">
            <a:avLst/>
          </a:prstGeom>
        </p:spPr>
        <p:txBody>
          <a:bodyPr vert="horz" lIns="91416" tIns="45708" rIns="91416" bIns="45708" rtlCol="0" anchor="b">
            <a:no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4399" b="1" dirty="0"/>
              <a:t>資賦優異學生安置原則</a:t>
            </a:r>
            <a:r>
              <a:rPr lang="en-US" altLang="zh-TW" sz="4399" b="1" dirty="0"/>
              <a:t>—</a:t>
            </a:r>
            <a:r>
              <a:rPr lang="zh-TW" altLang="en-US" sz="4399" b="1" dirty="0">
                <a:solidFill>
                  <a:srgbClr val="FF0000"/>
                </a:solidFill>
              </a:rPr>
              <a:t>資優方案</a:t>
            </a:r>
          </a:p>
        </p:txBody>
      </p:sp>
      <p:sp>
        <p:nvSpPr>
          <p:cNvPr id="5" name="文字方塊 4"/>
          <p:cNvSpPr txBox="1"/>
          <p:nvPr/>
        </p:nvSpPr>
        <p:spPr>
          <a:xfrm>
            <a:off x="1000796" y="1355903"/>
            <a:ext cx="10351893" cy="1815409"/>
          </a:xfrm>
          <a:prstGeom prst="rect">
            <a:avLst/>
          </a:prstGeom>
          <a:noFill/>
        </p:spPr>
        <p:txBody>
          <a:bodyPr wrap="square" rtlCol="0">
            <a:spAutoFit/>
          </a:bodyPr>
          <a:lstStyle/>
          <a:p>
            <a:pPr algn="just"/>
            <a:r>
              <a:rPr lang="zh-TW" altLang="zh-TW" sz="2799" dirty="0">
                <a:latin typeface="微軟正黑體" panose="020B0604030504040204" pitchFamily="34" charset="-120"/>
                <a:ea typeface="微軟正黑體" panose="020B0604030504040204" pitchFamily="34" charset="-120"/>
              </a:rPr>
              <a:t>資優方案是專為學校沒有設該類資優班的學生所規劃的課程，辦理時間為</a:t>
            </a:r>
            <a:r>
              <a:rPr lang="zh-TW" altLang="zh-TW" sz="2799" dirty="0">
                <a:solidFill>
                  <a:srgbClr val="4646C5"/>
                </a:solidFill>
                <a:latin typeface="微軟正黑體" panose="020B0604030504040204" pitchFamily="34" charset="-120"/>
                <a:ea typeface="微軟正黑體" panose="020B0604030504040204" pitchFamily="34" charset="-120"/>
              </a:rPr>
              <a:t>平日課餘時間</a:t>
            </a:r>
            <a:r>
              <a:rPr lang="zh-TW" altLang="zh-TW" sz="2799" dirty="0">
                <a:latin typeface="微軟正黑體" panose="020B0604030504040204" pitchFamily="34" charset="-120"/>
                <a:ea typeface="微軟正黑體" panose="020B0604030504040204" pitchFamily="34" charset="-120"/>
              </a:rPr>
              <a:t>、</a:t>
            </a:r>
            <a:r>
              <a:rPr lang="zh-TW" altLang="zh-TW" sz="2799" dirty="0">
                <a:solidFill>
                  <a:srgbClr val="4646C5"/>
                </a:solidFill>
                <a:latin typeface="微軟正黑體" panose="020B0604030504040204" pitchFamily="34" charset="-120"/>
                <a:ea typeface="微軟正黑體" panose="020B0604030504040204" pitchFamily="34" charset="-120"/>
              </a:rPr>
              <a:t>週末</a:t>
            </a:r>
            <a:r>
              <a:rPr lang="zh-TW" altLang="zh-TW" sz="2799" dirty="0">
                <a:latin typeface="微軟正黑體" panose="020B0604030504040204" pitchFamily="34" charset="-120"/>
                <a:ea typeface="微軟正黑體" panose="020B0604030504040204" pitchFamily="34" charset="-120"/>
              </a:rPr>
              <a:t>或</a:t>
            </a:r>
            <a:r>
              <a:rPr lang="zh-TW" altLang="zh-TW" sz="2799" dirty="0">
                <a:solidFill>
                  <a:srgbClr val="4646C5"/>
                </a:solidFill>
                <a:latin typeface="微軟正黑體" panose="020B0604030504040204" pitchFamily="34" charset="-120"/>
                <a:ea typeface="微軟正黑體" panose="020B0604030504040204" pitchFamily="34" charset="-120"/>
              </a:rPr>
              <a:t>寒暑假期間</a:t>
            </a:r>
            <a:r>
              <a:rPr lang="zh-TW" altLang="zh-TW" sz="2799" dirty="0">
                <a:latin typeface="微軟正黑體" panose="020B0604030504040204" pitchFamily="34" charset="-120"/>
                <a:ea typeface="微軟正黑體" panose="020B0604030504040204" pitchFamily="34" charset="-120"/>
              </a:rPr>
              <a:t>，每學期每位學生提供</a:t>
            </a:r>
            <a:r>
              <a:rPr lang="zh-TW" altLang="zh-TW" sz="2799" dirty="0">
                <a:solidFill>
                  <a:srgbClr val="FF0000"/>
                </a:solidFill>
                <a:latin typeface="微軟正黑體" panose="020B0604030504040204" pitchFamily="34" charset="-120"/>
                <a:ea typeface="微軟正黑體" panose="020B0604030504040204" pitchFamily="34" charset="-120"/>
              </a:rPr>
              <a:t>至少</a:t>
            </a:r>
            <a:r>
              <a:rPr lang="en-US" altLang="zh-TW" sz="2799" dirty="0">
                <a:solidFill>
                  <a:srgbClr val="FF0000"/>
                </a:solidFill>
                <a:latin typeface="微軟正黑體" panose="020B0604030504040204" pitchFamily="34" charset="-120"/>
                <a:ea typeface="微軟正黑體" panose="020B0604030504040204" pitchFamily="34" charset="-120"/>
              </a:rPr>
              <a:t>36</a:t>
            </a:r>
            <a:r>
              <a:rPr lang="zh-TW" altLang="zh-TW" sz="2799" dirty="0">
                <a:solidFill>
                  <a:srgbClr val="FF0000"/>
                </a:solidFill>
                <a:latin typeface="微軟正黑體" panose="020B0604030504040204" pitchFamily="34" charset="-120"/>
                <a:ea typeface="微軟正黑體" panose="020B0604030504040204" pitchFamily="34" charset="-120"/>
              </a:rPr>
              <a:t>節</a:t>
            </a:r>
            <a:r>
              <a:rPr lang="zh-TW" altLang="zh-TW" sz="2799" dirty="0">
                <a:latin typeface="微軟正黑體" panose="020B0604030504040204" pitchFamily="34" charset="-120"/>
                <a:ea typeface="微軟正黑體" panose="020B0604030504040204" pitchFamily="34" charset="-120"/>
              </a:rPr>
              <a:t>的資優方案服務</a:t>
            </a:r>
            <a:r>
              <a:rPr lang="en-US" altLang="zh-TW" sz="2799" dirty="0">
                <a:latin typeface="微軟正黑體" panose="020B0604030504040204" pitchFamily="34" charset="-120"/>
                <a:ea typeface="微軟正黑體" panose="020B0604030504040204" pitchFamily="34" charset="-120"/>
              </a:rPr>
              <a:t>(</a:t>
            </a:r>
            <a:r>
              <a:rPr lang="zh-TW" altLang="zh-TW" sz="2799" dirty="0">
                <a:latin typeface="微軟正黑體" panose="020B0604030504040204" pitchFamily="34" charset="-120"/>
                <a:ea typeface="微軟正黑體" panose="020B0604030504040204" pitchFamily="34" charset="-120"/>
              </a:rPr>
              <a:t>各類資優分別計算</a:t>
            </a:r>
            <a:r>
              <a:rPr lang="en-US" altLang="zh-TW" sz="2799" dirty="0">
                <a:latin typeface="微軟正黑體" panose="020B0604030504040204" pitchFamily="34" charset="-120"/>
                <a:ea typeface="微軟正黑體" panose="020B0604030504040204" pitchFamily="34" charset="-120"/>
              </a:rPr>
              <a:t>)</a:t>
            </a:r>
            <a:r>
              <a:rPr lang="zh-TW" altLang="zh-TW" sz="2799" dirty="0">
                <a:latin typeface="微軟正黑體" panose="020B0604030504040204" pitchFamily="34" charset="-120"/>
                <a:ea typeface="微軟正黑體" panose="020B0604030504040204" pitchFamily="34" charset="-120"/>
              </a:rPr>
              <a:t>。就算學校只有一位資優學生，學校仍得依學生需求申請資優方案並提供服務。</a:t>
            </a:r>
          </a:p>
        </p:txBody>
      </p:sp>
      <p:sp>
        <p:nvSpPr>
          <p:cNvPr id="2" name="投影片編號版面配置區 1"/>
          <p:cNvSpPr>
            <a:spLocks noGrp="1"/>
          </p:cNvSpPr>
          <p:nvPr>
            <p:ph type="sldNum" sz="quarter" idx="12"/>
          </p:nvPr>
        </p:nvSpPr>
        <p:spPr/>
        <p:txBody>
          <a:bodyPr/>
          <a:lstStyle/>
          <a:p>
            <a:fld id="{DA60BA0E-20D0-4E7C-B286-26C960A6788F}" type="slidenum">
              <a:rPr lang="en-US" altLang="zh-TW" noProof="0" smtClean="0"/>
              <a:pPr/>
              <a:t>48</a:t>
            </a:fld>
            <a:endParaRPr lang="zh-TW" altLang="en-US" noProof="0" dirty="0"/>
          </a:p>
        </p:txBody>
      </p:sp>
    </p:spTree>
    <p:extLst>
      <p:ext uri="{BB962C8B-B14F-4D97-AF65-F5344CB8AC3E}">
        <p14:creationId xmlns:p14="http://schemas.microsoft.com/office/powerpoint/2010/main" val="1432654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82609" y="74681"/>
            <a:ext cx="10468387" cy="978055"/>
          </a:xfrm>
        </p:spPr>
        <p:txBody>
          <a:bodyPr>
            <a:normAutofit fontScale="90000"/>
          </a:bodyPr>
          <a:lstStyle/>
          <a:p>
            <a:r>
              <a:rPr lang="zh-TW" altLang="en-US" sz="4799" b="1" dirty="0"/>
              <a:t>安置與</a:t>
            </a:r>
            <a:r>
              <a:rPr lang="zh-TW" altLang="en-US" sz="4799" b="1" dirty="0" smtClean="0"/>
              <a:t>輔導</a:t>
            </a:r>
            <a:r>
              <a:rPr lang="zh-TW" altLang="en-US" sz="4799" b="1" dirty="0"/>
              <a:t>：資優學生個別輔導計畫</a:t>
            </a:r>
            <a:r>
              <a:rPr lang="en-US" altLang="zh-TW" sz="4799" b="1" dirty="0"/>
              <a:t>(IGP)</a:t>
            </a:r>
            <a:endParaRPr lang="zh-TW" altLang="en-US" sz="4799" b="1" dirty="0"/>
          </a:p>
        </p:txBody>
      </p:sp>
      <p:sp>
        <p:nvSpPr>
          <p:cNvPr id="3" name="內容版面配置區 2"/>
          <p:cNvSpPr>
            <a:spLocks noGrp="1"/>
          </p:cNvSpPr>
          <p:nvPr>
            <p:ph idx="1"/>
          </p:nvPr>
        </p:nvSpPr>
        <p:spPr>
          <a:xfrm>
            <a:off x="444822" y="1196752"/>
            <a:ext cx="11191295" cy="5733256"/>
          </a:xfrm>
        </p:spPr>
        <p:txBody>
          <a:bodyPr>
            <a:noAutofit/>
          </a:bodyPr>
          <a:lstStyle/>
          <a:p>
            <a:pPr algn="just">
              <a:buFont typeface="Wingdings" panose="05000000000000000000" pitchFamily="2" charset="2"/>
              <a:buChar char="l"/>
            </a:pPr>
            <a:r>
              <a:rPr lang="zh-TW" altLang="en-US" sz="2800" dirty="0"/>
              <a:t>依據特</a:t>
            </a:r>
            <a:r>
              <a:rPr lang="zh-TW" altLang="en-US" sz="2800" dirty="0" smtClean="0"/>
              <a:t>教法</a:t>
            </a:r>
            <a:r>
              <a:rPr lang="zh-TW" altLang="en-US" sz="2800" dirty="0"/>
              <a:t>及</a:t>
            </a:r>
            <a:r>
              <a:rPr lang="zh-TW" altLang="en-US" sz="2800" dirty="0" smtClean="0"/>
              <a:t>相關規定，高中以下</a:t>
            </a:r>
            <a:r>
              <a:rPr lang="zh-TW" altLang="en-US" sz="2800" dirty="0"/>
              <a:t>各教育階段</a:t>
            </a:r>
            <a:r>
              <a:rPr lang="zh-TW" altLang="en-US" sz="2800" dirty="0" smtClean="0"/>
              <a:t>學校</a:t>
            </a:r>
            <a:r>
              <a:rPr lang="zh-TW" altLang="en-US" sz="2800" dirty="0"/>
              <a:t>實施</a:t>
            </a:r>
            <a:r>
              <a:rPr lang="zh-TW" altLang="en-US" sz="2800" dirty="0" smtClean="0"/>
              <a:t>特殊教育時，應</a:t>
            </a:r>
            <a:r>
              <a:rPr lang="zh-TW" altLang="en-US" sz="2800" dirty="0"/>
              <a:t>以協同教學方式，考量</a:t>
            </a:r>
            <a:r>
              <a:rPr lang="zh-TW" altLang="en-US" sz="2800" dirty="0" smtClean="0"/>
              <a:t>資優學生性向、</a:t>
            </a:r>
            <a:r>
              <a:rPr lang="zh-TW" altLang="en-US" sz="2800" dirty="0"/>
              <a:t>優勢能力、學習特質及特殊教育需求，訂定</a:t>
            </a:r>
            <a:r>
              <a:rPr lang="zh-TW" altLang="en-US" sz="2800" dirty="0" smtClean="0"/>
              <a:t>資優學生</a:t>
            </a:r>
            <a:r>
              <a:rPr lang="zh-TW" altLang="en-US" sz="2800" dirty="0"/>
              <a:t>個別輔導</a:t>
            </a:r>
            <a:r>
              <a:rPr lang="zh-TW" altLang="en-US" sz="2800" dirty="0" smtClean="0"/>
              <a:t>計畫，</a:t>
            </a:r>
            <a:r>
              <a:rPr lang="zh-TW" altLang="en-US" sz="2800" dirty="0"/>
              <a:t>彈性設計適合學生需求之課程、教材、教法及評量方式</a:t>
            </a:r>
            <a:r>
              <a:rPr lang="zh-TW" altLang="en-US" sz="2800" dirty="0" smtClean="0"/>
              <a:t>。</a:t>
            </a:r>
            <a:endParaRPr lang="en-US" altLang="zh-TW" sz="2800" dirty="0" smtClean="0"/>
          </a:p>
          <a:p>
            <a:pPr algn="just">
              <a:buFont typeface="Wingdings" panose="05000000000000000000" pitchFamily="2" charset="2"/>
              <a:buChar char="l"/>
            </a:pPr>
            <a:r>
              <a:rPr lang="zh-TW" altLang="en-US" sz="2800" dirty="0" smtClean="0"/>
              <a:t>訂定與檢討時間</a:t>
            </a:r>
            <a:r>
              <a:rPr lang="zh-TW" altLang="en-US" sz="2800" dirty="0" smtClean="0">
                <a:latin typeface="新細明體" panose="02020500000000000000" pitchFamily="18" charset="-120"/>
                <a:ea typeface="新細明體" panose="02020500000000000000" pitchFamily="18" charset="-120"/>
              </a:rPr>
              <a:t>：</a:t>
            </a:r>
            <a:r>
              <a:rPr lang="zh-TW" altLang="en-US" sz="2800" dirty="0" smtClean="0"/>
              <a:t>資</a:t>
            </a:r>
            <a:r>
              <a:rPr lang="zh-TW" altLang="en-US" sz="2800" dirty="0"/>
              <a:t>優新生及轉學生之</a:t>
            </a:r>
            <a:r>
              <a:rPr lang="en-US" altLang="zh-TW" sz="2800" dirty="0" smtClean="0"/>
              <a:t>IGP</a:t>
            </a:r>
            <a:r>
              <a:rPr lang="zh-TW" altLang="en-US" sz="2800" dirty="0" smtClean="0"/>
              <a:t>，學校</a:t>
            </a:r>
            <a:r>
              <a:rPr lang="zh-TW" altLang="en-US" sz="2800" dirty="0"/>
              <a:t>應於其安置或入學後</a:t>
            </a:r>
            <a:r>
              <a:rPr lang="en-US" altLang="zh-TW" sz="2800" dirty="0"/>
              <a:t>1</a:t>
            </a:r>
            <a:r>
              <a:rPr lang="zh-TW" altLang="en-US" sz="2800" dirty="0"/>
              <a:t>個月內訂</a:t>
            </a:r>
            <a:r>
              <a:rPr lang="zh-TW" altLang="en-US" sz="2800" dirty="0" smtClean="0"/>
              <a:t>定，在學舊生</a:t>
            </a:r>
            <a:r>
              <a:rPr lang="zh-TW" altLang="en-US" sz="2800" dirty="0"/>
              <a:t>之</a:t>
            </a:r>
            <a:r>
              <a:rPr lang="en-US" altLang="zh-TW" sz="2800" dirty="0" smtClean="0"/>
              <a:t>IGP</a:t>
            </a:r>
            <a:r>
              <a:rPr lang="zh-TW" altLang="en-US" sz="2800" dirty="0" smtClean="0"/>
              <a:t>，則應於開學前訂定；且每學期應至少檢討</a:t>
            </a:r>
            <a:r>
              <a:rPr lang="en-US" altLang="zh-TW" sz="2800" dirty="0" smtClean="0"/>
              <a:t>1</a:t>
            </a:r>
            <a:r>
              <a:rPr lang="zh-TW" altLang="en-US" sz="2800" dirty="0" smtClean="0"/>
              <a:t>次。</a:t>
            </a:r>
            <a:endParaRPr lang="en-US" altLang="zh-TW" sz="2800" dirty="0" smtClean="0"/>
          </a:p>
          <a:p>
            <a:pPr algn="just">
              <a:buFont typeface="Wingdings" panose="05000000000000000000" pitchFamily="2" charset="2"/>
              <a:buChar char="l"/>
            </a:pPr>
            <a:r>
              <a:rPr lang="zh-TW" altLang="en-US" sz="2800" dirty="0" smtClean="0"/>
              <a:t>訂定過程：以團隊合作方式進行評估，參與訂定人員應包含學校行政人員、特教與相關教師、</a:t>
            </a:r>
            <a:r>
              <a:rPr lang="zh-TW" altLang="en-US" sz="2800" b="1" u="sng" dirty="0" smtClean="0">
                <a:solidFill>
                  <a:srgbClr val="FF0000"/>
                </a:solidFill>
              </a:rPr>
              <a:t>學生家長及學生本人</a:t>
            </a:r>
            <a:r>
              <a:rPr lang="zh-TW" altLang="en-US" sz="2800" dirty="0" smtClean="0"/>
              <a:t>；必要時，得邀請相關專業人員參與。小組成員需於</a:t>
            </a:r>
            <a:r>
              <a:rPr lang="zh-TW" altLang="en-US" sz="2800" b="1" dirty="0">
                <a:solidFill>
                  <a:srgbClr val="FF0000"/>
                </a:solidFill>
              </a:rPr>
              <a:t>個別輔導計畫</a:t>
            </a:r>
            <a:r>
              <a:rPr lang="en-US" altLang="zh-TW" sz="2800" b="1" dirty="0">
                <a:solidFill>
                  <a:srgbClr val="FF0000"/>
                </a:solidFill>
              </a:rPr>
              <a:t>(IGP</a:t>
            </a:r>
            <a:r>
              <a:rPr lang="en-US" altLang="zh-TW" sz="2800" b="1" dirty="0" smtClean="0">
                <a:solidFill>
                  <a:srgbClr val="FF0000"/>
                </a:solidFill>
              </a:rPr>
              <a:t>)</a:t>
            </a:r>
            <a:r>
              <a:rPr lang="zh-TW" altLang="en-US" sz="2800" dirty="0" smtClean="0">
                <a:solidFill>
                  <a:srgbClr val="FF0000"/>
                </a:solidFill>
              </a:rPr>
              <a:t>會議中依學生特質及需求，訂定特殊教育及相關服務計畫。</a:t>
            </a:r>
            <a:endParaRPr lang="en-US" altLang="zh-TW" sz="2800" dirty="0">
              <a:solidFill>
                <a:srgbClr val="FF0000"/>
              </a:solidFill>
            </a:endParaRPr>
          </a:p>
        </p:txBody>
      </p:sp>
      <p:sp>
        <p:nvSpPr>
          <p:cNvPr id="4" name="投影片編號版面配置區 3"/>
          <p:cNvSpPr>
            <a:spLocks noGrp="1"/>
          </p:cNvSpPr>
          <p:nvPr>
            <p:ph type="sldNum" sz="quarter" idx="12"/>
          </p:nvPr>
        </p:nvSpPr>
        <p:spPr/>
        <p:txBody>
          <a:bodyPr/>
          <a:lstStyle/>
          <a:p>
            <a:fld id="{DA60BA0E-20D0-4E7C-B286-26C960A6788F}" type="slidenum">
              <a:rPr lang="en-US" altLang="zh-TW" noProof="0" smtClean="0"/>
              <a:pPr/>
              <a:t>49</a:t>
            </a:fld>
            <a:endParaRPr lang="zh-TW" altLang="en-US" noProof="0" dirty="0"/>
          </a:p>
        </p:txBody>
      </p:sp>
    </p:spTree>
    <p:extLst>
      <p:ext uri="{BB962C8B-B14F-4D97-AF65-F5344CB8AC3E}">
        <p14:creationId xmlns:p14="http://schemas.microsoft.com/office/powerpoint/2010/main" val="80006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šḷîḋè"/>
          <p:cNvSpPr/>
          <p:nvPr/>
        </p:nvSpPr>
        <p:spPr bwMode="auto">
          <a:xfrm>
            <a:off x="93294" y="575856"/>
            <a:ext cx="4110554" cy="5821435"/>
          </a:xfrm>
          <a:custGeom>
            <a:avLst/>
            <a:gdLst>
              <a:gd name="connsiteX0" fmla="*/ 1340314 w 4111625"/>
              <a:gd name="connsiteY0" fmla="*/ 249119 h 5822951"/>
              <a:gd name="connsiteX1" fmla="*/ 1360734 w 4111625"/>
              <a:gd name="connsiteY1" fmla="*/ 250397 h 5822951"/>
              <a:gd name="connsiteX2" fmla="*/ 1350927 w 4111625"/>
              <a:gd name="connsiteY2" fmla="*/ 249783 h 5822951"/>
              <a:gd name="connsiteX3" fmla="*/ 1302697 w 4111625"/>
              <a:gd name="connsiteY3" fmla="*/ 246765 h 5822951"/>
              <a:gd name="connsiteX4" fmla="*/ 1327635 w 4111625"/>
              <a:gd name="connsiteY4" fmla="*/ 248326 h 5822951"/>
              <a:gd name="connsiteX5" fmla="*/ 1340314 w 4111625"/>
              <a:gd name="connsiteY5" fmla="*/ 249119 h 5822951"/>
              <a:gd name="connsiteX6" fmla="*/ 1315376 w 4111625"/>
              <a:gd name="connsiteY6" fmla="*/ 247559 h 5822951"/>
              <a:gd name="connsiteX7" fmla="*/ 1282278 w 4111625"/>
              <a:gd name="connsiteY7" fmla="*/ 245487 h 5822951"/>
              <a:gd name="connsiteX8" fmla="*/ 1292085 w 4111625"/>
              <a:gd name="connsiteY8" fmla="*/ 246101 h 5822951"/>
              <a:gd name="connsiteX9" fmla="*/ 1302697 w 4111625"/>
              <a:gd name="connsiteY9" fmla="*/ 246765 h 5822951"/>
              <a:gd name="connsiteX10" fmla="*/ 3616367 w 4111625"/>
              <a:gd name="connsiteY10" fmla="*/ 0 h 5822951"/>
              <a:gd name="connsiteX11" fmla="*/ 3616367 w 4111625"/>
              <a:gd name="connsiteY11" fmla="*/ 19639 h 5822951"/>
              <a:gd name="connsiteX12" fmla="*/ 3645788 w 4111625"/>
              <a:gd name="connsiteY12" fmla="*/ 4939198 h 5822951"/>
              <a:gd name="connsiteX13" fmla="*/ 3645788 w 4111625"/>
              <a:gd name="connsiteY13" fmla="*/ 4968657 h 5822951"/>
              <a:gd name="connsiteX14" fmla="*/ 3621270 w 4111625"/>
              <a:gd name="connsiteY14" fmla="*/ 4978476 h 5822951"/>
              <a:gd name="connsiteX15" fmla="*/ 3400611 w 4111625"/>
              <a:gd name="connsiteY15" fmla="*/ 5066851 h 5822951"/>
              <a:gd name="connsiteX16" fmla="*/ 3179951 w 4111625"/>
              <a:gd name="connsiteY16" fmla="*/ 5140497 h 5822951"/>
              <a:gd name="connsiteX17" fmla="*/ 3067169 w 4111625"/>
              <a:gd name="connsiteY17" fmla="*/ 5169956 h 5822951"/>
              <a:gd name="connsiteX18" fmla="*/ 2954388 w 4111625"/>
              <a:gd name="connsiteY18" fmla="*/ 5199414 h 5822951"/>
              <a:gd name="connsiteX19" fmla="*/ 2841606 w 4111625"/>
              <a:gd name="connsiteY19" fmla="*/ 5223963 h 5822951"/>
              <a:gd name="connsiteX20" fmla="*/ 2782764 w 4111625"/>
              <a:gd name="connsiteY20" fmla="*/ 5233783 h 5822951"/>
              <a:gd name="connsiteX21" fmla="*/ 2723921 w 4111625"/>
              <a:gd name="connsiteY21" fmla="*/ 5238692 h 5822951"/>
              <a:gd name="connsiteX22" fmla="*/ 2488551 w 4111625"/>
              <a:gd name="connsiteY22" fmla="*/ 5258331 h 5822951"/>
              <a:gd name="connsiteX23" fmla="*/ 2473840 w 4111625"/>
              <a:gd name="connsiteY23" fmla="*/ 5258331 h 5822951"/>
              <a:gd name="connsiteX24" fmla="*/ 2459129 w 4111625"/>
              <a:gd name="connsiteY24" fmla="*/ 5258331 h 5822951"/>
              <a:gd name="connsiteX25" fmla="*/ 2429708 w 4111625"/>
              <a:gd name="connsiteY25" fmla="*/ 5258331 h 5822951"/>
              <a:gd name="connsiteX26" fmla="*/ 2370865 w 4111625"/>
              <a:gd name="connsiteY26" fmla="*/ 5253421 h 5822951"/>
              <a:gd name="connsiteX27" fmla="*/ 2258084 w 4111625"/>
              <a:gd name="connsiteY27" fmla="*/ 5248512 h 5822951"/>
              <a:gd name="connsiteX28" fmla="*/ 2022714 w 4111625"/>
              <a:gd name="connsiteY28" fmla="*/ 5228873 h 5822951"/>
              <a:gd name="connsiteX29" fmla="*/ 1797150 w 4111625"/>
              <a:gd name="connsiteY29" fmla="*/ 5209234 h 5822951"/>
              <a:gd name="connsiteX30" fmla="*/ 1679465 w 4111625"/>
              <a:gd name="connsiteY30" fmla="*/ 5194505 h 5822951"/>
              <a:gd name="connsiteX31" fmla="*/ 1566684 w 4111625"/>
              <a:gd name="connsiteY31" fmla="*/ 5189595 h 5822951"/>
              <a:gd name="connsiteX32" fmla="*/ 1453902 w 4111625"/>
              <a:gd name="connsiteY32" fmla="*/ 5179775 h 5822951"/>
              <a:gd name="connsiteX33" fmla="*/ 1399963 w 4111625"/>
              <a:gd name="connsiteY33" fmla="*/ 5179775 h 5822951"/>
              <a:gd name="connsiteX34" fmla="*/ 1341120 w 4111625"/>
              <a:gd name="connsiteY34" fmla="*/ 5179775 h 5822951"/>
              <a:gd name="connsiteX35" fmla="*/ 1115557 w 4111625"/>
              <a:gd name="connsiteY35" fmla="*/ 5189595 h 5822951"/>
              <a:gd name="connsiteX36" fmla="*/ 1061618 w 4111625"/>
              <a:gd name="connsiteY36" fmla="*/ 5194505 h 5822951"/>
              <a:gd name="connsiteX37" fmla="*/ 1007679 w 4111625"/>
              <a:gd name="connsiteY37" fmla="*/ 5204324 h 5822951"/>
              <a:gd name="connsiteX38" fmla="*/ 953740 w 4111625"/>
              <a:gd name="connsiteY38" fmla="*/ 5214144 h 5822951"/>
              <a:gd name="connsiteX39" fmla="*/ 939029 w 4111625"/>
              <a:gd name="connsiteY39" fmla="*/ 5219053 h 5822951"/>
              <a:gd name="connsiteX40" fmla="*/ 934126 w 4111625"/>
              <a:gd name="connsiteY40" fmla="*/ 5219053 h 5822951"/>
              <a:gd name="connsiteX41" fmla="*/ 929222 w 4111625"/>
              <a:gd name="connsiteY41" fmla="*/ 5219053 h 5822951"/>
              <a:gd name="connsiteX42" fmla="*/ 899800 w 4111625"/>
              <a:gd name="connsiteY42" fmla="*/ 5228873 h 5822951"/>
              <a:gd name="connsiteX43" fmla="*/ 845862 w 4111625"/>
              <a:gd name="connsiteY43" fmla="*/ 5243602 h 5822951"/>
              <a:gd name="connsiteX44" fmla="*/ 791922 w 4111625"/>
              <a:gd name="connsiteY44" fmla="*/ 5258331 h 5822951"/>
              <a:gd name="connsiteX45" fmla="*/ 684044 w 4111625"/>
              <a:gd name="connsiteY45" fmla="*/ 5292699 h 5822951"/>
              <a:gd name="connsiteX46" fmla="*/ 512421 w 4111625"/>
              <a:gd name="connsiteY46" fmla="*/ 5361436 h 5822951"/>
              <a:gd name="connsiteX47" fmla="*/ 639912 w 4111625"/>
              <a:gd name="connsiteY47" fmla="*/ 5336887 h 5822951"/>
              <a:gd name="connsiteX48" fmla="*/ 708563 w 4111625"/>
              <a:gd name="connsiteY48" fmla="*/ 5327068 h 5822951"/>
              <a:gd name="connsiteX49" fmla="*/ 777212 w 4111625"/>
              <a:gd name="connsiteY49" fmla="*/ 5322158 h 5822951"/>
              <a:gd name="connsiteX50" fmla="*/ 806633 w 4111625"/>
              <a:gd name="connsiteY50" fmla="*/ 5322158 h 5822951"/>
              <a:gd name="connsiteX51" fmla="*/ 840958 w 4111625"/>
              <a:gd name="connsiteY51" fmla="*/ 5317248 h 5822951"/>
              <a:gd name="connsiteX52" fmla="*/ 909608 w 4111625"/>
              <a:gd name="connsiteY52" fmla="*/ 5317248 h 5822951"/>
              <a:gd name="connsiteX53" fmla="*/ 978258 w 4111625"/>
              <a:gd name="connsiteY53" fmla="*/ 5317248 h 5822951"/>
              <a:gd name="connsiteX54" fmla="*/ 1046907 w 4111625"/>
              <a:gd name="connsiteY54" fmla="*/ 5317248 h 5822951"/>
              <a:gd name="connsiteX55" fmla="*/ 1081232 w 4111625"/>
              <a:gd name="connsiteY55" fmla="*/ 5317248 h 5822951"/>
              <a:gd name="connsiteX56" fmla="*/ 1110653 w 4111625"/>
              <a:gd name="connsiteY56" fmla="*/ 5322158 h 5822951"/>
              <a:gd name="connsiteX57" fmla="*/ 1174400 w 4111625"/>
              <a:gd name="connsiteY57" fmla="*/ 5327068 h 5822951"/>
              <a:gd name="connsiteX58" fmla="*/ 1194014 w 4111625"/>
              <a:gd name="connsiteY58" fmla="*/ 5327068 h 5822951"/>
              <a:gd name="connsiteX59" fmla="*/ 1208724 w 4111625"/>
              <a:gd name="connsiteY59" fmla="*/ 5331977 h 5822951"/>
              <a:gd name="connsiteX60" fmla="*/ 1243049 w 4111625"/>
              <a:gd name="connsiteY60" fmla="*/ 5336887 h 5822951"/>
              <a:gd name="connsiteX61" fmla="*/ 1306795 w 4111625"/>
              <a:gd name="connsiteY61" fmla="*/ 5341797 h 5822951"/>
              <a:gd name="connsiteX62" fmla="*/ 1561780 w 4111625"/>
              <a:gd name="connsiteY62" fmla="*/ 5385984 h 5822951"/>
              <a:gd name="connsiteX63" fmla="*/ 1684369 w 4111625"/>
              <a:gd name="connsiteY63" fmla="*/ 5415443 h 5822951"/>
              <a:gd name="connsiteX64" fmla="*/ 1806957 w 4111625"/>
              <a:gd name="connsiteY64" fmla="*/ 5439992 h 5822951"/>
              <a:gd name="connsiteX65" fmla="*/ 2052135 w 4111625"/>
              <a:gd name="connsiteY65" fmla="*/ 5489089 h 5822951"/>
              <a:gd name="connsiteX66" fmla="*/ 2292409 w 4111625"/>
              <a:gd name="connsiteY66" fmla="*/ 5533277 h 5822951"/>
              <a:gd name="connsiteX67" fmla="*/ 2537586 w 4111625"/>
              <a:gd name="connsiteY67" fmla="*/ 5572555 h 5822951"/>
              <a:gd name="connsiteX68" fmla="*/ 2660175 w 4111625"/>
              <a:gd name="connsiteY68" fmla="*/ 5582374 h 5822951"/>
              <a:gd name="connsiteX69" fmla="*/ 2719017 w 4111625"/>
              <a:gd name="connsiteY69" fmla="*/ 5592193 h 5822951"/>
              <a:gd name="connsiteX70" fmla="*/ 2782764 w 4111625"/>
              <a:gd name="connsiteY70" fmla="*/ 5597103 h 5822951"/>
              <a:gd name="connsiteX71" fmla="*/ 2905352 w 4111625"/>
              <a:gd name="connsiteY71" fmla="*/ 5602013 h 5822951"/>
              <a:gd name="connsiteX72" fmla="*/ 3023037 w 4111625"/>
              <a:gd name="connsiteY72" fmla="*/ 5606923 h 5822951"/>
              <a:gd name="connsiteX73" fmla="*/ 3268215 w 4111625"/>
              <a:gd name="connsiteY73" fmla="*/ 5606923 h 5822951"/>
              <a:gd name="connsiteX74" fmla="*/ 3390804 w 4111625"/>
              <a:gd name="connsiteY74" fmla="*/ 5597103 h 5822951"/>
              <a:gd name="connsiteX75" fmla="*/ 3513392 w 4111625"/>
              <a:gd name="connsiteY75" fmla="*/ 5592193 h 5822951"/>
              <a:gd name="connsiteX76" fmla="*/ 3758570 w 4111625"/>
              <a:gd name="connsiteY76" fmla="*/ 5562735 h 5822951"/>
              <a:gd name="connsiteX77" fmla="*/ 3935098 w 4111625"/>
              <a:gd name="connsiteY77" fmla="*/ 5533277 h 5822951"/>
              <a:gd name="connsiteX78" fmla="*/ 4018458 w 4111625"/>
              <a:gd name="connsiteY78" fmla="*/ 780649 h 5822951"/>
              <a:gd name="connsiteX79" fmla="*/ 4106722 w 4111625"/>
              <a:gd name="connsiteY79" fmla="*/ 5606923 h 5822951"/>
              <a:gd name="connsiteX80" fmla="*/ 4111625 w 4111625"/>
              <a:gd name="connsiteY80" fmla="*/ 5680569 h 5822951"/>
              <a:gd name="connsiteX81" fmla="*/ 4038072 w 4111625"/>
              <a:gd name="connsiteY81" fmla="*/ 5695298 h 5822951"/>
              <a:gd name="connsiteX82" fmla="*/ 3787991 w 4111625"/>
              <a:gd name="connsiteY82" fmla="*/ 5744395 h 5822951"/>
              <a:gd name="connsiteX83" fmla="*/ 3537910 w 4111625"/>
              <a:gd name="connsiteY83" fmla="*/ 5783673 h 5822951"/>
              <a:gd name="connsiteX84" fmla="*/ 3410418 w 4111625"/>
              <a:gd name="connsiteY84" fmla="*/ 5798403 h 5822951"/>
              <a:gd name="connsiteX85" fmla="*/ 3282926 w 4111625"/>
              <a:gd name="connsiteY85" fmla="*/ 5808222 h 5822951"/>
              <a:gd name="connsiteX86" fmla="*/ 3023037 w 4111625"/>
              <a:gd name="connsiteY86" fmla="*/ 5818042 h 5822951"/>
              <a:gd name="connsiteX87" fmla="*/ 2895545 w 4111625"/>
              <a:gd name="connsiteY87" fmla="*/ 5818042 h 5822951"/>
              <a:gd name="connsiteX88" fmla="*/ 2768053 w 4111625"/>
              <a:gd name="connsiteY88" fmla="*/ 5818042 h 5822951"/>
              <a:gd name="connsiteX89" fmla="*/ 2704307 w 4111625"/>
              <a:gd name="connsiteY89" fmla="*/ 5813132 h 5822951"/>
              <a:gd name="connsiteX90" fmla="*/ 2640561 w 4111625"/>
              <a:gd name="connsiteY90" fmla="*/ 5808222 h 5822951"/>
              <a:gd name="connsiteX91" fmla="*/ 2513068 w 4111625"/>
              <a:gd name="connsiteY91" fmla="*/ 5798403 h 5822951"/>
              <a:gd name="connsiteX92" fmla="*/ 2258084 w 4111625"/>
              <a:gd name="connsiteY92" fmla="*/ 5773854 h 5822951"/>
              <a:gd name="connsiteX93" fmla="*/ 2008002 w 4111625"/>
              <a:gd name="connsiteY93" fmla="*/ 5734576 h 5822951"/>
              <a:gd name="connsiteX94" fmla="*/ 1757922 w 4111625"/>
              <a:gd name="connsiteY94" fmla="*/ 5690388 h 5822951"/>
              <a:gd name="connsiteX95" fmla="*/ 1635333 w 4111625"/>
              <a:gd name="connsiteY95" fmla="*/ 5670749 h 5822951"/>
              <a:gd name="connsiteX96" fmla="*/ 1512744 w 4111625"/>
              <a:gd name="connsiteY96" fmla="*/ 5651110 h 5822951"/>
              <a:gd name="connsiteX97" fmla="*/ 1272471 w 4111625"/>
              <a:gd name="connsiteY97" fmla="*/ 5616742 h 5822951"/>
              <a:gd name="connsiteX98" fmla="*/ 1213628 w 4111625"/>
              <a:gd name="connsiteY98" fmla="*/ 5611832 h 5822951"/>
              <a:gd name="connsiteX99" fmla="*/ 1184207 w 4111625"/>
              <a:gd name="connsiteY99" fmla="*/ 5606923 h 5822951"/>
              <a:gd name="connsiteX100" fmla="*/ 1169496 w 4111625"/>
              <a:gd name="connsiteY100" fmla="*/ 5606923 h 5822951"/>
              <a:gd name="connsiteX101" fmla="*/ 1164593 w 4111625"/>
              <a:gd name="connsiteY101" fmla="*/ 5606923 h 5822951"/>
              <a:gd name="connsiteX102" fmla="*/ 1154785 w 4111625"/>
              <a:gd name="connsiteY102" fmla="*/ 5606923 h 5822951"/>
              <a:gd name="connsiteX103" fmla="*/ 1095943 w 4111625"/>
              <a:gd name="connsiteY103" fmla="*/ 5602013 h 5822951"/>
              <a:gd name="connsiteX104" fmla="*/ 1061618 w 4111625"/>
              <a:gd name="connsiteY104" fmla="*/ 5602013 h 5822951"/>
              <a:gd name="connsiteX105" fmla="*/ 1032197 w 4111625"/>
              <a:gd name="connsiteY105" fmla="*/ 5602013 h 5822951"/>
              <a:gd name="connsiteX106" fmla="*/ 978258 w 4111625"/>
              <a:gd name="connsiteY106" fmla="*/ 5602013 h 5822951"/>
              <a:gd name="connsiteX107" fmla="*/ 919415 w 4111625"/>
              <a:gd name="connsiteY107" fmla="*/ 5606923 h 5822951"/>
              <a:gd name="connsiteX108" fmla="*/ 860573 w 4111625"/>
              <a:gd name="connsiteY108" fmla="*/ 5611832 h 5822951"/>
              <a:gd name="connsiteX109" fmla="*/ 831151 w 4111625"/>
              <a:gd name="connsiteY109" fmla="*/ 5611832 h 5822951"/>
              <a:gd name="connsiteX110" fmla="*/ 801730 w 4111625"/>
              <a:gd name="connsiteY110" fmla="*/ 5616742 h 5822951"/>
              <a:gd name="connsiteX111" fmla="*/ 747790 w 4111625"/>
              <a:gd name="connsiteY111" fmla="*/ 5621652 h 5822951"/>
              <a:gd name="connsiteX112" fmla="*/ 688948 w 4111625"/>
              <a:gd name="connsiteY112" fmla="*/ 5631471 h 5822951"/>
              <a:gd name="connsiteX113" fmla="*/ 576167 w 4111625"/>
              <a:gd name="connsiteY113" fmla="*/ 5656020 h 5822951"/>
              <a:gd name="connsiteX114" fmla="*/ 355507 w 4111625"/>
              <a:gd name="connsiteY114" fmla="*/ 5724756 h 5822951"/>
              <a:gd name="connsiteX115" fmla="*/ 306471 w 4111625"/>
              <a:gd name="connsiteY115" fmla="*/ 5749305 h 5822951"/>
              <a:gd name="connsiteX116" fmla="*/ 257436 w 4111625"/>
              <a:gd name="connsiteY116" fmla="*/ 5773854 h 5822951"/>
              <a:gd name="connsiteX117" fmla="*/ 208401 w 4111625"/>
              <a:gd name="connsiteY117" fmla="*/ 5798403 h 5822951"/>
              <a:gd name="connsiteX118" fmla="*/ 183882 w 4111625"/>
              <a:gd name="connsiteY118" fmla="*/ 5813132 h 5822951"/>
              <a:gd name="connsiteX119" fmla="*/ 174076 w 4111625"/>
              <a:gd name="connsiteY119" fmla="*/ 5818042 h 5822951"/>
              <a:gd name="connsiteX120" fmla="*/ 169172 w 4111625"/>
              <a:gd name="connsiteY120" fmla="*/ 5822951 h 5822951"/>
              <a:gd name="connsiteX121" fmla="*/ 26433 w 4111625"/>
              <a:gd name="connsiteY121" fmla="*/ 5822951 h 5822951"/>
              <a:gd name="connsiteX122" fmla="*/ 0 w 4111625"/>
              <a:gd name="connsiteY122" fmla="*/ 5822951 h 5822951"/>
              <a:gd name="connsiteX123" fmla="*/ 0 w 4111625"/>
              <a:gd name="connsiteY123" fmla="*/ 710368 h 5822951"/>
              <a:gd name="connsiteX124" fmla="*/ 2451 w 4111625"/>
              <a:gd name="connsiteY124" fmla="*/ 520433 h 5822951"/>
              <a:gd name="connsiteX125" fmla="*/ 61294 w 4111625"/>
              <a:gd name="connsiteY125" fmla="*/ 5459631 h 5822951"/>
              <a:gd name="connsiteX126" fmla="*/ 110329 w 4111625"/>
              <a:gd name="connsiteY126" fmla="*/ 5425262 h 5822951"/>
              <a:gd name="connsiteX127" fmla="*/ 164269 w 4111625"/>
              <a:gd name="connsiteY127" fmla="*/ 5395804 h 5822951"/>
              <a:gd name="connsiteX128" fmla="*/ 213304 w 4111625"/>
              <a:gd name="connsiteY128" fmla="*/ 5366345 h 5822951"/>
              <a:gd name="connsiteX129" fmla="*/ 424157 w 4111625"/>
              <a:gd name="connsiteY129" fmla="*/ 5263241 h 5822951"/>
              <a:gd name="connsiteX130" fmla="*/ 644816 w 4111625"/>
              <a:gd name="connsiteY130" fmla="*/ 5179775 h 5822951"/>
              <a:gd name="connsiteX131" fmla="*/ 757598 w 4111625"/>
              <a:gd name="connsiteY131" fmla="*/ 5145407 h 5822951"/>
              <a:gd name="connsiteX132" fmla="*/ 816441 w 4111625"/>
              <a:gd name="connsiteY132" fmla="*/ 5125768 h 5822951"/>
              <a:gd name="connsiteX133" fmla="*/ 870379 w 4111625"/>
              <a:gd name="connsiteY133" fmla="*/ 5115949 h 5822951"/>
              <a:gd name="connsiteX134" fmla="*/ 899800 w 4111625"/>
              <a:gd name="connsiteY134" fmla="*/ 5106129 h 5822951"/>
              <a:gd name="connsiteX135" fmla="*/ 904704 w 4111625"/>
              <a:gd name="connsiteY135" fmla="*/ 5106129 h 5822951"/>
              <a:gd name="connsiteX136" fmla="*/ 909608 w 4111625"/>
              <a:gd name="connsiteY136" fmla="*/ 5106129 h 5822951"/>
              <a:gd name="connsiteX137" fmla="*/ 914511 w 4111625"/>
              <a:gd name="connsiteY137" fmla="*/ 5101220 h 5822951"/>
              <a:gd name="connsiteX138" fmla="*/ 929222 w 4111625"/>
              <a:gd name="connsiteY138" fmla="*/ 5101220 h 5822951"/>
              <a:gd name="connsiteX139" fmla="*/ 988065 w 4111625"/>
              <a:gd name="connsiteY139" fmla="*/ 5091400 h 5822951"/>
              <a:gd name="connsiteX140" fmla="*/ 1046907 w 4111625"/>
              <a:gd name="connsiteY140" fmla="*/ 5081581 h 5822951"/>
              <a:gd name="connsiteX141" fmla="*/ 1105750 w 4111625"/>
              <a:gd name="connsiteY141" fmla="*/ 5076671 h 5822951"/>
              <a:gd name="connsiteX142" fmla="*/ 1341120 w 4111625"/>
              <a:gd name="connsiteY142" fmla="*/ 5066851 h 5822951"/>
              <a:gd name="connsiteX143" fmla="*/ 1399963 w 4111625"/>
              <a:gd name="connsiteY143" fmla="*/ 5066851 h 5822951"/>
              <a:gd name="connsiteX144" fmla="*/ 1458805 w 4111625"/>
              <a:gd name="connsiteY144" fmla="*/ 5071761 h 5822951"/>
              <a:gd name="connsiteX145" fmla="*/ 1576491 w 4111625"/>
              <a:gd name="connsiteY145" fmla="*/ 5076671 h 5822951"/>
              <a:gd name="connsiteX146" fmla="*/ 1694176 w 4111625"/>
              <a:gd name="connsiteY146" fmla="*/ 5086490 h 5822951"/>
              <a:gd name="connsiteX147" fmla="*/ 1806957 w 4111625"/>
              <a:gd name="connsiteY147" fmla="*/ 5101220 h 5822951"/>
              <a:gd name="connsiteX148" fmla="*/ 2037424 w 4111625"/>
              <a:gd name="connsiteY148" fmla="*/ 5125768 h 5822951"/>
              <a:gd name="connsiteX149" fmla="*/ 2262987 w 4111625"/>
              <a:gd name="connsiteY149" fmla="*/ 5145407 h 5822951"/>
              <a:gd name="connsiteX150" fmla="*/ 2375769 w 4111625"/>
              <a:gd name="connsiteY150" fmla="*/ 5155227 h 5822951"/>
              <a:gd name="connsiteX151" fmla="*/ 2434612 w 4111625"/>
              <a:gd name="connsiteY151" fmla="*/ 5155227 h 5822951"/>
              <a:gd name="connsiteX152" fmla="*/ 2464033 w 4111625"/>
              <a:gd name="connsiteY152" fmla="*/ 5160136 h 5822951"/>
              <a:gd name="connsiteX153" fmla="*/ 2478744 w 4111625"/>
              <a:gd name="connsiteY153" fmla="*/ 5160136 h 5822951"/>
              <a:gd name="connsiteX154" fmla="*/ 2488551 w 4111625"/>
              <a:gd name="connsiteY154" fmla="*/ 5160136 h 5822951"/>
              <a:gd name="connsiteX155" fmla="*/ 2714114 w 4111625"/>
              <a:gd name="connsiteY155" fmla="*/ 5145407 h 5822951"/>
              <a:gd name="connsiteX156" fmla="*/ 2768053 w 4111625"/>
              <a:gd name="connsiteY156" fmla="*/ 5135588 h 5822951"/>
              <a:gd name="connsiteX157" fmla="*/ 2826896 w 4111625"/>
              <a:gd name="connsiteY157" fmla="*/ 5130678 h 5822951"/>
              <a:gd name="connsiteX158" fmla="*/ 2934774 w 4111625"/>
              <a:gd name="connsiteY158" fmla="*/ 5106129 h 5822951"/>
              <a:gd name="connsiteX159" fmla="*/ 3047555 w 4111625"/>
              <a:gd name="connsiteY159" fmla="*/ 5081581 h 5822951"/>
              <a:gd name="connsiteX160" fmla="*/ 3155433 w 4111625"/>
              <a:gd name="connsiteY160" fmla="*/ 5052122 h 5822951"/>
              <a:gd name="connsiteX161" fmla="*/ 3371189 w 4111625"/>
              <a:gd name="connsiteY161" fmla="*/ 4983386 h 5822951"/>
              <a:gd name="connsiteX162" fmla="*/ 3557524 w 4111625"/>
              <a:gd name="connsiteY162" fmla="*/ 4909740 h 5822951"/>
              <a:gd name="connsiteX163" fmla="*/ 3586946 w 4111625"/>
              <a:gd name="connsiteY163" fmla="*/ 39278 h 5822951"/>
              <a:gd name="connsiteX164" fmla="*/ 3454550 w 4111625"/>
              <a:gd name="connsiteY164" fmla="*/ 78556 h 5822951"/>
              <a:gd name="connsiteX165" fmla="*/ 3380997 w 4111625"/>
              <a:gd name="connsiteY165" fmla="*/ 98195 h 5822951"/>
              <a:gd name="connsiteX166" fmla="*/ 3302540 w 4111625"/>
              <a:gd name="connsiteY166" fmla="*/ 117834 h 5822951"/>
              <a:gd name="connsiteX167" fmla="*/ 3228987 w 4111625"/>
              <a:gd name="connsiteY167" fmla="*/ 132563 h 5822951"/>
              <a:gd name="connsiteX168" fmla="*/ 3189758 w 4111625"/>
              <a:gd name="connsiteY168" fmla="*/ 142383 h 5822951"/>
              <a:gd name="connsiteX169" fmla="*/ 3150530 w 4111625"/>
              <a:gd name="connsiteY169" fmla="*/ 147292 h 5822951"/>
              <a:gd name="connsiteX170" fmla="*/ 2998520 w 4111625"/>
              <a:gd name="connsiteY170" fmla="*/ 176751 h 5822951"/>
              <a:gd name="connsiteX171" fmla="*/ 2920063 w 4111625"/>
              <a:gd name="connsiteY171" fmla="*/ 191480 h 5822951"/>
              <a:gd name="connsiteX172" fmla="*/ 2841606 w 4111625"/>
              <a:gd name="connsiteY172" fmla="*/ 201300 h 5822951"/>
              <a:gd name="connsiteX173" fmla="*/ 2768053 w 4111625"/>
              <a:gd name="connsiteY173" fmla="*/ 211119 h 5822951"/>
              <a:gd name="connsiteX174" fmla="*/ 2689596 w 4111625"/>
              <a:gd name="connsiteY174" fmla="*/ 220939 h 5822951"/>
              <a:gd name="connsiteX175" fmla="*/ 2532683 w 4111625"/>
              <a:gd name="connsiteY175" fmla="*/ 235668 h 5822951"/>
              <a:gd name="connsiteX176" fmla="*/ 2375769 w 4111625"/>
              <a:gd name="connsiteY176" fmla="*/ 250397 h 5822951"/>
              <a:gd name="connsiteX177" fmla="*/ 2297312 w 4111625"/>
              <a:gd name="connsiteY177" fmla="*/ 255307 h 5822951"/>
              <a:gd name="connsiteX178" fmla="*/ 2218855 w 4111625"/>
              <a:gd name="connsiteY178" fmla="*/ 260216 h 5822951"/>
              <a:gd name="connsiteX179" fmla="*/ 2140399 w 4111625"/>
              <a:gd name="connsiteY179" fmla="*/ 260216 h 5822951"/>
              <a:gd name="connsiteX180" fmla="*/ 2066845 w 4111625"/>
              <a:gd name="connsiteY180" fmla="*/ 265126 h 5822951"/>
              <a:gd name="connsiteX181" fmla="*/ 1909932 w 4111625"/>
              <a:gd name="connsiteY181" fmla="*/ 265126 h 5822951"/>
              <a:gd name="connsiteX182" fmla="*/ 1753018 w 4111625"/>
              <a:gd name="connsiteY182" fmla="*/ 265126 h 5822951"/>
              <a:gd name="connsiteX183" fmla="*/ 1596105 w 4111625"/>
              <a:gd name="connsiteY183" fmla="*/ 260216 h 5822951"/>
              <a:gd name="connsiteX184" fmla="*/ 1439191 w 4111625"/>
              <a:gd name="connsiteY184" fmla="*/ 255307 h 5822951"/>
              <a:gd name="connsiteX185" fmla="*/ 1360734 w 4111625"/>
              <a:gd name="connsiteY185" fmla="*/ 250397 h 5822951"/>
              <a:gd name="connsiteX186" fmla="*/ 1439191 w 4111625"/>
              <a:gd name="connsiteY186" fmla="*/ 250397 h 5822951"/>
              <a:gd name="connsiteX187" fmla="*/ 1596105 w 4111625"/>
              <a:gd name="connsiteY187" fmla="*/ 255307 h 5822951"/>
              <a:gd name="connsiteX188" fmla="*/ 1753018 w 4111625"/>
              <a:gd name="connsiteY188" fmla="*/ 260216 h 5822951"/>
              <a:gd name="connsiteX189" fmla="*/ 1909932 w 4111625"/>
              <a:gd name="connsiteY189" fmla="*/ 255307 h 5822951"/>
              <a:gd name="connsiteX190" fmla="*/ 2061942 w 4111625"/>
              <a:gd name="connsiteY190" fmla="*/ 250397 h 5822951"/>
              <a:gd name="connsiteX191" fmla="*/ 2140399 w 4111625"/>
              <a:gd name="connsiteY191" fmla="*/ 250397 h 5822951"/>
              <a:gd name="connsiteX192" fmla="*/ 2218855 w 4111625"/>
              <a:gd name="connsiteY192" fmla="*/ 245487 h 5822951"/>
              <a:gd name="connsiteX193" fmla="*/ 2297312 w 4111625"/>
              <a:gd name="connsiteY193" fmla="*/ 240577 h 5822951"/>
              <a:gd name="connsiteX194" fmla="*/ 2375769 w 4111625"/>
              <a:gd name="connsiteY194" fmla="*/ 235668 h 5822951"/>
              <a:gd name="connsiteX195" fmla="*/ 2532683 w 4111625"/>
              <a:gd name="connsiteY195" fmla="*/ 220939 h 5822951"/>
              <a:gd name="connsiteX196" fmla="*/ 2684693 w 4111625"/>
              <a:gd name="connsiteY196" fmla="*/ 201300 h 5822951"/>
              <a:gd name="connsiteX197" fmla="*/ 2763149 w 4111625"/>
              <a:gd name="connsiteY197" fmla="*/ 191480 h 5822951"/>
              <a:gd name="connsiteX198" fmla="*/ 2841606 w 4111625"/>
              <a:gd name="connsiteY198" fmla="*/ 181661 h 5822951"/>
              <a:gd name="connsiteX199" fmla="*/ 2915159 w 4111625"/>
              <a:gd name="connsiteY199" fmla="*/ 171841 h 5822951"/>
              <a:gd name="connsiteX200" fmla="*/ 2993616 w 4111625"/>
              <a:gd name="connsiteY200" fmla="*/ 157112 h 5822951"/>
              <a:gd name="connsiteX201" fmla="*/ 3145626 w 4111625"/>
              <a:gd name="connsiteY201" fmla="*/ 127654 h 5822951"/>
              <a:gd name="connsiteX202" fmla="*/ 3184855 w 4111625"/>
              <a:gd name="connsiteY202" fmla="*/ 117834 h 5822951"/>
              <a:gd name="connsiteX203" fmla="*/ 3224083 w 4111625"/>
              <a:gd name="connsiteY203" fmla="*/ 108014 h 5822951"/>
              <a:gd name="connsiteX204" fmla="*/ 3297636 w 4111625"/>
              <a:gd name="connsiteY204" fmla="*/ 93285 h 5822951"/>
              <a:gd name="connsiteX205" fmla="*/ 3376093 w 4111625"/>
              <a:gd name="connsiteY205" fmla="*/ 73646 h 5822951"/>
              <a:gd name="connsiteX206" fmla="*/ 3449646 w 4111625"/>
              <a:gd name="connsiteY206" fmla="*/ 49098 h 5822951"/>
              <a:gd name="connsiteX207" fmla="*/ 3596753 w 4111625"/>
              <a:gd name="connsiteY207" fmla="*/ 4910 h 5822951"/>
              <a:gd name="connsiteX208" fmla="*/ 3616367 w 4111625"/>
              <a:gd name="connsiteY208" fmla="*/ 0 h 5822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4111625" h="5822951">
                <a:moveTo>
                  <a:pt x="1340314" y="249119"/>
                </a:moveTo>
                <a:lnTo>
                  <a:pt x="1360734" y="250397"/>
                </a:lnTo>
                <a:cubicBezTo>
                  <a:pt x="1360734" y="250397"/>
                  <a:pt x="1360734" y="250397"/>
                  <a:pt x="1350927" y="249783"/>
                </a:cubicBezTo>
                <a:close/>
                <a:moveTo>
                  <a:pt x="1302697" y="246765"/>
                </a:moveTo>
                <a:lnTo>
                  <a:pt x="1327635" y="248326"/>
                </a:lnTo>
                <a:lnTo>
                  <a:pt x="1340314" y="249119"/>
                </a:lnTo>
                <a:lnTo>
                  <a:pt x="1315376" y="247559"/>
                </a:lnTo>
                <a:close/>
                <a:moveTo>
                  <a:pt x="1282278" y="245487"/>
                </a:moveTo>
                <a:cubicBezTo>
                  <a:pt x="1282278" y="245487"/>
                  <a:pt x="1282278" y="245487"/>
                  <a:pt x="1292085" y="246101"/>
                </a:cubicBezTo>
                <a:lnTo>
                  <a:pt x="1302697" y="246765"/>
                </a:lnTo>
                <a:close/>
                <a:moveTo>
                  <a:pt x="3616367" y="0"/>
                </a:moveTo>
                <a:cubicBezTo>
                  <a:pt x="3616367" y="0"/>
                  <a:pt x="3616367" y="0"/>
                  <a:pt x="3616367" y="19639"/>
                </a:cubicBezTo>
                <a:cubicBezTo>
                  <a:pt x="3616367" y="19639"/>
                  <a:pt x="3616367" y="19639"/>
                  <a:pt x="3645788" y="4939198"/>
                </a:cubicBezTo>
                <a:cubicBezTo>
                  <a:pt x="3645788" y="4939198"/>
                  <a:pt x="3645788" y="4939198"/>
                  <a:pt x="3645788" y="4968657"/>
                </a:cubicBezTo>
                <a:cubicBezTo>
                  <a:pt x="3645788" y="4968657"/>
                  <a:pt x="3645788" y="4968657"/>
                  <a:pt x="3621270" y="4978476"/>
                </a:cubicBezTo>
                <a:cubicBezTo>
                  <a:pt x="3547717" y="5012844"/>
                  <a:pt x="3474164" y="5037393"/>
                  <a:pt x="3400611" y="5066851"/>
                </a:cubicBezTo>
                <a:cubicBezTo>
                  <a:pt x="3331961" y="5091400"/>
                  <a:pt x="3258408" y="5115949"/>
                  <a:pt x="3179951" y="5140497"/>
                </a:cubicBezTo>
                <a:cubicBezTo>
                  <a:pt x="3145626" y="5150317"/>
                  <a:pt x="3106398" y="5160136"/>
                  <a:pt x="3067169" y="5169956"/>
                </a:cubicBezTo>
                <a:cubicBezTo>
                  <a:pt x="3032845" y="5179775"/>
                  <a:pt x="2993616" y="5189595"/>
                  <a:pt x="2954388" y="5199414"/>
                </a:cubicBezTo>
                <a:cubicBezTo>
                  <a:pt x="2920063" y="5209234"/>
                  <a:pt x="2880835" y="5214144"/>
                  <a:pt x="2841606" y="5223963"/>
                </a:cubicBezTo>
                <a:cubicBezTo>
                  <a:pt x="2841606" y="5223963"/>
                  <a:pt x="2841606" y="5223963"/>
                  <a:pt x="2782764" y="5233783"/>
                </a:cubicBezTo>
                <a:cubicBezTo>
                  <a:pt x="2782764" y="5233783"/>
                  <a:pt x="2782764" y="5233783"/>
                  <a:pt x="2723921" y="5238692"/>
                </a:cubicBezTo>
                <a:cubicBezTo>
                  <a:pt x="2645464" y="5253421"/>
                  <a:pt x="2567007" y="5258331"/>
                  <a:pt x="2488551" y="5258331"/>
                </a:cubicBezTo>
                <a:cubicBezTo>
                  <a:pt x="2483647" y="5258331"/>
                  <a:pt x="2478744" y="5258331"/>
                  <a:pt x="2473840" y="5258331"/>
                </a:cubicBezTo>
                <a:cubicBezTo>
                  <a:pt x="2473840" y="5258331"/>
                  <a:pt x="2473840" y="5258331"/>
                  <a:pt x="2459129" y="5258331"/>
                </a:cubicBezTo>
                <a:cubicBezTo>
                  <a:pt x="2459129" y="5258331"/>
                  <a:pt x="2459129" y="5258331"/>
                  <a:pt x="2429708" y="5258331"/>
                </a:cubicBezTo>
                <a:cubicBezTo>
                  <a:pt x="2410094" y="5258331"/>
                  <a:pt x="2390480" y="5258331"/>
                  <a:pt x="2370865" y="5253421"/>
                </a:cubicBezTo>
                <a:cubicBezTo>
                  <a:pt x="2336541" y="5253421"/>
                  <a:pt x="2292409" y="5253421"/>
                  <a:pt x="2258084" y="5248512"/>
                </a:cubicBezTo>
                <a:cubicBezTo>
                  <a:pt x="2179627" y="5243602"/>
                  <a:pt x="2101170" y="5238692"/>
                  <a:pt x="2022714" y="5228873"/>
                </a:cubicBezTo>
                <a:cubicBezTo>
                  <a:pt x="2022714" y="5228873"/>
                  <a:pt x="2022714" y="5228873"/>
                  <a:pt x="1797150" y="5209234"/>
                </a:cubicBezTo>
                <a:cubicBezTo>
                  <a:pt x="1797150" y="5209234"/>
                  <a:pt x="1797150" y="5209234"/>
                  <a:pt x="1679465" y="5194505"/>
                </a:cubicBezTo>
                <a:cubicBezTo>
                  <a:pt x="1645140" y="5194505"/>
                  <a:pt x="1605912" y="5189595"/>
                  <a:pt x="1566684" y="5189595"/>
                </a:cubicBezTo>
                <a:cubicBezTo>
                  <a:pt x="1532359" y="5184685"/>
                  <a:pt x="1493130" y="5184685"/>
                  <a:pt x="1453902" y="5179775"/>
                </a:cubicBezTo>
                <a:cubicBezTo>
                  <a:pt x="1453902" y="5179775"/>
                  <a:pt x="1453902" y="5179775"/>
                  <a:pt x="1399963" y="5179775"/>
                </a:cubicBezTo>
                <a:cubicBezTo>
                  <a:pt x="1399963" y="5179775"/>
                  <a:pt x="1399963" y="5179775"/>
                  <a:pt x="1341120" y="5179775"/>
                </a:cubicBezTo>
                <a:cubicBezTo>
                  <a:pt x="1267567" y="5179775"/>
                  <a:pt x="1194014" y="5184685"/>
                  <a:pt x="1115557" y="5189595"/>
                </a:cubicBezTo>
                <a:cubicBezTo>
                  <a:pt x="1100846" y="5189595"/>
                  <a:pt x="1081232" y="5194505"/>
                  <a:pt x="1061618" y="5194505"/>
                </a:cubicBezTo>
                <a:cubicBezTo>
                  <a:pt x="1042004" y="5199414"/>
                  <a:pt x="1027293" y="5199414"/>
                  <a:pt x="1007679" y="5204324"/>
                </a:cubicBezTo>
                <a:cubicBezTo>
                  <a:pt x="1007679" y="5204324"/>
                  <a:pt x="1007679" y="5204324"/>
                  <a:pt x="953740" y="5214144"/>
                </a:cubicBezTo>
                <a:cubicBezTo>
                  <a:pt x="953740" y="5214144"/>
                  <a:pt x="953740" y="5214144"/>
                  <a:pt x="939029" y="5219053"/>
                </a:cubicBezTo>
                <a:cubicBezTo>
                  <a:pt x="939029" y="5219053"/>
                  <a:pt x="939029" y="5219053"/>
                  <a:pt x="934126" y="5219053"/>
                </a:cubicBezTo>
                <a:cubicBezTo>
                  <a:pt x="934126" y="5219053"/>
                  <a:pt x="934126" y="5219053"/>
                  <a:pt x="929222" y="5219053"/>
                </a:cubicBezTo>
                <a:cubicBezTo>
                  <a:pt x="929222" y="5219053"/>
                  <a:pt x="929222" y="5219053"/>
                  <a:pt x="899800" y="5228873"/>
                </a:cubicBezTo>
                <a:cubicBezTo>
                  <a:pt x="899800" y="5228873"/>
                  <a:pt x="899800" y="5228873"/>
                  <a:pt x="845862" y="5243602"/>
                </a:cubicBezTo>
                <a:cubicBezTo>
                  <a:pt x="845862" y="5243602"/>
                  <a:pt x="845862" y="5243602"/>
                  <a:pt x="791922" y="5258331"/>
                </a:cubicBezTo>
                <a:cubicBezTo>
                  <a:pt x="757598" y="5268151"/>
                  <a:pt x="718369" y="5282880"/>
                  <a:pt x="684044" y="5292699"/>
                </a:cubicBezTo>
                <a:cubicBezTo>
                  <a:pt x="625202" y="5312338"/>
                  <a:pt x="571263" y="5336887"/>
                  <a:pt x="512421" y="5361436"/>
                </a:cubicBezTo>
                <a:cubicBezTo>
                  <a:pt x="556553" y="5351616"/>
                  <a:pt x="600684" y="5341797"/>
                  <a:pt x="639912" y="5336887"/>
                </a:cubicBezTo>
                <a:cubicBezTo>
                  <a:pt x="664431" y="5336887"/>
                  <a:pt x="684044" y="5331977"/>
                  <a:pt x="708563" y="5327068"/>
                </a:cubicBezTo>
                <a:cubicBezTo>
                  <a:pt x="708563" y="5327068"/>
                  <a:pt x="708563" y="5327068"/>
                  <a:pt x="777212" y="5322158"/>
                </a:cubicBezTo>
                <a:cubicBezTo>
                  <a:pt x="777212" y="5322158"/>
                  <a:pt x="777212" y="5322158"/>
                  <a:pt x="806633" y="5322158"/>
                </a:cubicBezTo>
                <a:cubicBezTo>
                  <a:pt x="806633" y="5322158"/>
                  <a:pt x="806633" y="5322158"/>
                  <a:pt x="840958" y="5317248"/>
                </a:cubicBezTo>
                <a:cubicBezTo>
                  <a:pt x="840958" y="5317248"/>
                  <a:pt x="840958" y="5317248"/>
                  <a:pt x="909608" y="5317248"/>
                </a:cubicBezTo>
                <a:cubicBezTo>
                  <a:pt x="929222" y="5317248"/>
                  <a:pt x="953740" y="5317248"/>
                  <a:pt x="978258" y="5317248"/>
                </a:cubicBezTo>
                <a:cubicBezTo>
                  <a:pt x="978258" y="5317248"/>
                  <a:pt x="978258" y="5317248"/>
                  <a:pt x="1046907" y="5317248"/>
                </a:cubicBezTo>
                <a:cubicBezTo>
                  <a:pt x="1056714" y="5317248"/>
                  <a:pt x="1066522" y="5317248"/>
                  <a:pt x="1081232" y="5317248"/>
                </a:cubicBezTo>
                <a:cubicBezTo>
                  <a:pt x="1081232" y="5317248"/>
                  <a:pt x="1081232" y="5317248"/>
                  <a:pt x="1110653" y="5322158"/>
                </a:cubicBezTo>
                <a:cubicBezTo>
                  <a:pt x="1110653" y="5322158"/>
                  <a:pt x="1110653" y="5322158"/>
                  <a:pt x="1174400" y="5327068"/>
                </a:cubicBezTo>
                <a:cubicBezTo>
                  <a:pt x="1174400" y="5327068"/>
                  <a:pt x="1174400" y="5327068"/>
                  <a:pt x="1194014" y="5327068"/>
                </a:cubicBezTo>
                <a:cubicBezTo>
                  <a:pt x="1194014" y="5327068"/>
                  <a:pt x="1194014" y="5327068"/>
                  <a:pt x="1208724" y="5331977"/>
                </a:cubicBezTo>
                <a:cubicBezTo>
                  <a:pt x="1208724" y="5331977"/>
                  <a:pt x="1208724" y="5331977"/>
                  <a:pt x="1243049" y="5336887"/>
                </a:cubicBezTo>
                <a:cubicBezTo>
                  <a:pt x="1243049" y="5336887"/>
                  <a:pt x="1243049" y="5336887"/>
                  <a:pt x="1306795" y="5341797"/>
                </a:cubicBezTo>
                <a:cubicBezTo>
                  <a:pt x="1390156" y="5356526"/>
                  <a:pt x="1478420" y="5371255"/>
                  <a:pt x="1561780" y="5385984"/>
                </a:cubicBezTo>
                <a:cubicBezTo>
                  <a:pt x="1601008" y="5395804"/>
                  <a:pt x="1645140" y="5405623"/>
                  <a:pt x="1684369" y="5415443"/>
                </a:cubicBezTo>
                <a:cubicBezTo>
                  <a:pt x="1684369" y="5415443"/>
                  <a:pt x="1684369" y="5415443"/>
                  <a:pt x="1806957" y="5439992"/>
                </a:cubicBezTo>
                <a:cubicBezTo>
                  <a:pt x="1806957" y="5439992"/>
                  <a:pt x="1806957" y="5439992"/>
                  <a:pt x="2052135" y="5489089"/>
                </a:cubicBezTo>
                <a:cubicBezTo>
                  <a:pt x="2130592" y="5503818"/>
                  <a:pt x="2213952" y="5523457"/>
                  <a:pt x="2292409" y="5533277"/>
                </a:cubicBezTo>
                <a:cubicBezTo>
                  <a:pt x="2375769" y="5548006"/>
                  <a:pt x="2454226" y="5557825"/>
                  <a:pt x="2537586" y="5572555"/>
                </a:cubicBezTo>
                <a:cubicBezTo>
                  <a:pt x="2537586" y="5572555"/>
                  <a:pt x="2537586" y="5572555"/>
                  <a:pt x="2660175" y="5582374"/>
                </a:cubicBezTo>
                <a:cubicBezTo>
                  <a:pt x="2660175" y="5582374"/>
                  <a:pt x="2660175" y="5582374"/>
                  <a:pt x="2719017" y="5592193"/>
                </a:cubicBezTo>
                <a:cubicBezTo>
                  <a:pt x="2719017" y="5592193"/>
                  <a:pt x="2719017" y="5592193"/>
                  <a:pt x="2782764" y="5597103"/>
                </a:cubicBezTo>
                <a:cubicBezTo>
                  <a:pt x="2782764" y="5597103"/>
                  <a:pt x="2782764" y="5597103"/>
                  <a:pt x="2905352" y="5602013"/>
                </a:cubicBezTo>
                <a:cubicBezTo>
                  <a:pt x="2944581" y="5606923"/>
                  <a:pt x="2983809" y="5606923"/>
                  <a:pt x="3023037" y="5606923"/>
                </a:cubicBezTo>
                <a:cubicBezTo>
                  <a:pt x="3106398" y="5611832"/>
                  <a:pt x="3189758" y="5606923"/>
                  <a:pt x="3268215" y="5606923"/>
                </a:cubicBezTo>
                <a:cubicBezTo>
                  <a:pt x="3312347" y="5606923"/>
                  <a:pt x="3351575" y="5602013"/>
                  <a:pt x="3390804" y="5597103"/>
                </a:cubicBezTo>
                <a:cubicBezTo>
                  <a:pt x="3390804" y="5597103"/>
                  <a:pt x="3390804" y="5597103"/>
                  <a:pt x="3513392" y="5592193"/>
                </a:cubicBezTo>
                <a:cubicBezTo>
                  <a:pt x="3596753" y="5582374"/>
                  <a:pt x="3680113" y="5572555"/>
                  <a:pt x="3758570" y="5562735"/>
                </a:cubicBezTo>
                <a:cubicBezTo>
                  <a:pt x="3758570" y="5562735"/>
                  <a:pt x="3758570" y="5562735"/>
                  <a:pt x="3935098" y="5533277"/>
                </a:cubicBezTo>
                <a:cubicBezTo>
                  <a:pt x="3935098" y="5533277"/>
                  <a:pt x="3935098" y="5533277"/>
                  <a:pt x="4018458" y="780649"/>
                </a:cubicBezTo>
                <a:cubicBezTo>
                  <a:pt x="4018458" y="780649"/>
                  <a:pt x="4018458" y="780649"/>
                  <a:pt x="4106722" y="5606923"/>
                </a:cubicBezTo>
                <a:lnTo>
                  <a:pt x="4111625" y="5680569"/>
                </a:lnTo>
                <a:cubicBezTo>
                  <a:pt x="4111625" y="5680569"/>
                  <a:pt x="4111625" y="5680569"/>
                  <a:pt x="4038072" y="5695298"/>
                </a:cubicBezTo>
                <a:cubicBezTo>
                  <a:pt x="4038072" y="5695298"/>
                  <a:pt x="4038072" y="5695298"/>
                  <a:pt x="3787991" y="5744395"/>
                </a:cubicBezTo>
                <a:cubicBezTo>
                  <a:pt x="3704631" y="5759125"/>
                  <a:pt x="3621270" y="5773854"/>
                  <a:pt x="3537910" y="5783673"/>
                </a:cubicBezTo>
                <a:cubicBezTo>
                  <a:pt x="3537910" y="5783673"/>
                  <a:pt x="3537910" y="5783673"/>
                  <a:pt x="3410418" y="5798403"/>
                </a:cubicBezTo>
                <a:cubicBezTo>
                  <a:pt x="3366286" y="5798403"/>
                  <a:pt x="3322154" y="5808222"/>
                  <a:pt x="3282926" y="5808222"/>
                </a:cubicBezTo>
                <a:cubicBezTo>
                  <a:pt x="3194662" y="5813132"/>
                  <a:pt x="3111301" y="5818042"/>
                  <a:pt x="3023037" y="5818042"/>
                </a:cubicBezTo>
                <a:cubicBezTo>
                  <a:pt x="2983809" y="5818042"/>
                  <a:pt x="2939677" y="5818042"/>
                  <a:pt x="2895545" y="5818042"/>
                </a:cubicBezTo>
                <a:cubicBezTo>
                  <a:pt x="2895545" y="5818042"/>
                  <a:pt x="2895545" y="5818042"/>
                  <a:pt x="2768053" y="5818042"/>
                </a:cubicBezTo>
                <a:cubicBezTo>
                  <a:pt x="2768053" y="5818042"/>
                  <a:pt x="2768053" y="5818042"/>
                  <a:pt x="2704307" y="5813132"/>
                </a:cubicBezTo>
                <a:cubicBezTo>
                  <a:pt x="2704307" y="5813132"/>
                  <a:pt x="2704307" y="5813132"/>
                  <a:pt x="2640561" y="5808222"/>
                </a:cubicBezTo>
                <a:cubicBezTo>
                  <a:pt x="2596429" y="5808222"/>
                  <a:pt x="2557200" y="5803312"/>
                  <a:pt x="2513068" y="5798403"/>
                </a:cubicBezTo>
                <a:cubicBezTo>
                  <a:pt x="2429708" y="5793493"/>
                  <a:pt x="2341444" y="5783673"/>
                  <a:pt x="2258084" y="5773854"/>
                </a:cubicBezTo>
                <a:cubicBezTo>
                  <a:pt x="2174724" y="5759125"/>
                  <a:pt x="2091363" y="5749305"/>
                  <a:pt x="2008002" y="5734576"/>
                </a:cubicBezTo>
                <a:cubicBezTo>
                  <a:pt x="2008002" y="5734576"/>
                  <a:pt x="2008002" y="5734576"/>
                  <a:pt x="1757922" y="5690388"/>
                </a:cubicBezTo>
                <a:cubicBezTo>
                  <a:pt x="1757922" y="5690388"/>
                  <a:pt x="1757922" y="5690388"/>
                  <a:pt x="1635333" y="5670749"/>
                </a:cubicBezTo>
                <a:cubicBezTo>
                  <a:pt x="1596105" y="5665840"/>
                  <a:pt x="1551973" y="5656020"/>
                  <a:pt x="1512744" y="5651110"/>
                </a:cubicBezTo>
                <a:cubicBezTo>
                  <a:pt x="1434288" y="5636381"/>
                  <a:pt x="1350927" y="5626562"/>
                  <a:pt x="1272471" y="5616742"/>
                </a:cubicBezTo>
                <a:cubicBezTo>
                  <a:pt x="1272471" y="5616742"/>
                  <a:pt x="1272471" y="5616742"/>
                  <a:pt x="1213628" y="5611832"/>
                </a:cubicBezTo>
                <a:cubicBezTo>
                  <a:pt x="1213628" y="5611832"/>
                  <a:pt x="1213628" y="5611832"/>
                  <a:pt x="1184207" y="5606923"/>
                </a:cubicBezTo>
                <a:cubicBezTo>
                  <a:pt x="1184207" y="5606923"/>
                  <a:pt x="1184207" y="5606923"/>
                  <a:pt x="1169496" y="5606923"/>
                </a:cubicBezTo>
                <a:cubicBezTo>
                  <a:pt x="1169496" y="5606923"/>
                  <a:pt x="1169496" y="5606923"/>
                  <a:pt x="1164593" y="5606923"/>
                </a:cubicBezTo>
                <a:cubicBezTo>
                  <a:pt x="1164593" y="5606923"/>
                  <a:pt x="1164593" y="5606923"/>
                  <a:pt x="1154785" y="5606923"/>
                </a:cubicBezTo>
                <a:cubicBezTo>
                  <a:pt x="1154785" y="5606923"/>
                  <a:pt x="1154785" y="5606923"/>
                  <a:pt x="1095943" y="5602013"/>
                </a:cubicBezTo>
                <a:cubicBezTo>
                  <a:pt x="1095943" y="5602013"/>
                  <a:pt x="1095943" y="5602013"/>
                  <a:pt x="1061618" y="5602013"/>
                </a:cubicBezTo>
                <a:cubicBezTo>
                  <a:pt x="1051811" y="5602013"/>
                  <a:pt x="1042004" y="5602013"/>
                  <a:pt x="1032197" y="5602013"/>
                </a:cubicBezTo>
                <a:cubicBezTo>
                  <a:pt x="1032197" y="5602013"/>
                  <a:pt x="1032197" y="5602013"/>
                  <a:pt x="978258" y="5602013"/>
                </a:cubicBezTo>
                <a:cubicBezTo>
                  <a:pt x="958643" y="5602013"/>
                  <a:pt x="939029" y="5602013"/>
                  <a:pt x="919415" y="5606923"/>
                </a:cubicBezTo>
                <a:cubicBezTo>
                  <a:pt x="919415" y="5606923"/>
                  <a:pt x="919415" y="5606923"/>
                  <a:pt x="860573" y="5611832"/>
                </a:cubicBezTo>
                <a:cubicBezTo>
                  <a:pt x="860573" y="5611832"/>
                  <a:pt x="860573" y="5611832"/>
                  <a:pt x="831151" y="5611832"/>
                </a:cubicBezTo>
                <a:cubicBezTo>
                  <a:pt x="831151" y="5611832"/>
                  <a:pt x="831151" y="5611832"/>
                  <a:pt x="801730" y="5616742"/>
                </a:cubicBezTo>
                <a:cubicBezTo>
                  <a:pt x="801730" y="5616742"/>
                  <a:pt x="801730" y="5616742"/>
                  <a:pt x="747790" y="5621652"/>
                </a:cubicBezTo>
                <a:cubicBezTo>
                  <a:pt x="728177" y="5626562"/>
                  <a:pt x="708563" y="5631471"/>
                  <a:pt x="688948" y="5631471"/>
                </a:cubicBezTo>
                <a:cubicBezTo>
                  <a:pt x="649720" y="5636381"/>
                  <a:pt x="610491" y="5646201"/>
                  <a:pt x="576167" y="5656020"/>
                </a:cubicBezTo>
                <a:cubicBezTo>
                  <a:pt x="502613" y="5675659"/>
                  <a:pt x="429060" y="5700208"/>
                  <a:pt x="355507" y="5724756"/>
                </a:cubicBezTo>
                <a:cubicBezTo>
                  <a:pt x="355507" y="5724756"/>
                  <a:pt x="355507" y="5724756"/>
                  <a:pt x="306471" y="5749305"/>
                </a:cubicBezTo>
                <a:cubicBezTo>
                  <a:pt x="286857" y="5759125"/>
                  <a:pt x="272147" y="5764034"/>
                  <a:pt x="257436" y="5773854"/>
                </a:cubicBezTo>
                <a:cubicBezTo>
                  <a:pt x="237822" y="5783673"/>
                  <a:pt x="223111" y="5788583"/>
                  <a:pt x="208401" y="5798403"/>
                </a:cubicBezTo>
                <a:cubicBezTo>
                  <a:pt x="198593" y="5803312"/>
                  <a:pt x="193690" y="5808222"/>
                  <a:pt x="183882" y="5813132"/>
                </a:cubicBezTo>
                <a:cubicBezTo>
                  <a:pt x="183882" y="5813132"/>
                  <a:pt x="178979" y="5818042"/>
                  <a:pt x="174076" y="5818042"/>
                </a:cubicBezTo>
                <a:cubicBezTo>
                  <a:pt x="174076" y="5818042"/>
                  <a:pt x="174076" y="5818042"/>
                  <a:pt x="169172" y="5822951"/>
                </a:cubicBezTo>
                <a:cubicBezTo>
                  <a:pt x="169172" y="5822951"/>
                  <a:pt x="169172" y="5822951"/>
                  <a:pt x="26433" y="5822951"/>
                </a:cubicBezTo>
                <a:lnTo>
                  <a:pt x="0" y="5822951"/>
                </a:lnTo>
                <a:lnTo>
                  <a:pt x="0" y="710368"/>
                </a:lnTo>
                <a:lnTo>
                  <a:pt x="2451" y="520433"/>
                </a:lnTo>
                <a:cubicBezTo>
                  <a:pt x="2451" y="520433"/>
                  <a:pt x="2451" y="520433"/>
                  <a:pt x="61294" y="5459631"/>
                </a:cubicBezTo>
                <a:cubicBezTo>
                  <a:pt x="76004" y="5444901"/>
                  <a:pt x="95618" y="5435082"/>
                  <a:pt x="110329" y="5425262"/>
                </a:cubicBezTo>
                <a:cubicBezTo>
                  <a:pt x="110329" y="5425262"/>
                  <a:pt x="110329" y="5425262"/>
                  <a:pt x="164269" y="5395804"/>
                </a:cubicBezTo>
                <a:cubicBezTo>
                  <a:pt x="164269" y="5395804"/>
                  <a:pt x="164269" y="5395804"/>
                  <a:pt x="213304" y="5366345"/>
                </a:cubicBezTo>
                <a:cubicBezTo>
                  <a:pt x="281954" y="5331977"/>
                  <a:pt x="355507" y="5297609"/>
                  <a:pt x="424157" y="5263241"/>
                </a:cubicBezTo>
                <a:cubicBezTo>
                  <a:pt x="497710" y="5233783"/>
                  <a:pt x="571263" y="5204324"/>
                  <a:pt x="644816" y="5179775"/>
                </a:cubicBezTo>
                <a:cubicBezTo>
                  <a:pt x="684044" y="5165046"/>
                  <a:pt x="718369" y="5155227"/>
                  <a:pt x="757598" y="5145407"/>
                </a:cubicBezTo>
                <a:cubicBezTo>
                  <a:pt x="757598" y="5145407"/>
                  <a:pt x="757598" y="5145407"/>
                  <a:pt x="816441" y="5125768"/>
                </a:cubicBezTo>
                <a:cubicBezTo>
                  <a:pt x="816441" y="5125768"/>
                  <a:pt x="816441" y="5125768"/>
                  <a:pt x="870379" y="5115949"/>
                </a:cubicBezTo>
                <a:cubicBezTo>
                  <a:pt x="870379" y="5115949"/>
                  <a:pt x="870379" y="5115949"/>
                  <a:pt x="899800" y="5106129"/>
                </a:cubicBezTo>
                <a:cubicBezTo>
                  <a:pt x="899800" y="5106129"/>
                  <a:pt x="899800" y="5106129"/>
                  <a:pt x="904704" y="5106129"/>
                </a:cubicBezTo>
                <a:cubicBezTo>
                  <a:pt x="904704" y="5106129"/>
                  <a:pt x="904704" y="5106129"/>
                  <a:pt x="909608" y="5106129"/>
                </a:cubicBezTo>
                <a:cubicBezTo>
                  <a:pt x="909608" y="5106129"/>
                  <a:pt x="909608" y="5106129"/>
                  <a:pt x="914511" y="5101220"/>
                </a:cubicBezTo>
                <a:cubicBezTo>
                  <a:pt x="914511" y="5101220"/>
                  <a:pt x="914511" y="5101220"/>
                  <a:pt x="929222" y="5101220"/>
                </a:cubicBezTo>
                <a:cubicBezTo>
                  <a:pt x="929222" y="5101220"/>
                  <a:pt x="929222" y="5101220"/>
                  <a:pt x="988065" y="5091400"/>
                </a:cubicBezTo>
                <a:cubicBezTo>
                  <a:pt x="1007679" y="5086490"/>
                  <a:pt x="1027293" y="5086490"/>
                  <a:pt x="1046907" y="5081581"/>
                </a:cubicBezTo>
                <a:cubicBezTo>
                  <a:pt x="1066522" y="5081581"/>
                  <a:pt x="1086136" y="5076671"/>
                  <a:pt x="1105750" y="5076671"/>
                </a:cubicBezTo>
                <a:cubicBezTo>
                  <a:pt x="1184207" y="5066851"/>
                  <a:pt x="1262663" y="5066851"/>
                  <a:pt x="1341120" y="5066851"/>
                </a:cubicBezTo>
                <a:cubicBezTo>
                  <a:pt x="1341120" y="5066851"/>
                  <a:pt x="1341120" y="5066851"/>
                  <a:pt x="1399963" y="5066851"/>
                </a:cubicBezTo>
                <a:cubicBezTo>
                  <a:pt x="1399963" y="5066851"/>
                  <a:pt x="1399963" y="5066851"/>
                  <a:pt x="1458805" y="5071761"/>
                </a:cubicBezTo>
                <a:cubicBezTo>
                  <a:pt x="1498034" y="5071761"/>
                  <a:pt x="1537262" y="5076671"/>
                  <a:pt x="1576491" y="5076671"/>
                </a:cubicBezTo>
                <a:cubicBezTo>
                  <a:pt x="1615719" y="5081581"/>
                  <a:pt x="1654947" y="5086490"/>
                  <a:pt x="1694176" y="5086490"/>
                </a:cubicBezTo>
                <a:cubicBezTo>
                  <a:pt x="1694176" y="5086490"/>
                  <a:pt x="1694176" y="5086490"/>
                  <a:pt x="1806957" y="5101220"/>
                </a:cubicBezTo>
                <a:cubicBezTo>
                  <a:pt x="1806957" y="5101220"/>
                  <a:pt x="1806957" y="5101220"/>
                  <a:pt x="2037424" y="5125768"/>
                </a:cubicBezTo>
                <a:cubicBezTo>
                  <a:pt x="2110977" y="5135588"/>
                  <a:pt x="2189434" y="5140497"/>
                  <a:pt x="2262987" y="5145407"/>
                </a:cubicBezTo>
                <a:cubicBezTo>
                  <a:pt x="2302216" y="5150317"/>
                  <a:pt x="2336541" y="5150317"/>
                  <a:pt x="2375769" y="5155227"/>
                </a:cubicBezTo>
                <a:cubicBezTo>
                  <a:pt x="2395383" y="5155227"/>
                  <a:pt x="2414997" y="5155227"/>
                  <a:pt x="2434612" y="5155227"/>
                </a:cubicBezTo>
                <a:cubicBezTo>
                  <a:pt x="2434612" y="5155227"/>
                  <a:pt x="2434612" y="5155227"/>
                  <a:pt x="2464033" y="5160136"/>
                </a:cubicBezTo>
                <a:cubicBezTo>
                  <a:pt x="2464033" y="5160136"/>
                  <a:pt x="2464033" y="5160136"/>
                  <a:pt x="2478744" y="5160136"/>
                </a:cubicBezTo>
                <a:cubicBezTo>
                  <a:pt x="2478744" y="5160136"/>
                  <a:pt x="2483647" y="5160136"/>
                  <a:pt x="2488551" y="5160136"/>
                </a:cubicBezTo>
                <a:cubicBezTo>
                  <a:pt x="2562104" y="5160136"/>
                  <a:pt x="2640561" y="5155227"/>
                  <a:pt x="2714114" y="5145407"/>
                </a:cubicBezTo>
                <a:cubicBezTo>
                  <a:pt x="2714114" y="5145407"/>
                  <a:pt x="2714114" y="5145407"/>
                  <a:pt x="2768053" y="5135588"/>
                </a:cubicBezTo>
                <a:cubicBezTo>
                  <a:pt x="2768053" y="5135588"/>
                  <a:pt x="2768053" y="5135588"/>
                  <a:pt x="2826896" y="5130678"/>
                </a:cubicBezTo>
                <a:cubicBezTo>
                  <a:pt x="2861220" y="5120859"/>
                  <a:pt x="2900449" y="5115949"/>
                  <a:pt x="2934774" y="5106129"/>
                </a:cubicBezTo>
                <a:cubicBezTo>
                  <a:pt x="2974002" y="5101220"/>
                  <a:pt x="3008327" y="5091400"/>
                  <a:pt x="3047555" y="5081581"/>
                </a:cubicBezTo>
                <a:cubicBezTo>
                  <a:pt x="3081880" y="5071761"/>
                  <a:pt x="3121108" y="5061942"/>
                  <a:pt x="3155433" y="5052122"/>
                </a:cubicBezTo>
                <a:cubicBezTo>
                  <a:pt x="3228987" y="5032483"/>
                  <a:pt x="3302540" y="5007934"/>
                  <a:pt x="3371189" y="4983386"/>
                </a:cubicBezTo>
                <a:cubicBezTo>
                  <a:pt x="3434936" y="4958837"/>
                  <a:pt x="3498682" y="4939198"/>
                  <a:pt x="3557524" y="4909740"/>
                </a:cubicBezTo>
                <a:cubicBezTo>
                  <a:pt x="3557524" y="4909740"/>
                  <a:pt x="3557524" y="4909740"/>
                  <a:pt x="3586946" y="39278"/>
                </a:cubicBezTo>
                <a:cubicBezTo>
                  <a:pt x="3586946" y="39278"/>
                  <a:pt x="3586946" y="39278"/>
                  <a:pt x="3454550" y="78556"/>
                </a:cubicBezTo>
                <a:cubicBezTo>
                  <a:pt x="3430032" y="83466"/>
                  <a:pt x="3405514" y="93285"/>
                  <a:pt x="3380997" y="98195"/>
                </a:cubicBezTo>
                <a:cubicBezTo>
                  <a:pt x="3380997" y="98195"/>
                  <a:pt x="3380997" y="98195"/>
                  <a:pt x="3302540" y="117834"/>
                </a:cubicBezTo>
                <a:cubicBezTo>
                  <a:pt x="3302540" y="117834"/>
                  <a:pt x="3302540" y="117834"/>
                  <a:pt x="3228987" y="132563"/>
                </a:cubicBezTo>
                <a:cubicBezTo>
                  <a:pt x="3228987" y="132563"/>
                  <a:pt x="3228987" y="132563"/>
                  <a:pt x="3189758" y="142383"/>
                </a:cubicBezTo>
                <a:cubicBezTo>
                  <a:pt x="3175047" y="147292"/>
                  <a:pt x="3165240" y="147292"/>
                  <a:pt x="3150530" y="147292"/>
                </a:cubicBezTo>
                <a:cubicBezTo>
                  <a:pt x="3150530" y="147292"/>
                  <a:pt x="3150530" y="147292"/>
                  <a:pt x="2998520" y="176751"/>
                </a:cubicBezTo>
                <a:cubicBezTo>
                  <a:pt x="2974002" y="181661"/>
                  <a:pt x="2944581" y="186570"/>
                  <a:pt x="2920063" y="191480"/>
                </a:cubicBezTo>
                <a:cubicBezTo>
                  <a:pt x="2920063" y="191480"/>
                  <a:pt x="2920063" y="191480"/>
                  <a:pt x="2841606" y="201300"/>
                </a:cubicBezTo>
                <a:cubicBezTo>
                  <a:pt x="2841606" y="201300"/>
                  <a:pt x="2841606" y="201300"/>
                  <a:pt x="2768053" y="211119"/>
                </a:cubicBezTo>
                <a:cubicBezTo>
                  <a:pt x="2738632" y="216029"/>
                  <a:pt x="2714114" y="216029"/>
                  <a:pt x="2689596" y="220939"/>
                </a:cubicBezTo>
                <a:cubicBezTo>
                  <a:pt x="2635657" y="225848"/>
                  <a:pt x="2586622" y="230758"/>
                  <a:pt x="2532683" y="235668"/>
                </a:cubicBezTo>
                <a:cubicBezTo>
                  <a:pt x="2532683" y="235668"/>
                  <a:pt x="2532683" y="235668"/>
                  <a:pt x="2375769" y="250397"/>
                </a:cubicBezTo>
                <a:cubicBezTo>
                  <a:pt x="2351251" y="250397"/>
                  <a:pt x="2326734" y="255307"/>
                  <a:pt x="2297312" y="255307"/>
                </a:cubicBezTo>
                <a:cubicBezTo>
                  <a:pt x="2297312" y="255307"/>
                  <a:pt x="2297312" y="255307"/>
                  <a:pt x="2218855" y="260216"/>
                </a:cubicBezTo>
                <a:cubicBezTo>
                  <a:pt x="2218855" y="260216"/>
                  <a:pt x="2218855" y="260216"/>
                  <a:pt x="2140399" y="260216"/>
                </a:cubicBezTo>
                <a:cubicBezTo>
                  <a:pt x="2140399" y="260216"/>
                  <a:pt x="2140399" y="260216"/>
                  <a:pt x="2066845" y="265126"/>
                </a:cubicBezTo>
                <a:cubicBezTo>
                  <a:pt x="2012906" y="265126"/>
                  <a:pt x="1958967" y="265126"/>
                  <a:pt x="1909932" y="265126"/>
                </a:cubicBezTo>
                <a:cubicBezTo>
                  <a:pt x="1855992" y="265126"/>
                  <a:pt x="1802054" y="265126"/>
                  <a:pt x="1753018" y="265126"/>
                </a:cubicBezTo>
                <a:cubicBezTo>
                  <a:pt x="1699079" y="265126"/>
                  <a:pt x="1650044" y="265126"/>
                  <a:pt x="1596105" y="260216"/>
                </a:cubicBezTo>
                <a:cubicBezTo>
                  <a:pt x="1542166" y="260216"/>
                  <a:pt x="1493130" y="260216"/>
                  <a:pt x="1439191" y="255307"/>
                </a:cubicBezTo>
                <a:cubicBezTo>
                  <a:pt x="1439191" y="255307"/>
                  <a:pt x="1439191" y="255307"/>
                  <a:pt x="1360734" y="250397"/>
                </a:cubicBezTo>
                <a:cubicBezTo>
                  <a:pt x="1360734" y="250397"/>
                  <a:pt x="1360734" y="250397"/>
                  <a:pt x="1439191" y="250397"/>
                </a:cubicBezTo>
                <a:cubicBezTo>
                  <a:pt x="1493130" y="255307"/>
                  <a:pt x="1542166" y="255307"/>
                  <a:pt x="1596105" y="255307"/>
                </a:cubicBezTo>
                <a:cubicBezTo>
                  <a:pt x="1650044" y="255307"/>
                  <a:pt x="1699079" y="255307"/>
                  <a:pt x="1753018" y="260216"/>
                </a:cubicBezTo>
                <a:cubicBezTo>
                  <a:pt x="1802054" y="260216"/>
                  <a:pt x="1855992" y="255307"/>
                  <a:pt x="1909932" y="255307"/>
                </a:cubicBezTo>
                <a:cubicBezTo>
                  <a:pt x="1958967" y="255307"/>
                  <a:pt x="2012906" y="255307"/>
                  <a:pt x="2061942" y="250397"/>
                </a:cubicBezTo>
                <a:cubicBezTo>
                  <a:pt x="2061942" y="250397"/>
                  <a:pt x="2061942" y="250397"/>
                  <a:pt x="2140399" y="250397"/>
                </a:cubicBezTo>
                <a:cubicBezTo>
                  <a:pt x="2140399" y="250397"/>
                  <a:pt x="2140399" y="250397"/>
                  <a:pt x="2218855" y="245487"/>
                </a:cubicBezTo>
                <a:cubicBezTo>
                  <a:pt x="2218855" y="245487"/>
                  <a:pt x="2218855" y="245487"/>
                  <a:pt x="2297312" y="240577"/>
                </a:cubicBezTo>
                <a:cubicBezTo>
                  <a:pt x="2321830" y="240577"/>
                  <a:pt x="2351251" y="235668"/>
                  <a:pt x="2375769" y="235668"/>
                </a:cubicBezTo>
                <a:cubicBezTo>
                  <a:pt x="2375769" y="235668"/>
                  <a:pt x="2375769" y="235668"/>
                  <a:pt x="2532683" y="220939"/>
                </a:cubicBezTo>
                <a:cubicBezTo>
                  <a:pt x="2581718" y="216029"/>
                  <a:pt x="2635657" y="211119"/>
                  <a:pt x="2684693" y="201300"/>
                </a:cubicBezTo>
                <a:cubicBezTo>
                  <a:pt x="2709210" y="201300"/>
                  <a:pt x="2738632" y="196390"/>
                  <a:pt x="2763149" y="191480"/>
                </a:cubicBezTo>
                <a:cubicBezTo>
                  <a:pt x="2763149" y="191480"/>
                  <a:pt x="2763149" y="191480"/>
                  <a:pt x="2841606" y="181661"/>
                </a:cubicBezTo>
                <a:cubicBezTo>
                  <a:pt x="2841606" y="181661"/>
                  <a:pt x="2841606" y="181661"/>
                  <a:pt x="2915159" y="171841"/>
                </a:cubicBezTo>
                <a:cubicBezTo>
                  <a:pt x="2944581" y="166931"/>
                  <a:pt x="2969098" y="162022"/>
                  <a:pt x="2993616" y="157112"/>
                </a:cubicBezTo>
                <a:cubicBezTo>
                  <a:pt x="2993616" y="157112"/>
                  <a:pt x="2993616" y="157112"/>
                  <a:pt x="3145626" y="127654"/>
                </a:cubicBezTo>
                <a:cubicBezTo>
                  <a:pt x="3160337" y="122744"/>
                  <a:pt x="3170144" y="122744"/>
                  <a:pt x="3184855" y="117834"/>
                </a:cubicBezTo>
                <a:cubicBezTo>
                  <a:pt x="3184855" y="117834"/>
                  <a:pt x="3184855" y="117834"/>
                  <a:pt x="3224083" y="108014"/>
                </a:cubicBezTo>
                <a:cubicBezTo>
                  <a:pt x="3224083" y="108014"/>
                  <a:pt x="3224083" y="108014"/>
                  <a:pt x="3297636" y="93285"/>
                </a:cubicBezTo>
                <a:cubicBezTo>
                  <a:pt x="3297636" y="93285"/>
                  <a:pt x="3297636" y="93285"/>
                  <a:pt x="3376093" y="73646"/>
                </a:cubicBezTo>
                <a:cubicBezTo>
                  <a:pt x="3400611" y="68737"/>
                  <a:pt x="3425128" y="58917"/>
                  <a:pt x="3449646" y="49098"/>
                </a:cubicBezTo>
                <a:cubicBezTo>
                  <a:pt x="3449646" y="49098"/>
                  <a:pt x="3449646" y="49098"/>
                  <a:pt x="3596753" y="4910"/>
                </a:cubicBezTo>
                <a:cubicBezTo>
                  <a:pt x="3596753" y="4910"/>
                  <a:pt x="3596753" y="4910"/>
                  <a:pt x="3616367" y="0"/>
                </a:cubicBezTo>
                <a:close/>
              </a:path>
            </a:pathLst>
          </a:custGeom>
          <a:solidFill>
            <a:schemeClr val="tx2"/>
          </a:solidFill>
          <a:ln>
            <a:noFill/>
          </a:ln>
        </p:spPr>
        <p:txBody>
          <a:bodyPr vert="horz" wrap="square" lIns="91416" tIns="45708" rIns="91416" bIns="45708" numCol="1" anchor="t" anchorCtr="0" compatLnSpc="1">
            <a:noAutofit/>
          </a:bodyPr>
          <a:lstStyle/>
          <a:p>
            <a:pPr defTabSz="913491">
              <a:defRPr/>
            </a:pPr>
            <a:endParaRPr lang="zh-CN" altLang="en-US" sz="2399" dirty="0">
              <a:solidFill>
                <a:prstClr val="black"/>
              </a:solidFill>
              <a:latin typeface="微軟正黑體" panose="020B0604030504040204" pitchFamily="34" charset="-120"/>
              <a:ea typeface="微軟正黑體" panose="020B0604030504040204" pitchFamily="34" charset="-120"/>
            </a:endParaRPr>
          </a:p>
        </p:txBody>
      </p:sp>
      <p:sp>
        <p:nvSpPr>
          <p:cNvPr id="26" name="íṥḻiḑè"/>
          <p:cNvSpPr/>
          <p:nvPr/>
        </p:nvSpPr>
        <p:spPr>
          <a:xfrm>
            <a:off x="629387" y="2923809"/>
            <a:ext cx="2540338" cy="562765"/>
          </a:xfrm>
          <a:prstGeom prst="rect">
            <a:avLst/>
          </a:prstGeom>
          <a:noFill/>
        </p:spPr>
        <p:txBody>
          <a:bodyPr wrap="none" anchor="ctr">
            <a:noAutofit/>
          </a:bodyPr>
          <a:lstStyle/>
          <a:p>
            <a:pPr algn="ctr"/>
            <a:r>
              <a:rPr lang="zh-TW" altLang="en-US" sz="3199" b="1" dirty="0">
                <a:latin typeface="微軟正黑體" panose="020B0604030504040204" pitchFamily="34" charset="-120"/>
                <a:ea typeface="微軟正黑體" panose="020B0604030504040204" pitchFamily="34" charset="-120"/>
              </a:rPr>
              <a:t>何謂「資賦優異」</a:t>
            </a:r>
            <a:endParaRPr lang="en-US" altLang="zh-TW" sz="3199" b="1" dirty="0">
              <a:latin typeface="微軟正黑體" panose="020B0604030504040204" pitchFamily="34" charset="-120"/>
              <a:ea typeface="微軟正黑體" panose="020B0604030504040204" pitchFamily="34" charset="-120"/>
            </a:endParaRPr>
          </a:p>
        </p:txBody>
      </p:sp>
      <p:sp>
        <p:nvSpPr>
          <p:cNvPr id="5" name="標題 1"/>
          <p:cNvSpPr txBox="1">
            <a:spLocks/>
          </p:cNvSpPr>
          <p:nvPr/>
        </p:nvSpPr>
        <p:spPr>
          <a:xfrm>
            <a:off x="5155642" y="486652"/>
            <a:ext cx="6587483" cy="860450"/>
          </a:xfrm>
          <a:prstGeom prst="rect">
            <a:avLst/>
          </a:prstGeom>
        </p:spPr>
        <p:txBody>
          <a:bodyPr>
            <a:norm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4199" b="1" dirty="0"/>
              <a:t>資優生≠績優生</a:t>
            </a:r>
          </a:p>
        </p:txBody>
      </p:sp>
      <p:sp>
        <p:nvSpPr>
          <p:cNvPr id="6" name="內容版面配置區 2"/>
          <p:cNvSpPr txBox="1">
            <a:spLocks/>
          </p:cNvSpPr>
          <p:nvPr/>
        </p:nvSpPr>
        <p:spPr>
          <a:xfrm>
            <a:off x="4203848" y="1342689"/>
            <a:ext cx="7846464" cy="4822615"/>
          </a:xfrm>
          <a:prstGeom prst="rect">
            <a:avLst/>
          </a:prstGeom>
        </p:spPr>
        <p:txBody>
          <a:bodyPr>
            <a:normAutofit fontScale="92500" lnSpcReduction="10000"/>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algn="just"/>
            <a:r>
              <a:rPr lang="zh-TW" altLang="en-US" sz="2999" dirty="0"/>
              <a:t>資優不僅限於認知的範疇，所謂「資優」，是指某人在某個領域或能力上</a:t>
            </a:r>
            <a:r>
              <a:rPr lang="zh-TW" altLang="en-US" sz="2999" dirty="0">
                <a:solidFill>
                  <a:srgbClr val="FF0000"/>
                </a:solidFill>
              </a:rPr>
              <a:t>具有高度潛能</a:t>
            </a:r>
            <a:r>
              <a:rPr lang="zh-TW" altLang="en-US" sz="2999" dirty="0"/>
              <a:t>。</a:t>
            </a:r>
            <a:endParaRPr lang="en-US" altLang="zh-TW" sz="2999" dirty="0"/>
          </a:p>
          <a:p>
            <a:pPr algn="just"/>
            <a:r>
              <a:rPr lang="zh-TW" altLang="en-US" sz="2999" dirty="0"/>
              <a:t>資優生是在</a:t>
            </a:r>
            <a:r>
              <a:rPr lang="zh-TW" altLang="en-US" sz="2999" dirty="0">
                <a:solidFill>
                  <a:srgbClr val="0070C0"/>
                </a:solidFill>
              </a:rPr>
              <a:t>所屬資賦優異類別</a:t>
            </a:r>
            <a:r>
              <a:rPr lang="zh-TW" altLang="en-US" sz="2999" dirty="0"/>
              <a:t>中，較同年齡具有</a:t>
            </a:r>
            <a:r>
              <a:rPr lang="zh-TW" altLang="en-US" sz="2999" dirty="0">
                <a:solidFill>
                  <a:srgbClr val="FF0000"/>
                </a:solidFill>
              </a:rPr>
              <a:t>「卓越潛能」或「傑出表現」</a:t>
            </a:r>
            <a:r>
              <a:rPr lang="zh-TW" altLang="en-US" sz="2999" dirty="0"/>
              <a:t>者</a:t>
            </a:r>
            <a:r>
              <a:rPr lang="zh-TW" altLang="en-US" sz="2999" dirty="0" smtClean="0"/>
              <a:t>。</a:t>
            </a:r>
            <a:endParaRPr lang="en-US" altLang="zh-TW" sz="2999" dirty="0" smtClean="0"/>
          </a:p>
          <a:p>
            <a:pPr algn="just">
              <a:spcBef>
                <a:spcPts val="0"/>
              </a:spcBef>
            </a:pPr>
            <a:endParaRPr lang="en-US" altLang="zh-TW" sz="2999" dirty="0"/>
          </a:p>
          <a:p>
            <a:pPr algn="just">
              <a:spcBef>
                <a:spcPts val="0"/>
              </a:spcBef>
            </a:pPr>
            <a:r>
              <a:rPr lang="zh-TW" altLang="en-US" sz="2999" dirty="0" smtClean="0"/>
              <a:t>資</a:t>
            </a:r>
            <a:r>
              <a:rPr lang="zh-TW" altLang="en-US" sz="2999" dirty="0"/>
              <a:t>優生不一定是績優生；績優生也不一定是資優生喔</a:t>
            </a:r>
            <a:r>
              <a:rPr lang="en-US" altLang="zh-TW" sz="2999" dirty="0" smtClean="0"/>
              <a:t>!</a:t>
            </a:r>
          </a:p>
          <a:p>
            <a:pPr algn="just">
              <a:spcBef>
                <a:spcPts val="0"/>
              </a:spcBef>
            </a:pPr>
            <a:endParaRPr lang="en-US" altLang="zh-TW" sz="2999" dirty="0" smtClean="0"/>
          </a:p>
          <a:p>
            <a:pPr algn="just">
              <a:spcBef>
                <a:spcPts val="0"/>
              </a:spcBef>
            </a:pPr>
            <a:r>
              <a:rPr lang="zh-TW" altLang="en-US" sz="3200" dirty="0"/>
              <a:t>資優</a:t>
            </a:r>
            <a:r>
              <a:rPr lang="zh-TW" altLang="en-US" sz="3200" dirty="0" smtClean="0"/>
              <a:t>教育是</a:t>
            </a:r>
            <a:r>
              <a:rPr lang="zh-TW" altLang="en-US" sz="2999" dirty="0" smtClean="0"/>
              <a:t>對</a:t>
            </a:r>
            <a:r>
              <a:rPr lang="zh-TW" altLang="en-US" sz="2999" dirty="0"/>
              <a:t>學習能力優異或具潛能的資優學生，提供適性教育的機會，使其在彈性化的教材教法下，充分發揮學習潛能。</a:t>
            </a:r>
          </a:p>
          <a:p>
            <a:pPr algn="just">
              <a:spcBef>
                <a:spcPts val="0"/>
              </a:spcBef>
            </a:pPr>
            <a:endParaRPr lang="en-US" altLang="zh-TW" sz="2999" dirty="0" smtClean="0"/>
          </a:p>
          <a:p>
            <a:pPr algn="just">
              <a:buFont typeface="Arial" panose="020B0604020202020204" pitchFamily="34" charset="0"/>
              <a:buNone/>
            </a:pPr>
            <a:endParaRPr lang="zh-TW" altLang="en-US" sz="3199" dirty="0"/>
          </a:p>
          <a:p>
            <a:pPr algn="just"/>
            <a:endParaRPr lang="zh-TW" altLang="en-US" sz="3199" dirty="0"/>
          </a:p>
          <a:p>
            <a:pPr algn="just"/>
            <a:endParaRPr lang="zh-TW" altLang="en-US" sz="3199" dirty="0"/>
          </a:p>
        </p:txBody>
      </p:sp>
      <p:sp>
        <p:nvSpPr>
          <p:cNvPr id="2" name="投影片編號版面配置區 1"/>
          <p:cNvSpPr>
            <a:spLocks noGrp="1"/>
          </p:cNvSpPr>
          <p:nvPr>
            <p:ph type="sldNum" sz="quarter" idx="12"/>
          </p:nvPr>
        </p:nvSpPr>
        <p:spPr/>
        <p:txBody>
          <a:bodyPr/>
          <a:lstStyle/>
          <a:p>
            <a:fld id="{EB37DED6-D4C7-42EE-AB49-D2E39E64FDE4}" type="slidenum">
              <a:rPr lang="en-US" altLang="zh-TW" noProof="0" smtClean="0"/>
              <a:pPr/>
              <a:t>5</a:t>
            </a:fld>
            <a:endParaRPr lang="zh-TW" altLang="en-US" noProof="0" dirty="0"/>
          </a:p>
        </p:txBody>
      </p:sp>
    </p:spTree>
    <p:extLst>
      <p:ext uri="{BB962C8B-B14F-4D97-AF65-F5344CB8AC3E}">
        <p14:creationId xmlns:p14="http://schemas.microsoft.com/office/powerpoint/2010/main" val="227783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33433" y="403672"/>
            <a:ext cx="3849548" cy="716471"/>
          </a:xfrm>
        </p:spPr>
        <p:txBody>
          <a:bodyPr>
            <a:noAutofit/>
          </a:bodyPr>
          <a:lstStyle/>
          <a:p>
            <a:pPr>
              <a:lnSpc>
                <a:spcPct val="105000"/>
              </a:lnSpc>
            </a:pPr>
            <a:r>
              <a:rPr lang="zh-TW" altLang="en-US" sz="4399" b="1" dirty="0"/>
              <a:t>資優教育課程</a:t>
            </a:r>
          </a:p>
        </p:txBody>
      </p:sp>
      <p:sp>
        <p:nvSpPr>
          <p:cNvPr id="12" name="內容版面配置區 2"/>
          <p:cNvSpPr>
            <a:spLocks noGrp="1"/>
          </p:cNvSpPr>
          <p:nvPr>
            <p:ph idx="1"/>
          </p:nvPr>
        </p:nvSpPr>
        <p:spPr>
          <a:xfrm>
            <a:off x="977395" y="1297197"/>
            <a:ext cx="10463764" cy="4600299"/>
          </a:xfrm>
        </p:spPr>
        <p:txBody>
          <a:bodyPr>
            <a:noAutofit/>
          </a:bodyPr>
          <a:lstStyle/>
          <a:p>
            <a:pPr algn="just">
              <a:lnSpc>
                <a:spcPts val="4199"/>
              </a:lnSpc>
            </a:pPr>
            <a:r>
              <a:rPr lang="zh-TW" altLang="en-US" sz="3199" b="1" dirty="0">
                <a:solidFill>
                  <a:srgbClr val="FF0000"/>
                </a:solidFill>
              </a:rPr>
              <a:t>專長領域課程</a:t>
            </a:r>
            <a:r>
              <a:rPr lang="en-US" altLang="zh-TW" sz="3199" dirty="0">
                <a:solidFill>
                  <a:srgbClr val="FF0000"/>
                </a:solidFill>
              </a:rPr>
              <a:t>—</a:t>
            </a:r>
            <a:r>
              <a:rPr lang="zh-TW" altLang="en-US" sz="3199" dirty="0">
                <a:solidFill>
                  <a:srgbClr val="000000"/>
                </a:solidFill>
              </a:rPr>
              <a:t>依學生</a:t>
            </a:r>
            <a:r>
              <a:rPr lang="zh-TW" altLang="en-US" sz="3199" dirty="0">
                <a:solidFill>
                  <a:srgbClr val="4646C5"/>
                </a:solidFill>
              </a:rPr>
              <a:t>優勢領域</a:t>
            </a:r>
            <a:r>
              <a:rPr lang="zh-TW" altLang="en-US" sz="3199" dirty="0">
                <a:solidFill>
                  <a:srgbClr val="000000"/>
                </a:solidFill>
              </a:rPr>
              <a:t>之學習需求，設計多元、彈性、適性的課程，強調與社會議題連結、跨領域學科或與其他課程結合的統整課程。</a:t>
            </a:r>
            <a:endParaRPr lang="en-US" altLang="zh-TW" sz="3199" dirty="0">
              <a:solidFill>
                <a:srgbClr val="FF0000"/>
              </a:solidFill>
            </a:endParaRPr>
          </a:p>
          <a:p>
            <a:pPr algn="just">
              <a:lnSpc>
                <a:spcPts val="4199"/>
              </a:lnSpc>
            </a:pPr>
            <a:r>
              <a:rPr lang="zh-TW" altLang="en-US" sz="3199" b="1" dirty="0">
                <a:solidFill>
                  <a:srgbClr val="FF0000"/>
                </a:solidFill>
              </a:rPr>
              <a:t>特殊需求領域課程</a:t>
            </a:r>
            <a:r>
              <a:rPr lang="en-US" altLang="zh-TW" sz="3199" dirty="0">
                <a:solidFill>
                  <a:srgbClr val="FF0000"/>
                </a:solidFill>
              </a:rPr>
              <a:t>—</a:t>
            </a:r>
            <a:r>
              <a:rPr lang="zh-TW" altLang="en-US" sz="3199" dirty="0">
                <a:solidFill>
                  <a:srgbClr val="000000"/>
                </a:solidFill>
              </a:rPr>
              <a:t>涵蓋「</a:t>
            </a:r>
            <a:r>
              <a:rPr lang="zh-TW" altLang="en-US" sz="3199" dirty="0">
                <a:solidFill>
                  <a:srgbClr val="4646C5"/>
                </a:solidFill>
              </a:rPr>
              <a:t>情意發展</a:t>
            </a:r>
            <a:r>
              <a:rPr lang="zh-TW" altLang="en-US" sz="3199" dirty="0">
                <a:solidFill>
                  <a:srgbClr val="000000"/>
                </a:solidFill>
              </a:rPr>
              <a:t>」、「</a:t>
            </a:r>
            <a:r>
              <a:rPr lang="zh-TW" altLang="en-US" sz="3199" dirty="0">
                <a:solidFill>
                  <a:srgbClr val="4646C5"/>
                </a:solidFill>
              </a:rPr>
              <a:t>領導才能</a:t>
            </a:r>
            <a:r>
              <a:rPr lang="zh-TW" altLang="en-US" sz="3199" dirty="0">
                <a:solidFill>
                  <a:srgbClr val="000000"/>
                </a:solidFill>
              </a:rPr>
              <a:t>」、「</a:t>
            </a:r>
            <a:r>
              <a:rPr lang="zh-TW" altLang="en-US" sz="3199" dirty="0">
                <a:solidFill>
                  <a:srgbClr val="4646C5"/>
                </a:solidFill>
              </a:rPr>
              <a:t>創造力</a:t>
            </a:r>
            <a:r>
              <a:rPr lang="zh-TW" altLang="en-US" sz="3199" dirty="0">
                <a:solidFill>
                  <a:srgbClr val="000000"/>
                </a:solidFill>
              </a:rPr>
              <a:t>」與「</a:t>
            </a:r>
            <a:r>
              <a:rPr lang="zh-TW" altLang="en-US" sz="3199" dirty="0">
                <a:solidFill>
                  <a:srgbClr val="4646C5"/>
                </a:solidFill>
              </a:rPr>
              <a:t>獨立研究</a:t>
            </a:r>
            <a:r>
              <a:rPr lang="zh-TW" altLang="en-US" sz="3199" dirty="0">
                <a:solidFill>
                  <a:srgbClr val="000000"/>
                </a:solidFill>
              </a:rPr>
              <a:t>」四科目。依據學生身心特質及學習需求，擬定個別輔導計畫。 </a:t>
            </a:r>
            <a:endParaRPr lang="en-US" altLang="zh-TW" sz="3199" dirty="0">
              <a:solidFill>
                <a:srgbClr val="FF0000"/>
              </a:solidFill>
            </a:endParaRPr>
          </a:p>
          <a:p>
            <a:pPr algn="just">
              <a:lnSpc>
                <a:spcPts val="4199"/>
              </a:lnSpc>
            </a:pPr>
            <a:r>
              <a:rPr lang="zh-TW" altLang="en-US" sz="3199" dirty="0"/>
              <a:t>各</a:t>
            </a:r>
            <a:r>
              <a:rPr lang="zh-TW" altLang="en-US" sz="3199" dirty="0" smtClean="0"/>
              <a:t>校結合</a:t>
            </a:r>
            <a:r>
              <a:rPr lang="zh-TW" altLang="en-US" sz="3199" dirty="0"/>
              <a:t>校本資源</a:t>
            </a:r>
            <a:r>
              <a:rPr lang="zh-TW" altLang="en-US" sz="3199" dirty="0" smtClean="0"/>
              <a:t>特色研</a:t>
            </a:r>
            <a:r>
              <a:rPr lang="zh-TW" altLang="en-US" sz="3199" dirty="0"/>
              <a:t>商資優</a:t>
            </a:r>
            <a:r>
              <a:rPr lang="zh-TW" altLang="en-US" sz="3199" dirty="0" smtClean="0"/>
              <a:t>班或資優方案課程</a:t>
            </a:r>
            <a:r>
              <a:rPr lang="zh-TW" altLang="en-US" sz="3199" dirty="0"/>
              <a:t>之規劃。因此，各校課程規劃不盡相同。</a:t>
            </a:r>
          </a:p>
          <a:p>
            <a:pPr algn="just">
              <a:lnSpc>
                <a:spcPts val="4199"/>
              </a:lnSpc>
            </a:pPr>
            <a:endParaRPr lang="zh-TW" altLang="en-US" sz="3199" dirty="0">
              <a:latin typeface="標楷體" panose="03000509000000000000" pitchFamily="65" charset="-120"/>
              <a:ea typeface="標楷體" panose="03000509000000000000" pitchFamily="65" charset="-120"/>
            </a:endParaRPr>
          </a:p>
          <a:p>
            <a:pPr algn="just">
              <a:lnSpc>
                <a:spcPts val="4199"/>
              </a:lnSpc>
              <a:buNone/>
            </a:pPr>
            <a:endParaRPr lang="zh-TW" altLang="en-US" sz="3199" dirty="0">
              <a:latin typeface="標楷體" panose="03000509000000000000" pitchFamily="65" charset="-120"/>
              <a:ea typeface="標楷體" panose="03000509000000000000" pitchFamily="65" charset="-120"/>
            </a:endParaRPr>
          </a:p>
          <a:p>
            <a:pPr algn="just">
              <a:lnSpc>
                <a:spcPts val="4199"/>
              </a:lnSpc>
              <a:buNone/>
            </a:pPr>
            <a:endParaRPr lang="zh-TW" altLang="en-US" sz="3199" dirty="0">
              <a:latin typeface="標楷體" panose="03000509000000000000" pitchFamily="65" charset="-120"/>
              <a:ea typeface="標楷體" panose="03000509000000000000" pitchFamily="65" charset="-120"/>
            </a:endParaRPr>
          </a:p>
          <a:p>
            <a:pPr algn="just">
              <a:lnSpc>
                <a:spcPts val="4199"/>
              </a:lnSpc>
            </a:pPr>
            <a:endParaRPr lang="zh-TW" altLang="en-US" sz="3199" dirty="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DA60BA0E-20D0-4E7C-B286-26C960A6788F}" type="slidenum">
              <a:rPr lang="en-US" altLang="zh-TW" noProof="0" smtClean="0"/>
              <a:pPr/>
              <a:t>50</a:t>
            </a:fld>
            <a:endParaRPr lang="zh-TW" altLang="en-US" noProof="0" dirty="0"/>
          </a:p>
        </p:txBody>
      </p:sp>
    </p:spTree>
    <p:extLst>
      <p:ext uri="{BB962C8B-B14F-4D97-AF65-F5344CB8AC3E}">
        <p14:creationId xmlns:p14="http://schemas.microsoft.com/office/powerpoint/2010/main" val="283539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641903" y="148339"/>
            <a:ext cx="4556064" cy="794871"/>
          </a:xfrm>
        </p:spPr>
        <p:txBody>
          <a:bodyPr>
            <a:noAutofit/>
          </a:bodyPr>
          <a:lstStyle/>
          <a:p>
            <a:pPr>
              <a:lnSpc>
                <a:spcPct val="105000"/>
              </a:lnSpc>
            </a:pPr>
            <a:r>
              <a:rPr lang="zh-TW" altLang="en-US" sz="3999" b="1" dirty="0"/>
              <a:t>英語資優班的課程</a:t>
            </a:r>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788" y="943210"/>
            <a:ext cx="11377263" cy="5821414"/>
          </a:xfrm>
        </p:spPr>
      </p:pic>
      <p:sp>
        <p:nvSpPr>
          <p:cNvPr id="3" name="投影片編號版面配置區 2"/>
          <p:cNvSpPr>
            <a:spLocks noGrp="1"/>
          </p:cNvSpPr>
          <p:nvPr>
            <p:ph type="sldNum" sz="quarter" idx="12"/>
          </p:nvPr>
        </p:nvSpPr>
        <p:spPr/>
        <p:txBody>
          <a:bodyPr/>
          <a:lstStyle/>
          <a:p>
            <a:fld id="{DA60BA0E-20D0-4E7C-B286-26C960A6788F}" type="slidenum">
              <a:rPr lang="en-US" altLang="zh-TW" noProof="0" smtClean="0"/>
              <a:pPr/>
              <a:t>51</a:t>
            </a:fld>
            <a:endParaRPr lang="zh-TW" altLang="en-US" noProof="0" dirty="0"/>
          </a:p>
        </p:txBody>
      </p:sp>
    </p:spTree>
    <p:extLst>
      <p:ext uri="{BB962C8B-B14F-4D97-AF65-F5344CB8AC3E}">
        <p14:creationId xmlns:p14="http://schemas.microsoft.com/office/powerpoint/2010/main" val="428925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73260" y="610096"/>
            <a:ext cx="4626458" cy="716471"/>
          </a:xfrm>
        </p:spPr>
        <p:txBody>
          <a:bodyPr>
            <a:noAutofit/>
          </a:bodyPr>
          <a:lstStyle/>
          <a:p>
            <a:pPr>
              <a:lnSpc>
                <a:spcPct val="105000"/>
              </a:lnSpc>
            </a:pPr>
            <a:r>
              <a:rPr lang="zh-TW" altLang="en-US" sz="3999" b="1" dirty="0"/>
              <a:t>數理資優班的課程</a:t>
            </a:r>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1804" y="1511312"/>
            <a:ext cx="11161239" cy="5080394"/>
          </a:xfrm>
        </p:spPr>
      </p:pic>
      <p:sp>
        <p:nvSpPr>
          <p:cNvPr id="3" name="投影片編號版面配置區 2"/>
          <p:cNvSpPr>
            <a:spLocks noGrp="1"/>
          </p:cNvSpPr>
          <p:nvPr>
            <p:ph type="sldNum" sz="quarter" idx="12"/>
          </p:nvPr>
        </p:nvSpPr>
        <p:spPr/>
        <p:txBody>
          <a:bodyPr/>
          <a:lstStyle/>
          <a:p>
            <a:fld id="{DA60BA0E-20D0-4E7C-B286-26C960A6788F}" type="slidenum">
              <a:rPr lang="en-US" altLang="zh-TW" noProof="0" smtClean="0"/>
              <a:pPr/>
              <a:t>52</a:t>
            </a:fld>
            <a:endParaRPr lang="zh-TW" altLang="en-US" noProof="0" dirty="0"/>
          </a:p>
        </p:txBody>
      </p:sp>
    </p:spTree>
    <p:extLst>
      <p:ext uri="{BB962C8B-B14F-4D97-AF65-F5344CB8AC3E}">
        <p14:creationId xmlns:p14="http://schemas.microsoft.com/office/powerpoint/2010/main" val="18411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0126" y="1277567"/>
            <a:ext cx="3919337" cy="3514796"/>
          </a:xfrm>
        </p:spPr>
        <p:txBody>
          <a:bodyPr>
            <a:noAutofit/>
          </a:bodyPr>
          <a:lstStyle/>
          <a:p>
            <a:pPr algn="ctr"/>
            <a:r>
              <a:rPr lang="zh-TW" altLang="en-US" sz="5998" dirty="0">
                <a:effectLst>
                  <a:outerShdw blurRad="38100" dist="38100" dir="2700000" algn="tl">
                    <a:srgbClr val="000000">
                      <a:alpha val="43137"/>
                    </a:srgbClr>
                  </a:outerShdw>
                </a:effectLst>
                <a:latin typeface="+mj-ea"/>
                <a:ea typeface="+mj-ea"/>
              </a:rPr>
              <a:t>創造能力</a:t>
            </a:r>
            <a:r>
              <a:rPr lang="en-US" altLang="zh-TW" sz="5998" dirty="0">
                <a:effectLst>
                  <a:outerShdw blurRad="38100" dist="38100" dir="2700000" algn="tl">
                    <a:srgbClr val="000000">
                      <a:alpha val="43137"/>
                    </a:srgbClr>
                  </a:outerShdw>
                </a:effectLst>
                <a:latin typeface="+mj-ea"/>
                <a:ea typeface="+mj-ea"/>
              </a:rPr>
              <a:t/>
            </a:r>
            <a:br>
              <a:rPr lang="en-US" altLang="zh-TW" sz="5998" dirty="0">
                <a:effectLst>
                  <a:outerShdw blurRad="38100" dist="38100" dir="2700000" algn="tl">
                    <a:srgbClr val="000000">
                      <a:alpha val="43137"/>
                    </a:srgbClr>
                  </a:outerShdw>
                </a:effectLst>
                <a:latin typeface="+mj-ea"/>
                <a:ea typeface="+mj-ea"/>
              </a:rPr>
            </a:br>
            <a:r>
              <a:rPr lang="zh-TW" altLang="en-US" sz="5998" dirty="0">
                <a:effectLst>
                  <a:outerShdw blurRad="38100" dist="38100" dir="2700000" algn="tl">
                    <a:srgbClr val="000000">
                      <a:alpha val="43137"/>
                    </a:srgbClr>
                  </a:outerShdw>
                </a:effectLst>
                <a:latin typeface="+mj-ea"/>
                <a:ea typeface="+mj-ea"/>
              </a:rPr>
              <a:t>資優班</a:t>
            </a:r>
            <a:r>
              <a:rPr lang="en-US" altLang="zh-TW" sz="5998" dirty="0">
                <a:effectLst>
                  <a:outerShdw blurRad="38100" dist="38100" dir="2700000" algn="tl">
                    <a:srgbClr val="000000">
                      <a:alpha val="43137"/>
                    </a:srgbClr>
                  </a:outerShdw>
                </a:effectLst>
                <a:latin typeface="+mj-ea"/>
                <a:ea typeface="+mj-ea"/>
              </a:rPr>
              <a:t/>
            </a:r>
            <a:br>
              <a:rPr lang="en-US" altLang="zh-TW" sz="5998" dirty="0">
                <a:effectLst>
                  <a:outerShdw blurRad="38100" dist="38100" dir="2700000" algn="tl">
                    <a:srgbClr val="000000">
                      <a:alpha val="43137"/>
                    </a:srgbClr>
                  </a:outerShdw>
                </a:effectLst>
                <a:latin typeface="+mj-ea"/>
                <a:ea typeface="+mj-ea"/>
              </a:rPr>
            </a:br>
            <a:r>
              <a:rPr lang="zh-TW" altLang="en-US" sz="5998" dirty="0">
                <a:effectLst>
                  <a:outerShdw blurRad="38100" dist="38100" dir="2700000" algn="tl">
                    <a:srgbClr val="000000">
                      <a:alpha val="43137"/>
                    </a:srgbClr>
                  </a:outerShdw>
                </a:effectLst>
                <a:latin typeface="+mj-ea"/>
                <a:ea typeface="+mj-ea"/>
              </a:rPr>
              <a:t>課程圖像</a:t>
            </a:r>
          </a:p>
        </p:txBody>
      </p:sp>
      <p:pic>
        <p:nvPicPr>
          <p:cNvPr id="6" name="圖片 5"/>
          <p:cNvPicPr>
            <a:picLocks noChangeAspect="1"/>
          </p:cNvPicPr>
          <p:nvPr/>
        </p:nvPicPr>
        <p:blipFill rotWithShape="1">
          <a:blip r:embed="rId3" cstate="print">
            <a:extLst>
              <a:ext uri="{28A0092B-C50C-407E-A947-70E740481C1C}">
                <a14:useLocalDpi xmlns:a14="http://schemas.microsoft.com/office/drawing/2010/main" val="0"/>
              </a:ext>
            </a:extLst>
          </a:blip>
          <a:srcRect l="509" t="14839" r="-509" b="18740"/>
          <a:stretch/>
        </p:blipFill>
        <p:spPr>
          <a:xfrm>
            <a:off x="4317623" y="893"/>
            <a:ext cx="7387852" cy="6938380"/>
          </a:xfrm>
          <a:prstGeom prst="rect">
            <a:avLst/>
          </a:prstGeom>
        </p:spPr>
      </p:pic>
    </p:spTree>
    <p:extLst>
      <p:ext uri="{BB962C8B-B14F-4D97-AF65-F5344CB8AC3E}">
        <p14:creationId xmlns:p14="http://schemas.microsoft.com/office/powerpoint/2010/main" val="182184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2"/>
          <p:cNvSpPr txBox="1">
            <a:spLocks/>
          </p:cNvSpPr>
          <p:nvPr/>
        </p:nvSpPr>
        <p:spPr>
          <a:xfrm>
            <a:off x="188313" y="3284984"/>
            <a:ext cx="8479642" cy="2092143"/>
          </a:xfrm>
          <a:prstGeom prst="rect">
            <a:avLst/>
          </a:prstGeom>
        </p:spPr>
        <p:txBody>
          <a:bodyPr vert="horz" lIns="91416" tIns="45708" rIns="91416" bIns="45708" rtlCol="0" anchor="b">
            <a:no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pPr>
              <a:lnSpc>
                <a:spcPct val="100000"/>
              </a:lnSpc>
              <a:spcBef>
                <a:spcPts val="600"/>
              </a:spcBef>
            </a:pPr>
            <a:endParaRPr lang="zh-TW" altLang="en-US" sz="5898" b="1" dirty="0">
              <a:solidFill>
                <a:srgbClr val="FF0000"/>
              </a:solidFill>
            </a:endParaRPr>
          </a:p>
        </p:txBody>
      </p:sp>
      <p:sp>
        <p:nvSpPr>
          <p:cNvPr id="5" name="標題 1"/>
          <p:cNvSpPr>
            <a:spLocks noGrp="1"/>
          </p:cNvSpPr>
          <p:nvPr>
            <p:ph type="title" idx="4294967295"/>
          </p:nvPr>
        </p:nvSpPr>
        <p:spPr>
          <a:xfrm>
            <a:off x="1773932" y="580839"/>
            <a:ext cx="7773988" cy="1143000"/>
          </a:xfrm>
        </p:spPr>
        <p:txBody>
          <a:bodyPr>
            <a:normAutofit/>
          </a:bodyPr>
          <a:lstStyle/>
          <a:p>
            <a:r>
              <a:rPr lang="zh-TW" altLang="en-US" sz="6598" dirty="0">
                <a:latin typeface="標楷體" panose="03000509000000000000" pitchFamily="65" charset="-120"/>
                <a:ea typeface="標楷體" panose="03000509000000000000" pitchFamily="65" charset="-120"/>
              </a:rPr>
              <a:t>感謝聆聽，敬請指教</a:t>
            </a:r>
          </a:p>
        </p:txBody>
      </p:sp>
      <p:sp>
        <p:nvSpPr>
          <p:cNvPr id="8" name="標題 1"/>
          <p:cNvSpPr txBox="1">
            <a:spLocks/>
          </p:cNvSpPr>
          <p:nvPr/>
        </p:nvSpPr>
        <p:spPr>
          <a:xfrm>
            <a:off x="1629916" y="1888845"/>
            <a:ext cx="8227457" cy="1142702"/>
          </a:xfrm>
          <a:prstGeom prst="rect">
            <a:avLst/>
          </a:prstGeom>
        </p:spPr>
        <p:txBody>
          <a:bodyPr vert="horz" lIns="91416" tIns="45708" rIns="91416" bIns="45708" rtlCol="0" anchor="ctr">
            <a:normAutofit/>
            <a:scene3d>
              <a:camera prst="orthographicFront"/>
              <a:lightRig rig="threePt" dir="t"/>
            </a:scene3d>
            <a:sp3d extrusionH="44450"/>
          </a:bodyPr>
          <a:lstStyle/>
          <a:p>
            <a:pPr algn="ctr">
              <a:spcBef>
                <a:spcPct val="0"/>
              </a:spcBef>
              <a:defRPr/>
            </a:pPr>
            <a:r>
              <a:rPr lang="zh-TW" altLang="en-US" sz="6598" b="1" dirty="0">
                <a:solidFill>
                  <a:srgbClr val="3E1716"/>
                </a:solidFill>
                <a:latin typeface="標楷體" panose="03000509000000000000" pitchFamily="65" charset="-120"/>
                <a:ea typeface="標楷體" panose="03000509000000000000" pitchFamily="65" charset="-120"/>
                <a:cs typeface="Times New Roman" pitchFamily="18" charset="0"/>
              </a:rPr>
              <a:t>並再次謝謝您的光臨</a:t>
            </a:r>
            <a:r>
              <a:rPr lang="en-US" altLang="zh-TW" sz="6598" b="1" dirty="0">
                <a:solidFill>
                  <a:srgbClr val="3E1716"/>
                </a:solidFill>
                <a:latin typeface="標楷體" panose="03000509000000000000" pitchFamily="65" charset="-120"/>
                <a:ea typeface="標楷體" panose="03000509000000000000" pitchFamily="65" charset="-120"/>
                <a:cs typeface="Times New Roman" pitchFamily="18" charset="0"/>
              </a:rPr>
              <a:t>!</a:t>
            </a:r>
            <a:endParaRPr lang="zh-TW" altLang="en-US" sz="6598" b="1" dirty="0">
              <a:solidFill>
                <a:srgbClr val="3E1716"/>
              </a:solidFill>
              <a:latin typeface="標楷體" panose="03000509000000000000" pitchFamily="65" charset="-120"/>
              <a:ea typeface="標楷體" panose="03000509000000000000" pitchFamily="65" charset="-120"/>
              <a:cs typeface="Times New Roman" pitchFamily="18" charset="0"/>
            </a:endParaRPr>
          </a:p>
        </p:txBody>
      </p:sp>
      <p:sp>
        <p:nvSpPr>
          <p:cNvPr id="2" name="文字方塊 1"/>
          <p:cNvSpPr txBox="1"/>
          <p:nvPr/>
        </p:nvSpPr>
        <p:spPr>
          <a:xfrm>
            <a:off x="2205980" y="3438135"/>
            <a:ext cx="7902134" cy="1938992"/>
          </a:xfrm>
          <a:prstGeom prst="rect">
            <a:avLst/>
          </a:prstGeom>
          <a:noFill/>
        </p:spPr>
        <p:txBody>
          <a:bodyPr wrap="square" rtlCol="0">
            <a:spAutoFit/>
          </a:bodyPr>
          <a:lstStyle/>
          <a:p>
            <a:r>
              <a:rPr lang="zh-TW" altLang="en-US" sz="6000" b="1" dirty="0" smtClean="0">
                <a:solidFill>
                  <a:srgbClr val="7030A0"/>
                </a:solidFill>
              </a:rPr>
              <a:t>      敬祝平安喜樂</a:t>
            </a:r>
            <a:endParaRPr lang="en-US" altLang="zh-TW" sz="6000" b="1" dirty="0" smtClean="0">
              <a:solidFill>
                <a:srgbClr val="7030A0"/>
              </a:solidFill>
            </a:endParaRPr>
          </a:p>
          <a:p>
            <a:r>
              <a:rPr lang="zh-TW" altLang="en-US" sz="6000" b="1" dirty="0">
                <a:solidFill>
                  <a:srgbClr val="7030A0"/>
                </a:solidFill>
              </a:rPr>
              <a:t>貴</a:t>
            </a:r>
            <a:r>
              <a:rPr lang="zh-TW" altLang="en-US" sz="6000" b="1" dirty="0" smtClean="0">
                <a:solidFill>
                  <a:srgbClr val="7030A0"/>
                </a:solidFill>
              </a:rPr>
              <a:t>子弟順利</a:t>
            </a:r>
            <a:r>
              <a:rPr lang="zh-TW" altLang="en-US" sz="6000" b="1" dirty="0">
                <a:solidFill>
                  <a:srgbClr val="7030A0"/>
                </a:solidFill>
              </a:rPr>
              <a:t>通</a:t>
            </a:r>
            <a:r>
              <a:rPr lang="zh-TW" altLang="en-US" sz="6000" b="1" dirty="0" smtClean="0">
                <a:solidFill>
                  <a:srgbClr val="7030A0"/>
                </a:solidFill>
              </a:rPr>
              <a:t>過</a:t>
            </a:r>
            <a:r>
              <a:rPr lang="zh-TW" altLang="en-US" sz="6000" b="1" dirty="0">
                <a:solidFill>
                  <a:srgbClr val="7030A0"/>
                </a:solidFill>
              </a:rPr>
              <a:t>鑑定</a:t>
            </a:r>
            <a:endParaRPr lang="en-US" sz="6000" b="1" dirty="0">
              <a:solidFill>
                <a:srgbClr val="7030A0"/>
              </a:solidFill>
            </a:endParaRPr>
          </a:p>
        </p:txBody>
      </p:sp>
    </p:spTree>
    <p:extLst>
      <p:ext uri="{BB962C8B-B14F-4D97-AF65-F5344CB8AC3E}">
        <p14:creationId xmlns:p14="http://schemas.microsoft.com/office/powerpoint/2010/main" val="339881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57908" y="2708920"/>
            <a:ext cx="5976665" cy="1150074"/>
          </a:xfrm>
        </p:spPr>
        <p:txBody>
          <a:bodyPr>
            <a:normAutofit/>
          </a:bodyPr>
          <a:lstStyle/>
          <a:p>
            <a:pPr algn="ctr"/>
            <a:r>
              <a:rPr lang="zh-TW" altLang="en-US" sz="6598" b="1" dirty="0">
                <a:solidFill>
                  <a:srgbClr val="0070C0"/>
                </a:solidFill>
                <a:effectLst>
                  <a:outerShdw blurRad="38100" dist="38100" dir="2700000" algn="tl">
                    <a:srgbClr val="000000">
                      <a:alpha val="43137"/>
                    </a:srgbClr>
                  </a:outerShdw>
                </a:effectLst>
                <a:latin typeface="Arial"/>
                <a:ea typeface="+mj-ea"/>
              </a:rPr>
              <a:t>綜合座談</a:t>
            </a:r>
            <a:endParaRPr lang="zh-TW"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7983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šḷîḋè"/>
          <p:cNvSpPr/>
          <p:nvPr/>
        </p:nvSpPr>
        <p:spPr bwMode="auto">
          <a:xfrm>
            <a:off x="0" y="643664"/>
            <a:ext cx="4110554" cy="5821435"/>
          </a:xfrm>
          <a:custGeom>
            <a:avLst/>
            <a:gdLst>
              <a:gd name="connsiteX0" fmla="*/ 1340314 w 4111625"/>
              <a:gd name="connsiteY0" fmla="*/ 249119 h 5822951"/>
              <a:gd name="connsiteX1" fmla="*/ 1360734 w 4111625"/>
              <a:gd name="connsiteY1" fmla="*/ 250397 h 5822951"/>
              <a:gd name="connsiteX2" fmla="*/ 1350927 w 4111625"/>
              <a:gd name="connsiteY2" fmla="*/ 249783 h 5822951"/>
              <a:gd name="connsiteX3" fmla="*/ 1302697 w 4111625"/>
              <a:gd name="connsiteY3" fmla="*/ 246765 h 5822951"/>
              <a:gd name="connsiteX4" fmla="*/ 1327635 w 4111625"/>
              <a:gd name="connsiteY4" fmla="*/ 248326 h 5822951"/>
              <a:gd name="connsiteX5" fmla="*/ 1340314 w 4111625"/>
              <a:gd name="connsiteY5" fmla="*/ 249119 h 5822951"/>
              <a:gd name="connsiteX6" fmla="*/ 1315376 w 4111625"/>
              <a:gd name="connsiteY6" fmla="*/ 247559 h 5822951"/>
              <a:gd name="connsiteX7" fmla="*/ 1282278 w 4111625"/>
              <a:gd name="connsiteY7" fmla="*/ 245487 h 5822951"/>
              <a:gd name="connsiteX8" fmla="*/ 1292085 w 4111625"/>
              <a:gd name="connsiteY8" fmla="*/ 246101 h 5822951"/>
              <a:gd name="connsiteX9" fmla="*/ 1302697 w 4111625"/>
              <a:gd name="connsiteY9" fmla="*/ 246765 h 5822951"/>
              <a:gd name="connsiteX10" fmla="*/ 3616367 w 4111625"/>
              <a:gd name="connsiteY10" fmla="*/ 0 h 5822951"/>
              <a:gd name="connsiteX11" fmla="*/ 3616367 w 4111625"/>
              <a:gd name="connsiteY11" fmla="*/ 19639 h 5822951"/>
              <a:gd name="connsiteX12" fmla="*/ 3645788 w 4111625"/>
              <a:gd name="connsiteY12" fmla="*/ 4939198 h 5822951"/>
              <a:gd name="connsiteX13" fmla="*/ 3645788 w 4111625"/>
              <a:gd name="connsiteY13" fmla="*/ 4968657 h 5822951"/>
              <a:gd name="connsiteX14" fmla="*/ 3621270 w 4111625"/>
              <a:gd name="connsiteY14" fmla="*/ 4978476 h 5822951"/>
              <a:gd name="connsiteX15" fmla="*/ 3400611 w 4111625"/>
              <a:gd name="connsiteY15" fmla="*/ 5066851 h 5822951"/>
              <a:gd name="connsiteX16" fmla="*/ 3179951 w 4111625"/>
              <a:gd name="connsiteY16" fmla="*/ 5140497 h 5822951"/>
              <a:gd name="connsiteX17" fmla="*/ 3067169 w 4111625"/>
              <a:gd name="connsiteY17" fmla="*/ 5169956 h 5822951"/>
              <a:gd name="connsiteX18" fmla="*/ 2954388 w 4111625"/>
              <a:gd name="connsiteY18" fmla="*/ 5199414 h 5822951"/>
              <a:gd name="connsiteX19" fmla="*/ 2841606 w 4111625"/>
              <a:gd name="connsiteY19" fmla="*/ 5223963 h 5822951"/>
              <a:gd name="connsiteX20" fmla="*/ 2782764 w 4111625"/>
              <a:gd name="connsiteY20" fmla="*/ 5233783 h 5822951"/>
              <a:gd name="connsiteX21" fmla="*/ 2723921 w 4111625"/>
              <a:gd name="connsiteY21" fmla="*/ 5238692 h 5822951"/>
              <a:gd name="connsiteX22" fmla="*/ 2488551 w 4111625"/>
              <a:gd name="connsiteY22" fmla="*/ 5258331 h 5822951"/>
              <a:gd name="connsiteX23" fmla="*/ 2473840 w 4111625"/>
              <a:gd name="connsiteY23" fmla="*/ 5258331 h 5822951"/>
              <a:gd name="connsiteX24" fmla="*/ 2459129 w 4111625"/>
              <a:gd name="connsiteY24" fmla="*/ 5258331 h 5822951"/>
              <a:gd name="connsiteX25" fmla="*/ 2429708 w 4111625"/>
              <a:gd name="connsiteY25" fmla="*/ 5258331 h 5822951"/>
              <a:gd name="connsiteX26" fmla="*/ 2370865 w 4111625"/>
              <a:gd name="connsiteY26" fmla="*/ 5253421 h 5822951"/>
              <a:gd name="connsiteX27" fmla="*/ 2258084 w 4111625"/>
              <a:gd name="connsiteY27" fmla="*/ 5248512 h 5822951"/>
              <a:gd name="connsiteX28" fmla="*/ 2022714 w 4111625"/>
              <a:gd name="connsiteY28" fmla="*/ 5228873 h 5822951"/>
              <a:gd name="connsiteX29" fmla="*/ 1797150 w 4111625"/>
              <a:gd name="connsiteY29" fmla="*/ 5209234 h 5822951"/>
              <a:gd name="connsiteX30" fmla="*/ 1679465 w 4111625"/>
              <a:gd name="connsiteY30" fmla="*/ 5194505 h 5822951"/>
              <a:gd name="connsiteX31" fmla="*/ 1566684 w 4111625"/>
              <a:gd name="connsiteY31" fmla="*/ 5189595 h 5822951"/>
              <a:gd name="connsiteX32" fmla="*/ 1453902 w 4111625"/>
              <a:gd name="connsiteY32" fmla="*/ 5179775 h 5822951"/>
              <a:gd name="connsiteX33" fmla="*/ 1399963 w 4111625"/>
              <a:gd name="connsiteY33" fmla="*/ 5179775 h 5822951"/>
              <a:gd name="connsiteX34" fmla="*/ 1341120 w 4111625"/>
              <a:gd name="connsiteY34" fmla="*/ 5179775 h 5822951"/>
              <a:gd name="connsiteX35" fmla="*/ 1115557 w 4111625"/>
              <a:gd name="connsiteY35" fmla="*/ 5189595 h 5822951"/>
              <a:gd name="connsiteX36" fmla="*/ 1061618 w 4111625"/>
              <a:gd name="connsiteY36" fmla="*/ 5194505 h 5822951"/>
              <a:gd name="connsiteX37" fmla="*/ 1007679 w 4111625"/>
              <a:gd name="connsiteY37" fmla="*/ 5204324 h 5822951"/>
              <a:gd name="connsiteX38" fmla="*/ 953740 w 4111625"/>
              <a:gd name="connsiteY38" fmla="*/ 5214144 h 5822951"/>
              <a:gd name="connsiteX39" fmla="*/ 939029 w 4111625"/>
              <a:gd name="connsiteY39" fmla="*/ 5219053 h 5822951"/>
              <a:gd name="connsiteX40" fmla="*/ 934126 w 4111625"/>
              <a:gd name="connsiteY40" fmla="*/ 5219053 h 5822951"/>
              <a:gd name="connsiteX41" fmla="*/ 929222 w 4111625"/>
              <a:gd name="connsiteY41" fmla="*/ 5219053 h 5822951"/>
              <a:gd name="connsiteX42" fmla="*/ 899800 w 4111625"/>
              <a:gd name="connsiteY42" fmla="*/ 5228873 h 5822951"/>
              <a:gd name="connsiteX43" fmla="*/ 845862 w 4111625"/>
              <a:gd name="connsiteY43" fmla="*/ 5243602 h 5822951"/>
              <a:gd name="connsiteX44" fmla="*/ 791922 w 4111625"/>
              <a:gd name="connsiteY44" fmla="*/ 5258331 h 5822951"/>
              <a:gd name="connsiteX45" fmla="*/ 684044 w 4111625"/>
              <a:gd name="connsiteY45" fmla="*/ 5292699 h 5822951"/>
              <a:gd name="connsiteX46" fmla="*/ 512421 w 4111625"/>
              <a:gd name="connsiteY46" fmla="*/ 5361436 h 5822951"/>
              <a:gd name="connsiteX47" fmla="*/ 639912 w 4111625"/>
              <a:gd name="connsiteY47" fmla="*/ 5336887 h 5822951"/>
              <a:gd name="connsiteX48" fmla="*/ 708563 w 4111625"/>
              <a:gd name="connsiteY48" fmla="*/ 5327068 h 5822951"/>
              <a:gd name="connsiteX49" fmla="*/ 777212 w 4111625"/>
              <a:gd name="connsiteY49" fmla="*/ 5322158 h 5822951"/>
              <a:gd name="connsiteX50" fmla="*/ 806633 w 4111625"/>
              <a:gd name="connsiteY50" fmla="*/ 5322158 h 5822951"/>
              <a:gd name="connsiteX51" fmla="*/ 840958 w 4111625"/>
              <a:gd name="connsiteY51" fmla="*/ 5317248 h 5822951"/>
              <a:gd name="connsiteX52" fmla="*/ 909608 w 4111625"/>
              <a:gd name="connsiteY52" fmla="*/ 5317248 h 5822951"/>
              <a:gd name="connsiteX53" fmla="*/ 978258 w 4111625"/>
              <a:gd name="connsiteY53" fmla="*/ 5317248 h 5822951"/>
              <a:gd name="connsiteX54" fmla="*/ 1046907 w 4111625"/>
              <a:gd name="connsiteY54" fmla="*/ 5317248 h 5822951"/>
              <a:gd name="connsiteX55" fmla="*/ 1081232 w 4111625"/>
              <a:gd name="connsiteY55" fmla="*/ 5317248 h 5822951"/>
              <a:gd name="connsiteX56" fmla="*/ 1110653 w 4111625"/>
              <a:gd name="connsiteY56" fmla="*/ 5322158 h 5822951"/>
              <a:gd name="connsiteX57" fmla="*/ 1174400 w 4111625"/>
              <a:gd name="connsiteY57" fmla="*/ 5327068 h 5822951"/>
              <a:gd name="connsiteX58" fmla="*/ 1194014 w 4111625"/>
              <a:gd name="connsiteY58" fmla="*/ 5327068 h 5822951"/>
              <a:gd name="connsiteX59" fmla="*/ 1208724 w 4111625"/>
              <a:gd name="connsiteY59" fmla="*/ 5331977 h 5822951"/>
              <a:gd name="connsiteX60" fmla="*/ 1243049 w 4111625"/>
              <a:gd name="connsiteY60" fmla="*/ 5336887 h 5822951"/>
              <a:gd name="connsiteX61" fmla="*/ 1306795 w 4111625"/>
              <a:gd name="connsiteY61" fmla="*/ 5341797 h 5822951"/>
              <a:gd name="connsiteX62" fmla="*/ 1561780 w 4111625"/>
              <a:gd name="connsiteY62" fmla="*/ 5385984 h 5822951"/>
              <a:gd name="connsiteX63" fmla="*/ 1684369 w 4111625"/>
              <a:gd name="connsiteY63" fmla="*/ 5415443 h 5822951"/>
              <a:gd name="connsiteX64" fmla="*/ 1806957 w 4111625"/>
              <a:gd name="connsiteY64" fmla="*/ 5439992 h 5822951"/>
              <a:gd name="connsiteX65" fmla="*/ 2052135 w 4111625"/>
              <a:gd name="connsiteY65" fmla="*/ 5489089 h 5822951"/>
              <a:gd name="connsiteX66" fmla="*/ 2292409 w 4111625"/>
              <a:gd name="connsiteY66" fmla="*/ 5533277 h 5822951"/>
              <a:gd name="connsiteX67" fmla="*/ 2537586 w 4111625"/>
              <a:gd name="connsiteY67" fmla="*/ 5572555 h 5822951"/>
              <a:gd name="connsiteX68" fmla="*/ 2660175 w 4111625"/>
              <a:gd name="connsiteY68" fmla="*/ 5582374 h 5822951"/>
              <a:gd name="connsiteX69" fmla="*/ 2719017 w 4111625"/>
              <a:gd name="connsiteY69" fmla="*/ 5592193 h 5822951"/>
              <a:gd name="connsiteX70" fmla="*/ 2782764 w 4111625"/>
              <a:gd name="connsiteY70" fmla="*/ 5597103 h 5822951"/>
              <a:gd name="connsiteX71" fmla="*/ 2905352 w 4111625"/>
              <a:gd name="connsiteY71" fmla="*/ 5602013 h 5822951"/>
              <a:gd name="connsiteX72" fmla="*/ 3023037 w 4111625"/>
              <a:gd name="connsiteY72" fmla="*/ 5606923 h 5822951"/>
              <a:gd name="connsiteX73" fmla="*/ 3268215 w 4111625"/>
              <a:gd name="connsiteY73" fmla="*/ 5606923 h 5822951"/>
              <a:gd name="connsiteX74" fmla="*/ 3390804 w 4111625"/>
              <a:gd name="connsiteY74" fmla="*/ 5597103 h 5822951"/>
              <a:gd name="connsiteX75" fmla="*/ 3513392 w 4111625"/>
              <a:gd name="connsiteY75" fmla="*/ 5592193 h 5822951"/>
              <a:gd name="connsiteX76" fmla="*/ 3758570 w 4111625"/>
              <a:gd name="connsiteY76" fmla="*/ 5562735 h 5822951"/>
              <a:gd name="connsiteX77" fmla="*/ 3935098 w 4111625"/>
              <a:gd name="connsiteY77" fmla="*/ 5533277 h 5822951"/>
              <a:gd name="connsiteX78" fmla="*/ 4018458 w 4111625"/>
              <a:gd name="connsiteY78" fmla="*/ 780649 h 5822951"/>
              <a:gd name="connsiteX79" fmla="*/ 4106722 w 4111625"/>
              <a:gd name="connsiteY79" fmla="*/ 5606923 h 5822951"/>
              <a:gd name="connsiteX80" fmla="*/ 4111625 w 4111625"/>
              <a:gd name="connsiteY80" fmla="*/ 5680569 h 5822951"/>
              <a:gd name="connsiteX81" fmla="*/ 4038072 w 4111625"/>
              <a:gd name="connsiteY81" fmla="*/ 5695298 h 5822951"/>
              <a:gd name="connsiteX82" fmla="*/ 3787991 w 4111625"/>
              <a:gd name="connsiteY82" fmla="*/ 5744395 h 5822951"/>
              <a:gd name="connsiteX83" fmla="*/ 3537910 w 4111625"/>
              <a:gd name="connsiteY83" fmla="*/ 5783673 h 5822951"/>
              <a:gd name="connsiteX84" fmla="*/ 3410418 w 4111625"/>
              <a:gd name="connsiteY84" fmla="*/ 5798403 h 5822951"/>
              <a:gd name="connsiteX85" fmla="*/ 3282926 w 4111625"/>
              <a:gd name="connsiteY85" fmla="*/ 5808222 h 5822951"/>
              <a:gd name="connsiteX86" fmla="*/ 3023037 w 4111625"/>
              <a:gd name="connsiteY86" fmla="*/ 5818042 h 5822951"/>
              <a:gd name="connsiteX87" fmla="*/ 2895545 w 4111625"/>
              <a:gd name="connsiteY87" fmla="*/ 5818042 h 5822951"/>
              <a:gd name="connsiteX88" fmla="*/ 2768053 w 4111625"/>
              <a:gd name="connsiteY88" fmla="*/ 5818042 h 5822951"/>
              <a:gd name="connsiteX89" fmla="*/ 2704307 w 4111625"/>
              <a:gd name="connsiteY89" fmla="*/ 5813132 h 5822951"/>
              <a:gd name="connsiteX90" fmla="*/ 2640561 w 4111625"/>
              <a:gd name="connsiteY90" fmla="*/ 5808222 h 5822951"/>
              <a:gd name="connsiteX91" fmla="*/ 2513068 w 4111625"/>
              <a:gd name="connsiteY91" fmla="*/ 5798403 h 5822951"/>
              <a:gd name="connsiteX92" fmla="*/ 2258084 w 4111625"/>
              <a:gd name="connsiteY92" fmla="*/ 5773854 h 5822951"/>
              <a:gd name="connsiteX93" fmla="*/ 2008002 w 4111625"/>
              <a:gd name="connsiteY93" fmla="*/ 5734576 h 5822951"/>
              <a:gd name="connsiteX94" fmla="*/ 1757922 w 4111625"/>
              <a:gd name="connsiteY94" fmla="*/ 5690388 h 5822951"/>
              <a:gd name="connsiteX95" fmla="*/ 1635333 w 4111625"/>
              <a:gd name="connsiteY95" fmla="*/ 5670749 h 5822951"/>
              <a:gd name="connsiteX96" fmla="*/ 1512744 w 4111625"/>
              <a:gd name="connsiteY96" fmla="*/ 5651110 h 5822951"/>
              <a:gd name="connsiteX97" fmla="*/ 1272471 w 4111625"/>
              <a:gd name="connsiteY97" fmla="*/ 5616742 h 5822951"/>
              <a:gd name="connsiteX98" fmla="*/ 1213628 w 4111625"/>
              <a:gd name="connsiteY98" fmla="*/ 5611832 h 5822951"/>
              <a:gd name="connsiteX99" fmla="*/ 1184207 w 4111625"/>
              <a:gd name="connsiteY99" fmla="*/ 5606923 h 5822951"/>
              <a:gd name="connsiteX100" fmla="*/ 1169496 w 4111625"/>
              <a:gd name="connsiteY100" fmla="*/ 5606923 h 5822951"/>
              <a:gd name="connsiteX101" fmla="*/ 1164593 w 4111625"/>
              <a:gd name="connsiteY101" fmla="*/ 5606923 h 5822951"/>
              <a:gd name="connsiteX102" fmla="*/ 1154785 w 4111625"/>
              <a:gd name="connsiteY102" fmla="*/ 5606923 h 5822951"/>
              <a:gd name="connsiteX103" fmla="*/ 1095943 w 4111625"/>
              <a:gd name="connsiteY103" fmla="*/ 5602013 h 5822951"/>
              <a:gd name="connsiteX104" fmla="*/ 1061618 w 4111625"/>
              <a:gd name="connsiteY104" fmla="*/ 5602013 h 5822951"/>
              <a:gd name="connsiteX105" fmla="*/ 1032197 w 4111625"/>
              <a:gd name="connsiteY105" fmla="*/ 5602013 h 5822951"/>
              <a:gd name="connsiteX106" fmla="*/ 978258 w 4111625"/>
              <a:gd name="connsiteY106" fmla="*/ 5602013 h 5822951"/>
              <a:gd name="connsiteX107" fmla="*/ 919415 w 4111625"/>
              <a:gd name="connsiteY107" fmla="*/ 5606923 h 5822951"/>
              <a:gd name="connsiteX108" fmla="*/ 860573 w 4111625"/>
              <a:gd name="connsiteY108" fmla="*/ 5611832 h 5822951"/>
              <a:gd name="connsiteX109" fmla="*/ 831151 w 4111625"/>
              <a:gd name="connsiteY109" fmla="*/ 5611832 h 5822951"/>
              <a:gd name="connsiteX110" fmla="*/ 801730 w 4111625"/>
              <a:gd name="connsiteY110" fmla="*/ 5616742 h 5822951"/>
              <a:gd name="connsiteX111" fmla="*/ 747790 w 4111625"/>
              <a:gd name="connsiteY111" fmla="*/ 5621652 h 5822951"/>
              <a:gd name="connsiteX112" fmla="*/ 688948 w 4111625"/>
              <a:gd name="connsiteY112" fmla="*/ 5631471 h 5822951"/>
              <a:gd name="connsiteX113" fmla="*/ 576167 w 4111625"/>
              <a:gd name="connsiteY113" fmla="*/ 5656020 h 5822951"/>
              <a:gd name="connsiteX114" fmla="*/ 355507 w 4111625"/>
              <a:gd name="connsiteY114" fmla="*/ 5724756 h 5822951"/>
              <a:gd name="connsiteX115" fmla="*/ 306471 w 4111625"/>
              <a:gd name="connsiteY115" fmla="*/ 5749305 h 5822951"/>
              <a:gd name="connsiteX116" fmla="*/ 257436 w 4111625"/>
              <a:gd name="connsiteY116" fmla="*/ 5773854 h 5822951"/>
              <a:gd name="connsiteX117" fmla="*/ 208401 w 4111625"/>
              <a:gd name="connsiteY117" fmla="*/ 5798403 h 5822951"/>
              <a:gd name="connsiteX118" fmla="*/ 183882 w 4111625"/>
              <a:gd name="connsiteY118" fmla="*/ 5813132 h 5822951"/>
              <a:gd name="connsiteX119" fmla="*/ 174076 w 4111625"/>
              <a:gd name="connsiteY119" fmla="*/ 5818042 h 5822951"/>
              <a:gd name="connsiteX120" fmla="*/ 169172 w 4111625"/>
              <a:gd name="connsiteY120" fmla="*/ 5822951 h 5822951"/>
              <a:gd name="connsiteX121" fmla="*/ 26433 w 4111625"/>
              <a:gd name="connsiteY121" fmla="*/ 5822951 h 5822951"/>
              <a:gd name="connsiteX122" fmla="*/ 0 w 4111625"/>
              <a:gd name="connsiteY122" fmla="*/ 5822951 h 5822951"/>
              <a:gd name="connsiteX123" fmla="*/ 0 w 4111625"/>
              <a:gd name="connsiteY123" fmla="*/ 710368 h 5822951"/>
              <a:gd name="connsiteX124" fmla="*/ 2451 w 4111625"/>
              <a:gd name="connsiteY124" fmla="*/ 520433 h 5822951"/>
              <a:gd name="connsiteX125" fmla="*/ 61294 w 4111625"/>
              <a:gd name="connsiteY125" fmla="*/ 5459631 h 5822951"/>
              <a:gd name="connsiteX126" fmla="*/ 110329 w 4111625"/>
              <a:gd name="connsiteY126" fmla="*/ 5425262 h 5822951"/>
              <a:gd name="connsiteX127" fmla="*/ 164269 w 4111625"/>
              <a:gd name="connsiteY127" fmla="*/ 5395804 h 5822951"/>
              <a:gd name="connsiteX128" fmla="*/ 213304 w 4111625"/>
              <a:gd name="connsiteY128" fmla="*/ 5366345 h 5822951"/>
              <a:gd name="connsiteX129" fmla="*/ 424157 w 4111625"/>
              <a:gd name="connsiteY129" fmla="*/ 5263241 h 5822951"/>
              <a:gd name="connsiteX130" fmla="*/ 644816 w 4111625"/>
              <a:gd name="connsiteY130" fmla="*/ 5179775 h 5822951"/>
              <a:gd name="connsiteX131" fmla="*/ 757598 w 4111625"/>
              <a:gd name="connsiteY131" fmla="*/ 5145407 h 5822951"/>
              <a:gd name="connsiteX132" fmla="*/ 816441 w 4111625"/>
              <a:gd name="connsiteY132" fmla="*/ 5125768 h 5822951"/>
              <a:gd name="connsiteX133" fmla="*/ 870379 w 4111625"/>
              <a:gd name="connsiteY133" fmla="*/ 5115949 h 5822951"/>
              <a:gd name="connsiteX134" fmla="*/ 899800 w 4111625"/>
              <a:gd name="connsiteY134" fmla="*/ 5106129 h 5822951"/>
              <a:gd name="connsiteX135" fmla="*/ 904704 w 4111625"/>
              <a:gd name="connsiteY135" fmla="*/ 5106129 h 5822951"/>
              <a:gd name="connsiteX136" fmla="*/ 909608 w 4111625"/>
              <a:gd name="connsiteY136" fmla="*/ 5106129 h 5822951"/>
              <a:gd name="connsiteX137" fmla="*/ 914511 w 4111625"/>
              <a:gd name="connsiteY137" fmla="*/ 5101220 h 5822951"/>
              <a:gd name="connsiteX138" fmla="*/ 929222 w 4111625"/>
              <a:gd name="connsiteY138" fmla="*/ 5101220 h 5822951"/>
              <a:gd name="connsiteX139" fmla="*/ 988065 w 4111625"/>
              <a:gd name="connsiteY139" fmla="*/ 5091400 h 5822951"/>
              <a:gd name="connsiteX140" fmla="*/ 1046907 w 4111625"/>
              <a:gd name="connsiteY140" fmla="*/ 5081581 h 5822951"/>
              <a:gd name="connsiteX141" fmla="*/ 1105750 w 4111625"/>
              <a:gd name="connsiteY141" fmla="*/ 5076671 h 5822951"/>
              <a:gd name="connsiteX142" fmla="*/ 1341120 w 4111625"/>
              <a:gd name="connsiteY142" fmla="*/ 5066851 h 5822951"/>
              <a:gd name="connsiteX143" fmla="*/ 1399963 w 4111625"/>
              <a:gd name="connsiteY143" fmla="*/ 5066851 h 5822951"/>
              <a:gd name="connsiteX144" fmla="*/ 1458805 w 4111625"/>
              <a:gd name="connsiteY144" fmla="*/ 5071761 h 5822951"/>
              <a:gd name="connsiteX145" fmla="*/ 1576491 w 4111625"/>
              <a:gd name="connsiteY145" fmla="*/ 5076671 h 5822951"/>
              <a:gd name="connsiteX146" fmla="*/ 1694176 w 4111625"/>
              <a:gd name="connsiteY146" fmla="*/ 5086490 h 5822951"/>
              <a:gd name="connsiteX147" fmla="*/ 1806957 w 4111625"/>
              <a:gd name="connsiteY147" fmla="*/ 5101220 h 5822951"/>
              <a:gd name="connsiteX148" fmla="*/ 2037424 w 4111625"/>
              <a:gd name="connsiteY148" fmla="*/ 5125768 h 5822951"/>
              <a:gd name="connsiteX149" fmla="*/ 2262987 w 4111625"/>
              <a:gd name="connsiteY149" fmla="*/ 5145407 h 5822951"/>
              <a:gd name="connsiteX150" fmla="*/ 2375769 w 4111625"/>
              <a:gd name="connsiteY150" fmla="*/ 5155227 h 5822951"/>
              <a:gd name="connsiteX151" fmla="*/ 2434612 w 4111625"/>
              <a:gd name="connsiteY151" fmla="*/ 5155227 h 5822951"/>
              <a:gd name="connsiteX152" fmla="*/ 2464033 w 4111625"/>
              <a:gd name="connsiteY152" fmla="*/ 5160136 h 5822951"/>
              <a:gd name="connsiteX153" fmla="*/ 2478744 w 4111625"/>
              <a:gd name="connsiteY153" fmla="*/ 5160136 h 5822951"/>
              <a:gd name="connsiteX154" fmla="*/ 2488551 w 4111625"/>
              <a:gd name="connsiteY154" fmla="*/ 5160136 h 5822951"/>
              <a:gd name="connsiteX155" fmla="*/ 2714114 w 4111625"/>
              <a:gd name="connsiteY155" fmla="*/ 5145407 h 5822951"/>
              <a:gd name="connsiteX156" fmla="*/ 2768053 w 4111625"/>
              <a:gd name="connsiteY156" fmla="*/ 5135588 h 5822951"/>
              <a:gd name="connsiteX157" fmla="*/ 2826896 w 4111625"/>
              <a:gd name="connsiteY157" fmla="*/ 5130678 h 5822951"/>
              <a:gd name="connsiteX158" fmla="*/ 2934774 w 4111625"/>
              <a:gd name="connsiteY158" fmla="*/ 5106129 h 5822951"/>
              <a:gd name="connsiteX159" fmla="*/ 3047555 w 4111625"/>
              <a:gd name="connsiteY159" fmla="*/ 5081581 h 5822951"/>
              <a:gd name="connsiteX160" fmla="*/ 3155433 w 4111625"/>
              <a:gd name="connsiteY160" fmla="*/ 5052122 h 5822951"/>
              <a:gd name="connsiteX161" fmla="*/ 3371189 w 4111625"/>
              <a:gd name="connsiteY161" fmla="*/ 4983386 h 5822951"/>
              <a:gd name="connsiteX162" fmla="*/ 3557524 w 4111625"/>
              <a:gd name="connsiteY162" fmla="*/ 4909740 h 5822951"/>
              <a:gd name="connsiteX163" fmla="*/ 3586946 w 4111625"/>
              <a:gd name="connsiteY163" fmla="*/ 39278 h 5822951"/>
              <a:gd name="connsiteX164" fmla="*/ 3454550 w 4111625"/>
              <a:gd name="connsiteY164" fmla="*/ 78556 h 5822951"/>
              <a:gd name="connsiteX165" fmla="*/ 3380997 w 4111625"/>
              <a:gd name="connsiteY165" fmla="*/ 98195 h 5822951"/>
              <a:gd name="connsiteX166" fmla="*/ 3302540 w 4111625"/>
              <a:gd name="connsiteY166" fmla="*/ 117834 h 5822951"/>
              <a:gd name="connsiteX167" fmla="*/ 3228987 w 4111625"/>
              <a:gd name="connsiteY167" fmla="*/ 132563 h 5822951"/>
              <a:gd name="connsiteX168" fmla="*/ 3189758 w 4111625"/>
              <a:gd name="connsiteY168" fmla="*/ 142383 h 5822951"/>
              <a:gd name="connsiteX169" fmla="*/ 3150530 w 4111625"/>
              <a:gd name="connsiteY169" fmla="*/ 147292 h 5822951"/>
              <a:gd name="connsiteX170" fmla="*/ 2998520 w 4111625"/>
              <a:gd name="connsiteY170" fmla="*/ 176751 h 5822951"/>
              <a:gd name="connsiteX171" fmla="*/ 2920063 w 4111625"/>
              <a:gd name="connsiteY171" fmla="*/ 191480 h 5822951"/>
              <a:gd name="connsiteX172" fmla="*/ 2841606 w 4111625"/>
              <a:gd name="connsiteY172" fmla="*/ 201300 h 5822951"/>
              <a:gd name="connsiteX173" fmla="*/ 2768053 w 4111625"/>
              <a:gd name="connsiteY173" fmla="*/ 211119 h 5822951"/>
              <a:gd name="connsiteX174" fmla="*/ 2689596 w 4111625"/>
              <a:gd name="connsiteY174" fmla="*/ 220939 h 5822951"/>
              <a:gd name="connsiteX175" fmla="*/ 2532683 w 4111625"/>
              <a:gd name="connsiteY175" fmla="*/ 235668 h 5822951"/>
              <a:gd name="connsiteX176" fmla="*/ 2375769 w 4111625"/>
              <a:gd name="connsiteY176" fmla="*/ 250397 h 5822951"/>
              <a:gd name="connsiteX177" fmla="*/ 2297312 w 4111625"/>
              <a:gd name="connsiteY177" fmla="*/ 255307 h 5822951"/>
              <a:gd name="connsiteX178" fmla="*/ 2218855 w 4111625"/>
              <a:gd name="connsiteY178" fmla="*/ 260216 h 5822951"/>
              <a:gd name="connsiteX179" fmla="*/ 2140399 w 4111625"/>
              <a:gd name="connsiteY179" fmla="*/ 260216 h 5822951"/>
              <a:gd name="connsiteX180" fmla="*/ 2066845 w 4111625"/>
              <a:gd name="connsiteY180" fmla="*/ 265126 h 5822951"/>
              <a:gd name="connsiteX181" fmla="*/ 1909932 w 4111625"/>
              <a:gd name="connsiteY181" fmla="*/ 265126 h 5822951"/>
              <a:gd name="connsiteX182" fmla="*/ 1753018 w 4111625"/>
              <a:gd name="connsiteY182" fmla="*/ 265126 h 5822951"/>
              <a:gd name="connsiteX183" fmla="*/ 1596105 w 4111625"/>
              <a:gd name="connsiteY183" fmla="*/ 260216 h 5822951"/>
              <a:gd name="connsiteX184" fmla="*/ 1439191 w 4111625"/>
              <a:gd name="connsiteY184" fmla="*/ 255307 h 5822951"/>
              <a:gd name="connsiteX185" fmla="*/ 1360734 w 4111625"/>
              <a:gd name="connsiteY185" fmla="*/ 250397 h 5822951"/>
              <a:gd name="connsiteX186" fmla="*/ 1439191 w 4111625"/>
              <a:gd name="connsiteY186" fmla="*/ 250397 h 5822951"/>
              <a:gd name="connsiteX187" fmla="*/ 1596105 w 4111625"/>
              <a:gd name="connsiteY187" fmla="*/ 255307 h 5822951"/>
              <a:gd name="connsiteX188" fmla="*/ 1753018 w 4111625"/>
              <a:gd name="connsiteY188" fmla="*/ 260216 h 5822951"/>
              <a:gd name="connsiteX189" fmla="*/ 1909932 w 4111625"/>
              <a:gd name="connsiteY189" fmla="*/ 255307 h 5822951"/>
              <a:gd name="connsiteX190" fmla="*/ 2061942 w 4111625"/>
              <a:gd name="connsiteY190" fmla="*/ 250397 h 5822951"/>
              <a:gd name="connsiteX191" fmla="*/ 2140399 w 4111625"/>
              <a:gd name="connsiteY191" fmla="*/ 250397 h 5822951"/>
              <a:gd name="connsiteX192" fmla="*/ 2218855 w 4111625"/>
              <a:gd name="connsiteY192" fmla="*/ 245487 h 5822951"/>
              <a:gd name="connsiteX193" fmla="*/ 2297312 w 4111625"/>
              <a:gd name="connsiteY193" fmla="*/ 240577 h 5822951"/>
              <a:gd name="connsiteX194" fmla="*/ 2375769 w 4111625"/>
              <a:gd name="connsiteY194" fmla="*/ 235668 h 5822951"/>
              <a:gd name="connsiteX195" fmla="*/ 2532683 w 4111625"/>
              <a:gd name="connsiteY195" fmla="*/ 220939 h 5822951"/>
              <a:gd name="connsiteX196" fmla="*/ 2684693 w 4111625"/>
              <a:gd name="connsiteY196" fmla="*/ 201300 h 5822951"/>
              <a:gd name="connsiteX197" fmla="*/ 2763149 w 4111625"/>
              <a:gd name="connsiteY197" fmla="*/ 191480 h 5822951"/>
              <a:gd name="connsiteX198" fmla="*/ 2841606 w 4111625"/>
              <a:gd name="connsiteY198" fmla="*/ 181661 h 5822951"/>
              <a:gd name="connsiteX199" fmla="*/ 2915159 w 4111625"/>
              <a:gd name="connsiteY199" fmla="*/ 171841 h 5822951"/>
              <a:gd name="connsiteX200" fmla="*/ 2993616 w 4111625"/>
              <a:gd name="connsiteY200" fmla="*/ 157112 h 5822951"/>
              <a:gd name="connsiteX201" fmla="*/ 3145626 w 4111625"/>
              <a:gd name="connsiteY201" fmla="*/ 127654 h 5822951"/>
              <a:gd name="connsiteX202" fmla="*/ 3184855 w 4111625"/>
              <a:gd name="connsiteY202" fmla="*/ 117834 h 5822951"/>
              <a:gd name="connsiteX203" fmla="*/ 3224083 w 4111625"/>
              <a:gd name="connsiteY203" fmla="*/ 108014 h 5822951"/>
              <a:gd name="connsiteX204" fmla="*/ 3297636 w 4111625"/>
              <a:gd name="connsiteY204" fmla="*/ 93285 h 5822951"/>
              <a:gd name="connsiteX205" fmla="*/ 3376093 w 4111625"/>
              <a:gd name="connsiteY205" fmla="*/ 73646 h 5822951"/>
              <a:gd name="connsiteX206" fmla="*/ 3449646 w 4111625"/>
              <a:gd name="connsiteY206" fmla="*/ 49098 h 5822951"/>
              <a:gd name="connsiteX207" fmla="*/ 3596753 w 4111625"/>
              <a:gd name="connsiteY207" fmla="*/ 4910 h 5822951"/>
              <a:gd name="connsiteX208" fmla="*/ 3616367 w 4111625"/>
              <a:gd name="connsiteY208" fmla="*/ 0 h 5822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4111625" h="5822951">
                <a:moveTo>
                  <a:pt x="1340314" y="249119"/>
                </a:moveTo>
                <a:lnTo>
                  <a:pt x="1360734" y="250397"/>
                </a:lnTo>
                <a:cubicBezTo>
                  <a:pt x="1360734" y="250397"/>
                  <a:pt x="1360734" y="250397"/>
                  <a:pt x="1350927" y="249783"/>
                </a:cubicBezTo>
                <a:close/>
                <a:moveTo>
                  <a:pt x="1302697" y="246765"/>
                </a:moveTo>
                <a:lnTo>
                  <a:pt x="1327635" y="248326"/>
                </a:lnTo>
                <a:lnTo>
                  <a:pt x="1340314" y="249119"/>
                </a:lnTo>
                <a:lnTo>
                  <a:pt x="1315376" y="247559"/>
                </a:lnTo>
                <a:close/>
                <a:moveTo>
                  <a:pt x="1282278" y="245487"/>
                </a:moveTo>
                <a:cubicBezTo>
                  <a:pt x="1282278" y="245487"/>
                  <a:pt x="1282278" y="245487"/>
                  <a:pt x="1292085" y="246101"/>
                </a:cubicBezTo>
                <a:lnTo>
                  <a:pt x="1302697" y="246765"/>
                </a:lnTo>
                <a:close/>
                <a:moveTo>
                  <a:pt x="3616367" y="0"/>
                </a:moveTo>
                <a:cubicBezTo>
                  <a:pt x="3616367" y="0"/>
                  <a:pt x="3616367" y="0"/>
                  <a:pt x="3616367" y="19639"/>
                </a:cubicBezTo>
                <a:cubicBezTo>
                  <a:pt x="3616367" y="19639"/>
                  <a:pt x="3616367" y="19639"/>
                  <a:pt x="3645788" y="4939198"/>
                </a:cubicBezTo>
                <a:cubicBezTo>
                  <a:pt x="3645788" y="4939198"/>
                  <a:pt x="3645788" y="4939198"/>
                  <a:pt x="3645788" y="4968657"/>
                </a:cubicBezTo>
                <a:cubicBezTo>
                  <a:pt x="3645788" y="4968657"/>
                  <a:pt x="3645788" y="4968657"/>
                  <a:pt x="3621270" y="4978476"/>
                </a:cubicBezTo>
                <a:cubicBezTo>
                  <a:pt x="3547717" y="5012844"/>
                  <a:pt x="3474164" y="5037393"/>
                  <a:pt x="3400611" y="5066851"/>
                </a:cubicBezTo>
                <a:cubicBezTo>
                  <a:pt x="3331961" y="5091400"/>
                  <a:pt x="3258408" y="5115949"/>
                  <a:pt x="3179951" y="5140497"/>
                </a:cubicBezTo>
                <a:cubicBezTo>
                  <a:pt x="3145626" y="5150317"/>
                  <a:pt x="3106398" y="5160136"/>
                  <a:pt x="3067169" y="5169956"/>
                </a:cubicBezTo>
                <a:cubicBezTo>
                  <a:pt x="3032845" y="5179775"/>
                  <a:pt x="2993616" y="5189595"/>
                  <a:pt x="2954388" y="5199414"/>
                </a:cubicBezTo>
                <a:cubicBezTo>
                  <a:pt x="2920063" y="5209234"/>
                  <a:pt x="2880835" y="5214144"/>
                  <a:pt x="2841606" y="5223963"/>
                </a:cubicBezTo>
                <a:cubicBezTo>
                  <a:pt x="2841606" y="5223963"/>
                  <a:pt x="2841606" y="5223963"/>
                  <a:pt x="2782764" y="5233783"/>
                </a:cubicBezTo>
                <a:cubicBezTo>
                  <a:pt x="2782764" y="5233783"/>
                  <a:pt x="2782764" y="5233783"/>
                  <a:pt x="2723921" y="5238692"/>
                </a:cubicBezTo>
                <a:cubicBezTo>
                  <a:pt x="2645464" y="5253421"/>
                  <a:pt x="2567007" y="5258331"/>
                  <a:pt x="2488551" y="5258331"/>
                </a:cubicBezTo>
                <a:cubicBezTo>
                  <a:pt x="2483647" y="5258331"/>
                  <a:pt x="2478744" y="5258331"/>
                  <a:pt x="2473840" y="5258331"/>
                </a:cubicBezTo>
                <a:cubicBezTo>
                  <a:pt x="2473840" y="5258331"/>
                  <a:pt x="2473840" y="5258331"/>
                  <a:pt x="2459129" y="5258331"/>
                </a:cubicBezTo>
                <a:cubicBezTo>
                  <a:pt x="2459129" y="5258331"/>
                  <a:pt x="2459129" y="5258331"/>
                  <a:pt x="2429708" y="5258331"/>
                </a:cubicBezTo>
                <a:cubicBezTo>
                  <a:pt x="2410094" y="5258331"/>
                  <a:pt x="2390480" y="5258331"/>
                  <a:pt x="2370865" y="5253421"/>
                </a:cubicBezTo>
                <a:cubicBezTo>
                  <a:pt x="2336541" y="5253421"/>
                  <a:pt x="2292409" y="5253421"/>
                  <a:pt x="2258084" y="5248512"/>
                </a:cubicBezTo>
                <a:cubicBezTo>
                  <a:pt x="2179627" y="5243602"/>
                  <a:pt x="2101170" y="5238692"/>
                  <a:pt x="2022714" y="5228873"/>
                </a:cubicBezTo>
                <a:cubicBezTo>
                  <a:pt x="2022714" y="5228873"/>
                  <a:pt x="2022714" y="5228873"/>
                  <a:pt x="1797150" y="5209234"/>
                </a:cubicBezTo>
                <a:cubicBezTo>
                  <a:pt x="1797150" y="5209234"/>
                  <a:pt x="1797150" y="5209234"/>
                  <a:pt x="1679465" y="5194505"/>
                </a:cubicBezTo>
                <a:cubicBezTo>
                  <a:pt x="1645140" y="5194505"/>
                  <a:pt x="1605912" y="5189595"/>
                  <a:pt x="1566684" y="5189595"/>
                </a:cubicBezTo>
                <a:cubicBezTo>
                  <a:pt x="1532359" y="5184685"/>
                  <a:pt x="1493130" y="5184685"/>
                  <a:pt x="1453902" y="5179775"/>
                </a:cubicBezTo>
                <a:cubicBezTo>
                  <a:pt x="1453902" y="5179775"/>
                  <a:pt x="1453902" y="5179775"/>
                  <a:pt x="1399963" y="5179775"/>
                </a:cubicBezTo>
                <a:cubicBezTo>
                  <a:pt x="1399963" y="5179775"/>
                  <a:pt x="1399963" y="5179775"/>
                  <a:pt x="1341120" y="5179775"/>
                </a:cubicBezTo>
                <a:cubicBezTo>
                  <a:pt x="1267567" y="5179775"/>
                  <a:pt x="1194014" y="5184685"/>
                  <a:pt x="1115557" y="5189595"/>
                </a:cubicBezTo>
                <a:cubicBezTo>
                  <a:pt x="1100846" y="5189595"/>
                  <a:pt x="1081232" y="5194505"/>
                  <a:pt x="1061618" y="5194505"/>
                </a:cubicBezTo>
                <a:cubicBezTo>
                  <a:pt x="1042004" y="5199414"/>
                  <a:pt x="1027293" y="5199414"/>
                  <a:pt x="1007679" y="5204324"/>
                </a:cubicBezTo>
                <a:cubicBezTo>
                  <a:pt x="1007679" y="5204324"/>
                  <a:pt x="1007679" y="5204324"/>
                  <a:pt x="953740" y="5214144"/>
                </a:cubicBezTo>
                <a:cubicBezTo>
                  <a:pt x="953740" y="5214144"/>
                  <a:pt x="953740" y="5214144"/>
                  <a:pt x="939029" y="5219053"/>
                </a:cubicBezTo>
                <a:cubicBezTo>
                  <a:pt x="939029" y="5219053"/>
                  <a:pt x="939029" y="5219053"/>
                  <a:pt x="934126" y="5219053"/>
                </a:cubicBezTo>
                <a:cubicBezTo>
                  <a:pt x="934126" y="5219053"/>
                  <a:pt x="934126" y="5219053"/>
                  <a:pt x="929222" y="5219053"/>
                </a:cubicBezTo>
                <a:cubicBezTo>
                  <a:pt x="929222" y="5219053"/>
                  <a:pt x="929222" y="5219053"/>
                  <a:pt x="899800" y="5228873"/>
                </a:cubicBezTo>
                <a:cubicBezTo>
                  <a:pt x="899800" y="5228873"/>
                  <a:pt x="899800" y="5228873"/>
                  <a:pt x="845862" y="5243602"/>
                </a:cubicBezTo>
                <a:cubicBezTo>
                  <a:pt x="845862" y="5243602"/>
                  <a:pt x="845862" y="5243602"/>
                  <a:pt x="791922" y="5258331"/>
                </a:cubicBezTo>
                <a:cubicBezTo>
                  <a:pt x="757598" y="5268151"/>
                  <a:pt x="718369" y="5282880"/>
                  <a:pt x="684044" y="5292699"/>
                </a:cubicBezTo>
                <a:cubicBezTo>
                  <a:pt x="625202" y="5312338"/>
                  <a:pt x="571263" y="5336887"/>
                  <a:pt x="512421" y="5361436"/>
                </a:cubicBezTo>
                <a:cubicBezTo>
                  <a:pt x="556553" y="5351616"/>
                  <a:pt x="600684" y="5341797"/>
                  <a:pt x="639912" y="5336887"/>
                </a:cubicBezTo>
                <a:cubicBezTo>
                  <a:pt x="664431" y="5336887"/>
                  <a:pt x="684044" y="5331977"/>
                  <a:pt x="708563" y="5327068"/>
                </a:cubicBezTo>
                <a:cubicBezTo>
                  <a:pt x="708563" y="5327068"/>
                  <a:pt x="708563" y="5327068"/>
                  <a:pt x="777212" y="5322158"/>
                </a:cubicBezTo>
                <a:cubicBezTo>
                  <a:pt x="777212" y="5322158"/>
                  <a:pt x="777212" y="5322158"/>
                  <a:pt x="806633" y="5322158"/>
                </a:cubicBezTo>
                <a:cubicBezTo>
                  <a:pt x="806633" y="5322158"/>
                  <a:pt x="806633" y="5322158"/>
                  <a:pt x="840958" y="5317248"/>
                </a:cubicBezTo>
                <a:cubicBezTo>
                  <a:pt x="840958" y="5317248"/>
                  <a:pt x="840958" y="5317248"/>
                  <a:pt x="909608" y="5317248"/>
                </a:cubicBezTo>
                <a:cubicBezTo>
                  <a:pt x="929222" y="5317248"/>
                  <a:pt x="953740" y="5317248"/>
                  <a:pt x="978258" y="5317248"/>
                </a:cubicBezTo>
                <a:cubicBezTo>
                  <a:pt x="978258" y="5317248"/>
                  <a:pt x="978258" y="5317248"/>
                  <a:pt x="1046907" y="5317248"/>
                </a:cubicBezTo>
                <a:cubicBezTo>
                  <a:pt x="1056714" y="5317248"/>
                  <a:pt x="1066522" y="5317248"/>
                  <a:pt x="1081232" y="5317248"/>
                </a:cubicBezTo>
                <a:cubicBezTo>
                  <a:pt x="1081232" y="5317248"/>
                  <a:pt x="1081232" y="5317248"/>
                  <a:pt x="1110653" y="5322158"/>
                </a:cubicBezTo>
                <a:cubicBezTo>
                  <a:pt x="1110653" y="5322158"/>
                  <a:pt x="1110653" y="5322158"/>
                  <a:pt x="1174400" y="5327068"/>
                </a:cubicBezTo>
                <a:cubicBezTo>
                  <a:pt x="1174400" y="5327068"/>
                  <a:pt x="1174400" y="5327068"/>
                  <a:pt x="1194014" y="5327068"/>
                </a:cubicBezTo>
                <a:cubicBezTo>
                  <a:pt x="1194014" y="5327068"/>
                  <a:pt x="1194014" y="5327068"/>
                  <a:pt x="1208724" y="5331977"/>
                </a:cubicBezTo>
                <a:cubicBezTo>
                  <a:pt x="1208724" y="5331977"/>
                  <a:pt x="1208724" y="5331977"/>
                  <a:pt x="1243049" y="5336887"/>
                </a:cubicBezTo>
                <a:cubicBezTo>
                  <a:pt x="1243049" y="5336887"/>
                  <a:pt x="1243049" y="5336887"/>
                  <a:pt x="1306795" y="5341797"/>
                </a:cubicBezTo>
                <a:cubicBezTo>
                  <a:pt x="1390156" y="5356526"/>
                  <a:pt x="1478420" y="5371255"/>
                  <a:pt x="1561780" y="5385984"/>
                </a:cubicBezTo>
                <a:cubicBezTo>
                  <a:pt x="1601008" y="5395804"/>
                  <a:pt x="1645140" y="5405623"/>
                  <a:pt x="1684369" y="5415443"/>
                </a:cubicBezTo>
                <a:cubicBezTo>
                  <a:pt x="1684369" y="5415443"/>
                  <a:pt x="1684369" y="5415443"/>
                  <a:pt x="1806957" y="5439992"/>
                </a:cubicBezTo>
                <a:cubicBezTo>
                  <a:pt x="1806957" y="5439992"/>
                  <a:pt x="1806957" y="5439992"/>
                  <a:pt x="2052135" y="5489089"/>
                </a:cubicBezTo>
                <a:cubicBezTo>
                  <a:pt x="2130592" y="5503818"/>
                  <a:pt x="2213952" y="5523457"/>
                  <a:pt x="2292409" y="5533277"/>
                </a:cubicBezTo>
                <a:cubicBezTo>
                  <a:pt x="2375769" y="5548006"/>
                  <a:pt x="2454226" y="5557825"/>
                  <a:pt x="2537586" y="5572555"/>
                </a:cubicBezTo>
                <a:cubicBezTo>
                  <a:pt x="2537586" y="5572555"/>
                  <a:pt x="2537586" y="5572555"/>
                  <a:pt x="2660175" y="5582374"/>
                </a:cubicBezTo>
                <a:cubicBezTo>
                  <a:pt x="2660175" y="5582374"/>
                  <a:pt x="2660175" y="5582374"/>
                  <a:pt x="2719017" y="5592193"/>
                </a:cubicBezTo>
                <a:cubicBezTo>
                  <a:pt x="2719017" y="5592193"/>
                  <a:pt x="2719017" y="5592193"/>
                  <a:pt x="2782764" y="5597103"/>
                </a:cubicBezTo>
                <a:cubicBezTo>
                  <a:pt x="2782764" y="5597103"/>
                  <a:pt x="2782764" y="5597103"/>
                  <a:pt x="2905352" y="5602013"/>
                </a:cubicBezTo>
                <a:cubicBezTo>
                  <a:pt x="2944581" y="5606923"/>
                  <a:pt x="2983809" y="5606923"/>
                  <a:pt x="3023037" y="5606923"/>
                </a:cubicBezTo>
                <a:cubicBezTo>
                  <a:pt x="3106398" y="5611832"/>
                  <a:pt x="3189758" y="5606923"/>
                  <a:pt x="3268215" y="5606923"/>
                </a:cubicBezTo>
                <a:cubicBezTo>
                  <a:pt x="3312347" y="5606923"/>
                  <a:pt x="3351575" y="5602013"/>
                  <a:pt x="3390804" y="5597103"/>
                </a:cubicBezTo>
                <a:cubicBezTo>
                  <a:pt x="3390804" y="5597103"/>
                  <a:pt x="3390804" y="5597103"/>
                  <a:pt x="3513392" y="5592193"/>
                </a:cubicBezTo>
                <a:cubicBezTo>
                  <a:pt x="3596753" y="5582374"/>
                  <a:pt x="3680113" y="5572555"/>
                  <a:pt x="3758570" y="5562735"/>
                </a:cubicBezTo>
                <a:cubicBezTo>
                  <a:pt x="3758570" y="5562735"/>
                  <a:pt x="3758570" y="5562735"/>
                  <a:pt x="3935098" y="5533277"/>
                </a:cubicBezTo>
                <a:cubicBezTo>
                  <a:pt x="3935098" y="5533277"/>
                  <a:pt x="3935098" y="5533277"/>
                  <a:pt x="4018458" y="780649"/>
                </a:cubicBezTo>
                <a:cubicBezTo>
                  <a:pt x="4018458" y="780649"/>
                  <a:pt x="4018458" y="780649"/>
                  <a:pt x="4106722" y="5606923"/>
                </a:cubicBezTo>
                <a:lnTo>
                  <a:pt x="4111625" y="5680569"/>
                </a:lnTo>
                <a:cubicBezTo>
                  <a:pt x="4111625" y="5680569"/>
                  <a:pt x="4111625" y="5680569"/>
                  <a:pt x="4038072" y="5695298"/>
                </a:cubicBezTo>
                <a:cubicBezTo>
                  <a:pt x="4038072" y="5695298"/>
                  <a:pt x="4038072" y="5695298"/>
                  <a:pt x="3787991" y="5744395"/>
                </a:cubicBezTo>
                <a:cubicBezTo>
                  <a:pt x="3704631" y="5759125"/>
                  <a:pt x="3621270" y="5773854"/>
                  <a:pt x="3537910" y="5783673"/>
                </a:cubicBezTo>
                <a:cubicBezTo>
                  <a:pt x="3537910" y="5783673"/>
                  <a:pt x="3537910" y="5783673"/>
                  <a:pt x="3410418" y="5798403"/>
                </a:cubicBezTo>
                <a:cubicBezTo>
                  <a:pt x="3366286" y="5798403"/>
                  <a:pt x="3322154" y="5808222"/>
                  <a:pt x="3282926" y="5808222"/>
                </a:cubicBezTo>
                <a:cubicBezTo>
                  <a:pt x="3194662" y="5813132"/>
                  <a:pt x="3111301" y="5818042"/>
                  <a:pt x="3023037" y="5818042"/>
                </a:cubicBezTo>
                <a:cubicBezTo>
                  <a:pt x="2983809" y="5818042"/>
                  <a:pt x="2939677" y="5818042"/>
                  <a:pt x="2895545" y="5818042"/>
                </a:cubicBezTo>
                <a:cubicBezTo>
                  <a:pt x="2895545" y="5818042"/>
                  <a:pt x="2895545" y="5818042"/>
                  <a:pt x="2768053" y="5818042"/>
                </a:cubicBezTo>
                <a:cubicBezTo>
                  <a:pt x="2768053" y="5818042"/>
                  <a:pt x="2768053" y="5818042"/>
                  <a:pt x="2704307" y="5813132"/>
                </a:cubicBezTo>
                <a:cubicBezTo>
                  <a:pt x="2704307" y="5813132"/>
                  <a:pt x="2704307" y="5813132"/>
                  <a:pt x="2640561" y="5808222"/>
                </a:cubicBezTo>
                <a:cubicBezTo>
                  <a:pt x="2596429" y="5808222"/>
                  <a:pt x="2557200" y="5803312"/>
                  <a:pt x="2513068" y="5798403"/>
                </a:cubicBezTo>
                <a:cubicBezTo>
                  <a:pt x="2429708" y="5793493"/>
                  <a:pt x="2341444" y="5783673"/>
                  <a:pt x="2258084" y="5773854"/>
                </a:cubicBezTo>
                <a:cubicBezTo>
                  <a:pt x="2174724" y="5759125"/>
                  <a:pt x="2091363" y="5749305"/>
                  <a:pt x="2008002" y="5734576"/>
                </a:cubicBezTo>
                <a:cubicBezTo>
                  <a:pt x="2008002" y="5734576"/>
                  <a:pt x="2008002" y="5734576"/>
                  <a:pt x="1757922" y="5690388"/>
                </a:cubicBezTo>
                <a:cubicBezTo>
                  <a:pt x="1757922" y="5690388"/>
                  <a:pt x="1757922" y="5690388"/>
                  <a:pt x="1635333" y="5670749"/>
                </a:cubicBezTo>
                <a:cubicBezTo>
                  <a:pt x="1596105" y="5665840"/>
                  <a:pt x="1551973" y="5656020"/>
                  <a:pt x="1512744" y="5651110"/>
                </a:cubicBezTo>
                <a:cubicBezTo>
                  <a:pt x="1434288" y="5636381"/>
                  <a:pt x="1350927" y="5626562"/>
                  <a:pt x="1272471" y="5616742"/>
                </a:cubicBezTo>
                <a:cubicBezTo>
                  <a:pt x="1272471" y="5616742"/>
                  <a:pt x="1272471" y="5616742"/>
                  <a:pt x="1213628" y="5611832"/>
                </a:cubicBezTo>
                <a:cubicBezTo>
                  <a:pt x="1213628" y="5611832"/>
                  <a:pt x="1213628" y="5611832"/>
                  <a:pt x="1184207" y="5606923"/>
                </a:cubicBezTo>
                <a:cubicBezTo>
                  <a:pt x="1184207" y="5606923"/>
                  <a:pt x="1184207" y="5606923"/>
                  <a:pt x="1169496" y="5606923"/>
                </a:cubicBezTo>
                <a:cubicBezTo>
                  <a:pt x="1169496" y="5606923"/>
                  <a:pt x="1169496" y="5606923"/>
                  <a:pt x="1164593" y="5606923"/>
                </a:cubicBezTo>
                <a:cubicBezTo>
                  <a:pt x="1164593" y="5606923"/>
                  <a:pt x="1164593" y="5606923"/>
                  <a:pt x="1154785" y="5606923"/>
                </a:cubicBezTo>
                <a:cubicBezTo>
                  <a:pt x="1154785" y="5606923"/>
                  <a:pt x="1154785" y="5606923"/>
                  <a:pt x="1095943" y="5602013"/>
                </a:cubicBezTo>
                <a:cubicBezTo>
                  <a:pt x="1095943" y="5602013"/>
                  <a:pt x="1095943" y="5602013"/>
                  <a:pt x="1061618" y="5602013"/>
                </a:cubicBezTo>
                <a:cubicBezTo>
                  <a:pt x="1051811" y="5602013"/>
                  <a:pt x="1042004" y="5602013"/>
                  <a:pt x="1032197" y="5602013"/>
                </a:cubicBezTo>
                <a:cubicBezTo>
                  <a:pt x="1032197" y="5602013"/>
                  <a:pt x="1032197" y="5602013"/>
                  <a:pt x="978258" y="5602013"/>
                </a:cubicBezTo>
                <a:cubicBezTo>
                  <a:pt x="958643" y="5602013"/>
                  <a:pt x="939029" y="5602013"/>
                  <a:pt x="919415" y="5606923"/>
                </a:cubicBezTo>
                <a:cubicBezTo>
                  <a:pt x="919415" y="5606923"/>
                  <a:pt x="919415" y="5606923"/>
                  <a:pt x="860573" y="5611832"/>
                </a:cubicBezTo>
                <a:cubicBezTo>
                  <a:pt x="860573" y="5611832"/>
                  <a:pt x="860573" y="5611832"/>
                  <a:pt x="831151" y="5611832"/>
                </a:cubicBezTo>
                <a:cubicBezTo>
                  <a:pt x="831151" y="5611832"/>
                  <a:pt x="831151" y="5611832"/>
                  <a:pt x="801730" y="5616742"/>
                </a:cubicBezTo>
                <a:cubicBezTo>
                  <a:pt x="801730" y="5616742"/>
                  <a:pt x="801730" y="5616742"/>
                  <a:pt x="747790" y="5621652"/>
                </a:cubicBezTo>
                <a:cubicBezTo>
                  <a:pt x="728177" y="5626562"/>
                  <a:pt x="708563" y="5631471"/>
                  <a:pt x="688948" y="5631471"/>
                </a:cubicBezTo>
                <a:cubicBezTo>
                  <a:pt x="649720" y="5636381"/>
                  <a:pt x="610491" y="5646201"/>
                  <a:pt x="576167" y="5656020"/>
                </a:cubicBezTo>
                <a:cubicBezTo>
                  <a:pt x="502613" y="5675659"/>
                  <a:pt x="429060" y="5700208"/>
                  <a:pt x="355507" y="5724756"/>
                </a:cubicBezTo>
                <a:cubicBezTo>
                  <a:pt x="355507" y="5724756"/>
                  <a:pt x="355507" y="5724756"/>
                  <a:pt x="306471" y="5749305"/>
                </a:cubicBezTo>
                <a:cubicBezTo>
                  <a:pt x="286857" y="5759125"/>
                  <a:pt x="272147" y="5764034"/>
                  <a:pt x="257436" y="5773854"/>
                </a:cubicBezTo>
                <a:cubicBezTo>
                  <a:pt x="237822" y="5783673"/>
                  <a:pt x="223111" y="5788583"/>
                  <a:pt x="208401" y="5798403"/>
                </a:cubicBezTo>
                <a:cubicBezTo>
                  <a:pt x="198593" y="5803312"/>
                  <a:pt x="193690" y="5808222"/>
                  <a:pt x="183882" y="5813132"/>
                </a:cubicBezTo>
                <a:cubicBezTo>
                  <a:pt x="183882" y="5813132"/>
                  <a:pt x="178979" y="5818042"/>
                  <a:pt x="174076" y="5818042"/>
                </a:cubicBezTo>
                <a:cubicBezTo>
                  <a:pt x="174076" y="5818042"/>
                  <a:pt x="174076" y="5818042"/>
                  <a:pt x="169172" y="5822951"/>
                </a:cubicBezTo>
                <a:cubicBezTo>
                  <a:pt x="169172" y="5822951"/>
                  <a:pt x="169172" y="5822951"/>
                  <a:pt x="26433" y="5822951"/>
                </a:cubicBezTo>
                <a:lnTo>
                  <a:pt x="0" y="5822951"/>
                </a:lnTo>
                <a:lnTo>
                  <a:pt x="0" y="710368"/>
                </a:lnTo>
                <a:lnTo>
                  <a:pt x="2451" y="520433"/>
                </a:lnTo>
                <a:cubicBezTo>
                  <a:pt x="2451" y="520433"/>
                  <a:pt x="2451" y="520433"/>
                  <a:pt x="61294" y="5459631"/>
                </a:cubicBezTo>
                <a:cubicBezTo>
                  <a:pt x="76004" y="5444901"/>
                  <a:pt x="95618" y="5435082"/>
                  <a:pt x="110329" y="5425262"/>
                </a:cubicBezTo>
                <a:cubicBezTo>
                  <a:pt x="110329" y="5425262"/>
                  <a:pt x="110329" y="5425262"/>
                  <a:pt x="164269" y="5395804"/>
                </a:cubicBezTo>
                <a:cubicBezTo>
                  <a:pt x="164269" y="5395804"/>
                  <a:pt x="164269" y="5395804"/>
                  <a:pt x="213304" y="5366345"/>
                </a:cubicBezTo>
                <a:cubicBezTo>
                  <a:pt x="281954" y="5331977"/>
                  <a:pt x="355507" y="5297609"/>
                  <a:pt x="424157" y="5263241"/>
                </a:cubicBezTo>
                <a:cubicBezTo>
                  <a:pt x="497710" y="5233783"/>
                  <a:pt x="571263" y="5204324"/>
                  <a:pt x="644816" y="5179775"/>
                </a:cubicBezTo>
                <a:cubicBezTo>
                  <a:pt x="684044" y="5165046"/>
                  <a:pt x="718369" y="5155227"/>
                  <a:pt x="757598" y="5145407"/>
                </a:cubicBezTo>
                <a:cubicBezTo>
                  <a:pt x="757598" y="5145407"/>
                  <a:pt x="757598" y="5145407"/>
                  <a:pt x="816441" y="5125768"/>
                </a:cubicBezTo>
                <a:cubicBezTo>
                  <a:pt x="816441" y="5125768"/>
                  <a:pt x="816441" y="5125768"/>
                  <a:pt x="870379" y="5115949"/>
                </a:cubicBezTo>
                <a:cubicBezTo>
                  <a:pt x="870379" y="5115949"/>
                  <a:pt x="870379" y="5115949"/>
                  <a:pt x="899800" y="5106129"/>
                </a:cubicBezTo>
                <a:cubicBezTo>
                  <a:pt x="899800" y="5106129"/>
                  <a:pt x="899800" y="5106129"/>
                  <a:pt x="904704" y="5106129"/>
                </a:cubicBezTo>
                <a:cubicBezTo>
                  <a:pt x="904704" y="5106129"/>
                  <a:pt x="904704" y="5106129"/>
                  <a:pt x="909608" y="5106129"/>
                </a:cubicBezTo>
                <a:cubicBezTo>
                  <a:pt x="909608" y="5106129"/>
                  <a:pt x="909608" y="5106129"/>
                  <a:pt x="914511" y="5101220"/>
                </a:cubicBezTo>
                <a:cubicBezTo>
                  <a:pt x="914511" y="5101220"/>
                  <a:pt x="914511" y="5101220"/>
                  <a:pt x="929222" y="5101220"/>
                </a:cubicBezTo>
                <a:cubicBezTo>
                  <a:pt x="929222" y="5101220"/>
                  <a:pt x="929222" y="5101220"/>
                  <a:pt x="988065" y="5091400"/>
                </a:cubicBezTo>
                <a:cubicBezTo>
                  <a:pt x="1007679" y="5086490"/>
                  <a:pt x="1027293" y="5086490"/>
                  <a:pt x="1046907" y="5081581"/>
                </a:cubicBezTo>
                <a:cubicBezTo>
                  <a:pt x="1066522" y="5081581"/>
                  <a:pt x="1086136" y="5076671"/>
                  <a:pt x="1105750" y="5076671"/>
                </a:cubicBezTo>
                <a:cubicBezTo>
                  <a:pt x="1184207" y="5066851"/>
                  <a:pt x="1262663" y="5066851"/>
                  <a:pt x="1341120" y="5066851"/>
                </a:cubicBezTo>
                <a:cubicBezTo>
                  <a:pt x="1341120" y="5066851"/>
                  <a:pt x="1341120" y="5066851"/>
                  <a:pt x="1399963" y="5066851"/>
                </a:cubicBezTo>
                <a:cubicBezTo>
                  <a:pt x="1399963" y="5066851"/>
                  <a:pt x="1399963" y="5066851"/>
                  <a:pt x="1458805" y="5071761"/>
                </a:cubicBezTo>
                <a:cubicBezTo>
                  <a:pt x="1498034" y="5071761"/>
                  <a:pt x="1537262" y="5076671"/>
                  <a:pt x="1576491" y="5076671"/>
                </a:cubicBezTo>
                <a:cubicBezTo>
                  <a:pt x="1615719" y="5081581"/>
                  <a:pt x="1654947" y="5086490"/>
                  <a:pt x="1694176" y="5086490"/>
                </a:cubicBezTo>
                <a:cubicBezTo>
                  <a:pt x="1694176" y="5086490"/>
                  <a:pt x="1694176" y="5086490"/>
                  <a:pt x="1806957" y="5101220"/>
                </a:cubicBezTo>
                <a:cubicBezTo>
                  <a:pt x="1806957" y="5101220"/>
                  <a:pt x="1806957" y="5101220"/>
                  <a:pt x="2037424" y="5125768"/>
                </a:cubicBezTo>
                <a:cubicBezTo>
                  <a:pt x="2110977" y="5135588"/>
                  <a:pt x="2189434" y="5140497"/>
                  <a:pt x="2262987" y="5145407"/>
                </a:cubicBezTo>
                <a:cubicBezTo>
                  <a:pt x="2302216" y="5150317"/>
                  <a:pt x="2336541" y="5150317"/>
                  <a:pt x="2375769" y="5155227"/>
                </a:cubicBezTo>
                <a:cubicBezTo>
                  <a:pt x="2395383" y="5155227"/>
                  <a:pt x="2414997" y="5155227"/>
                  <a:pt x="2434612" y="5155227"/>
                </a:cubicBezTo>
                <a:cubicBezTo>
                  <a:pt x="2434612" y="5155227"/>
                  <a:pt x="2434612" y="5155227"/>
                  <a:pt x="2464033" y="5160136"/>
                </a:cubicBezTo>
                <a:cubicBezTo>
                  <a:pt x="2464033" y="5160136"/>
                  <a:pt x="2464033" y="5160136"/>
                  <a:pt x="2478744" y="5160136"/>
                </a:cubicBezTo>
                <a:cubicBezTo>
                  <a:pt x="2478744" y="5160136"/>
                  <a:pt x="2483647" y="5160136"/>
                  <a:pt x="2488551" y="5160136"/>
                </a:cubicBezTo>
                <a:cubicBezTo>
                  <a:pt x="2562104" y="5160136"/>
                  <a:pt x="2640561" y="5155227"/>
                  <a:pt x="2714114" y="5145407"/>
                </a:cubicBezTo>
                <a:cubicBezTo>
                  <a:pt x="2714114" y="5145407"/>
                  <a:pt x="2714114" y="5145407"/>
                  <a:pt x="2768053" y="5135588"/>
                </a:cubicBezTo>
                <a:cubicBezTo>
                  <a:pt x="2768053" y="5135588"/>
                  <a:pt x="2768053" y="5135588"/>
                  <a:pt x="2826896" y="5130678"/>
                </a:cubicBezTo>
                <a:cubicBezTo>
                  <a:pt x="2861220" y="5120859"/>
                  <a:pt x="2900449" y="5115949"/>
                  <a:pt x="2934774" y="5106129"/>
                </a:cubicBezTo>
                <a:cubicBezTo>
                  <a:pt x="2974002" y="5101220"/>
                  <a:pt x="3008327" y="5091400"/>
                  <a:pt x="3047555" y="5081581"/>
                </a:cubicBezTo>
                <a:cubicBezTo>
                  <a:pt x="3081880" y="5071761"/>
                  <a:pt x="3121108" y="5061942"/>
                  <a:pt x="3155433" y="5052122"/>
                </a:cubicBezTo>
                <a:cubicBezTo>
                  <a:pt x="3228987" y="5032483"/>
                  <a:pt x="3302540" y="5007934"/>
                  <a:pt x="3371189" y="4983386"/>
                </a:cubicBezTo>
                <a:cubicBezTo>
                  <a:pt x="3434936" y="4958837"/>
                  <a:pt x="3498682" y="4939198"/>
                  <a:pt x="3557524" y="4909740"/>
                </a:cubicBezTo>
                <a:cubicBezTo>
                  <a:pt x="3557524" y="4909740"/>
                  <a:pt x="3557524" y="4909740"/>
                  <a:pt x="3586946" y="39278"/>
                </a:cubicBezTo>
                <a:cubicBezTo>
                  <a:pt x="3586946" y="39278"/>
                  <a:pt x="3586946" y="39278"/>
                  <a:pt x="3454550" y="78556"/>
                </a:cubicBezTo>
                <a:cubicBezTo>
                  <a:pt x="3430032" y="83466"/>
                  <a:pt x="3405514" y="93285"/>
                  <a:pt x="3380997" y="98195"/>
                </a:cubicBezTo>
                <a:cubicBezTo>
                  <a:pt x="3380997" y="98195"/>
                  <a:pt x="3380997" y="98195"/>
                  <a:pt x="3302540" y="117834"/>
                </a:cubicBezTo>
                <a:cubicBezTo>
                  <a:pt x="3302540" y="117834"/>
                  <a:pt x="3302540" y="117834"/>
                  <a:pt x="3228987" y="132563"/>
                </a:cubicBezTo>
                <a:cubicBezTo>
                  <a:pt x="3228987" y="132563"/>
                  <a:pt x="3228987" y="132563"/>
                  <a:pt x="3189758" y="142383"/>
                </a:cubicBezTo>
                <a:cubicBezTo>
                  <a:pt x="3175047" y="147292"/>
                  <a:pt x="3165240" y="147292"/>
                  <a:pt x="3150530" y="147292"/>
                </a:cubicBezTo>
                <a:cubicBezTo>
                  <a:pt x="3150530" y="147292"/>
                  <a:pt x="3150530" y="147292"/>
                  <a:pt x="2998520" y="176751"/>
                </a:cubicBezTo>
                <a:cubicBezTo>
                  <a:pt x="2974002" y="181661"/>
                  <a:pt x="2944581" y="186570"/>
                  <a:pt x="2920063" y="191480"/>
                </a:cubicBezTo>
                <a:cubicBezTo>
                  <a:pt x="2920063" y="191480"/>
                  <a:pt x="2920063" y="191480"/>
                  <a:pt x="2841606" y="201300"/>
                </a:cubicBezTo>
                <a:cubicBezTo>
                  <a:pt x="2841606" y="201300"/>
                  <a:pt x="2841606" y="201300"/>
                  <a:pt x="2768053" y="211119"/>
                </a:cubicBezTo>
                <a:cubicBezTo>
                  <a:pt x="2738632" y="216029"/>
                  <a:pt x="2714114" y="216029"/>
                  <a:pt x="2689596" y="220939"/>
                </a:cubicBezTo>
                <a:cubicBezTo>
                  <a:pt x="2635657" y="225848"/>
                  <a:pt x="2586622" y="230758"/>
                  <a:pt x="2532683" y="235668"/>
                </a:cubicBezTo>
                <a:cubicBezTo>
                  <a:pt x="2532683" y="235668"/>
                  <a:pt x="2532683" y="235668"/>
                  <a:pt x="2375769" y="250397"/>
                </a:cubicBezTo>
                <a:cubicBezTo>
                  <a:pt x="2351251" y="250397"/>
                  <a:pt x="2326734" y="255307"/>
                  <a:pt x="2297312" y="255307"/>
                </a:cubicBezTo>
                <a:cubicBezTo>
                  <a:pt x="2297312" y="255307"/>
                  <a:pt x="2297312" y="255307"/>
                  <a:pt x="2218855" y="260216"/>
                </a:cubicBezTo>
                <a:cubicBezTo>
                  <a:pt x="2218855" y="260216"/>
                  <a:pt x="2218855" y="260216"/>
                  <a:pt x="2140399" y="260216"/>
                </a:cubicBezTo>
                <a:cubicBezTo>
                  <a:pt x="2140399" y="260216"/>
                  <a:pt x="2140399" y="260216"/>
                  <a:pt x="2066845" y="265126"/>
                </a:cubicBezTo>
                <a:cubicBezTo>
                  <a:pt x="2012906" y="265126"/>
                  <a:pt x="1958967" y="265126"/>
                  <a:pt x="1909932" y="265126"/>
                </a:cubicBezTo>
                <a:cubicBezTo>
                  <a:pt x="1855992" y="265126"/>
                  <a:pt x="1802054" y="265126"/>
                  <a:pt x="1753018" y="265126"/>
                </a:cubicBezTo>
                <a:cubicBezTo>
                  <a:pt x="1699079" y="265126"/>
                  <a:pt x="1650044" y="265126"/>
                  <a:pt x="1596105" y="260216"/>
                </a:cubicBezTo>
                <a:cubicBezTo>
                  <a:pt x="1542166" y="260216"/>
                  <a:pt x="1493130" y="260216"/>
                  <a:pt x="1439191" y="255307"/>
                </a:cubicBezTo>
                <a:cubicBezTo>
                  <a:pt x="1439191" y="255307"/>
                  <a:pt x="1439191" y="255307"/>
                  <a:pt x="1360734" y="250397"/>
                </a:cubicBezTo>
                <a:cubicBezTo>
                  <a:pt x="1360734" y="250397"/>
                  <a:pt x="1360734" y="250397"/>
                  <a:pt x="1439191" y="250397"/>
                </a:cubicBezTo>
                <a:cubicBezTo>
                  <a:pt x="1493130" y="255307"/>
                  <a:pt x="1542166" y="255307"/>
                  <a:pt x="1596105" y="255307"/>
                </a:cubicBezTo>
                <a:cubicBezTo>
                  <a:pt x="1650044" y="255307"/>
                  <a:pt x="1699079" y="255307"/>
                  <a:pt x="1753018" y="260216"/>
                </a:cubicBezTo>
                <a:cubicBezTo>
                  <a:pt x="1802054" y="260216"/>
                  <a:pt x="1855992" y="255307"/>
                  <a:pt x="1909932" y="255307"/>
                </a:cubicBezTo>
                <a:cubicBezTo>
                  <a:pt x="1958967" y="255307"/>
                  <a:pt x="2012906" y="255307"/>
                  <a:pt x="2061942" y="250397"/>
                </a:cubicBezTo>
                <a:cubicBezTo>
                  <a:pt x="2061942" y="250397"/>
                  <a:pt x="2061942" y="250397"/>
                  <a:pt x="2140399" y="250397"/>
                </a:cubicBezTo>
                <a:cubicBezTo>
                  <a:pt x="2140399" y="250397"/>
                  <a:pt x="2140399" y="250397"/>
                  <a:pt x="2218855" y="245487"/>
                </a:cubicBezTo>
                <a:cubicBezTo>
                  <a:pt x="2218855" y="245487"/>
                  <a:pt x="2218855" y="245487"/>
                  <a:pt x="2297312" y="240577"/>
                </a:cubicBezTo>
                <a:cubicBezTo>
                  <a:pt x="2321830" y="240577"/>
                  <a:pt x="2351251" y="235668"/>
                  <a:pt x="2375769" y="235668"/>
                </a:cubicBezTo>
                <a:cubicBezTo>
                  <a:pt x="2375769" y="235668"/>
                  <a:pt x="2375769" y="235668"/>
                  <a:pt x="2532683" y="220939"/>
                </a:cubicBezTo>
                <a:cubicBezTo>
                  <a:pt x="2581718" y="216029"/>
                  <a:pt x="2635657" y="211119"/>
                  <a:pt x="2684693" y="201300"/>
                </a:cubicBezTo>
                <a:cubicBezTo>
                  <a:pt x="2709210" y="201300"/>
                  <a:pt x="2738632" y="196390"/>
                  <a:pt x="2763149" y="191480"/>
                </a:cubicBezTo>
                <a:cubicBezTo>
                  <a:pt x="2763149" y="191480"/>
                  <a:pt x="2763149" y="191480"/>
                  <a:pt x="2841606" y="181661"/>
                </a:cubicBezTo>
                <a:cubicBezTo>
                  <a:pt x="2841606" y="181661"/>
                  <a:pt x="2841606" y="181661"/>
                  <a:pt x="2915159" y="171841"/>
                </a:cubicBezTo>
                <a:cubicBezTo>
                  <a:pt x="2944581" y="166931"/>
                  <a:pt x="2969098" y="162022"/>
                  <a:pt x="2993616" y="157112"/>
                </a:cubicBezTo>
                <a:cubicBezTo>
                  <a:pt x="2993616" y="157112"/>
                  <a:pt x="2993616" y="157112"/>
                  <a:pt x="3145626" y="127654"/>
                </a:cubicBezTo>
                <a:cubicBezTo>
                  <a:pt x="3160337" y="122744"/>
                  <a:pt x="3170144" y="122744"/>
                  <a:pt x="3184855" y="117834"/>
                </a:cubicBezTo>
                <a:cubicBezTo>
                  <a:pt x="3184855" y="117834"/>
                  <a:pt x="3184855" y="117834"/>
                  <a:pt x="3224083" y="108014"/>
                </a:cubicBezTo>
                <a:cubicBezTo>
                  <a:pt x="3224083" y="108014"/>
                  <a:pt x="3224083" y="108014"/>
                  <a:pt x="3297636" y="93285"/>
                </a:cubicBezTo>
                <a:cubicBezTo>
                  <a:pt x="3297636" y="93285"/>
                  <a:pt x="3297636" y="93285"/>
                  <a:pt x="3376093" y="73646"/>
                </a:cubicBezTo>
                <a:cubicBezTo>
                  <a:pt x="3400611" y="68737"/>
                  <a:pt x="3425128" y="58917"/>
                  <a:pt x="3449646" y="49098"/>
                </a:cubicBezTo>
                <a:cubicBezTo>
                  <a:pt x="3449646" y="49098"/>
                  <a:pt x="3449646" y="49098"/>
                  <a:pt x="3596753" y="4910"/>
                </a:cubicBezTo>
                <a:cubicBezTo>
                  <a:pt x="3596753" y="4910"/>
                  <a:pt x="3596753" y="4910"/>
                  <a:pt x="3616367" y="0"/>
                </a:cubicBezTo>
                <a:close/>
              </a:path>
            </a:pathLst>
          </a:custGeom>
          <a:solidFill>
            <a:schemeClr val="tx2"/>
          </a:solidFill>
          <a:ln>
            <a:noFill/>
          </a:ln>
        </p:spPr>
        <p:txBody>
          <a:bodyPr vert="horz" wrap="square" lIns="91416" tIns="45708" rIns="91416" bIns="45708" numCol="1" anchor="t" anchorCtr="0" compatLnSpc="1">
            <a:noAutofit/>
          </a:bodyPr>
          <a:lstStyle/>
          <a:p>
            <a:pPr defTabSz="913491">
              <a:defRPr/>
            </a:pPr>
            <a:endParaRPr lang="zh-CN" altLang="en-US" sz="2399" dirty="0">
              <a:solidFill>
                <a:prstClr val="black"/>
              </a:solidFill>
            </a:endParaRPr>
          </a:p>
        </p:txBody>
      </p:sp>
      <p:sp>
        <p:nvSpPr>
          <p:cNvPr id="26" name="íṥḻiḑè"/>
          <p:cNvSpPr/>
          <p:nvPr/>
        </p:nvSpPr>
        <p:spPr>
          <a:xfrm>
            <a:off x="494558" y="2850696"/>
            <a:ext cx="2540338" cy="1058112"/>
          </a:xfrm>
          <a:prstGeom prst="rect">
            <a:avLst/>
          </a:prstGeom>
          <a:noFill/>
        </p:spPr>
        <p:txBody>
          <a:bodyPr wrap="none" anchor="ctr">
            <a:noAutofit/>
          </a:bodyPr>
          <a:lstStyle/>
          <a:p>
            <a:pPr algn="ctr"/>
            <a:r>
              <a:rPr lang="zh-TW" altLang="en-US" sz="3599" b="1" dirty="0">
                <a:latin typeface="標楷體" panose="03000509000000000000" pitchFamily="65" charset="-120"/>
                <a:ea typeface="標楷體" panose="03000509000000000000" pitchFamily="65" charset="-120"/>
              </a:rPr>
              <a:t>「</a:t>
            </a:r>
            <a:r>
              <a:rPr lang="zh-TW" altLang="en-US" sz="3599" b="1" dirty="0">
                <a:latin typeface="微軟正黑體" panose="020B0604030504040204" pitchFamily="34" charset="-120"/>
                <a:ea typeface="微軟正黑體" panose="020B0604030504040204" pitchFamily="34" charset="-120"/>
              </a:rPr>
              <a:t>資賦優異」</a:t>
            </a:r>
            <a:endParaRPr lang="en-US" altLang="zh-TW" sz="3599" b="1" dirty="0">
              <a:latin typeface="微軟正黑體" panose="020B0604030504040204" pitchFamily="34" charset="-120"/>
              <a:ea typeface="微軟正黑體" panose="020B0604030504040204" pitchFamily="34" charset="-120"/>
            </a:endParaRPr>
          </a:p>
          <a:p>
            <a:pPr algn="ctr"/>
            <a:r>
              <a:rPr lang="zh-TW" altLang="en-US" sz="3599" b="1" dirty="0">
                <a:latin typeface="微軟正黑體" panose="020B0604030504040204" pitchFamily="34" charset="-120"/>
                <a:ea typeface="微軟正黑體" panose="020B0604030504040204" pitchFamily="34" charset="-120"/>
              </a:rPr>
              <a:t>的類別</a:t>
            </a:r>
            <a:endParaRPr lang="en-US" altLang="zh-TW" sz="3599" b="1" dirty="0">
              <a:latin typeface="微軟正黑體" panose="020B0604030504040204" pitchFamily="34" charset="-120"/>
              <a:ea typeface="微軟正黑體" panose="020B0604030504040204" pitchFamily="34" charset="-120"/>
            </a:endParaRPr>
          </a:p>
        </p:txBody>
      </p:sp>
      <p:sp>
        <p:nvSpPr>
          <p:cNvPr id="2" name="矩形 1"/>
          <p:cNvSpPr/>
          <p:nvPr/>
        </p:nvSpPr>
        <p:spPr>
          <a:xfrm>
            <a:off x="4499575" y="643663"/>
            <a:ext cx="7689249" cy="5709255"/>
          </a:xfrm>
          <a:prstGeom prst="rect">
            <a:avLst/>
          </a:prstGeom>
        </p:spPr>
        <p:txBody>
          <a:bodyPr wrap="square">
            <a:spAutoFit/>
          </a:bodyPr>
          <a:lstStyle/>
          <a:p>
            <a:pPr>
              <a:lnSpc>
                <a:spcPct val="100000"/>
              </a:lnSpc>
            </a:pPr>
            <a:r>
              <a:rPr kumimoji="1" lang="zh-TW" altLang="en-US" sz="3000" b="1" dirty="0">
                <a:latin typeface="微軟正黑體" panose="020B0604030504040204" pitchFamily="34" charset="-120"/>
                <a:ea typeface="微軟正黑體" panose="020B0604030504040204" pitchFamily="34" charset="-120"/>
              </a:rPr>
              <a:t>特殊教育法</a:t>
            </a:r>
            <a:r>
              <a:rPr kumimoji="1" lang="zh-TW" altLang="en-US" sz="3000" dirty="0">
                <a:latin typeface="微軟正黑體" panose="020B0604030504040204" pitchFamily="34" charset="-120"/>
                <a:ea typeface="微軟正黑體" panose="020B0604030504040204" pitchFamily="34" charset="-120"/>
              </a:rPr>
              <a:t>第 </a:t>
            </a:r>
            <a:r>
              <a:rPr kumimoji="1" lang="en-US" altLang="zh-TW" sz="3000" dirty="0">
                <a:latin typeface="微軟正黑體" panose="020B0604030504040204" pitchFamily="34" charset="-120"/>
                <a:ea typeface="微軟正黑體" panose="020B0604030504040204" pitchFamily="34" charset="-120"/>
              </a:rPr>
              <a:t>4 </a:t>
            </a:r>
            <a:r>
              <a:rPr kumimoji="1" lang="zh-TW" altLang="en-US" sz="3000" dirty="0">
                <a:latin typeface="微軟正黑體" panose="020B0604030504040204" pitchFamily="34" charset="-120"/>
                <a:ea typeface="微軟正黑體" panose="020B0604030504040204" pitchFamily="34" charset="-120"/>
              </a:rPr>
              <a:t>條</a:t>
            </a:r>
          </a:p>
          <a:p>
            <a:pPr>
              <a:spcBef>
                <a:spcPts val="600"/>
              </a:spcBef>
            </a:pPr>
            <a:r>
              <a:rPr kumimoji="1" lang="zh-TW" altLang="en-US" sz="3000" dirty="0">
                <a:latin typeface="微軟正黑體" panose="020B0604030504040204" pitchFamily="34" charset="-120"/>
                <a:ea typeface="微軟正黑體" panose="020B0604030504040204" pitchFamily="34" charset="-120"/>
              </a:rPr>
              <a:t>本法所稱資賦優異，指有</a:t>
            </a:r>
            <a:r>
              <a:rPr kumimoji="1" lang="zh-TW" altLang="en-US" sz="3000" b="1" u="sng" dirty="0">
                <a:solidFill>
                  <a:srgbClr val="FF0000"/>
                </a:solidFill>
                <a:latin typeface="微軟正黑體" panose="020B0604030504040204" pitchFamily="34" charset="-120"/>
                <a:ea typeface="微軟正黑體" panose="020B0604030504040204" pitchFamily="34" charset="-120"/>
              </a:rPr>
              <a:t>卓越潛能</a:t>
            </a:r>
            <a:r>
              <a:rPr kumimoji="1" lang="zh-TW" altLang="en-US" sz="3000" dirty="0">
                <a:latin typeface="微軟正黑體" panose="020B0604030504040204" pitchFamily="34" charset="-120"/>
                <a:ea typeface="微軟正黑體" panose="020B0604030504040204" pitchFamily="34" charset="-120"/>
              </a:rPr>
              <a:t>或</a:t>
            </a:r>
            <a:r>
              <a:rPr kumimoji="1" lang="zh-TW" altLang="en-US" sz="3000" b="1" u="sng" dirty="0">
                <a:solidFill>
                  <a:srgbClr val="FF0000"/>
                </a:solidFill>
                <a:latin typeface="微軟正黑體" panose="020B0604030504040204" pitchFamily="34" charset="-120"/>
                <a:ea typeface="微軟正黑體" panose="020B0604030504040204" pitchFamily="34" charset="-120"/>
              </a:rPr>
              <a:t>傑出表現</a:t>
            </a:r>
            <a:r>
              <a:rPr kumimoji="1" lang="zh-TW" altLang="en-US" sz="3000" dirty="0">
                <a:latin typeface="微軟正黑體" panose="020B0604030504040204" pitchFamily="34" charset="-120"/>
                <a:ea typeface="微軟正黑體" panose="020B0604030504040204" pitchFamily="34" charset="-120"/>
              </a:rPr>
              <a:t>，經專業評估及鑑定</a:t>
            </a:r>
            <a:r>
              <a:rPr kumimoji="1" lang="zh-TW" altLang="en-US" sz="3000" b="1" u="sng" dirty="0">
                <a:solidFill>
                  <a:srgbClr val="FF0000"/>
                </a:solidFill>
                <a:latin typeface="微軟正黑體" panose="020B0604030504040204" pitchFamily="34" charset="-120"/>
                <a:ea typeface="微軟正黑體" panose="020B0604030504040204" pitchFamily="34" charset="-120"/>
              </a:rPr>
              <a:t>具學習特殊需求</a:t>
            </a:r>
            <a:r>
              <a:rPr kumimoji="1" lang="zh-TW" altLang="en-US" sz="3000" dirty="0">
                <a:latin typeface="微軟正黑體" panose="020B0604030504040204" pitchFamily="34" charset="-120"/>
                <a:ea typeface="微軟正黑體" panose="020B0604030504040204" pitchFamily="34" charset="-120"/>
              </a:rPr>
              <a:t>，須特殊教育及相關服務措施之協助者；其分類如下：</a:t>
            </a:r>
            <a:endParaRPr kumimoji="1" lang="en-US" altLang="zh-TW" sz="3000" dirty="0">
              <a:latin typeface="微軟正黑體" panose="020B0604030504040204" pitchFamily="34" charset="-120"/>
              <a:ea typeface="微軟正黑體" panose="020B0604030504040204" pitchFamily="34" charset="-120"/>
            </a:endParaRPr>
          </a:p>
          <a:p>
            <a:endParaRPr kumimoji="1" lang="en-US" altLang="zh-TW" sz="3000" dirty="0">
              <a:latin typeface="微軟正黑體" panose="020B0604030504040204" pitchFamily="34" charset="-120"/>
              <a:ea typeface="微軟正黑體" panose="020B0604030504040204" pitchFamily="34" charset="-120"/>
            </a:endParaRPr>
          </a:p>
          <a:p>
            <a:r>
              <a:rPr kumimoji="1" lang="zh-TW" altLang="en-US" sz="3000" dirty="0">
                <a:latin typeface="微軟正黑體" panose="020B0604030504040204" pitchFamily="34" charset="-120"/>
                <a:ea typeface="微軟正黑體" panose="020B0604030504040204" pitchFamily="34" charset="-120"/>
              </a:rPr>
              <a:t>一、一般智能資賦優異。</a:t>
            </a:r>
          </a:p>
          <a:p>
            <a:r>
              <a:rPr kumimoji="1" lang="zh-TW" altLang="en-US" sz="3000" dirty="0">
                <a:solidFill>
                  <a:srgbClr val="FF0000"/>
                </a:solidFill>
                <a:latin typeface="微軟正黑體" panose="020B0604030504040204" pitchFamily="34" charset="-120"/>
                <a:ea typeface="微軟正黑體" panose="020B0604030504040204" pitchFamily="34" charset="-120"/>
              </a:rPr>
              <a:t>二、學術性向資賦優異。</a:t>
            </a:r>
          </a:p>
          <a:p>
            <a:r>
              <a:rPr kumimoji="1" lang="zh-TW" altLang="en-US" sz="3000" dirty="0">
                <a:latin typeface="微軟正黑體" panose="020B0604030504040204" pitchFamily="34" charset="-120"/>
                <a:ea typeface="微軟正黑體" panose="020B0604030504040204" pitchFamily="34" charset="-120"/>
              </a:rPr>
              <a:t>三、藝術才能資賦優異。</a:t>
            </a:r>
          </a:p>
          <a:p>
            <a:r>
              <a:rPr kumimoji="1" lang="zh-TW" altLang="en-US" sz="3000" dirty="0">
                <a:solidFill>
                  <a:srgbClr val="FF0000"/>
                </a:solidFill>
                <a:latin typeface="微軟正黑體" panose="020B0604030504040204" pitchFamily="34" charset="-120"/>
                <a:ea typeface="微軟正黑體" panose="020B0604030504040204" pitchFamily="34" charset="-120"/>
              </a:rPr>
              <a:t>四、創造能力資賦優異。</a:t>
            </a:r>
          </a:p>
          <a:p>
            <a:r>
              <a:rPr kumimoji="1" lang="zh-TW" altLang="en-US" sz="3000" dirty="0">
                <a:latin typeface="微軟正黑體" panose="020B0604030504040204" pitchFamily="34" charset="-120"/>
                <a:ea typeface="微軟正黑體" panose="020B0604030504040204" pitchFamily="34" charset="-120"/>
              </a:rPr>
              <a:t>五、領導能力資賦優異。</a:t>
            </a:r>
          </a:p>
          <a:p>
            <a:r>
              <a:rPr kumimoji="1" lang="zh-TW" altLang="en-US" sz="3000" dirty="0">
                <a:latin typeface="微軟正黑體" panose="020B0604030504040204" pitchFamily="34" charset="-120"/>
                <a:ea typeface="微軟正黑體" panose="020B0604030504040204" pitchFamily="34" charset="-120"/>
              </a:rPr>
              <a:t>六、其他特殊才能資賦優異。</a:t>
            </a:r>
            <a:endParaRPr kumimoji="1" lang="zh-CN" altLang="en-US" sz="3000"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fld id="{EB37DED6-D4C7-42EE-AB49-D2E39E64FDE4}" type="slidenum">
              <a:rPr lang="en-US" altLang="zh-TW" noProof="0" smtClean="0"/>
              <a:pPr/>
              <a:t>6</a:t>
            </a:fld>
            <a:endParaRPr lang="zh-TW" altLang="en-US" noProof="0" dirty="0"/>
          </a:p>
        </p:txBody>
      </p:sp>
    </p:spTree>
    <p:extLst>
      <p:ext uri="{BB962C8B-B14F-4D97-AF65-F5344CB8AC3E}">
        <p14:creationId xmlns:p14="http://schemas.microsoft.com/office/powerpoint/2010/main" val="84521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16"/>
          <p:cNvSpPr txBox="1"/>
          <p:nvPr/>
        </p:nvSpPr>
        <p:spPr>
          <a:xfrm>
            <a:off x="1341884" y="2681625"/>
            <a:ext cx="7056784" cy="1323439"/>
          </a:xfrm>
          <a:prstGeom prst="rect">
            <a:avLst/>
          </a:prstGeom>
          <a:noFill/>
        </p:spPr>
        <p:txBody>
          <a:bodyPr wrap="square" rtlCol="0">
            <a:spAutoFit/>
          </a:bodyPr>
          <a:lstStyle/>
          <a:p>
            <a:pPr algn="dist"/>
            <a:r>
              <a:rPr lang="zh-TW" altLang="en-US" sz="8000" b="1" dirty="0">
                <a:effectLst>
                  <a:glow rad="228600">
                    <a:schemeClr val="accent4">
                      <a:satMod val="175000"/>
                      <a:alpha val="40000"/>
                    </a:schemeClr>
                  </a:glow>
                </a:effectLst>
              </a:rPr>
              <a:t>鑑定標準</a:t>
            </a:r>
          </a:p>
        </p:txBody>
      </p:sp>
    </p:spTree>
    <p:extLst>
      <p:ext uri="{BB962C8B-B14F-4D97-AF65-F5344CB8AC3E}">
        <p14:creationId xmlns:p14="http://schemas.microsoft.com/office/powerpoint/2010/main" val="4122057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10286" y="241482"/>
            <a:ext cx="7342902" cy="860450"/>
          </a:xfrm>
        </p:spPr>
        <p:txBody>
          <a:bodyPr>
            <a:noAutofit/>
          </a:bodyPr>
          <a:lstStyle/>
          <a:p>
            <a:r>
              <a:rPr lang="zh-TW" altLang="en-US" sz="3999" b="1" u="sng" dirty="0">
                <a:solidFill>
                  <a:srgbClr val="FF0000"/>
                </a:solidFill>
                <a:latin typeface="+mj-ea"/>
                <a:ea typeface="+mj-ea"/>
              </a:rPr>
              <a:t>學術性向</a:t>
            </a:r>
            <a:r>
              <a:rPr lang="zh-TW" altLang="en-US" sz="3999" b="1" dirty="0">
                <a:latin typeface="+mj-ea"/>
                <a:ea typeface="+mj-ea"/>
              </a:rPr>
              <a:t>資賦優異－鑑定標準</a:t>
            </a:r>
          </a:p>
        </p:txBody>
      </p:sp>
      <p:sp>
        <p:nvSpPr>
          <p:cNvPr id="5" name="內容版面配置區 2"/>
          <p:cNvSpPr txBox="1">
            <a:spLocks/>
          </p:cNvSpPr>
          <p:nvPr/>
        </p:nvSpPr>
        <p:spPr>
          <a:xfrm>
            <a:off x="467421" y="1917226"/>
            <a:ext cx="11512351" cy="2951559"/>
          </a:xfrm>
          <a:prstGeom prst="rect">
            <a:avLst/>
          </a:prstGeom>
        </p:spPr>
        <p:txBody>
          <a:bodyPr vert="horz" lIns="91416" tIns="45708" rIns="91416" bIns="45708" rtlCol="0">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r>
              <a:rPr lang="zh-TW" altLang="en-US" sz="3599" dirty="0"/>
              <a:t>依據</a:t>
            </a:r>
            <a:r>
              <a:rPr lang="zh-TW" altLang="en-US" sz="3599" u="sng" dirty="0"/>
              <a:t>身心障礙及資賦優異學生鑑定辦法</a:t>
            </a:r>
            <a:r>
              <a:rPr lang="zh-TW" altLang="en-US" sz="3599" dirty="0"/>
              <a:t>第</a:t>
            </a:r>
            <a:r>
              <a:rPr lang="en-US" altLang="zh-TW" sz="3599" dirty="0"/>
              <a:t>16</a:t>
            </a:r>
            <a:r>
              <a:rPr lang="zh-TW" altLang="en-US" sz="3599" dirty="0"/>
              <a:t>條：</a:t>
            </a:r>
            <a:endParaRPr lang="en-US" altLang="zh-TW" sz="3599" dirty="0"/>
          </a:p>
          <a:p>
            <a:endParaRPr lang="en-US" altLang="zh-TW" sz="3199" dirty="0"/>
          </a:p>
          <a:p>
            <a:pPr>
              <a:buFont typeface="Arial" panose="020B0604020202020204" pitchFamily="34" charset="0"/>
              <a:buNone/>
            </a:pPr>
            <a:r>
              <a:rPr lang="zh-TW" altLang="en-US" sz="3199" dirty="0"/>
              <a:t>  學術性向資賦優異，指在</a:t>
            </a:r>
            <a:r>
              <a:rPr lang="zh-TW" altLang="en-US" sz="3199" b="1" dirty="0">
                <a:solidFill>
                  <a:srgbClr val="FF0000"/>
                </a:solidFill>
              </a:rPr>
              <a:t>語文、數學、社會科學或自然科學 </a:t>
            </a:r>
            <a:endParaRPr lang="en-US" altLang="zh-TW" sz="3199" b="1" dirty="0">
              <a:solidFill>
                <a:srgbClr val="FF0000"/>
              </a:solidFill>
            </a:endParaRPr>
          </a:p>
          <a:p>
            <a:pPr>
              <a:buFont typeface="Arial" panose="020B0604020202020204" pitchFamily="34" charset="0"/>
              <a:buNone/>
            </a:pPr>
            <a:r>
              <a:rPr lang="zh-TW" altLang="en-US" sz="3199" b="1" dirty="0">
                <a:solidFill>
                  <a:srgbClr val="FF0000"/>
                </a:solidFill>
              </a:rPr>
              <a:t>  等學術領域</a:t>
            </a:r>
            <a:r>
              <a:rPr lang="zh-TW" altLang="en-US" sz="3199" dirty="0"/>
              <a:t>，較同年齡者具有卓越潛能或傑出表現者。</a:t>
            </a:r>
            <a:endParaRPr lang="en-US" altLang="zh-TW" sz="3199" dirty="0"/>
          </a:p>
          <a:p>
            <a:endParaRPr lang="en-US" altLang="zh-TW" sz="3199" dirty="0">
              <a:latin typeface="標楷體" panose="03000509000000000000" pitchFamily="65" charset="-120"/>
              <a:ea typeface="標楷體" panose="03000509000000000000" pitchFamily="65" charset="-120"/>
            </a:endParaRPr>
          </a:p>
          <a:p>
            <a:pPr>
              <a:buFont typeface="Arial" panose="020B0604020202020204" pitchFamily="34" charset="0"/>
              <a:buNone/>
            </a:pPr>
            <a:endParaRPr lang="zh-TW" altLang="en-US" sz="3199" dirty="0">
              <a:latin typeface="標楷體" panose="03000509000000000000" pitchFamily="65" charset="-120"/>
              <a:ea typeface="標楷體" panose="03000509000000000000" pitchFamily="65" charset="-120"/>
            </a:endParaRPr>
          </a:p>
          <a:p>
            <a:endParaRPr lang="zh-TW" altLang="en-US" sz="3199" dirty="0">
              <a:latin typeface="標楷體" panose="03000509000000000000" pitchFamily="65" charset="-120"/>
              <a:ea typeface="標楷體" panose="03000509000000000000" pitchFamily="65" charset="-120"/>
            </a:endParaRPr>
          </a:p>
          <a:p>
            <a:endParaRPr lang="zh-TW" altLang="en-US" sz="3199" dirty="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DA60BA0E-20D0-4E7C-B286-26C960A6788F}" type="slidenum">
              <a:rPr lang="en-US" altLang="zh-TW" noProof="0" smtClean="0"/>
              <a:pPr/>
              <a:t>8</a:t>
            </a:fld>
            <a:endParaRPr lang="zh-TW" altLang="en-US" noProof="0" dirty="0"/>
          </a:p>
        </p:txBody>
      </p:sp>
    </p:spTree>
    <p:extLst>
      <p:ext uri="{BB962C8B-B14F-4D97-AF65-F5344CB8AC3E}">
        <p14:creationId xmlns:p14="http://schemas.microsoft.com/office/powerpoint/2010/main" val="57226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10286" y="241482"/>
            <a:ext cx="7342902" cy="860450"/>
          </a:xfrm>
        </p:spPr>
        <p:txBody>
          <a:bodyPr>
            <a:noAutofit/>
          </a:bodyPr>
          <a:lstStyle/>
          <a:p>
            <a:r>
              <a:rPr lang="zh-TW" altLang="en-US" sz="3999" b="1" u="sng" dirty="0">
                <a:solidFill>
                  <a:srgbClr val="7030A0"/>
                </a:solidFill>
                <a:latin typeface="微軟正黑體" panose="020B0604030504040204" pitchFamily="34" charset="-120"/>
                <a:ea typeface="微軟正黑體" panose="020B0604030504040204" pitchFamily="34" charset="-120"/>
              </a:rPr>
              <a:t>創造能力</a:t>
            </a:r>
            <a:r>
              <a:rPr lang="zh-TW" altLang="en-US" sz="3999" b="1" dirty="0" smtClean="0">
                <a:latin typeface="+mj-ea"/>
                <a:ea typeface="+mj-ea"/>
              </a:rPr>
              <a:t>資</a:t>
            </a:r>
            <a:r>
              <a:rPr lang="zh-TW" altLang="en-US" sz="3999" b="1" dirty="0">
                <a:latin typeface="+mj-ea"/>
                <a:ea typeface="+mj-ea"/>
              </a:rPr>
              <a:t>賦優異－鑑定標準</a:t>
            </a:r>
          </a:p>
        </p:txBody>
      </p:sp>
      <p:sp>
        <p:nvSpPr>
          <p:cNvPr id="5" name="內容版面配置區 2"/>
          <p:cNvSpPr txBox="1">
            <a:spLocks/>
          </p:cNvSpPr>
          <p:nvPr/>
        </p:nvSpPr>
        <p:spPr>
          <a:xfrm>
            <a:off x="467421" y="1917226"/>
            <a:ext cx="11512351" cy="2951559"/>
          </a:xfrm>
          <a:prstGeom prst="rect">
            <a:avLst/>
          </a:prstGeom>
        </p:spPr>
        <p:txBody>
          <a:bodyPr vert="horz" lIns="91416" tIns="45708" rIns="91416" bIns="45708" rtlCol="0">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r>
              <a:rPr lang="zh-TW" altLang="en-US" sz="3599" dirty="0"/>
              <a:t>依據</a:t>
            </a:r>
            <a:r>
              <a:rPr lang="zh-TW" altLang="en-US" sz="3599" u="sng" dirty="0"/>
              <a:t>身心障礙及資賦優異學生鑑定辦法</a:t>
            </a:r>
            <a:r>
              <a:rPr lang="zh-TW" altLang="en-US" sz="3599" dirty="0" smtClean="0"/>
              <a:t>第</a:t>
            </a:r>
            <a:r>
              <a:rPr lang="en-US" altLang="zh-TW" sz="3600" dirty="0">
                <a:latin typeface="+mj-ea"/>
              </a:rPr>
              <a:t>18</a:t>
            </a:r>
            <a:r>
              <a:rPr lang="zh-TW" altLang="en-US" sz="3599" dirty="0" smtClean="0"/>
              <a:t>條</a:t>
            </a:r>
            <a:r>
              <a:rPr lang="zh-TW" altLang="en-US" sz="3599" dirty="0"/>
              <a:t>：</a:t>
            </a:r>
            <a:endParaRPr lang="en-US" altLang="zh-TW" sz="3599" dirty="0"/>
          </a:p>
          <a:p>
            <a:endParaRPr lang="en-US" altLang="zh-TW" sz="3199" dirty="0"/>
          </a:p>
          <a:p>
            <a:pPr>
              <a:buNone/>
            </a:pPr>
            <a:r>
              <a:rPr lang="zh-TW" altLang="en-US" sz="3199" dirty="0" smtClean="0"/>
              <a:t>   創造</a:t>
            </a:r>
            <a:r>
              <a:rPr lang="zh-TW" altLang="en-US" sz="3199" dirty="0"/>
              <a:t>能力資賦優異，指運用心智能力產生創新及建設性之</a:t>
            </a:r>
            <a:r>
              <a:rPr lang="zh-TW" altLang="en-US" sz="3199" dirty="0" smtClean="0"/>
              <a:t>作品</a:t>
            </a:r>
            <a:endParaRPr lang="en-US" altLang="zh-TW" sz="3199" dirty="0" smtClean="0"/>
          </a:p>
          <a:p>
            <a:pPr>
              <a:buNone/>
            </a:pPr>
            <a:r>
              <a:rPr lang="zh-TW" altLang="en-US" sz="3199" dirty="0"/>
              <a:t> </a:t>
            </a:r>
            <a:r>
              <a:rPr lang="zh-TW" altLang="en-US" sz="3199" dirty="0" smtClean="0"/>
              <a:t>  發明</a:t>
            </a:r>
            <a:r>
              <a:rPr lang="zh-TW" altLang="en-US" sz="3199" dirty="0"/>
              <a:t>或解決問題，具有卓越潛能或傑出表現者</a:t>
            </a:r>
            <a:endParaRPr lang="en-US" altLang="zh-TW" sz="3199" dirty="0" smtClean="0">
              <a:latin typeface="標楷體" panose="03000509000000000000" pitchFamily="65" charset="-120"/>
              <a:ea typeface="標楷體" panose="03000509000000000000" pitchFamily="65" charset="-120"/>
            </a:endParaRPr>
          </a:p>
          <a:p>
            <a:pPr>
              <a:buFont typeface="Arial" panose="020B0604020202020204" pitchFamily="34" charset="0"/>
              <a:buNone/>
            </a:pPr>
            <a:endParaRPr lang="zh-TW" altLang="en-US" sz="3199" dirty="0">
              <a:latin typeface="標楷體" panose="03000509000000000000" pitchFamily="65" charset="-120"/>
              <a:ea typeface="標楷體" panose="03000509000000000000" pitchFamily="65" charset="-120"/>
            </a:endParaRPr>
          </a:p>
          <a:p>
            <a:endParaRPr lang="zh-TW" altLang="en-US" sz="3199" dirty="0">
              <a:latin typeface="標楷體" panose="03000509000000000000" pitchFamily="65" charset="-120"/>
              <a:ea typeface="標楷體" panose="03000509000000000000" pitchFamily="65" charset="-120"/>
            </a:endParaRPr>
          </a:p>
          <a:p>
            <a:endParaRPr lang="zh-TW" altLang="en-US" sz="3199" dirty="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DA60BA0E-20D0-4E7C-B286-26C960A6788F}" type="slidenum">
              <a:rPr lang="en-US" altLang="zh-TW" noProof="0" smtClean="0"/>
              <a:pPr/>
              <a:t>9</a:t>
            </a:fld>
            <a:endParaRPr lang="zh-TW" altLang="en-US" noProof="0" dirty="0"/>
          </a:p>
        </p:txBody>
      </p:sp>
    </p:spTree>
    <p:extLst>
      <p:ext uri="{BB962C8B-B14F-4D97-AF65-F5344CB8AC3E}">
        <p14:creationId xmlns:p14="http://schemas.microsoft.com/office/powerpoint/2010/main" val="382179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書籍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1991_TF02787940_TF02787940.potx" id="{E4A5FE8E-4BD4-4FB0-A38F-F1EAE933DD53}" vid="{3F795CD6-D941-463B-BA60-C19998ABAD90}"/>
    </a:ext>
  </a:ext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返校 16x9">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4351771_TF02895269.potx" id="{E520B431-7946-410B-823A-4C608060E591}" vid="{BBCC4DC1-3964-466B-9C8B-212AB5EB7615}"/>
    </a:ext>
  </a:extLst>
</a:theme>
</file>

<file path=ppt/theme/theme4.xml><?xml version="1.0" encoding="utf-8"?>
<a:theme xmlns:a="http://schemas.openxmlformats.org/drawingml/2006/main" name="Office 佈景主題">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5.xml><?xml version="1.0" encoding="utf-8"?>
<a:theme xmlns:a="http://schemas.openxmlformats.org/drawingml/2006/main" name="Office 佈景主題">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2.xml><?xml version="1.0" encoding="utf-8"?>
<ds:datastoreItem xmlns:ds="http://schemas.openxmlformats.org/officeDocument/2006/customXml" ds:itemID="{F301D382-32B0-43EE-932C-28906AF37617}">
  <ds:schemaRefs>
    <ds:schemaRef ds:uri="http://purl.org/dc/dcmitype/"/>
    <ds:schemaRef ds:uri="http://purl.org/dc/elements/1.1/"/>
    <ds:schemaRef ds:uri="http://schemas.microsoft.com/office/2006/metadata/propertie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4873beb7-5857-4685-be1f-d57550cc96cc"/>
    <ds:schemaRef ds:uri="http://www.w3.org/XML/1998/namespace"/>
  </ds:schemaRefs>
</ds:datastoreItem>
</file>

<file path=customXml/itemProps3.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5158</Words>
  <Application>Microsoft Office PowerPoint</Application>
  <PresentationFormat>自訂</PresentationFormat>
  <Paragraphs>671</Paragraphs>
  <Slides>55</Slides>
  <Notes>26</Notes>
  <HiddenSlides>0</HiddenSlides>
  <MMClips>0</MMClips>
  <ScaleCrop>false</ScaleCrop>
  <HeadingPairs>
    <vt:vector size="6" baseType="variant">
      <vt:variant>
        <vt:lpstr>使用字型</vt:lpstr>
      </vt:variant>
      <vt:variant>
        <vt:i4>16</vt:i4>
      </vt:variant>
      <vt:variant>
        <vt:lpstr>佈景主題</vt:lpstr>
      </vt:variant>
      <vt:variant>
        <vt:i4>3</vt:i4>
      </vt:variant>
      <vt:variant>
        <vt:lpstr>投影片標題</vt:lpstr>
      </vt:variant>
      <vt:variant>
        <vt:i4>55</vt:i4>
      </vt:variant>
    </vt:vector>
  </HeadingPairs>
  <TitlesOfParts>
    <vt:vector size="74" baseType="lpstr">
      <vt:lpstr>Malgun Gothic Semilight</vt:lpstr>
      <vt:lpstr>Microsoft JhengHei UI</vt:lpstr>
      <vt:lpstr>Salesforce Sans</vt:lpstr>
      <vt:lpstr>幼圆</vt:lpstr>
      <vt:lpstr>細明體</vt:lpstr>
      <vt:lpstr>華康仿宋體W6</vt:lpstr>
      <vt:lpstr>微軟正黑體</vt:lpstr>
      <vt:lpstr>新細明體</vt:lpstr>
      <vt:lpstr>標楷體</vt:lpstr>
      <vt:lpstr>Arial</vt:lpstr>
      <vt:lpstr>Calibri</vt:lpstr>
      <vt:lpstr>Calibri Light</vt:lpstr>
      <vt:lpstr>Cambria</vt:lpstr>
      <vt:lpstr>Century Gothic</vt:lpstr>
      <vt:lpstr>Times New Roman</vt:lpstr>
      <vt:lpstr>Wingdings</vt:lpstr>
      <vt:lpstr>書籍 16x9</vt:lpstr>
      <vt:lpstr>自訂設計</vt:lpstr>
      <vt:lpstr>返校 16x9</vt:lpstr>
      <vt:lpstr>PowerPoint 簡報</vt:lpstr>
      <vt:lpstr>鑑定試務承辦單位</vt:lpstr>
      <vt:lpstr>簡報大綱</vt:lpstr>
      <vt:lpstr>PowerPoint 簡報</vt:lpstr>
      <vt:lpstr>PowerPoint 簡報</vt:lpstr>
      <vt:lpstr>PowerPoint 簡報</vt:lpstr>
      <vt:lpstr>PowerPoint 簡報</vt:lpstr>
      <vt:lpstr>學術性向資賦優異－鑑定標準</vt:lpstr>
      <vt:lpstr>創造能力資賦優異－鑑定標準</vt:lpstr>
      <vt:lpstr>PowerPoint 簡報</vt:lpstr>
      <vt:lpstr>申請資格</vt:lpstr>
      <vt:lpstr>PowerPoint 簡報</vt:lpstr>
      <vt:lpstr>鑑定測驗內容</vt:lpstr>
      <vt:lpstr>PowerPoint 簡報</vt:lpstr>
      <vt:lpstr>學術性向資優鑑定重要日程</vt:lpstr>
      <vt:lpstr>PowerPoint 簡報</vt:lpstr>
      <vt:lpstr>英語資優鑑定測驗時間、地點</vt:lpstr>
      <vt:lpstr>數理資優鑑定測驗時間、地點</vt:lpstr>
      <vt:lpstr>PowerPoint 簡報</vt:lpstr>
      <vt:lpstr>PowerPoint 簡報</vt:lpstr>
      <vt:lpstr>PowerPoint 簡報</vt:lpstr>
      <vt:lpstr>PowerPoint 簡報</vt:lpstr>
      <vt:lpstr>PowerPoint 簡報</vt:lpstr>
      <vt:lpstr>PowerPoint 簡報</vt:lpstr>
      <vt:lpstr>管道一：書面審查</vt:lpstr>
      <vt:lpstr>鑑定報名表</vt:lpstr>
      <vt:lpstr>特質檢核表</vt:lpstr>
      <vt:lpstr>鑑定證</vt:lpstr>
      <vt:lpstr>特殊鑑定場服務需求</vt:lpstr>
      <vt:lpstr>PowerPoint 簡報</vt:lpstr>
      <vt:lpstr>健康聲明切結書</vt:lpstr>
      <vt:lpstr>PowerPoint 簡報</vt:lpstr>
      <vt:lpstr>小提醒</vt:lpstr>
      <vt:lpstr>PowerPoint 簡報</vt:lpstr>
      <vt:lpstr>PowerPoint 簡報</vt:lpstr>
      <vt:lpstr>鑑定申請流程圖</vt:lpstr>
      <vt:lpstr>創造能力資賦優異學生鑑定重要日程表</vt:lpstr>
      <vt:lpstr>PowerPoint 簡報</vt:lpstr>
      <vt:lpstr>【管道一】採書面審查方式</vt:lpstr>
      <vt:lpstr>PowerPoint 簡報</vt:lpstr>
      <vt:lpstr>【管道二】測驗方式</vt:lpstr>
      <vt:lpstr>PowerPoint 簡報</vt:lpstr>
      <vt:lpstr>PowerPoint 簡報</vt:lpstr>
      <vt:lpstr>PowerPoint 簡報</vt:lpstr>
      <vt:lpstr>PowerPoint 簡報</vt:lpstr>
      <vt:lpstr>PowerPoint 簡報</vt:lpstr>
      <vt:lpstr>資賦優異學生安置原則—資優資源班</vt:lpstr>
      <vt:lpstr>PowerPoint 簡報</vt:lpstr>
      <vt:lpstr>安置與輔導：資優學生個別輔導計畫(IGP)</vt:lpstr>
      <vt:lpstr>資優教育課程</vt:lpstr>
      <vt:lpstr>英語資優班的課程</vt:lpstr>
      <vt:lpstr>數理資優班的課程</vt:lpstr>
      <vt:lpstr>創造能力 資優班 課程圖像</vt:lpstr>
      <vt:lpstr>感謝聆聽，敬請指教</vt:lpstr>
      <vt:lpstr>綜合座談</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2020-11-09T08:24:47Z</dcterms:created>
  <dcterms:modified xsi:type="dcterms:W3CDTF">2020-12-25T00:24:35Z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